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48" r:id="rId4"/>
    <p:sldId id="353" r:id="rId5"/>
    <p:sldId id="350" r:id="rId6"/>
    <p:sldId id="351" r:id="rId7"/>
    <p:sldId id="260" r:id="rId8"/>
    <p:sldId id="258" r:id="rId9"/>
    <p:sldId id="266" r:id="rId10"/>
    <p:sldId id="267" r:id="rId11"/>
    <p:sldId id="354" r:id="rId12"/>
    <p:sldId id="355" r:id="rId13"/>
    <p:sldId id="357" r:id="rId14"/>
    <p:sldId id="358" r:id="rId15"/>
    <p:sldId id="360" r:id="rId16"/>
    <p:sldId id="362" r:id="rId17"/>
    <p:sldId id="372" r:id="rId18"/>
    <p:sldId id="376" r:id="rId19"/>
    <p:sldId id="271" r:id="rId20"/>
    <p:sldId id="361" r:id="rId21"/>
    <p:sldId id="369" r:id="rId22"/>
    <p:sldId id="377" r:id="rId23"/>
    <p:sldId id="378" r:id="rId24"/>
    <p:sldId id="365" r:id="rId25"/>
    <p:sldId id="305" r:id="rId26"/>
    <p:sldId id="273" r:id="rId27"/>
    <p:sldId id="274" r:id="rId28"/>
    <p:sldId id="379" r:id="rId29"/>
    <p:sldId id="282" r:id="rId30"/>
    <p:sldId id="343" r:id="rId31"/>
    <p:sldId id="344" r:id="rId32"/>
    <p:sldId id="374" r:id="rId33"/>
    <p:sldId id="403" r:id="rId34"/>
    <p:sldId id="375" r:id="rId35"/>
    <p:sldId id="345" r:id="rId36"/>
    <p:sldId id="332" r:id="rId37"/>
    <p:sldId id="334" r:id="rId38"/>
    <p:sldId id="346" r:id="rId39"/>
    <p:sldId id="347" r:id="rId40"/>
    <p:sldId id="335" r:id="rId41"/>
    <p:sldId id="395" r:id="rId42"/>
    <p:sldId id="404" r:id="rId43"/>
    <p:sldId id="383" r:id="rId44"/>
    <p:sldId id="384" r:id="rId45"/>
    <p:sldId id="396" r:id="rId46"/>
    <p:sldId id="397" r:id="rId47"/>
    <p:sldId id="398" r:id="rId48"/>
    <p:sldId id="387" r:id="rId49"/>
    <p:sldId id="399" r:id="rId50"/>
    <p:sldId id="406" r:id="rId51"/>
    <p:sldId id="407" r:id="rId52"/>
    <p:sldId id="408" r:id="rId53"/>
    <p:sldId id="390" r:id="rId54"/>
    <p:sldId id="393" r:id="rId55"/>
    <p:sldId id="392" r:id="rId56"/>
    <p:sldId id="389" r:id="rId57"/>
    <p:sldId id="386" r:id="rId58"/>
    <p:sldId id="401" r:id="rId59"/>
    <p:sldId id="402" r:id="rId60"/>
    <p:sldId id="382" r:id="rId61"/>
    <p:sldId id="381" r:id="rId62"/>
    <p:sldId id="336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4843" autoAdjust="0"/>
    <p:restoredTop sz="80744" autoAdjust="0"/>
  </p:normalViewPr>
  <p:slideViewPr>
    <p:cSldViewPr>
      <p:cViewPr varScale="1">
        <p:scale>
          <a:sx n="112" d="100"/>
          <a:sy n="112" d="100"/>
        </p:scale>
        <p:origin x="-12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65A1-D87D-4C97-BB5C-39A282334C3A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BF7B5-07FD-41C6-B52E-88FFB2493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6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Понятность</a:t>
            </a:r>
            <a:r>
              <a:rPr lang="ru-RU" baseline="0" dirty="0" smtClean="0"/>
              <a:t> структуры решения</a:t>
            </a:r>
          </a:p>
          <a:p>
            <a:r>
              <a:rPr lang="ru-RU" dirty="0" smtClean="0"/>
              <a:t>Производительность</a:t>
            </a:r>
          </a:p>
          <a:p>
            <a:r>
              <a:rPr lang="ru-RU" dirty="0" smtClean="0"/>
              <a:t>Простота</a:t>
            </a:r>
            <a:r>
              <a:rPr lang="ru-RU" baseline="0" dirty="0" smtClean="0"/>
              <a:t> проверки корректности</a:t>
            </a:r>
          </a:p>
          <a:p>
            <a:r>
              <a:rPr lang="ru-RU" baseline="0" dirty="0" smtClean="0"/>
              <a:t>Готовность к наиболее вероятным изменениям</a:t>
            </a:r>
            <a:endParaRPr lang="en-US" baseline="0" dirty="0" smtClean="0"/>
          </a:p>
          <a:p>
            <a:r>
              <a:rPr lang="en-US" dirty="0" smtClean="0"/>
              <a:t>Testability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9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ru-RU" baseline="0" dirty="0" smtClean="0"/>
              <a:t>За гибкость надо платить структурной сложностью. :-(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скрываются все операторы </a:t>
            </a:r>
            <a:r>
              <a:rPr lang="en-US" baseline="0" dirty="0" smtClean="0"/>
              <a:t>new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Без умения создавать стабильные интерфейсы это не работает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:(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Конкретно тут,</a:t>
            </a:r>
            <a:r>
              <a:rPr lang="ru-RU" baseline="0" dirty="0" smtClean="0"/>
              <a:t> полная проверка контракта — это перебор.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435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3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хрупкость — коварная жесткость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немобильность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— жесткость, вид сбоку.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Конечный</a:t>
            </a:r>
            <a:r>
              <a:rPr lang="ru-RU" baseline="0" dirty="0" smtClean="0"/>
              <a:t> автомат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62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32 </a:t>
            </a:r>
            <a:r>
              <a:rPr lang="ru-RU" dirty="0" smtClean="0"/>
              <a:t>мин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BF7B5-07FD-41C6-B52E-88FFB2493B6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4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63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12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3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5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42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6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31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0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9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1470-C91A-4E17-9ABE-8AB5ECC28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6077-9C4C-4763-AB71-C67A4951E86D}" type="datetimeFigureOut">
              <a:rPr lang="ru-RU" smtClean="0"/>
              <a:t>29.06.2014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9D785-7050-41A1-A8B8-9502A4B4BF3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7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pexforfun.com/default.aspx?language=CSharp&amp;sample=StringTrimSuffix" TargetMode="External"/><Relationship Id="rId2" Type="http://schemas.openxmlformats.org/officeDocument/2006/relationships/hyperlink" Target="http://research.microsoft.com/en-us/projects/contrac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exforfun.com/default.aspx?language=CSharp&amp;sample=StringTrimSuffix" TargetMode="External"/><Relationship Id="rId2" Type="http://schemas.openxmlformats.org/officeDocument/2006/relationships/hyperlink" Target="http://research.microsoft.com/en-us/projects/contracts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 smtClean="0"/>
              <a:t>Проектирование</a:t>
            </a:r>
            <a:endParaRPr lang="ru-RU" sz="7200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Стажировка СКБ Контур, 2013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1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5716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1000108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164305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2285992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2387" y="2928934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786" y="47039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180" y="1428736"/>
            <a:ext cx="3750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Модуль = </a:t>
            </a:r>
            <a:endParaRPr lang="en-US" sz="2400" dirty="0" smtClean="0"/>
          </a:p>
          <a:p>
            <a:r>
              <a:rPr lang="ru-RU" sz="2400" dirty="0" smtClean="0"/>
              <a:t>= одна обязанность = </a:t>
            </a:r>
            <a:endParaRPr lang="en-US" sz="2400" dirty="0" smtClean="0"/>
          </a:p>
          <a:p>
            <a:r>
              <a:rPr lang="ru-RU" sz="2400" dirty="0" smtClean="0"/>
              <a:t>= одна причина изменения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5576" y="4143380"/>
            <a:ext cx="6755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держать все в одном классе</a:t>
            </a:r>
            <a:r>
              <a:rPr lang="ru-RU" sz="2800" dirty="0" smtClean="0">
                <a:latin typeface="Segoe Script" pitchFamily="34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Arial Black" pitchFamily="34" charset="0"/>
              </a:rPr>
              <a:t>— НЕТ! :-\</a:t>
            </a:r>
            <a:endParaRPr lang="ru-RU" sz="28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2976" y="5072074"/>
            <a:ext cx="6759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плодить много мелких классов</a:t>
            </a:r>
            <a:r>
              <a:rPr lang="ru-RU" sz="2400" dirty="0" smtClean="0"/>
              <a:t> </a:t>
            </a:r>
            <a:r>
              <a:rPr lang="ru-RU" sz="3200" dirty="0" smtClean="0">
                <a:solidFill>
                  <a:srgbClr val="00B050"/>
                </a:solidFill>
                <a:latin typeface="Arial Black" pitchFamily="34" charset="0"/>
              </a:rPr>
              <a:t>— ДА :-)</a:t>
            </a:r>
            <a:endParaRPr lang="ru-RU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allAtOnce"/>
      <p:bldP spid="1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1268761"/>
            <a:ext cx="7912636" cy="427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9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23928" y="332656"/>
            <a:ext cx="4896544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00008B"/>
                </a:solidFill>
              </a:rPr>
              <a:t>CofeeMakerApi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BoilerOpen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BoilerPressure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On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Off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OpenValve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CloseValve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PotOnPlace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>
                <a:solidFill>
                  <a:srgbClr val="800080"/>
                </a:solidFill>
              </a:rPr>
              <a:t>PotHasWater</a:t>
            </a:r>
            <a:r>
              <a:rPr lang="en-US" dirty="0"/>
              <a:t> { </a:t>
            </a:r>
            <a:r>
              <a:rPr lang="en-US" dirty="0">
                <a:solidFill>
                  <a:srgbClr val="008B8B"/>
                </a:solidFill>
              </a:rPr>
              <a:t>get</a:t>
            </a:r>
            <a:r>
              <a:rPr lang="en-US" dirty="0"/>
              <a:t>; 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TurnHeaterOff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3" y="1196752"/>
            <a:ext cx="399609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3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Кофеварка</a:t>
            </a:r>
            <a:endParaRPr lang="ru-RU" dirty="0"/>
          </a:p>
        </p:txBody>
      </p:sp>
      <p:pic>
        <p:nvPicPr>
          <p:cNvPr id="4098" name="Picture 2" descr="http://900igr.net/datai/geometrija/Mnogogrannik-2/0006-004-Sostavlen-iz-shesti-kvadrat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798"/>
            <a:ext cx="4562475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0218" y="454977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Boiling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021288"/>
            <a:ext cx="91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Heating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9132" y="1259466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Valve is open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39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Вместо одного устройства с 8 состояниями сделаем 3 устройства по 2 состояния: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Boiler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Valve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Heater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09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79104" y="1135285"/>
            <a:ext cx="68614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(true)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ControlBoiler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ControlHeater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ControlValve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ControlUI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api.UpdateState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4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Упростили систему для понимания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92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http://objectmentor.com/resources/articles/Principles_and_Patterns.pdf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82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O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83776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Классы должны быть готовы к расширению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без модификации существующего кода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158" y="3659691"/>
            <a:ext cx="7455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Arial Black" pitchFamily="34" charset="0"/>
                <a:cs typeface="Arial" pitchFamily="34" charset="0"/>
              </a:rPr>
              <a:t>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016749"/>
            <a:ext cx="591829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659691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302633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494557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588517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0034" y="571480"/>
            <a:ext cx="7491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Классы должны быть открыты </a:t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для расширения без модификации кода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29454" y="2857496"/>
            <a:ext cx="1714512" cy="10001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Valve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275856" y="2000240"/>
            <a:ext cx="2377974" cy="857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Consolas" pitchFamily="49" charset="0"/>
              </a:rPr>
              <a:t>IPotHolder</a:t>
            </a:r>
            <a:endParaRPr lang="en-US" sz="2400" dirty="0" smtClean="0">
              <a:latin typeface="Consolas" pitchFamily="49" charset="0"/>
            </a:endParaRPr>
          </a:p>
          <a:p>
            <a:pPr algn="ctr"/>
            <a:r>
              <a:rPr lang="en-US" sz="2400" dirty="0" err="1" smtClean="0">
                <a:latin typeface="Consolas" pitchFamily="49" charset="0"/>
              </a:rPr>
              <a:t>ReadyToBrew</a:t>
            </a:r>
            <a:r>
              <a:rPr lang="en-US" sz="2400" dirty="0" smtClean="0">
                <a:latin typeface="Consolas" pitchFamily="49" charset="0"/>
              </a:rPr>
              <a:t>()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87624" y="4429132"/>
            <a:ext cx="3170062" cy="8572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PotHolder_H126</a:t>
            </a:r>
            <a:endParaRPr lang="ru-RU" sz="2800" dirty="0">
              <a:latin typeface="Consolas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214942" y="4429132"/>
            <a:ext cx="2571768" cy="8572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itchFamily="49" charset="0"/>
              </a:rPr>
              <a:t>PotHolder_Z12</a:t>
            </a:r>
            <a:endParaRPr lang="ru-RU" sz="2400" dirty="0">
              <a:latin typeface="Consolas" pitchFamily="49" charset="0"/>
            </a:endParaRPr>
          </a:p>
        </p:txBody>
      </p:sp>
      <p:cxnSp>
        <p:nvCxnSpPr>
          <p:cNvPr id="21" name="Соединительная линия уступом 20"/>
          <p:cNvCxnSpPr>
            <a:stCxn id="18" idx="0"/>
            <a:endCxn id="17" idx="2"/>
          </p:cNvCxnSpPr>
          <p:nvPr/>
        </p:nvCxnSpPr>
        <p:spPr>
          <a:xfrm rot="5400000" flipH="1" flipV="1">
            <a:off x="2832931" y="2797220"/>
            <a:ext cx="1571636" cy="169218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19" idx="0"/>
            <a:endCxn id="17" idx="2"/>
          </p:cNvCxnSpPr>
          <p:nvPr/>
        </p:nvCxnSpPr>
        <p:spPr>
          <a:xfrm rot="16200000" flipV="1">
            <a:off x="4697017" y="2625322"/>
            <a:ext cx="1571636" cy="203598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авнобедренный треугольник 24"/>
          <p:cNvSpPr/>
          <p:nvPr/>
        </p:nvSpPr>
        <p:spPr>
          <a:xfrm>
            <a:off x="4299107" y="3071810"/>
            <a:ext cx="331472" cy="28575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hape 28"/>
          <p:cNvCxnSpPr>
            <a:stCxn id="16" idx="1"/>
            <a:endCxn id="17" idx="3"/>
          </p:cNvCxnSpPr>
          <p:nvPr/>
        </p:nvCxnSpPr>
        <p:spPr>
          <a:xfrm rot="10800000">
            <a:off x="5653830" y="2428868"/>
            <a:ext cx="1275624" cy="928694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0384" y="442913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…</a:t>
            </a:r>
            <a:endParaRPr lang="ru-RU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0912" y="405880"/>
            <a:ext cx="7005464" cy="11430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Архитектура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022920" y="2489250"/>
            <a:ext cx="69334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>
                <a:solidFill>
                  <a:srgbClr val="0070C0"/>
                </a:solidFill>
              </a:rPr>
              <a:t>Высокоуровневый дизайн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38944" y="4433466"/>
            <a:ext cx="6717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ru-RU" dirty="0" smtClean="0"/>
              <a:t>Детальный дизайн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89110" y="1400002"/>
            <a:ext cx="6167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Язык программирования, </a:t>
            </a:r>
            <a:r>
              <a:rPr lang="ru-RU" dirty="0" err="1" smtClean="0"/>
              <a:t>фреймворк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технология, операционная система, 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знания об устройстве системы, разделяемые всей командой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716626" y="3417967"/>
            <a:ext cx="4239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Разбиение на компоненты, интерфейсы, </a:t>
            </a:r>
            <a:br>
              <a:rPr lang="ru-RU" dirty="0" smtClean="0"/>
            </a:br>
            <a:r>
              <a:rPr lang="ru-RU" dirty="0" smtClean="0"/>
              <a:t>протоколы взаимодействия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28653" y="5435932"/>
            <a:ext cx="502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Устройство и взаимодействие отдельных классов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5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Добавим абстракций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interface Boiler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smtClean="0"/>
              <a:t>interface </a:t>
            </a:r>
            <a:r>
              <a:rPr lang="en-US" dirty="0" err="1" smtClean="0"/>
              <a:t>PotHolder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ReadyToBrew</a:t>
            </a:r>
            <a:r>
              <a:rPr lang="en-US" dirty="0"/>
              <a:t> </a:t>
            </a:r>
            <a:r>
              <a:rPr lang="en-US" dirty="0" smtClean="0"/>
              <a:t>{ get; }</a:t>
            </a:r>
          </a:p>
          <a:p>
            <a:pPr marL="0" indent="0">
              <a:buNone/>
            </a:pPr>
            <a:r>
              <a:rPr lang="en-US" dirty="0" err="1" smtClean="0"/>
              <a:t>ValveOpen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boiler.ReadyToBrew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&amp;&amp; </a:t>
            </a:r>
            <a:r>
              <a:rPr lang="en-US" dirty="0" err="1" smtClean="0"/>
              <a:t>potHolder.ReadyToBrew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02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284985"/>
            <a:ext cx="6408712" cy="216024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3985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boiler.Control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pot.Control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valve.Control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728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3284984"/>
            <a:ext cx="6408712" cy="295232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1876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component.Control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23528" y="1340768"/>
            <a:ext cx="5832648" cy="180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10373" y="3291080"/>
            <a:ext cx="6408712" cy="259228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471430" y="1886925"/>
            <a:ext cx="2277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Зависит от модели </a:t>
            </a:r>
            <a:br>
              <a:rPr lang="ru-RU" sz="2000" dirty="0" smtClean="0"/>
            </a:br>
            <a:r>
              <a:rPr lang="ru-RU" sz="2000" dirty="0" smtClean="0"/>
              <a:t>кофеварки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043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мы добились?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Явно показали граф зависимостей→ упростили понимание структуры взаимодействия</a:t>
            </a:r>
          </a:p>
          <a:p>
            <a:r>
              <a:rPr lang="ru-RU" dirty="0" smtClean="0"/>
              <a:t>Освободили общий код от специфики графа зависимостей:</a:t>
            </a:r>
          </a:p>
          <a:p>
            <a:pPr lvl="1"/>
            <a:r>
              <a:rPr lang="ru-RU" dirty="0"/>
              <a:t>Можно менять </a:t>
            </a:r>
            <a:r>
              <a:rPr lang="ru-RU" dirty="0" smtClean="0"/>
              <a:t>компоненты.</a:t>
            </a:r>
            <a:endParaRPr lang="ru-RU" dirty="0"/>
          </a:p>
          <a:p>
            <a:pPr lvl="1"/>
            <a:r>
              <a:rPr lang="ru-RU" dirty="0" smtClean="0"/>
              <a:t>Можно добавлять принципиально новые компоненты и зависимости.</a:t>
            </a:r>
          </a:p>
          <a:p>
            <a:pPr lvl="1"/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194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271804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SRP + DIP in Action!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880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428604"/>
            <a:ext cx="3714776" cy="16430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FFC0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500694" y="2571744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286645" y="3071811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6286512" y="2821777"/>
            <a:ext cx="1000133" cy="428629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643702" y="3857628"/>
            <a:ext cx="714380" cy="3571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00694" y="3786190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553641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7197347" y="3589735"/>
            <a:ext cx="607223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8072462" y="3857628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7554537" y="3518298"/>
            <a:ext cx="607222" cy="42862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357290" y="371475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714613" y="4500570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2143108" y="3750471"/>
            <a:ext cx="571504" cy="21431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720" y="4286256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1214415" y="3178967"/>
            <a:ext cx="392909" cy="67866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2285985" y="4679165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929058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3428993" y="4679165"/>
            <a:ext cx="500065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85720" y="3071810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321439" y="3929066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2714612" y="3571876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2786051" y="4214817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3929058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3964777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571604" y="5500702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571604" y="450057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1607323" y="5179231"/>
            <a:ext cx="642942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500034" y="6357958"/>
            <a:ext cx="192882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7158" y="59293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реализация интерфейса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3071802" y="6323033"/>
            <a:ext cx="1571636" cy="1588"/>
          </a:xfrm>
          <a:prstGeom prst="bentConnector3">
            <a:avLst>
              <a:gd name="adj1" fmla="val 50000"/>
            </a:avLst>
          </a:prstGeom>
          <a:ln w="381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71802" y="6000768"/>
            <a:ext cx="1478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chemeClr val="tx2"/>
                </a:solidFill>
                <a:latin typeface="Arial Narrow" pitchFamily="34" charset="0"/>
              </a:rPr>
              <a:t>использование</a:t>
            </a:r>
            <a:endParaRPr lang="ru-RU" sz="1600" b="1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2928926" y="414338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4143372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1785918" y="507207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535753" y="3857628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1678761" y="6250801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421481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  <a:gradFill>
            <a:gsLst>
              <a:gs pos="0">
                <a:schemeClr val="accent2">
                  <a:lumMod val="75000"/>
                </a:schemeClr>
              </a:gs>
              <a:gs pos="47000">
                <a:srgbClr val="CC9B0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442189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  <a:gradFill>
            <a:gsLst>
              <a:gs pos="0">
                <a:srgbClr val="D09E00"/>
              </a:gs>
              <a:gs pos="100000">
                <a:srgbClr val="92D050"/>
              </a:gs>
            </a:gsLst>
            <a:lin ang="0" scaled="0"/>
          </a:gra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6758" y="642918"/>
            <a:ext cx="1067921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SRP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3702" y="5374203"/>
            <a:ext cx="990977" cy="76944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2D050"/>
                </a:solidFill>
              </a:rPr>
              <a:t>DIP</a:t>
            </a:r>
            <a:endParaRPr lang="ru-RU" sz="44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7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 smtClean="0"/>
              <a:t>Hevery</a:t>
            </a:r>
            <a:endParaRPr lang="ru-RU" sz="2000" b="1" dirty="0" smtClean="0"/>
          </a:p>
          <a:p>
            <a:pPr algn="ctr"/>
            <a:r>
              <a:rPr lang="en-US" sz="1600" u="sng" dirty="0" smtClean="0">
                <a:solidFill>
                  <a:srgbClr val="0070C0"/>
                </a:solidFill>
              </a:rPr>
              <a:t>misko.hevery.com</a:t>
            </a:r>
            <a:endParaRPr lang="en-US" sz="1600" u="sng" dirty="0">
              <a:solidFill>
                <a:srgbClr val="0070C0"/>
              </a:solidFill>
            </a:endParaRP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— Давайте жестко разделять:</a:t>
            </a:r>
            <a:endParaRPr lang="ru-RU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+mj-lt"/>
              </a:rPr>
              <a:t>код, вызывающий конструкторы</a:t>
            </a:r>
            <a:endParaRPr lang="ru-RU" sz="2800" dirty="0">
              <a:latin typeface="+mj-lt"/>
            </a:endParaRP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itchFamily="49" charset="0"/>
              </a:rPr>
              <a:t>new A(new B(…), new C(…))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SmtpClient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smtpUrl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</a:rPr>
              <a:t>new </a:t>
            </a:r>
            <a:r>
              <a:rPr lang="en-US" dirty="0" err="1" smtClean="0">
                <a:latin typeface="Consolas" pitchFamily="49" charset="0"/>
              </a:rPr>
              <a:t>ConsoleLogger</a:t>
            </a:r>
            <a:r>
              <a:rPr lang="en-US" dirty="0" smtClean="0">
                <a:latin typeface="Consolas" pitchFamily="49" charset="0"/>
              </a:rPr>
              <a:t>()</a:t>
            </a:r>
          </a:p>
          <a:p>
            <a:r>
              <a:rPr lang="en-US" dirty="0" smtClean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boiler = new Boiler_B101(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pot    = new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PotHolder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126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valve  = new Valve_V1(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b, p);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Components = new[] {boiler, pot, valve};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while(true){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component in Components)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component.Control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api.Update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340768"/>
            <a:ext cx="5832648" cy="180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00192" y="2040813"/>
            <a:ext cx="254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Сборка зависимостей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0373" y="3291080"/>
            <a:ext cx="6408712" cy="2592287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908979" y="4233281"/>
            <a:ext cx="1961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Универсальный </a:t>
            </a:r>
            <a:br>
              <a:rPr lang="ru-RU" sz="2000" dirty="0" smtClean="0"/>
            </a:br>
            <a:r>
              <a:rPr lang="ru-RU" sz="2000" dirty="0" smtClean="0"/>
              <a:t>код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8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584176"/>
          </a:xfrm>
        </p:spPr>
        <p:txBody>
          <a:bodyPr>
            <a:normAutofit fontScale="90000"/>
          </a:bodyPr>
          <a:lstStyle/>
          <a:p>
            <a:r>
              <a:rPr lang="ru-RU" sz="6700" dirty="0" smtClean="0"/>
              <a:t>Явное </a:t>
            </a:r>
            <a:br>
              <a:rPr lang="ru-RU" sz="6700" dirty="0" smtClean="0"/>
            </a:br>
            <a:r>
              <a:rPr lang="ru-RU" dirty="0" smtClean="0"/>
              <a:t>управление зависимостями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55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Autofit/>
          </a:bodyPr>
          <a:lstStyle/>
          <a:p>
            <a:r>
              <a:rPr lang="ru-RU" dirty="0" smtClean="0"/>
              <a:t>Дизайн — инструмент </a:t>
            </a:r>
            <a:br>
              <a:rPr lang="ru-RU" dirty="0" smtClean="0"/>
            </a:br>
            <a:r>
              <a:rPr lang="ru-RU" dirty="0" smtClean="0"/>
              <a:t>достижения цели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53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Неявное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796136" y="2708920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7596336" y="2708920"/>
            <a:ext cx="0" cy="165618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/>
          <p:cNvSpPr txBox="1">
            <a:spLocks/>
          </p:cNvSpPr>
          <p:nvPr/>
        </p:nvSpPr>
        <p:spPr>
          <a:xfrm>
            <a:off x="6367028" y="1484784"/>
            <a:ext cx="2458616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Жесткость!</a:t>
            </a:r>
            <a:endParaRPr lang="ru-RU" sz="32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2213248"/>
            <a:ext cx="2162200" cy="351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Неявные связи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5759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Явное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input, 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Нужные значения передадут извне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04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Источник исходных данных</a:t>
            </a:r>
          </a:p>
          <a:p>
            <a:pPr lvl="1"/>
            <a:r>
              <a:rPr lang="ru-RU" dirty="0"/>
              <a:t>Имя файла с данными</a:t>
            </a:r>
          </a:p>
          <a:p>
            <a:pPr lvl="1"/>
            <a:r>
              <a:rPr lang="ru-RU" dirty="0"/>
              <a:t>Источник данных (</a:t>
            </a:r>
            <a:r>
              <a:rPr lang="en-US" dirty="0"/>
              <a:t>xml-</a:t>
            </a:r>
            <a:r>
              <a:rPr lang="ru-RU" dirty="0"/>
              <a:t>файл / </a:t>
            </a:r>
            <a:r>
              <a:rPr lang="en-US" dirty="0"/>
              <a:t>text-</a:t>
            </a:r>
            <a:r>
              <a:rPr lang="ru-RU" dirty="0"/>
              <a:t>файл / память / </a:t>
            </a:r>
            <a:r>
              <a:rPr lang="ru-RU" dirty="0" smtClean="0"/>
              <a:t>…)</a:t>
            </a:r>
          </a:p>
          <a:p>
            <a:r>
              <a:rPr lang="ru-RU" dirty="0" smtClean="0"/>
              <a:t>Приёмник </a:t>
            </a:r>
            <a:r>
              <a:rPr lang="ru-RU" dirty="0"/>
              <a:t>результата работы </a:t>
            </a:r>
            <a:r>
              <a:rPr lang="ru-RU" dirty="0" smtClean="0"/>
              <a:t>модуля</a:t>
            </a:r>
          </a:p>
          <a:p>
            <a:pPr lvl="1"/>
            <a:r>
              <a:rPr lang="ru-RU" dirty="0"/>
              <a:t>Способ отображения прогресса в</a:t>
            </a:r>
            <a:r>
              <a:rPr lang="en-US" dirty="0"/>
              <a:t> UI</a:t>
            </a:r>
            <a:endParaRPr lang="ru-RU" dirty="0"/>
          </a:p>
          <a:p>
            <a:r>
              <a:rPr lang="ru-RU" dirty="0" smtClean="0"/>
              <a:t>Вспомогательный алгоритм</a:t>
            </a:r>
          </a:p>
          <a:p>
            <a:pPr lvl="1"/>
            <a:r>
              <a:rPr lang="ru-RU" dirty="0" smtClean="0"/>
              <a:t>Алгоритм выбора наиболее подходящего чего-либо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зависимости делать явными?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Работа с БД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хэштаблицы</a:t>
            </a:r>
            <a:endParaRPr lang="ru-RU" dirty="0" smtClean="0"/>
          </a:p>
          <a:p>
            <a:r>
              <a:rPr lang="ru-RU" dirty="0" smtClean="0"/>
              <a:t>Реализация класса</a:t>
            </a:r>
            <a:r>
              <a:rPr lang="en-US" dirty="0" smtClean="0"/>
              <a:t> List&lt;T&gt;</a:t>
            </a:r>
            <a:endParaRPr lang="ru-RU" dirty="0" smtClean="0"/>
          </a:p>
          <a:p>
            <a:r>
              <a:rPr lang="ru-RU" dirty="0" smtClean="0"/>
              <a:t>Реализация класса </a:t>
            </a:r>
            <a:r>
              <a:rPr lang="en-US" dirty="0" smtClean="0"/>
              <a:t>String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0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управление зависимостями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Не вызывать статические методы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Не вызывать конструкторы</a:t>
            </a:r>
          </a:p>
          <a:p>
            <a:pPr marL="0" indent="0">
              <a:buNone/>
            </a:pPr>
            <a:r>
              <a:rPr lang="ru-RU" dirty="0" smtClean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Вопрос: кто их передает в конструктор?</a:t>
            </a:r>
          </a:p>
          <a:p>
            <a:pPr marL="0" indent="0">
              <a:buNone/>
            </a:pPr>
            <a:r>
              <a:rPr lang="ru-RU" dirty="0" smtClean="0"/>
              <a:t>Кто-то «свыше»!</a:t>
            </a:r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r>
              <a:rPr lang="ru-RU" dirty="0" smtClean="0"/>
              <a:t>Тоже кто-то «свыше»!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А ему?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Run()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AppDomain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.CurrentDomain.BaseDirectory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as2Certificate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ThreadLocal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&lt;X509Certificate2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&gt;(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GetAs2Certificate(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baseDir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KansoStorageWriter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TasksKansoFilename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KansoGlobals.GetMasterSettings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AS2TasksQueueClient(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tasksWriter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400050" lvl="1" indent="0">
              <a:buNone/>
            </a:pPr>
            <a:r>
              <a:rPr lang="nn-NO" sz="16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 = </a:t>
            </a:r>
            <a:r>
              <a:rPr lang="nn-NO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1600" dirty="0">
                <a:solidFill>
                  <a:prstClr val="black"/>
                </a:solidFill>
                <a:latin typeface="Consolas"/>
              </a:rPr>
              <a:t> HttpServer(Port, httpServerSpy);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As2RequestHandler(as2TasksQueueClient));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"Status"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StatusHandler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(()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=&gt;</a:t>
            </a: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as2Certificate.Value.GenerateStatusPage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()));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httpServer.AddHandler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GetCertificate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()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=&gt;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GetCertificateHandler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(as2Certificate));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Thread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httpServer.Run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).Start();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prstClr val="black"/>
                </a:solidFill>
                <a:latin typeface="Consolas"/>
              </a:rPr>
              <a:t>Collectd.RunPlugin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httpServerSpy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578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2920" y="2287413"/>
            <a:ext cx="7581528" cy="19336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 </a:t>
            </a:r>
            <a:r>
              <a:rPr lang="en-US" dirty="0" err="1" smtClean="0"/>
              <a:t>Container.Resolve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&gt;()</a:t>
            </a:r>
          </a:p>
          <a:p>
            <a:pPr marL="0" indent="0">
              <a:buNone/>
            </a:pPr>
            <a:r>
              <a:rPr lang="en-US" dirty="0" err="1" smtClean="0"/>
              <a:t>TService</a:t>
            </a:r>
            <a:r>
              <a:rPr lang="en-US" dirty="0" smtClean="0"/>
              <a:t>[] </a:t>
            </a:r>
            <a:r>
              <a:rPr lang="en-US" dirty="0" err="1" smtClean="0"/>
              <a:t>Container.ResolveAll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/>
              <a:t>&gt;()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8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412776"/>
            <a:ext cx="85072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WindsorContainer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CofeeMakerApi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IPotHolder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PotHolderV2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container.Register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rgbClr val="2B91AF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Component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.For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IBoiler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&gt;().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ImplementedBy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BoilerV1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&gt;();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80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6000" dirty="0" smtClean="0"/>
              <a:t>Conventions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container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2B91AF"/>
                </a:solidFill>
                <a:latin typeface="Consolas"/>
              </a:rPr>
              <a:t>Container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зарегистрировать все публичные типы из текущей сборки,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как реализации всех интерфейсов, которые они реализуют.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logic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container.Resolve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Logic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pPr marL="0" indent="0">
              <a:buNone/>
            </a:pP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6915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Dependency injection container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6000" dirty="0" smtClean="0"/>
              <a:t>Тонкие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711349"/>
            <a:ext cx="8435280" cy="4525963"/>
          </a:xfrm>
        </p:spPr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Время </a:t>
            </a:r>
            <a:r>
              <a:rPr lang="ru-RU" dirty="0"/>
              <a:t>жизни: </a:t>
            </a:r>
            <a:r>
              <a:rPr lang="en-US" dirty="0"/>
              <a:t>Resolve</a:t>
            </a:r>
            <a:r>
              <a:rPr lang="ru-RU" dirty="0"/>
              <a:t> создает новый объект на каждый вызов, или возвращает всегда один и тот же объект</a:t>
            </a:r>
            <a:r>
              <a:rPr lang="ru-RU" dirty="0" smtClean="0"/>
              <a:t>?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Коллекции.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Ленивые зависимости: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Func</a:t>
            </a:r>
            <a:r>
              <a:rPr lang="en-US" dirty="0" smtClean="0"/>
              <a:t>&lt;</a:t>
            </a:r>
            <a:r>
              <a:rPr lang="en-US" dirty="0" err="1" smtClean="0"/>
              <a:t>TService</a:t>
            </a:r>
            <a:r>
              <a:rPr lang="en-US" dirty="0" smtClean="0"/>
              <a:t>&gt;, Lazy&lt;</a:t>
            </a:r>
            <a:r>
              <a:rPr lang="en-US" dirty="0" err="1" smtClean="0"/>
              <a:t>TService</a:t>
            </a:r>
            <a:r>
              <a:rPr lang="en-US" dirty="0" smtClean="0"/>
              <a:t>&gt;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...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413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Какими могут </a:t>
            </a:r>
            <a:r>
              <a:rPr lang="ru-RU" sz="4800" dirty="0" smtClean="0"/>
              <a:t>быть</a:t>
            </a:r>
            <a:r>
              <a:rPr lang="ru-RU" dirty="0" smtClean="0"/>
              <a:t> цели?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1351309"/>
            <a:ext cx="843528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Castle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Windsor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Microsoft Unity</a:t>
            </a:r>
          </a:p>
          <a:p>
            <a:pPr marL="0" indent="0" algn="ctr"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Autofac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Robocontainer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nsolas" pitchFamily="49" charset="0"/>
                <a:cs typeface="Consolas" pitchFamily="49" charset="0"/>
              </a:rPr>
              <a:t>Grobocontainer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...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ru-RU" dirty="0" smtClean="0"/>
              <a:t>Итого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390050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Наш проект ждут изменения.</a:t>
            </a:r>
          </a:p>
          <a:p>
            <a:r>
              <a:rPr lang="en-US" sz="2800" b="1" dirty="0" smtClean="0"/>
              <a:t>SRP</a:t>
            </a:r>
            <a:r>
              <a:rPr lang="en-US" sz="2800" dirty="0" smtClean="0"/>
              <a:t>+</a:t>
            </a:r>
            <a:r>
              <a:rPr lang="en-US" sz="2800" b="1" dirty="0" smtClean="0"/>
              <a:t>DIP</a:t>
            </a:r>
            <a:r>
              <a:rPr lang="ru-RU" sz="2800" dirty="0" smtClean="0"/>
              <a:t> дают нам защиту от изменений, но…</a:t>
            </a:r>
          </a:p>
          <a:p>
            <a:r>
              <a:rPr lang="ru-RU" sz="2800" dirty="0" smtClean="0"/>
              <a:t>…принуждают к тому, чтобы писать </a:t>
            </a:r>
            <a:r>
              <a:rPr lang="ru-RU" sz="2800" b="1" dirty="0" smtClean="0"/>
              <a:t>много мелких </a:t>
            </a:r>
            <a:r>
              <a:rPr lang="ru-RU" sz="2800" dirty="0" smtClean="0"/>
              <a:t>классов.</a:t>
            </a:r>
          </a:p>
          <a:p>
            <a:r>
              <a:rPr lang="ru-RU" sz="2800" dirty="0" smtClean="0"/>
              <a:t>Из мелких классов кому-то нужно </a:t>
            </a:r>
            <a:r>
              <a:rPr lang="ru-RU" sz="2800" b="1" dirty="0" smtClean="0"/>
              <a:t>собирать</a:t>
            </a:r>
            <a:r>
              <a:rPr lang="ru-RU" sz="2800" dirty="0" smtClean="0"/>
              <a:t> граф объектов.</a:t>
            </a:r>
          </a:p>
          <a:p>
            <a:r>
              <a:rPr lang="ru-RU" sz="2800" b="1" dirty="0" smtClean="0"/>
              <a:t>Контейнеры</a:t>
            </a:r>
            <a:r>
              <a:rPr lang="ru-RU" sz="2800" dirty="0" smtClean="0"/>
              <a:t> упрощают эту сборку.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0760" y="6357958"/>
            <a:ext cx="500066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 err="1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 by Contracts &amp; LSP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74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68441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SP —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Liskov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Substitution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8558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Функции, которые используют базовый тип,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должны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иметь возможность использовать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подтипы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базового типа не зная об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этом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7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1"/>
            <a:ext cx="5328592" cy="60466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 smtClean="0"/>
              <a:t>Liskov</a:t>
            </a:r>
            <a:r>
              <a:rPr lang="en-US" dirty="0" smtClean="0"/>
              <a:t> — </a:t>
            </a:r>
            <a:r>
              <a:rPr lang="ru-RU" dirty="0" smtClean="0"/>
              <a:t>это не мужик!</a:t>
            </a:r>
          </a:p>
        </p:txBody>
      </p:sp>
      <p:pic>
        <p:nvPicPr>
          <p:cNvPr id="1026" name="Picture 2" descr="https://pp.vk.me/c413718/v413718609/2057/UjuIWEdpa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75" y="561810"/>
            <a:ext cx="2857500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940152" y="4571836"/>
            <a:ext cx="2448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Барбара Лисков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2492896"/>
            <a:ext cx="51125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2004 — медаль Джона фон Неймана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2008 — Премия Тьюринга </a:t>
            </a:r>
            <a:r>
              <a:rPr lang="ru-RU" dirty="0" smtClean="0"/>
              <a:t>(</a:t>
            </a:r>
            <a:r>
              <a:rPr lang="en-US" dirty="0" smtClean="0"/>
              <a:t>$</a:t>
            </a:r>
            <a:r>
              <a:rPr lang="ru-RU" dirty="0" smtClean="0"/>
              <a:t>250</a:t>
            </a:r>
            <a:r>
              <a:rPr lang="en-US" dirty="0" smtClean="0"/>
              <a:t>k)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«за вклад в практические и теоретические основы языков программирования и системного дизайна, в частности в области исследований устойчивости к ошибкам, абстракции данных и распределённых вычислений.»</a:t>
            </a:r>
          </a:p>
        </p:txBody>
      </p:sp>
    </p:spTree>
    <p:extLst>
      <p:ext uri="{BB962C8B-B14F-4D97-AF65-F5344CB8AC3E}">
        <p14:creationId xmlns:p14="http://schemas.microsoft.com/office/powerpoint/2010/main" val="38998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</a:t>
            </a:r>
            <a:r>
              <a:rPr lang="ru-RU" dirty="0" smtClean="0"/>
              <a:t>С</a:t>
            </a:r>
            <a:r>
              <a:rPr lang="en-US" dirty="0" err="1" smtClean="0"/>
              <a:t>ontract</a:t>
            </a:r>
            <a:r>
              <a:rPr lang="en-US" dirty="0" err="1"/>
              <a:t>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Функция</a:t>
            </a:r>
            <a:r>
              <a:rPr lang="en-US" dirty="0" smtClean="0"/>
              <a:t> </a:t>
            </a:r>
            <a:r>
              <a:rPr lang="ru-RU" dirty="0" smtClean="0"/>
              <a:t>/ Метод: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предусловия</a:t>
            </a:r>
          </a:p>
          <a:p>
            <a:pPr marL="0" indent="0">
              <a:buNone/>
            </a:pPr>
            <a:r>
              <a:rPr lang="ru-RU" sz="2000" dirty="0" smtClean="0"/>
              <a:t>		аргумент не </a:t>
            </a:r>
            <a:r>
              <a:rPr lang="en-US" sz="2000" dirty="0" smtClean="0"/>
              <a:t>null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аргумент в диапазоне </a:t>
            </a:r>
            <a:r>
              <a:rPr lang="en-US" sz="2000" dirty="0" smtClean="0"/>
              <a:t>[0..Count)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соединение открыто</a:t>
            </a:r>
          </a:p>
          <a:p>
            <a:pPr marL="0" indent="0">
              <a:buNone/>
            </a:pPr>
            <a:r>
              <a:rPr lang="ru-RU" dirty="0" smtClean="0"/>
              <a:t>	постусловия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результат не </a:t>
            </a:r>
            <a:r>
              <a:rPr lang="en-US" sz="2000" dirty="0" smtClean="0"/>
              <a:t>null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в коллекцию добавился элемент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smtClean="0"/>
              <a:t>	прочитана одна строка и результат записан в поле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ru-RU" sz="2000" dirty="0" smtClean="0"/>
              <a:t>если файл не найден, то исключение </a:t>
            </a:r>
            <a:r>
              <a:rPr lang="en-US" sz="2000" dirty="0" err="1" smtClean="0"/>
              <a:t>FileNotFoundException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Класс: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инвариант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поле не </a:t>
            </a:r>
            <a:r>
              <a:rPr lang="en-US" sz="2300" dirty="0" smtClean="0"/>
              <a:t>null</a:t>
            </a:r>
            <a:endParaRPr lang="ru-RU" sz="2300" dirty="0" smtClean="0"/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соединение всегда установлено</a:t>
            </a:r>
          </a:p>
          <a:p>
            <a:pPr marL="0" indent="0">
              <a:buNone/>
            </a:pPr>
            <a:r>
              <a:rPr lang="ru-RU" sz="2300" dirty="0"/>
              <a:t>	</a:t>
            </a:r>
            <a:r>
              <a:rPr lang="ru-RU" sz="2300" dirty="0" smtClean="0"/>
              <a:t>	</a:t>
            </a:r>
            <a:r>
              <a:rPr lang="en-US" sz="2300" dirty="0" err="1" smtClean="0"/>
              <a:t>currentIndex</a:t>
            </a:r>
            <a:r>
              <a:rPr lang="en-US" sz="2300" dirty="0" smtClean="0"/>
              <a:t> &lt;= Count</a:t>
            </a:r>
            <a:endParaRPr lang="ru-RU" sz="2300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r>
              <a:rPr lang="ru-RU" dirty="0" smtClean="0"/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RemoveOldKeysIfNeeded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  while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&gt; capacity)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RemoveKey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queue.Dequeue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mem.Count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Debug.Assert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queue.Count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&lt;= capacity);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8195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r>
              <a:rPr lang="ru-RU" dirty="0" smtClean="0"/>
              <a:t>: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733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&lt;returns&gt;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null if c is not figure symbol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&lt;/returns&gt;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ChessPiece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FromChar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c)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map[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Char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.ToUpper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(c)];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///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</a:t>
            </a:r>
            <a:r>
              <a:rPr lang="en-US" sz="20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 name="</a:t>
            </a:r>
            <a:r>
              <a:rPr lang="en-US" sz="2000" dirty="0">
                <a:solidFill>
                  <a:srgbClr val="808080"/>
                </a:solidFill>
                <a:latin typeface="Consolas"/>
              </a:rPr>
              <a:t>piece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"&gt;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null if no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piece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&lt;/</a:t>
            </a:r>
            <a:r>
              <a:rPr lang="en-US" sz="2000" dirty="0" err="1" smtClean="0">
                <a:solidFill>
                  <a:srgbClr val="808080"/>
                </a:solidFill>
                <a:latin typeface="Consolas"/>
              </a:rPr>
              <a:t>param</a:t>
            </a:r>
            <a:r>
              <a:rPr lang="en-US" sz="2000" dirty="0" smtClean="0">
                <a:solidFill>
                  <a:srgbClr val="808080"/>
                </a:solidFill>
                <a:latin typeface="Consolas"/>
              </a:rPr>
              <a:t>&gt;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ChessboardCell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ChessPiece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piece,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Color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color)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3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Зачем?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Контракт, как часть интерфейса — хорошая, строгая документация</a:t>
            </a:r>
          </a:p>
          <a:p>
            <a:r>
              <a:rPr lang="ru-RU" i="1" dirty="0" smtClean="0"/>
              <a:t>Доказательство </a:t>
            </a:r>
            <a:r>
              <a:rPr lang="ru-RU" dirty="0" smtClean="0"/>
              <a:t>(!) корректности</a:t>
            </a:r>
          </a:p>
          <a:p>
            <a:r>
              <a:rPr lang="ru-RU" dirty="0" smtClean="0"/>
              <a:t>Автоматический контроль контрактов: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runtime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compile-time</a:t>
            </a:r>
          </a:p>
          <a:p>
            <a:r>
              <a:rPr lang="ru-RU" dirty="0" smtClean="0"/>
              <a:t>Автоматическое генерирование корректных тестовых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806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MS </a:t>
            </a:r>
            <a:r>
              <a:rPr lang="en-US" dirty="0"/>
              <a:t>Code Contracts</a:t>
            </a:r>
            <a:br>
              <a:rPr lang="en-US" dirty="0"/>
            </a:br>
            <a:r>
              <a:rPr lang="en-US" sz="2000" dirty="0">
                <a:hlinkClick r:id="rId2"/>
              </a:rPr>
              <a:t>http://research.microsoft.com/en-us/projects/contracts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ru-RU" dirty="0" err="1" smtClean="0"/>
              <a:t>Автоверификация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2800" dirty="0" smtClean="0"/>
              <a:t>в </a:t>
            </a:r>
            <a:r>
              <a:rPr lang="en-US" sz="2800" dirty="0" smtClean="0"/>
              <a:t>runtime</a:t>
            </a:r>
            <a:r>
              <a:rPr lang="ru-RU" sz="2800" dirty="0" smtClean="0"/>
              <a:t> и в </a:t>
            </a:r>
            <a:r>
              <a:rPr lang="en-US" sz="2800" dirty="0" err="1" smtClean="0"/>
              <a:t>compiletime</a:t>
            </a:r>
            <a:r>
              <a:rPr lang="en-US" sz="2800" dirty="0" smtClean="0"/>
              <a:t>!</a:t>
            </a:r>
            <a:endParaRPr lang="ru-RU" dirty="0" smtClean="0"/>
          </a:p>
          <a:p>
            <a:r>
              <a:rPr lang="ru-RU" dirty="0" smtClean="0"/>
              <a:t>Создание документации с контрактами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Pex</a:t>
            </a:r>
            <a:r>
              <a:rPr lang="en-US" dirty="0" smtClean="0"/>
              <a:t> —</a:t>
            </a:r>
            <a:r>
              <a:rPr lang="ru-RU" dirty="0" err="1" smtClean="0"/>
              <a:t>автогенераци</a:t>
            </a:r>
            <a:r>
              <a:rPr lang="ru-RU" dirty="0" err="1"/>
              <a:t>я</a:t>
            </a:r>
            <a:r>
              <a:rPr lang="ru-RU" dirty="0" smtClean="0"/>
              <a:t> тестов по контрактам.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Cool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1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Приоритеты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ru-RU" sz="4000" b="1" dirty="0" smtClean="0"/>
              <a:t>Простота </a:t>
            </a:r>
            <a:r>
              <a:rPr lang="ru-RU" dirty="0" smtClean="0"/>
              <a:t>(интерфейса</a:t>
            </a:r>
            <a:r>
              <a:rPr lang="ru-RU" sz="1800" dirty="0" smtClean="0"/>
              <a:t> </a:t>
            </a:r>
            <a:r>
              <a:rPr lang="ru-RU" dirty="0" smtClean="0"/>
              <a:t>и реализации)</a:t>
            </a:r>
          </a:p>
          <a:p>
            <a:pPr marL="742950" indent="-742950">
              <a:buAutoNum type="arabicPeriod"/>
            </a:pPr>
            <a:r>
              <a:rPr lang="ru-RU" sz="3600" b="1" dirty="0" smtClean="0"/>
              <a:t>Правильность</a:t>
            </a:r>
          </a:p>
          <a:p>
            <a:pPr marL="742950" indent="-742950">
              <a:buAutoNum type="arabicPeriod"/>
            </a:pPr>
            <a:r>
              <a:rPr lang="ru-RU" dirty="0" smtClean="0"/>
              <a:t>Логичность</a:t>
            </a:r>
          </a:p>
          <a:p>
            <a:pPr marL="742950" indent="-742950">
              <a:buAutoNum type="arabicPeriod"/>
            </a:pPr>
            <a:r>
              <a:rPr lang="ru-RU" sz="2400" dirty="0" smtClean="0"/>
              <a:t>Полнота — готовность к изменениям</a:t>
            </a:r>
          </a:p>
        </p:txBody>
      </p:sp>
    </p:spTree>
    <p:extLst>
      <p:ext uri="{BB962C8B-B14F-4D97-AF65-F5344CB8AC3E}">
        <p14:creationId xmlns:p14="http://schemas.microsoft.com/office/powerpoint/2010/main" val="18918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</a:t>
            </a:r>
            <a:r>
              <a:rPr lang="en-US" dirty="0" smtClean="0"/>
              <a:t>Contracts</a:t>
            </a:r>
            <a:r>
              <a:rPr lang="ru-RU" dirty="0" smtClean="0"/>
              <a:t>: </a:t>
            </a:r>
            <a:r>
              <a:rPr lang="en-US" dirty="0" smtClean="0"/>
              <a:t>minimum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MS </a:t>
            </a:r>
            <a:r>
              <a:rPr lang="en-US" dirty="0"/>
              <a:t>Code Contracts</a:t>
            </a:r>
            <a:br>
              <a:rPr lang="en-US" dirty="0"/>
            </a:br>
            <a:r>
              <a:rPr lang="en-US" sz="2000" dirty="0">
                <a:hlinkClick r:id="rId2"/>
              </a:rPr>
              <a:t>http://research.microsoft.com/en-us/projects/contracts</a:t>
            </a:r>
            <a:r>
              <a:rPr lang="en-US" sz="2000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ru-RU" dirty="0" err="1" smtClean="0"/>
              <a:t>Автоверификация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2800" dirty="0" smtClean="0"/>
              <a:t>в </a:t>
            </a:r>
            <a:r>
              <a:rPr lang="en-US" sz="2800" dirty="0" smtClean="0"/>
              <a:t>runtime</a:t>
            </a:r>
            <a:r>
              <a:rPr lang="ru-RU" sz="2800" dirty="0" smtClean="0"/>
              <a:t> и в </a:t>
            </a:r>
            <a:r>
              <a:rPr lang="en-US" sz="2800" dirty="0" err="1" smtClean="0"/>
              <a:t>compiletime</a:t>
            </a:r>
            <a:r>
              <a:rPr lang="en-US" sz="2800" dirty="0" smtClean="0"/>
              <a:t>!</a:t>
            </a:r>
            <a:endParaRPr lang="ru-RU" dirty="0" smtClean="0"/>
          </a:p>
          <a:p>
            <a:r>
              <a:rPr lang="ru-RU" dirty="0" smtClean="0"/>
              <a:t>Создание документации с контрактами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Pex</a:t>
            </a:r>
            <a:r>
              <a:rPr lang="en-US" dirty="0" smtClean="0"/>
              <a:t> —</a:t>
            </a:r>
            <a:r>
              <a:rPr lang="ru-RU" dirty="0" err="1" smtClean="0"/>
              <a:t>автогенераци</a:t>
            </a:r>
            <a:r>
              <a:rPr lang="ru-RU" dirty="0" err="1"/>
              <a:t>я</a:t>
            </a:r>
            <a:r>
              <a:rPr lang="ru-RU" dirty="0" smtClean="0"/>
              <a:t> тестов по контрактам.</a:t>
            </a:r>
            <a:r>
              <a:rPr lang="en-US" dirty="0" smtClean="0"/>
              <a:t> </a:t>
            </a:r>
            <a:r>
              <a:rPr lang="en-US" sz="2400" dirty="0" smtClean="0">
                <a:hlinkClick r:id="rId3"/>
              </a:rPr>
              <a:t>Cool Demo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4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4137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Контракт должен быть очевиден из сигнатуры</a:t>
            </a:r>
          </a:p>
          <a:p>
            <a:pPr marL="514350" indent="-514350">
              <a:buAutoNum type="arabicPeriod"/>
            </a:pPr>
            <a:r>
              <a:rPr lang="ru-RU" dirty="0" smtClean="0"/>
              <a:t>Кажется, что итак очевиден? </a:t>
            </a:r>
            <a:br>
              <a:rPr lang="ru-RU" dirty="0" smtClean="0"/>
            </a:br>
            <a:r>
              <a:rPr lang="ru-RU" dirty="0" smtClean="0"/>
              <a:t>Подумайте ещё раз!</a:t>
            </a:r>
          </a:p>
          <a:p>
            <a:pPr marL="514350" indent="-514350">
              <a:buAutoNum type="arabicPeriod"/>
            </a:pPr>
            <a:r>
              <a:rPr lang="ru-RU" dirty="0" smtClean="0"/>
              <a:t>Не получается сделать очевидным?</a:t>
            </a:r>
            <a:br>
              <a:rPr lang="ru-RU" dirty="0" smtClean="0"/>
            </a:br>
            <a:r>
              <a:rPr lang="ru-RU" dirty="0" smtClean="0"/>
              <a:t>Подумайте ещё раз!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Совсем не получается?! </a:t>
            </a:r>
            <a:br>
              <a:rPr lang="ru-RU" dirty="0" smtClean="0"/>
            </a:br>
            <a:r>
              <a:rPr lang="ru-RU" dirty="0" smtClean="0"/>
              <a:t>ОК. Напишите комментарий.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5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astonishment principle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56" y="1340768"/>
            <a:ext cx="6572922" cy="51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628800"/>
            <a:ext cx="6624736" cy="107721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3599145"/>
            <a:ext cx="6624736" cy="20621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4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420321"/>
            <a:ext cx="6624736" cy="280076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9632" y="1412776"/>
            <a:ext cx="6624736" cy="35394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ru-RU" altLang="ru-RU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dirty="0" err="1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1600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by Contracts: </a:t>
            </a:r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9632" y="1397602"/>
            <a:ext cx="6624736" cy="501675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Invariant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0"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- 1"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Ensures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+ 1"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)"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altLang="ru-RU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ru-RU" altLang="ru-RU" sz="1600" dirty="0" err="1">
                <a:solidFill>
                  <a:srgbClr val="00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Requires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ru-RU" altLang="ru-RU" sz="1600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ru-RU" altLang="ru-RU" sz="1600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1"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ru-RU" altLang="ru-RU" sz="16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ru-RU" altLang="ru-RU" sz="16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Предусловия наследника не могут быть строже,</a:t>
            </a:r>
            <a:br>
              <a:rPr lang="ru-RU" sz="2800" dirty="0" smtClean="0"/>
            </a:br>
            <a:r>
              <a:rPr lang="ru-RU" sz="2800" dirty="0" smtClean="0"/>
              <a:t>а постусловия</a:t>
            </a:r>
            <a:r>
              <a:rPr lang="en-US" sz="2800" dirty="0" smtClean="0"/>
              <a:t> </a:t>
            </a:r>
            <a:r>
              <a:rPr lang="ru-RU" sz="2800" dirty="0" smtClean="0"/>
              <a:t>и инварианты не могут быть слабее,</a:t>
            </a:r>
            <a:br>
              <a:rPr lang="ru-RU" sz="2800" dirty="0" smtClean="0"/>
            </a:br>
            <a:r>
              <a:rPr lang="ru-RU" sz="2800" dirty="0" smtClean="0"/>
              <a:t>чем у базового класса.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Т.е. </a:t>
            </a:r>
            <a:r>
              <a:rPr lang="ru-RU" sz="2800" dirty="0" smtClean="0"/>
              <a:t>наследники </a:t>
            </a:r>
            <a:r>
              <a:rPr lang="ru-RU" sz="2800" dirty="0" smtClean="0"/>
              <a:t>требовать </a:t>
            </a:r>
            <a:r>
              <a:rPr lang="ru-RU" sz="2800" dirty="0" smtClean="0"/>
              <a:t>могут и меньше,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но обязаны сохранить все гарантии базового </a:t>
            </a:r>
            <a:r>
              <a:rPr lang="ru-RU" sz="2800" dirty="0" smtClean="0"/>
              <a:t>класса.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Наследник </a:t>
            </a:r>
            <a:r>
              <a:rPr lang="en-US" sz="2800" dirty="0" smtClean="0"/>
              <a:t>~= </a:t>
            </a:r>
            <a:r>
              <a:rPr lang="ru-RU" sz="2800" dirty="0" smtClean="0"/>
              <a:t>совместимость по присваиванию: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a</a:t>
            </a:r>
            <a:r>
              <a:rPr lang="en-US" sz="2800" dirty="0" smtClean="0"/>
              <a:t> = new B(…);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7986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LSP: </a:t>
            </a:r>
            <a:r>
              <a:rPr lang="en-US" dirty="0"/>
              <a:t>task-1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Rectangle {</a:t>
            </a:r>
          </a:p>
          <a:p>
            <a:pPr marL="0" indent="0">
              <a:buNone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virtual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GetHeight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GetWidth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 {…}</a:t>
            </a: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Square : Rectangle — ok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Rectangle : Square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 —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ok</a:t>
            </a:r>
            <a:r>
              <a:rPr lang="ru-RU" sz="2800" dirty="0" smtClean="0">
                <a:latin typeface="Consolas" pitchFamily="49" charset="0"/>
                <a:cs typeface="Consolas" pitchFamily="49" charset="0"/>
              </a:rPr>
              <a:t>?</a:t>
            </a:r>
            <a:endParaRPr lang="ru-RU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LSP: task-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Apple : Fruit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ru-RU" dirty="0"/>
              <a:t>Что </a:t>
            </a:r>
            <a:r>
              <a:rPr lang="ru-RU" dirty="0" smtClean="0"/>
              <a:t>из этого скомпилируется</a:t>
            </a:r>
            <a:r>
              <a:rPr lang="ru-RU" dirty="0"/>
              <a:t>?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&lt;Fruit&gt; fruits = new List&lt;Apple&gt;()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&lt;Fruit&gt; fruits = new List&lt;Apple&gt;()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&lt;Apple&gt; apples = new List&lt;Fruit&gt;()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&lt;Apple,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 a = (Fruit f) 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f.GetCallories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Fruit[] fruits = new Apple[]{ … };</a:t>
            </a:r>
            <a:endParaRPr lang="ru-R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pokerallin.ru/wp-content/uploads/2011/02/keep-it-simple-stupid-ki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3" y="-1"/>
            <a:ext cx="7060195" cy="686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7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7200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SP</a:t>
            </a:r>
            <a:r>
              <a:rPr lang="en-US" sz="3600" dirty="0"/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—</a:t>
            </a:r>
            <a:r>
              <a:rPr lang="en-US" sz="3600" dirty="0"/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Interface Segregation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7429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78951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Клиенты не должны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зависеть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от методов,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которые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они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не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используют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417" y="3328151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S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397109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O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645" y="4614035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L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192" y="5256977"/>
            <a:ext cx="952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Arial Black" pitchFamily="34" charset="0"/>
                <a:cs typeface="Arial" pitchFamily="34" charset="0"/>
              </a:rPr>
              <a:t>I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SP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645" y="5899919"/>
            <a:ext cx="639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rial Black" pitchFamily="34" charset="0"/>
                <a:cs typeface="Arial" pitchFamily="34" charset="0"/>
              </a:rPr>
              <a:t>D</a:t>
            </a:r>
            <a:endParaRPr lang="ru-RU" sz="44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Клиенты не должны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зависеть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от методов,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/>
            </a:r>
            <a:b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</a:b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которые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они </a:t>
            </a:r>
            <a:r>
              <a:rPr lang="ru-RU" sz="3200" b="1" dirty="0" smtClean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не </a:t>
            </a:r>
            <a:r>
              <a:rPr lang="ru-RU" sz="3200" b="1" dirty="0">
                <a:solidFill>
                  <a:schemeClr val="accent3">
                    <a:lumMod val="50000"/>
                  </a:schemeClr>
                </a:solidFill>
                <a:latin typeface="Garamond" pitchFamily="18" charset="0"/>
              </a:rPr>
              <a:t>используют</a:t>
            </a:r>
            <a:endParaRPr lang="ru-RU" sz="2800" b="1" dirty="0">
              <a:solidFill>
                <a:srgbClr val="C00000"/>
              </a:solidFill>
              <a:latin typeface="Segoe Script" pitchFamily="34" charset="0"/>
            </a:endParaRPr>
          </a:p>
        </p:txBody>
      </p:sp>
      <p:sp>
        <p:nvSpPr>
          <p:cNvPr id="20" name="Объект 2"/>
          <p:cNvSpPr>
            <a:spLocks noGrp="1"/>
          </p:cNvSpPr>
          <p:nvPr>
            <p:ph idx="1"/>
          </p:nvPr>
        </p:nvSpPr>
        <p:spPr>
          <a:xfrm>
            <a:off x="2555775" y="1524019"/>
            <a:ext cx="3888433" cy="45097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008B"/>
                </a:solidFill>
              </a:rPr>
              <a:t>IApi</a:t>
            </a:r>
            <a:r>
              <a:rPr lang="en-US" dirty="0"/>
              <a:t> 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BoilerOpen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BoilerHasWater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double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BoilerPressure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On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008B8B"/>
                </a:solidFill>
              </a:rPr>
              <a:t>TurnBoiler</a:t>
            </a:r>
            <a:r>
              <a:rPr lang="en-US" dirty="0" err="1">
                <a:solidFill>
                  <a:srgbClr val="008B8B"/>
                </a:solidFill>
              </a:rPr>
              <a:t>Off</a:t>
            </a:r>
            <a:r>
              <a:rPr lang="en-US" dirty="0">
                <a:solidFill>
                  <a:srgbClr val="008B8B"/>
                </a:solidFill>
              </a:rPr>
              <a:t> 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OpenValve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CloseValve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PotOnPlace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>
                <a:solidFill>
                  <a:srgbClr val="0000FF"/>
                </a:solidFill>
              </a:rPr>
              <a:t>bool</a:t>
            </a:r>
            <a:r>
              <a:rPr lang="en-US" dirty="0"/>
              <a:t> </a:t>
            </a:r>
            <a:r>
              <a:rPr lang="en-US" dirty="0" err="1" smtClean="0">
                <a:solidFill>
                  <a:srgbClr val="800080"/>
                </a:solidFill>
              </a:rPr>
              <a:t>PotHasWater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TurnHeaterOn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08B8B"/>
                </a:solidFill>
              </a:rPr>
              <a:t>TurnHeaterOff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15815" y="1956067"/>
            <a:ext cx="3240360" cy="1656184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699791" y="3540244"/>
            <a:ext cx="3672408" cy="729954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915815" y="4188315"/>
            <a:ext cx="3240360" cy="136815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588224" y="26333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IBoilerApi</a:t>
            </a: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8224" y="362844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IValveApi</a:t>
            </a:r>
            <a:endParaRPr lang="ru-RU" sz="24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88224" y="462351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IPotApi</a:t>
            </a:r>
            <a:endParaRPr lang="ru-RU" sz="2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24" grpId="0" animBg="1"/>
      <p:bldP spid="3" grpId="0"/>
      <p:bldP spid="26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5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2999232"/>
            <a:ext cx="6048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latin typeface="Segoe Script" pitchFamily="34" charset="0"/>
              </a:rPr>
              <a:t>Дизайн плох, если…</a:t>
            </a:r>
            <a:endParaRPr lang="ru-RU" sz="4000" b="1" dirty="0">
              <a:latin typeface="Segoe Scrip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463279"/>
            <a:ext cx="384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…надо много переделывать</a:t>
            </a:r>
            <a:endParaRPr lang="ru-RU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4286256"/>
            <a:ext cx="298306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…трогать код опасно!</a:t>
            </a:r>
            <a:endParaRPr lang="ru-RU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2430242"/>
            <a:ext cx="37207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…</a:t>
            </a:r>
            <a:r>
              <a:rPr lang="ru-RU" sz="2400" dirty="0">
                <a:latin typeface="+mj-lt"/>
              </a:rPr>
              <a:t>п</a:t>
            </a:r>
            <a:r>
              <a:rPr lang="ru-RU" sz="2400" dirty="0" smtClean="0">
                <a:latin typeface="+mj-lt"/>
              </a:rPr>
              <a:t>роще сделать «в обход»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9753" y="4143380"/>
            <a:ext cx="330116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ru-RU" sz="2400" dirty="0" smtClean="0">
                <a:latin typeface="+mj-lt"/>
              </a:rPr>
              <a:t>…использовать готовое </a:t>
            </a:r>
          </a:p>
          <a:p>
            <a:pPr algn="r"/>
            <a:r>
              <a:rPr lang="ru-RU" sz="2400" dirty="0" smtClean="0">
                <a:latin typeface="+mj-lt"/>
              </a:rPr>
              <a:t>решение не получается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606023"/>
            <a:ext cx="2863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жесткость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4812581"/>
            <a:ext cx="283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хрупкость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182" y="1550962"/>
            <a:ext cx="5290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нетехнологичность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4857760"/>
            <a:ext cx="4360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немобильность</a:t>
            </a:r>
            <a:endParaRPr lang="ru-RU" sz="48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76116" y="3635732"/>
            <a:ext cx="31817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[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когда приходит новая задача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]</a:t>
            </a:r>
            <a:endParaRPr lang="ru-RU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282" y="1265210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rigidity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8" y="1265210"/>
            <a:ext cx="1412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viscosity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0034" y="5572140"/>
            <a:ext cx="127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fragility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3768" y="557214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immobility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0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err="1" smtClean="0"/>
              <a:t>Антицели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8977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0" grpId="0" build="allAtOnce"/>
      <p:bldP spid="11" grpId="0" build="allAtOnce"/>
      <p:bldP spid="12" grpId="0" build="allAtOnce"/>
      <p:bldP spid="16" grpId="0" build="allAtOnce"/>
      <p:bldP spid="17" grpId="0" build="allAtOnce"/>
      <p:bldP spid="18" grpId="0" build="allAtOnce"/>
      <p:bldP spid="1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bjectmentor.com/Images/photo_martin_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908720"/>
            <a:ext cx="1828800" cy="24384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3464262" y="3480488"/>
            <a:ext cx="23160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Robert C. </a:t>
            </a:r>
            <a:r>
              <a:rPr lang="en-US" sz="2400" b="1" dirty="0" smtClean="0"/>
              <a:t>Martin</a:t>
            </a:r>
          </a:p>
          <a:p>
            <a:pPr algn="ctr"/>
            <a:r>
              <a:rPr lang="en-US" sz="2000" u="sng" dirty="0" smtClean="0">
                <a:solidFill>
                  <a:srgbClr val="0070C0"/>
                </a:solidFill>
              </a:rPr>
              <a:t>objectmentor.com</a:t>
            </a:r>
            <a:endParaRPr lang="en-US" sz="2000" u="sng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4627" y="4931876"/>
            <a:ext cx="821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http://objectmentor.com/resources/articles/Principles_and_Patterns.pdf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197" y="4515390"/>
            <a:ext cx="6072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Design Principles </a:t>
            </a:r>
            <a:r>
              <a:rPr lang="en-US" sz="2400" dirty="0" smtClean="0"/>
              <a:t>and Design </a:t>
            </a:r>
            <a:r>
              <a:rPr lang="en-US" sz="2400" dirty="0"/>
              <a:t>Patterns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90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L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I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 build="allAtOnce"/>
      <p:bldP spid="12" grpId="0" build="allAtOnce"/>
      <p:bldP spid="13" grpId="0" build="allAtOnce"/>
      <p:bldP spid="14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1367</Words>
  <Application>Microsoft Office PowerPoint</Application>
  <PresentationFormat>Экран (4:3)</PresentationFormat>
  <Paragraphs>462</Paragraphs>
  <Slides>62</Slides>
  <Notes>17</Notes>
  <HiddenSlides>4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Тема Office</vt:lpstr>
      <vt:lpstr>Проектирование</vt:lpstr>
      <vt:lpstr>Архитектура</vt:lpstr>
      <vt:lpstr>Дизайн — инструмент  достижения цели</vt:lpstr>
      <vt:lpstr>Какими могут быть цели?</vt:lpstr>
      <vt:lpstr>Приоритеты</vt:lpstr>
      <vt:lpstr>Презентация PowerPoint</vt:lpstr>
      <vt:lpstr>Антицели</vt:lpstr>
      <vt:lpstr>Презентация PowerPoint</vt:lpstr>
      <vt:lpstr>Презентация PowerPoint</vt:lpstr>
      <vt:lpstr>Презентация PowerPoint</vt:lpstr>
      <vt:lpstr>Задача</vt:lpstr>
      <vt:lpstr>Презентация PowerPoint</vt:lpstr>
      <vt:lpstr>Кофеварка</vt:lpstr>
      <vt:lpstr>Декомпозиция</vt:lpstr>
      <vt:lpstr>Презентация PowerPoint</vt:lpstr>
      <vt:lpstr>Чего мы добились?</vt:lpstr>
      <vt:lpstr>Презентация PowerPoint</vt:lpstr>
      <vt:lpstr>Презентация PowerPoint</vt:lpstr>
      <vt:lpstr>Презентация PowerPoint</vt:lpstr>
      <vt:lpstr>Добавим абстракций</vt:lpstr>
      <vt:lpstr>DIP</vt:lpstr>
      <vt:lpstr>DIP</vt:lpstr>
      <vt:lpstr>DIP</vt:lpstr>
      <vt:lpstr>Чего мы добились?</vt:lpstr>
      <vt:lpstr>SRP + DIP in Action!</vt:lpstr>
      <vt:lpstr>Презентация PowerPoint</vt:lpstr>
      <vt:lpstr>Презентация PowerPoint</vt:lpstr>
      <vt:lpstr>DIP</vt:lpstr>
      <vt:lpstr>Явное  управление зависимостями</vt:lpstr>
      <vt:lpstr>Неявное</vt:lpstr>
      <vt:lpstr>Явное</vt:lpstr>
      <vt:lpstr>Какие зависимости делать явными?</vt:lpstr>
      <vt:lpstr>Какие зависимости делать явными?</vt:lpstr>
      <vt:lpstr>Явное управление зависимостями</vt:lpstr>
      <vt:lpstr>Презентация PowerPoint</vt:lpstr>
      <vt:lpstr>Dependency injection container</vt:lpstr>
      <vt:lpstr>Dependency injection container</vt:lpstr>
      <vt:lpstr>Dependency injection container Conventions</vt:lpstr>
      <vt:lpstr>Dependency injection container Тонкие вопросы</vt:lpstr>
      <vt:lpstr>Dependency injection container</vt:lpstr>
      <vt:lpstr>Итого</vt:lpstr>
      <vt:lpstr>Design by Contracts &amp; LSP</vt:lpstr>
      <vt:lpstr>Презентация PowerPoint</vt:lpstr>
      <vt:lpstr>LSP</vt:lpstr>
      <vt:lpstr>Design by Сontracts</vt:lpstr>
      <vt:lpstr>Design by Contracts: примеры</vt:lpstr>
      <vt:lpstr>Design by Contracts: примеры</vt:lpstr>
      <vt:lpstr>Design by Contracts: Зачем?</vt:lpstr>
      <vt:lpstr>Design by Contracts</vt:lpstr>
      <vt:lpstr>Design by Contracts: minimum</vt:lpstr>
      <vt:lpstr>Design by contract</vt:lpstr>
      <vt:lpstr>Least astonishment principle</vt:lpstr>
      <vt:lpstr>Design by Contracts: пример</vt:lpstr>
      <vt:lpstr>Design by Contracts: пример</vt:lpstr>
      <vt:lpstr>Design by Contracts: пример</vt:lpstr>
      <vt:lpstr>Design by Contracts: пример</vt:lpstr>
      <vt:lpstr>LSP</vt:lpstr>
      <vt:lpstr>LSP: task-1</vt:lpstr>
      <vt:lpstr>LSP: task-2</vt:lpstr>
      <vt:lpstr>Презентация PowerPoint</vt:lpstr>
      <vt:lpstr>Презентация PowerPoint</vt:lpstr>
      <vt:lpstr>Конец!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xoposhiy</dc:creator>
  <cp:lastModifiedBy>Егоров Павел Владимирович</cp:lastModifiedBy>
  <cp:revision>159</cp:revision>
  <dcterms:created xsi:type="dcterms:W3CDTF">2012-06-26T06:53:18Z</dcterms:created>
  <dcterms:modified xsi:type="dcterms:W3CDTF">2014-06-29T17:24:51Z</dcterms:modified>
</cp:coreProperties>
</file>