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8"/>
  </p:notesMasterIdLst>
  <p:sldIdLst>
    <p:sldId id="256" r:id="rId2"/>
    <p:sldId id="293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295" r:id="rId11"/>
    <p:sldId id="303" r:id="rId12"/>
    <p:sldId id="258" r:id="rId13"/>
    <p:sldId id="292" r:id="rId14"/>
    <p:sldId id="281" r:id="rId15"/>
    <p:sldId id="282" r:id="rId16"/>
    <p:sldId id="261" r:id="rId17"/>
    <p:sldId id="283" r:id="rId18"/>
    <p:sldId id="263" r:id="rId19"/>
    <p:sldId id="284" r:id="rId20"/>
    <p:sldId id="265" r:id="rId21"/>
    <p:sldId id="285" r:id="rId22"/>
    <p:sldId id="267" r:id="rId23"/>
    <p:sldId id="286" r:id="rId24"/>
    <p:sldId id="304" r:id="rId25"/>
    <p:sldId id="287" r:id="rId26"/>
    <p:sldId id="274" r:id="rId27"/>
    <p:sldId id="288" r:id="rId28"/>
    <p:sldId id="275" r:id="rId29"/>
    <p:sldId id="289" r:id="rId30"/>
    <p:sldId id="276" r:id="rId31"/>
    <p:sldId id="290" r:id="rId32"/>
    <p:sldId id="278" r:id="rId33"/>
    <p:sldId id="291" r:id="rId34"/>
    <p:sldId id="279" r:id="rId35"/>
    <p:sldId id="273" r:id="rId36"/>
    <p:sldId id="294" r:id="rId3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76136" autoAdjust="0"/>
  </p:normalViewPr>
  <p:slideViewPr>
    <p:cSldViewPr>
      <p:cViewPr varScale="1">
        <p:scale>
          <a:sx n="56" d="100"/>
          <a:sy n="56" d="100"/>
        </p:scale>
        <p:origin x="18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7170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680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90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Когда</a:t>
            </a:r>
            <a:r>
              <a:rPr lang="ru-RU" baseline="0" dirty="0" smtClean="0"/>
              <a:t> решение придумано, </a:t>
            </a:r>
            <a:r>
              <a:rPr lang="ru-RU" baseline="0" dirty="0" err="1" smtClean="0"/>
              <a:t>интерфейсолог</a:t>
            </a:r>
            <a:r>
              <a:rPr lang="ru-RU" baseline="0" dirty="0" smtClean="0"/>
              <a:t> должен его нарисовать. При этом главное в его работе – придумать такое расположение нужных элементов, кнопок, ссылок, таблиц, чтобы работая в системе, пользователь мог легко и естественно решать свои задачи, чтобы при этом все было «под рукой» и не было ничего лишнего. Интерфейсы рисуются разными способами: могут быть как бумажные, нарисованные карандашом, так и подготовленные в специальных программах.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34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0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Дизайнер делает прототип красивым. Он берет то, что сделал</a:t>
            </a:r>
            <a:r>
              <a:rPr lang="ru-RU" baseline="0" dirty="0" smtClean="0"/>
              <a:t> проектировщик интерфейсов, и добавляет цвет, оформляет иконки, выбирает шрифты и т.д. Его задача – сделать красивую систему, чтобы в ней было приятно работать, но в то же время чтобы ничто не отвлекало от главных задач.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00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21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708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«Доверяй,</a:t>
            </a:r>
            <a:r>
              <a:rPr lang="ru-RU" baseline="0" dirty="0" smtClean="0"/>
              <a:t> но проверяй». Поэтому мы не считаем, что продукт готов, как только разработчики закончили свою работу. У нас есть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. В основной массе это молодые, красивые девушки, которые с большим энтузиазмом набрасываются на то, что сделали разработчики. Они должны найти все возможные ошибки в алгоритмах и работе сервиса, проверить, что все работает так, как задумывалось. Иначе на все эти ошибки натолкнулись бы наши пользователи.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 же чаще всего определяют, когда обновление уже должного качества и его можно выкладывать пользователям. До тех пор выкладывать его никто не решается.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734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57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Документация нужна</a:t>
            </a:r>
            <a:r>
              <a:rPr lang="ru-RU" baseline="0" dirty="0" smtClean="0"/>
              <a:t> пользователям, даже не смотря на то, что мы стараемся делать сервисы понятными, доступными и не требующими обучения работе с ними. У нас есть документаторы и в последнее время они все чаще не пишут такие толстые инструкции для пользователей, а используют более современные средства. Например, записывают </a:t>
            </a:r>
            <a:r>
              <a:rPr lang="ru-RU" baseline="0" dirty="0" err="1" smtClean="0"/>
              <a:t>подкасты</a:t>
            </a:r>
            <a:r>
              <a:rPr lang="ru-RU" baseline="0" dirty="0" smtClean="0"/>
              <a:t> и готовят видео-ролики. Их мы потом размещаем прямо внутри сервисов, чтобы пользователи могли увидеть, что и как нужно делать.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614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31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08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Менеджер</a:t>
            </a:r>
            <a:r>
              <a:rPr lang="ru-RU" baseline="0" dirty="0" smtClean="0"/>
              <a:t> проекта – не всегда толстый и злой дядька. Он сидит рядом с командой и помогает решать самые разные вопросы. Но главное, за что он отвечает – зарабатывание денег. Поэтому он постоянно следит за тем, какие обновления выходят в сервисе и часто прибегает к команде с идеями для будущих задач (которые должны принести много денег </a:t>
            </a:r>
            <a:r>
              <a:rPr lang="ru-RU" baseline="0" dirty="0" smtClean="0">
                <a:sym typeface="Wingdings" pitchFamily="2" charset="2"/>
              </a:rPr>
              <a:t>)</a:t>
            </a:r>
            <a:r>
              <a:rPr lang="ru-RU" baseline="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510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49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Правая рука</a:t>
            </a:r>
            <a:r>
              <a:rPr lang="ru-RU" baseline="0" dirty="0" smtClean="0"/>
              <a:t> менеджера проекта – менеджер разработки. Он отвечает за продукт, за то, чтобы он соответствовал законодательству, был удобным и решал важные для пользователей задачи. Поэтому менеджеры занимаются планированием и контролем разработки, используют для этого разные практики, например – расклеивают карточки, упорядочивают их, а потом пытаются во всем этом разобраться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065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9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Но мало сделать продукт,</a:t>
            </a:r>
            <a:r>
              <a:rPr lang="ru-RU" baseline="0" dirty="0" smtClean="0"/>
              <a:t> надо еще рассказать о нем пользователям. Для этого есть команда продвижения, которая разными способами ищет новых пользователей и рассказывает существующим о разных новинках в системе. Например, они раскладывают листовки в контролирующих органах - там, где часто бывают наши основные пользователи – бухгалтеры.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23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Работаем</a:t>
            </a:r>
            <a:r>
              <a:rPr lang="ru-RU" baseline="0" dirty="0" smtClean="0"/>
              <a:t> дружно и слаженно </a:t>
            </a:r>
            <a:r>
              <a:rPr lang="ru-RU" baseline="0" dirty="0" smtClean="0">
                <a:sym typeface="Wingdings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4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aseline="0" dirty="0" smtClean="0"/>
              <a:t>Все новые продукты в компании разрабатываются в формате веб-сервисов. Рассказываем об отличиях веб-сервисов от локальных программ. Отдельно отмечаем, что большое преимущество – возможность легко и быстро доносить обновления до пользователей (им ничего не надо скачивать и устанавливать; не нужны </a:t>
            </a:r>
            <a:r>
              <a:rPr lang="ru-RU" baseline="0" dirty="0" err="1" smtClean="0"/>
              <a:t>внедренцы</a:t>
            </a:r>
            <a:r>
              <a:rPr lang="ru-RU" baseline="0" dirty="0" smtClean="0"/>
              <a:t>, объезжающие всех клиентов с обновлением). Но чтобы делать частые обновления, особенно связанные с изменениями законодательства, нужна команда, где каждый четко знает свой участок работы и наиболее компетентен в нем.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43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Общая схема. Оговорка,</a:t>
            </a:r>
            <a:r>
              <a:rPr lang="ru-RU" baseline="0" dirty="0" smtClean="0"/>
              <a:t> что в конкретных командах бывает чуть по-другому.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49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2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Когда</a:t>
            </a:r>
            <a:r>
              <a:rPr lang="ru-RU" baseline="0" dirty="0" smtClean="0"/>
              <a:t> приходит новая задача, аналитики п</a:t>
            </a:r>
            <a:r>
              <a:rPr lang="ru-RU" dirty="0" smtClean="0"/>
              <a:t>ерерывают горы документов. Они </a:t>
            </a:r>
            <a:r>
              <a:rPr lang="ru-RU" baseline="0" dirty="0" smtClean="0"/>
              <a:t>должны разобраться, как сделать то или иное действие в соответствии с законодательством, какие формулы расчета показателей и т.д. Кроме того, они простым и понятным языком (в отличие от языка законов) рассказывают всем остальным в команде, что делаем и как.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2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83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Эти специалисты проводят</a:t>
            </a:r>
            <a:r>
              <a:rPr lang="ru-RU" baseline="0" dirty="0" smtClean="0"/>
              <a:t> исследования поведения пользователей, для этого часто собирают их вместе и просят выполнять какие-то действия. Сами в этот момент тщательно наблюдают и делают выводы. Они помогают понять, как устроена жизнь – как сейчас решают те или иные задачи пользователи, с какими проблемами при этом сталкиваются, а что им наоборот нравится. Вместе с аналитиком, который знает, что и как можно делать, они должны придумать такое решение, которое будет наиболее простым и логичным, но при этом не противоречащим разным внешним ограничениям. А потом это решение проверить на контрольной группе, чтобы убедиться, соответствует ли оно потребностям и действительно ли облегчает жизнь.</a:t>
            </a:r>
          </a:p>
        </p:txBody>
      </p:sp>
    </p:spTree>
    <p:extLst>
      <p:ext uri="{BB962C8B-B14F-4D97-AF65-F5344CB8AC3E}">
        <p14:creationId xmlns:p14="http://schemas.microsoft.com/office/powerpoint/2010/main" val="37030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619985" y="-30735"/>
            <a:ext cx="10383969" cy="69194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4" name="Shape 24"/>
          <p:cNvSpPr txBox="1"/>
          <p:nvPr/>
        </p:nvSpPr>
        <p:spPr>
          <a:xfrm>
            <a:off x="-180528" y="4365674"/>
            <a:ext cx="3723945" cy="249232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sz="4800" dirty="0" smtClean="0">
                <a:solidFill>
                  <a:srgbClr val="FFFFFF"/>
                </a:solidFill>
              </a:rPr>
              <a:t>Что и как творится в Контуре?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4" name="Shape 24"/>
          <p:cNvSpPr txBox="1"/>
          <p:nvPr/>
        </p:nvSpPr>
        <p:spPr>
          <a:xfrm>
            <a:off x="6012160" y="0"/>
            <a:ext cx="3723945" cy="105273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sz="3600" dirty="0" smtClean="0">
                <a:solidFill>
                  <a:srgbClr val="FFFFFF"/>
                </a:solidFill>
              </a:rPr>
              <a:t>Иван Ильин</a:t>
            </a:r>
            <a:endParaRPr lang="en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threepenniesforourthoughts.files.wordpress.com/2013/02/boss-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8593"/>
            <a:ext cx="5040560" cy="672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780928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Ближе к делу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620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54621" cy="70388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6" name="Shape 36"/>
          <p:cNvSpPr txBox="1"/>
          <p:nvPr/>
        </p:nvSpPr>
        <p:spPr>
          <a:xfrm>
            <a:off x="-4460" y="6037800"/>
            <a:ext cx="4574699" cy="82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600">
                <a:solidFill>
                  <a:srgbClr val="FFFFFF"/>
                </a:solidFill>
              </a:rPr>
              <a:t>Web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0239" y="6037800"/>
            <a:ext cx="4574699" cy="82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600" dirty="0">
                <a:solidFill>
                  <a:srgbClr val="FFFFFF"/>
                </a:solidFill>
              </a:rPr>
              <a:t>Desktop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488" y="-3431"/>
            <a:ext cx="5485727" cy="710140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37"/>
          <p:cNvSpPr txBox="1"/>
          <p:nvPr/>
        </p:nvSpPr>
        <p:spPr>
          <a:xfrm>
            <a:off x="14446" y="6036083"/>
            <a:ext cx="4574699" cy="82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 smtClean="0">
                <a:solidFill>
                  <a:srgbClr val="FFFFFF"/>
                </a:solidFill>
              </a:rPr>
              <a:t>   Web</a:t>
            </a:r>
            <a:endParaRPr lang="en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6038591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Продуктовая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602128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Заказная</a:t>
            </a:r>
            <a:endParaRPr lang="ru-RU" sz="3200" dirty="0"/>
          </a:p>
        </p:txBody>
      </p:sp>
      <p:pic>
        <p:nvPicPr>
          <p:cNvPr id="1026" name="Picture 2" descr="http://us.123rf.com/400wm/400/400/auremar/auremar1201/auremar120102064/11824229-oe--------n--n----n--n-------n--------n--n-n--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317231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﻿c? 'S •4« »■«&quot;«*« Uh*&gt; V &lt;2 ? S Itn9 0*1*« SET ESQ m № V iPhone 10 The tallest iPhone yet.,iphon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"/>
          <a:stretch/>
        </p:blipFill>
        <p:spPr bwMode="auto">
          <a:xfrm>
            <a:off x="5364088" y="836712"/>
            <a:ext cx="284182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131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2581368" y="1945675"/>
            <a:ext cx="6386100" cy="4160106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Shape 49"/>
          <p:cNvSpPr/>
          <p:nvPr/>
        </p:nvSpPr>
        <p:spPr>
          <a:xfrm>
            <a:off x="94593" y="3196125"/>
            <a:ext cx="2388899" cy="133889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50"/>
          <p:cNvSpPr/>
          <p:nvPr/>
        </p:nvSpPr>
        <p:spPr>
          <a:xfrm>
            <a:off x="1415728" y="1768875"/>
            <a:ext cx="1165500" cy="47189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51"/>
          <p:cNvSpPr/>
          <p:nvPr/>
        </p:nvSpPr>
        <p:spPr>
          <a:xfrm>
            <a:off x="1983928" y="2724225"/>
            <a:ext cx="597300" cy="47189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1954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304800" y="-1443037"/>
            <a:ext cx="9753600" cy="9744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3187" y="1772817"/>
            <a:ext cx="8964281" cy="144016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48"/>
          <p:cNvSpPr/>
          <p:nvPr/>
        </p:nvSpPr>
        <p:spPr>
          <a:xfrm>
            <a:off x="2652449" y="3212977"/>
            <a:ext cx="6491552" cy="144016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3563889" y="4653137"/>
            <a:ext cx="5576924" cy="144016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48"/>
          <p:cNvSpPr/>
          <p:nvPr/>
        </p:nvSpPr>
        <p:spPr>
          <a:xfrm>
            <a:off x="1763688" y="3212977"/>
            <a:ext cx="263990" cy="334975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6102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331773" y="-249293"/>
            <a:ext cx="9807548" cy="73565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89858" y="2879229"/>
            <a:ext cx="8964281" cy="3310083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4310894" y="2060848"/>
            <a:ext cx="4659177" cy="818381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48"/>
          <p:cNvSpPr/>
          <p:nvPr/>
        </p:nvSpPr>
        <p:spPr>
          <a:xfrm>
            <a:off x="3187" y="1844825"/>
            <a:ext cx="2552590" cy="103440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197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e-positive.ru/uploads/posts/2012-03/1332852041_x_4acb3d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12675"/>
            <a:ext cx="57531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0506" y="0"/>
            <a:ext cx="9082987" cy="76367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4211960" y="3212976"/>
            <a:ext cx="4842179" cy="2976336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8862567" cy="144016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48"/>
          <p:cNvSpPr/>
          <p:nvPr/>
        </p:nvSpPr>
        <p:spPr>
          <a:xfrm>
            <a:off x="107505" y="3212976"/>
            <a:ext cx="2592288" cy="144016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469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" y="116632"/>
            <a:ext cx="9144000" cy="63448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4571999" y="3501008"/>
            <a:ext cx="4482140" cy="268830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4431283" cy="309634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48"/>
          <p:cNvSpPr/>
          <p:nvPr/>
        </p:nvSpPr>
        <p:spPr>
          <a:xfrm>
            <a:off x="5652120" y="812704"/>
            <a:ext cx="3363880" cy="268830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4538786" y="980141"/>
            <a:ext cx="1113333" cy="1512755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492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zismo.biz/avatar/31/5342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5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4571999" y="2708920"/>
            <a:ext cx="4482140" cy="3480392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4431283" cy="309634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48"/>
          <p:cNvSpPr/>
          <p:nvPr/>
        </p:nvSpPr>
        <p:spPr>
          <a:xfrm>
            <a:off x="7236296" y="812704"/>
            <a:ext cx="1779704" cy="1896216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4538786" y="980141"/>
            <a:ext cx="1545382" cy="172877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654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9682">
            <a:off x="-433161" y="1585750"/>
            <a:ext cx="3483895" cy="34838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7" y="332655"/>
            <a:ext cx="3988448" cy="59913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6009" y="2514991"/>
            <a:ext cx="4901761" cy="21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6012159" y="4365104"/>
            <a:ext cx="3041979" cy="1824207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5904656" cy="4248472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48"/>
          <p:cNvSpPr/>
          <p:nvPr/>
        </p:nvSpPr>
        <p:spPr>
          <a:xfrm>
            <a:off x="7236296" y="812704"/>
            <a:ext cx="1779704" cy="355240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6012160" y="980141"/>
            <a:ext cx="1224136" cy="2340847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789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511" y="0"/>
            <a:ext cx="10116004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6084167" y="4219830"/>
            <a:ext cx="2969971" cy="1969481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4464495" cy="309634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4571999" y="980141"/>
            <a:ext cx="4482140" cy="323968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48"/>
          <p:cNvSpPr/>
          <p:nvPr/>
        </p:nvSpPr>
        <p:spPr>
          <a:xfrm>
            <a:off x="3114196" y="5121041"/>
            <a:ext cx="2969971" cy="140430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9286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.pikabu.ru/post_img/2013/08/11/10/1376237072_1830143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35443" cy="692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vnru.ru/img/1+KVN_2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125611" cy="41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4607376" y="4219830"/>
            <a:ext cx="4482139" cy="99423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4464495" cy="309634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4571999" y="980141"/>
            <a:ext cx="4482140" cy="323968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48"/>
          <p:cNvSpPr/>
          <p:nvPr/>
        </p:nvSpPr>
        <p:spPr>
          <a:xfrm>
            <a:off x="6447480" y="5214069"/>
            <a:ext cx="495673" cy="36823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287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rot="421">
            <a:off x="134742" y="1733808"/>
            <a:ext cx="2446799" cy="306300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590987" y="1642158"/>
            <a:ext cx="2022599" cy="388200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58248" y="4036531"/>
            <a:ext cx="1656600" cy="39569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074" name="Picture 2" descr="http://www.eylean.com/blog/wp-content/uploads/2013/01/physical_scrum_boar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1" y="908720"/>
            <a:ext cx="7666379" cy="41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66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8"/>
          <p:cNvSpPr/>
          <p:nvPr/>
        </p:nvSpPr>
        <p:spPr>
          <a:xfrm>
            <a:off x="4607377" y="4219830"/>
            <a:ext cx="2844944" cy="1801458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8"/>
          <p:cNvSpPr/>
          <p:nvPr/>
        </p:nvSpPr>
        <p:spPr>
          <a:xfrm>
            <a:off x="107504" y="1772816"/>
            <a:ext cx="4464495" cy="3096344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8"/>
          <p:cNvSpPr/>
          <p:nvPr/>
        </p:nvSpPr>
        <p:spPr>
          <a:xfrm>
            <a:off x="4571999" y="980141"/>
            <a:ext cx="3744417" cy="323968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48"/>
          <p:cNvSpPr/>
          <p:nvPr/>
        </p:nvSpPr>
        <p:spPr>
          <a:xfrm>
            <a:off x="8316416" y="1791802"/>
            <a:ext cx="656456" cy="2158978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391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613736" y="1820431"/>
            <a:ext cx="4353600" cy="221609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 rot="421">
            <a:off x="134742" y="1733808"/>
            <a:ext cx="2446799" cy="306300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590987" y="1642158"/>
            <a:ext cx="2022599" cy="388200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58248" y="4036531"/>
            <a:ext cx="1656600" cy="395699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5" y="54868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892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87" y="1643930"/>
            <a:ext cx="9137625" cy="3570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219831"/>
            <a:ext cx="4886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-positive.ru/uploads/posts/2012-04/1333239630_x_90175d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5133975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1208" y="1124744"/>
            <a:ext cx="387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Вопросы?</a:t>
            </a:r>
            <a:endParaRPr lang="ru-RU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5818743" y="5301208"/>
            <a:ext cx="3244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Иван Ильин</a:t>
            </a:r>
            <a:br>
              <a:rPr lang="ru-RU" sz="4000" dirty="0" smtClean="0"/>
            </a:br>
            <a:r>
              <a:rPr lang="en-US" sz="4000" dirty="0" smtClean="0"/>
              <a:t>iia@kontur.ru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291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nternetua.com/upload/tinymce/images/02102012/ca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0"/>
            <a:ext cx="5563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img.videla.ru/pc_animals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62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static.freepik.com/free-photo/cat-on-a-cable_19-1416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4664"/>
            <a:ext cx="9036496" cy="600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9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nv-studio.com.ua/wp-content/uploads/2012/05/Tigra_i_kra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327"/>
            <a:ext cx="5112568" cy="68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oknabest.com/wp-content/uploads/2012/07/pronyirlivyiy_k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60432" cy="63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cs309818.vk.me/v309818727/529d/dXyeyQz-FX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52928" cy="63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784</Words>
  <Application>Microsoft Office PowerPoint</Application>
  <PresentationFormat>Экран (4:3)</PresentationFormat>
  <Paragraphs>22</Paragraphs>
  <Slides>36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Courier New</vt:lpstr>
      <vt:lpstr>Wingdings</vt:lpstr>
      <vt:lpstr/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Орлова Мария Сергеевна</dc:creator>
  <cp:lastModifiedBy>Ильин Иван Алексеевич</cp:lastModifiedBy>
  <cp:revision>22</cp:revision>
  <dcterms:modified xsi:type="dcterms:W3CDTF">2014-07-03T06:10:39Z</dcterms:modified>
</cp:coreProperties>
</file>