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Times New Roman Bold" charset="1" panose="02030802070405020303"/>
      <p:regular r:id="rId14"/>
    </p:embeddedFont>
    <p:embeddedFont>
      <p:font typeface="Times New Roman" charset="1" panose="02030502070405020303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notesMasters/notesMaster1.xml" Type="http://schemas.openxmlformats.org/officeDocument/2006/relationships/notesMaster"/><Relationship Id="rId12" Target="theme/theme2.xml" Type="http://schemas.openxmlformats.org/officeDocument/2006/relationships/theme"/><Relationship Id="rId13" Target="notesSlides/notesSlide1.xml" Type="http://schemas.openxmlformats.org/officeDocument/2006/relationships/notes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notesSlides/notesSlide2.xml" Type="http://schemas.openxmlformats.org/officeDocument/2006/relationships/notesSlide"/><Relationship Id="rId17" Target="notesSlides/notesSlide3.xml" Type="http://schemas.openxmlformats.org/officeDocument/2006/relationships/notes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1400" y="5321250"/>
            <a:ext cx="17965200" cy="4823400"/>
            <a:chOff x="0" y="0"/>
            <a:chExt cx="23953600" cy="643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3953597" cy="6431153"/>
            </a:xfrm>
            <a:custGeom>
              <a:avLst/>
              <a:gdLst/>
              <a:ahLst/>
              <a:cxnLst/>
              <a:rect r="r" b="b" t="t" l="l"/>
              <a:pathLst>
                <a:path h="6431153" w="23953597">
                  <a:moveTo>
                    <a:pt x="0" y="0"/>
                  </a:moveTo>
                  <a:lnTo>
                    <a:pt x="23953597" y="0"/>
                  </a:lnTo>
                  <a:lnTo>
                    <a:pt x="23953597" y="6431153"/>
                  </a:lnTo>
                  <a:lnTo>
                    <a:pt x="0" y="6431153"/>
                  </a:lnTo>
                  <a:close/>
                </a:path>
              </a:pathLst>
            </a:custGeom>
            <a:solidFill>
              <a:srgbClr val="5E2B97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685333" y="1988690"/>
            <a:ext cx="16367400" cy="2947200"/>
            <a:chOff x="0" y="0"/>
            <a:chExt cx="21823200" cy="39296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1823200" cy="3929600"/>
            </a:xfrm>
            <a:custGeom>
              <a:avLst/>
              <a:gdLst/>
              <a:ahLst/>
              <a:cxnLst/>
              <a:rect r="r" b="b" t="t" l="l"/>
              <a:pathLst>
                <a:path h="3929600" w="21823200">
                  <a:moveTo>
                    <a:pt x="0" y="0"/>
                  </a:moveTo>
                  <a:lnTo>
                    <a:pt x="21823200" y="0"/>
                  </a:lnTo>
                  <a:lnTo>
                    <a:pt x="21823200" y="3929600"/>
                  </a:lnTo>
                  <a:lnTo>
                    <a:pt x="0" y="392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61925"/>
              <a:ext cx="21823200" cy="4091525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10080"/>
                </a:lnSpc>
              </a:pPr>
              <a:r>
                <a:rPr lang="en-US" b="true" sz="8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GeekNavi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85333" y="5948188"/>
            <a:ext cx="16367400" cy="3824109"/>
            <a:chOff x="0" y="0"/>
            <a:chExt cx="21823200" cy="50988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823200" cy="5098812"/>
            </a:xfrm>
            <a:custGeom>
              <a:avLst/>
              <a:gdLst/>
              <a:ahLst/>
              <a:cxnLst/>
              <a:rect r="r" b="b" t="t" l="l"/>
              <a:pathLst>
                <a:path h="5098812" w="21823200">
                  <a:moveTo>
                    <a:pt x="0" y="0"/>
                  </a:moveTo>
                  <a:lnTo>
                    <a:pt x="21823200" y="0"/>
                  </a:lnTo>
                  <a:lnTo>
                    <a:pt x="21823200" y="5098812"/>
                  </a:lnTo>
                  <a:lnTo>
                    <a:pt x="0" y="5098812"/>
                  </a:lnTo>
                  <a:close/>
                </a:path>
              </a:pathLst>
            </a:custGeom>
            <a:solidFill>
              <a:srgbClr val="FF66C4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21823200" cy="519406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C1FF7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M.Nikhil </a:t>
              </a:r>
            </a:p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C1FF7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22071A12G4</a:t>
              </a:r>
            </a:p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C1FF7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9059990769</a:t>
              </a:r>
            </a:p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C1FF7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mnikhil0904@gmail.com</a:t>
              </a:r>
            </a:p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C1FF7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VNRVJIET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3400" y="890050"/>
            <a:ext cx="17041200" cy="1246800"/>
            <a:chOff x="0" y="0"/>
            <a:chExt cx="22721600" cy="1662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21601" cy="1662400"/>
            </a:xfrm>
            <a:custGeom>
              <a:avLst/>
              <a:gdLst/>
              <a:ahLst/>
              <a:cxnLst/>
              <a:rect r="r" b="b" t="t" l="l"/>
              <a:pathLst>
                <a:path h="16624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1662400"/>
                  </a:lnTo>
                  <a:lnTo>
                    <a:pt x="0" y="166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76200"/>
              <a:ext cx="22721600" cy="1738600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799"/>
                </a:lnSpc>
              </a:pPr>
              <a:r>
                <a:rPr lang="en-US" b="true" sz="3999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Mental Health Enhancement &amp; Intervention System - ID002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23400" y="890050"/>
            <a:ext cx="17041200" cy="9659493"/>
            <a:chOff x="0" y="0"/>
            <a:chExt cx="22721600" cy="128793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2721601" cy="12879324"/>
            </a:xfrm>
            <a:custGeom>
              <a:avLst/>
              <a:gdLst/>
              <a:ahLst/>
              <a:cxnLst/>
              <a:rect r="r" b="b" t="t" l="l"/>
              <a:pathLst>
                <a:path h="12879324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12879324"/>
                  </a:lnTo>
                  <a:lnTo>
                    <a:pt x="0" y="128793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23825"/>
              <a:ext cx="22721600" cy="130031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just">
                <a:lnSpc>
                  <a:spcPts val="4480"/>
                </a:lnSpc>
              </a:pPr>
              <a:r>
                <a:rPr lang="en-US" sz="3200">
                  <a:solidFill>
                    <a:srgbClr val="1B191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problem statement highlights significant gaps in current mental health support systems:</a:t>
              </a:r>
            </a:p>
            <a:p>
              <a:pPr algn="just">
                <a:lnSpc>
                  <a:spcPts val="4480"/>
                </a:lnSpc>
              </a:pPr>
            </a:p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1B1918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Absence of Tailored, Instantaneous Interventions:</a:t>
              </a:r>
              <a:r>
                <a:rPr lang="en-US" sz="3200">
                  <a:solidFill>
                    <a:srgbClr val="1B191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Although current wellness applications track stress and mood, they frequently fall short in offering quick, customized interventions that actively support people in enhancing their mental health.</a:t>
              </a:r>
            </a:p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1B1918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Generalized Advice: </a:t>
              </a:r>
              <a:r>
                <a:rPr lang="en-US" sz="3200">
                  <a:solidFill>
                    <a:srgbClr val="1B191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effectiveness of many remedies is limited by their general suggestions, which might not take into account each person's particular needs.</a:t>
              </a:r>
            </a:p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1B1918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High Costs and Inaccessibility: </a:t>
              </a:r>
              <a:r>
                <a:rPr lang="en-US" sz="3200">
                  <a:solidFill>
                    <a:srgbClr val="1B191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Therapy and advanced mental health tools are often expensive, making them inaccessible to a large portion of the population.</a:t>
              </a:r>
            </a:p>
            <a:p>
              <a:pPr algn="just" marL="690881" indent="-345440" lvl="1">
                <a:lnSpc>
                  <a:spcPts val="4480"/>
                </a:lnSpc>
                <a:buFont typeface="Arial"/>
                <a:buChar char="•"/>
              </a:pPr>
              <a:r>
                <a:rPr lang="en-US" b="true" sz="3200">
                  <a:solidFill>
                    <a:srgbClr val="1B1918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Underutilization of Self-Help Strategies for Minor Issues: </a:t>
              </a:r>
              <a:r>
                <a:rPr lang="en-US" sz="3200">
                  <a:solidFill>
                    <a:srgbClr val="1B191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Many minor mental health concerns can be effectively managed through self-help techniques without professional intervention. However, current systems often overlook empowering individuals with these accessible strategies, potentially leading to the escalation of manageable issues into more serious conditions.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835" y="123286"/>
            <a:ext cx="18086330" cy="9789226"/>
          </a:xfrm>
          <a:custGeom>
            <a:avLst/>
            <a:gdLst/>
            <a:ahLst/>
            <a:cxnLst/>
            <a:rect r="r" b="b" t="t" l="l"/>
            <a:pathLst>
              <a:path h="9789226" w="18086330">
                <a:moveTo>
                  <a:pt x="0" y="0"/>
                </a:moveTo>
                <a:lnTo>
                  <a:pt x="18086330" y="0"/>
                </a:lnTo>
                <a:lnTo>
                  <a:pt x="18086330" y="9789227"/>
                </a:lnTo>
                <a:lnTo>
                  <a:pt x="0" y="97892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3400" y="405300"/>
            <a:ext cx="17041200" cy="1246800"/>
            <a:chOff x="0" y="0"/>
            <a:chExt cx="22721600" cy="1662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721601" cy="1662400"/>
            </a:xfrm>
            <a:custGeom>
              <a:avLst/>
              <a:gdLst/>
              <a:ahLst/>
              <a:cxnLst/>
              <a:rect r="r" b="b" t="t" l="l"/>
              <a:pathLst>
                <a:path h="16624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1662400"/>
                  </a:lnTo>
                  <a:lnTo>
                    <a:pt x="0" y="166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04775"/>
              <a:ext cx="22721600" cy="17671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Idea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3967" y="460080"/>
            <a:ext cx="17041200" cy="1246800"/>
            <a:chOff x="0" y="0"/>
            <a:chExt cx="22721600" cy="1662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2721601" cy="1662400"/>
            </a:xfrm>
            <a:custGeom>
              <a:avLst/>
              <a:gdLst/>
              <a:ahLst/>
              <a:cxnLst/>
              <a:rect r="r" b="b" t="t" l="l"/>
              <a:pathLst>
                <a:path h="1662400" w="22721601">
                  <a:moveTo>
                    <a:pt x="0" y="0"/>
                  </a:moveTo>
                  <a:lnTo>
                    <a:pt x="22721601" y="0"/>
                  </a:lnTo>
                  <a:lnTo>
                    <a:pt x="22721601" y="1662400"/>
                  </a:lnTo>
                  <a:lnTo>
                    <a:pt x="0" y="16624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22721600" cy="176717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5400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Scope</a:t>
              </a:r>
            </a:p>
          </p:txBody>
        </p:sp>
      </p:grpSp>
      <p:sp>
        <p:nvSpPr>
          <p:cNvPr name="AutoShape 5" id="5"/>
          <p:cNvSpPr/>
          <p:nvPr/>
        </p:nvSpPr>
        <p:spPr>
          <a:xfrm>
            <a:off x="9838719" y="1897380"/>
            <a:ext cx="0" cy="736092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025820" y="1017269"/>
            <a:ext cx="17041200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Feasiblity and Viability</a:t>
            </a:r>
          </a:p>
        </p:txBody>
      </p:sp>
      <p:sp>
        <p:nvSpPr>
          <p:cNvPr name="AutoShape 7" id="7"/>
          <p:cNvSpPr/>
          <p:nvPr/>
        </p:nvSpPr>
        <p:spPr>
          <a:xfrm flipH="true">
            <a:off x="10049802" y="5399043"/>
            <a:ext cx="768432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455733" y="5494293"/>
            <a:ext cx="2181374" cy="6896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Challenges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049802" y="6172748"/>
            <a:ext cx="8238198" cy="3414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F61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privacy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security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F61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Accurate emotion detection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personalized recommendations.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Making interactions feel natural and human-like while </a:t>
            </a:r>
            <a:r>
              <a:rPr lang="en-US" sz="3199">
                <a:solidFill>
                  <a:srgbClr val="0F61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keeping users engaged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en-US" sz="3199">
                <a:solidFill>
                  <a:srgbClr val="0F61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meaningful conversations.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0048" y="1583055"/>
            <a:ext cx="9074520" cy="10720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Smart Device Integration: 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Leverage smart devices like watches to monitor stress levels, sleep patterns, and emotions, providing seamless and continuous mental health support.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Instant Emotional Relief: 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instant support with meditation, relaxation techniques, or mood-boosting content.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Proactive Warnings &amp; Alerts: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Utilize historical data to spot trends and promptly notify individuals when stress, anxiety, or other mental health issues are noticed.</a:t>
            </a:r>
          </a:p>
          <a:p>
            <a:pPr algn="just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Inclusive &amp; Affordable Care: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Provide simply accessible, cost-effective alternatives to guarantee that mental health services are available to a larger population.</a:t>
            </a:r>
          </a:p>
          <a:p>
            <a:pPr algn="just">
              <a:lnSpc>
                <a:spcPts val="4479"/>
              </a:lnSpc>
              <a:spcBef>
                <a:spcPct val="0"/>
              </a:spcBef>
            </a:pPr>
          </a:p>
          <a:p>
            <a:pPr algn="just">
              <a:lnSpc>
                <a:spcPts val="4479"/>
              </a:lnSpc>
              <a:spcBef>
                <a:spcPct val="0"/>
              </a:spcBef>
            </a:pPr>
          </a:p>
          <a:p>
            <a:pPr algn="just">
              <a:lnSpc>
                <a:spcPts val="4479"/>
              </a:lnSpc>
              <a:spcBef>
                <a:spcPct val="0"/>
              </a:spcBef>
            </a:pPr>
          </a:p>
          <a:p>
            <a:pPr algn="just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838719" y="1773555"/>
            <a:ext cx="8238198" cy="3414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Easily achievable </a:t>
            </a:r>
            <a:r>
              <a:rPr lang="en-US" sz="3199">
                <a:solidFill>
                  <a:srgbClr val="0F61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APIs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Spotify (for music) and YouTube (for meditation, breathing exercises) with </a:t>
            </a:r>
            <a:r>
              <a:rPr lang="en-US" sz="3199">
                <a:solidFill>
                  <a:srgbClr val="0F61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 authentication.</a:t>
            </a:r>
          </a:p>
          <a:p>
            <a:pPr algn="l" marL="690872" indent="-345436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F61A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user retention</a:t>
            </a:r>
            <a:r>
              <a:rPr lang="en-US" sz="3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due to interactive, AI-driven content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1621" y="230491"/>
            <a:ext cx="17924759" cy="9826018"/>
          </a:xfrm>
          <a:custGeom>
            <a:avLst/>
            <a:gdLst/>
            <a:ahLst/>
            <a:cxnLst/>
            <a:rect r="r" b="b" t="t" l="l"/>
            <a:pathLst>
              <a:path h="9826018" w="17924759">
                <a:moveTo>
                  <a:pt x="0" y="0"/>
                </a:moveTo>
                <a:lnTo>
                  <a:pt x="17924758" y="0"/>
                </a:lnTo>
                <a:lnTo>
                  <a:pt x="17924758" y="9826018"/>
                </a:lnTo>
                <a:lnTo>
                  <a:pt x="0" y="9826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9" t="-3585" r="-29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DAGfYOobaA4</dc:identifier>
  <dcterms:modified xsi:type="dcterms:W3CDTF">2011-08-01T06:04:30Z</dcterms:modified>
  <cp:revision>1</cp:revision>
  <dc:title>GeekNavi-_1.pptx</dc:title>
</cp:coreProperties>
</file>