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84" r:id="rId4"/>
    <p:sldId id="261" r:id="rId5"/>
    <p:sldId id="285" r:id="rId6"/>
    <p:sldId id="272" r:id="rId7"/>
    <p:sldId id="262" r:id="rId8"/>
    <p:sldId id="288" r:id="rId9"/>
    <p:sldId id="258" r:id="rId10"/>
    <p:sldId id="282" r:id="rId11"/>
    <p:sldId id="286" r:id="rId12"/>
    <p:sldId id="293" r:id="rId13"/>
    <p:sldId id="263" r:id="rId14"/>
    <p:sldId id="267" r:id="rId15"/>
    <p:sldId id="290" r:id="rId16"/>
    <p:sldId id="294" r:id="rId17"/>
    <p:sldId id="265" r:id="rId18"/>
  </p:sldIdLst>
  <p:sldSz cx="18288000" cy="10287000"/>
  <p:notesSz cx="6858000" cy="9144000"/>
  <p:embeddedFontLst>
    <p:embeddedFont>
      <p:font typeface="Aptos" panose="020B0004020202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Open Sans Bold" pitchFamily="2" charset="0"/>
      <p:regular r:id="rId28"/>
      <p:bold r:id="rId29"/>
    </p:embeddedFont>
    <p:embeddedFont>
      <p:font typeface="Open Sans Light" pitchFamily="2" charset="0"/>
      <p:regular r:id="rId30"/>
    </p:embeddedFont>
    <p:embeddedFont>
      <p:font typeface="Poppins" pitchFamily="2" charset="77"/>
      <p:regular r:id="rId31"/>
      <p:bold r:id="rId32"/>
      <p:italic r:id="rId33"/>
      <p:boldItalic r:id="rId34"/>
    </p:embeddedFont>
    <p:embeddedFont>
      <p:font typeface="Poppins Bold" pitchFamily="2" charset="77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E6"/>
    <a:srgbClr val="600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8" autoAdjust="0"/>
  </p:normalViewPr>
  <p:slideViewPr>
    <p:cSldViewPr>
      <p:cViewPr varScale="1">
        <p:scale>
          <a:sx n="78" d="100"/>
          <a:sy n="78" d="100"/>
        </p:scale>
        <p:origin x="2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27315022920611"/>
          <c:y val="0.22463686526449123"/>
          <c:w val="0.40239941076703722"/>
          <c:h val="0.694067316011044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E6"/>
            </a:solidFill>
          </c:spPr>
          <c:dPt>
            <c:idx val="0"/>
            <c:bubble3D val="0"/>
            <c:spPr>
              <a:solidFill>
                <a:srgbClr val="FF00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3B-42CA-B5BF-9CFE7BBA99CB}"/>
              </c:ext>
            </c:extLst>
          </c:dPt>
          <c:dPt>
            <c:idx val="1"/>
            <c:bubble3D val="0"/>
            <c:spPr>
              <a:solidFill>
                <a:srgbClr val="60057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17-45EB-AAB1-55F6F74752A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17-45EB-AAB1-55F6F7475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softEdge rad="0"/>
    </a:effectLst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27315022920611"/>
          <c:y val="0.22463686526449123"/>
          <c:w val="0.40239941076703722"/>
          <c:h val="0.694067316011044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E6"/>
            </a:solidFill>
          </c:spPr>
          <c:dPt>
            <c:idx val="0"/>
            <c:bubble3D val="0"/>
            <c:spPr>
              <a:solidFill>
                <a:srgbClr val="FF00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7A-4B8C-8C28-F191EE5E2EDA}"/>
              </c:ext>
            </c:extLst>
          </c:dPt>
          <c:dPt>
            <c:idx val="1"/>
            <c:bubble3D val="0"/>
            <c:spPr>
              <a:solidFill>
                <a:srgbClr val="60057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7A-4B8C-8C28-F191EE5E2ED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</c:v>
                </c:pt>
                <c:pt idx="1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7A-4B8C-8C28-F191EE5E2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softEdge rad="0"/>
    </a:effectLst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27315022920611"/>
          <c:y val="0.22463686526449123"/>
          <c:w val="0.40239941076703722"/>
          <c:h val="0.694067316011044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E6"/>
            </a:solidFill>
          </c:spPr>
          <c:dPt>
            <c:idx val="0"/>
            <c:bubble3D val="0"/>
            <c:spPr>
              <a:solidFill>
                <a:srgbClr val="FF00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86-4053-A625-09D749B601F5}"/>
              </c:ext>
            </c:extLst>
          </c:dPt>
          <c:dPt>
            <c:idx val="1"/>
            <c:bubble3D val="0"/>
            <c:spPr>
              <a:solidFill>
                <a:srgbClr val="60057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86-4053-A625-09D749B601F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72</c:v>
                </c:pt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86-4053-A625-09D749B60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softEdge rad="0"/>
    </a:effectLst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i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Harassment</a:t>
            </a:r>
            <a:r>
              <a:rPr lang="en-US" sz="2800" b="1" i="0" baseline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cases rise 2018-2021</a:t>
            </a:r>
            <a:endParaRPr lang="en-US" b="1" i="0" baseline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5.1953910918837325E-2"/>
          <c:y val="0.11794384989242894"/>
          <c:w val="0.93592532002886464"/>
          <c:h val="0.782699987767647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1092</c:v>
                </c:pt>
                <c:pt idx="1">
                  <c:v>1162</c:v>
                </c:pt>
                <c:pt idx="2">
                  <c:v>1928</c:v>
                </c:pt>
                <c:pt idx="3">
                  <c:v>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D0-4968-992F-48E1651D37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Reported cases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745</c:v>
                </c:pt>
                <c:pt idx="1">
                  <c:v>823</c:v>
                </c:pt>
                <c:pt idx="2">
                  <c:v>1268</c:v>
                </c:pt>
                <c:pt idx="3">
                  <c:v>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D0-4968-992F-48E1651D3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0899784"/>
        <c:axId val="61089546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Ratio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D0-4968-992F-48E1651D3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0899784"/>
        <c:axId val="610895464"/>
      </c:lineChart>
      <c:catAx>
        <c:axId val="61089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610895464"/>
        <c:crosses val="autoZero"/>
        <c:auto val="1"/>
        <c:lblAlgn val="ctr"/>
        <c:lblOffset val="100"/>
        <c:noMultiLvlLbl val="0"/>
      </c:catAx>
      <c:valAx>
        <c:axId val="610895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610899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4T15:57:27.18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94 474,'6738'-471,"-6715"469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5:57:54.5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5:57:54.9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4T15:49:11.21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2765,'6816'-2754,"-6791"2744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4T15:50:23.45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1,'6926'4849,"-6945"-4862,-2-1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4T15:51:36.7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4T15:51:44.62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4T15:51:47.38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4T15:51:50.19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5:57:49.7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4T15:57:54.1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3689B-1AE8-4654-8E4E-D6AEDC6DBDA9}" type="datetimeFigureOut">
              <a:rPr lang="en-PK" smtClean="0"/>
              <a:t>27/05/2024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89502-20CB-4545-9282-8BB908B764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588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89502-20CB-4545-9282-8BB908B764E1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862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89502-20CB-4545-9282-8BB908B764E1}" type="slidenum">
              <a:rPr lang="en-PK" smtClean="0"/>
              <a:t>12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953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f.org.pk/news_bulletin_archive.php" TargetMode="External"/><Relationship Id="rId2" Type="http://schemas.openxmlformats.org/officeDocument/2006/relationships/hyperlink" Target="https://tribune.com.pk/story/2447230/confronting-workforce-harassm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rcp-web.org/hrcpweb/wp-content/uploads/2020/09/2023-State-of-human-rights-in-2022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6.png"/><Relationship Id="rId18" Type="http://schemas.openxmlformats.org/officeDocument/2006/relationships/customXml" Target="../ink/ink10.xml"/><Relationship Id="rId3" Type="http://schemas.openxmlformats.org/officeDocument/2006/relationships/chart" Target="../charts/chart4.xml"/><Relationship Id="rId7" Type="http://schemas.openxmlformats.org/officeDocument/2006/relationships/image" Target="../media/image13.png"/><Relationship Id="rId12" Type="http://schemas.openxmlformats.org/officeDocument/2006/relationships/customXml" Target="../ink/ink5.xml"/><Relationship Id="rId1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customXml" Target="../ink/ink7.xml"/><Relationship Id="rId10" Type="http://schemas.openxmlformats.org/officeDocument/2006/relationships/customXml" Target="../ink/ink4.xml"/><Relationship Id="rId19" Type="http://schemas.openxmlformats.org/officeDocument/2006/relationships/customXml" Target="../ink/ink11.xml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1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1242272" y="1679641"/>
            <a:ext cx="3530079" cy="6984868"/>
            <a:chOff x="0" y="0"/>
            <a:chExt cx="2620010" cy="5184140"/>
          </a:xfrm>
        </p:grpSpPr>
        <p:sp>
          <p:nvSpPr>
            <p:cNvPr id="1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13947572" y="3465853"/>
            <a:ext cx="2627347" cy="5198657"/>
            <a:chOff x="0" y="0"/>
            <a:chExt cx="2620010" cy="5184140"/>
          </a:xfrm>
        </p:grpSpPr>
        <p:sp>
          <p:nvSpPr>
            <p:cNvPr id="28" name="Freeform 2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37" name="Group 37"/>
          <p:cNvGrpSpPr>
            <a:grpSpLocks noChangeAspect="1"/>
          </p:cNvGrpSpPr>
          <p:nvPr/>
        </p:nvGrpSpPr>
        <p:grpSpPr>
          <a:xfrm>
            <a:off x="9733660" y="4327316"/>
            <a:ext cx="2191972" cy="4337193"/>
            <a:chOff x="0" y="0"/>
            <a:chExt cx="2620010" cy="5184140"/>
          </a:xfrm>
        </p:grpSpPr>
        <p:sp>
          <p:nvSpPr>
            <p:cNvPr id="38" name="Freeform 3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349683" y="1699547"/>
            <a:ext cx="7172430" cy="252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11"/>
              </a:lnSpc>
              <a:spcBef>
                <a:spcPct val="0"/>
              </a:spcBef>
            </a:pPr>
            <a:r>
              <a:rPr lang="en-US" sz="14794" dirty="0">
                <a:solidFill>
                  <a:srgbClr val="FFFFFF"/>
                </a:solidFill>
                <a:latin typeface="Poppins"/>
              </a:rPr>
              <a:t>Safe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49683" y="3118667"/>
            <a:ext cx="6364407" cy="252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11"/>
              </a:lnSpc>
              <a:spcBef>
                <a:spcPct val="0"/>
              </a:spcBef>
            </a:pPr>
            <a:r>
              <a:rPr lang="en-US" sz="14794" dirty="0">
                <a:solidFill>
                  <a:srgbClr val="FF00E6"/>
                </a:solidFill>
                <a:latin typeface="Poppins Bold"/>
              </a:rPr>
              <a:t>She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FC803D-35DB-2545-EEAA-2AAFA5E12778}"/>
              </a:ext>
            </a:extLst>
          </p:cNvPr>
          <p:cNvSpPr txBox="1"/>
          <p:nvPr/>
        </p:nvSpPr>
        <p:spPr>
          <a:xfrm>
            <a:off x="1349683" y="6073590"/>
            <a:ext cx="7467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Focus on </a:t>
            </a:r>
            <a:r>
              <a:rPr lang="en-US" sz="4000" dirty="0">
                <a:solidFill>
                  <a:srgbClr val="FF00E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Personal</a:t>
            </a: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dirty="0">
                <a:solidFill>
                  <a:srgbClr val="FF00E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Safety</a:t>
            </a: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through Mobile App</a:t>
            </a:r>
            <a:endParaRPr lang="en-PK" sz="4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394733" y="5238750"/>
            <a:ext cx="3457869" cy="6841988"/>
            <a:chOff x="0" y="0"/>
            <a:chExt cx="2620010" cy="5184140"/>
          </a:xfrm>
        </p:grpSpPr>
        <p:sp>
          <p:nvSpPr>
            <p:cNvPr id="1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5408288" y="5238750"/>
            <a:ext cx="3457869" cy="6841988"/>
            <a:chOff x="0" y="0"/>
            <a:chExt cx="2620010" cy="5184140"/>
          </a:xfrm>
        </p:grpSpPr>
        <p:sp>
          <p:nvSpPr>
            <p:cNvPr id="28" name="Freeform 2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37" name="Group 37"/>
          <p:cNvGrpSpPr>
            <a:grpSpLocks noChangeAspect="1"/>
          </p:cNvGrpSpPr>
          <p:nvPr/>
        </p:nvGrpSpPr>
        <p:grpSpPr>
          <a:xfrm>
            <a:off x="9421843" y="5238750"/>
            <a:ext cx="3457869" cy="6841988"/>
            <a:chOff x="0" y="0"/>
            <a:chExt cx="2620010" cy="5184140"/>
          </a:xfrm>
        </p:grpSpPr>
        <p:sp>
          <p:nvSpPr>
            <p:cNvPr id="38" name="Freeform 3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47" name="Group 47"/>
          <p:cNvGrpSpPr>
            <a:grpSpLocks noChangeAspect="1"/>
          </p:cNvGrpSpPr>
          <p:nvPr/>
        </p:nvGrpSpPr>
        <p:grpSpPr>
          <a:xfrm>
            <a:off x="13435398" y="5238750"/>
            <a:ext cx="3457869" cy="6841988"/>
            <a:chOff x="0" y="0"/>
            <a:chExt cx="2620010" cy="5184140"/>
          </a:xfrm>
        </p:grpSpPr>
        <p:sp>
          <p:nvSpPr>
            <p:cNvPr id="48" name="Freeform 4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5" name="Freeform 5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8622731" y="2686080"/>
            <a:ext cx="1042538" cy="47625"/>
            <a:chOff x="0" y="0"/>
            <a:chExt cx="274578" cy="12543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5478839" y="1633453"/>
            <a:ext cx="7330322" cy="73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Application Features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1394733" y="3422406"/>
            <a:ext cx="677751" cy="677751"/>
            <a:chOff x="0" y="0"/>
            <a:chExt cx="812800" cy="8128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4" name="TextBox 64"/>
          <p:cNvSpPr txBox="1"/>
          <p:nvPr/>
        </p:nvSpPr>
        <p:spPr>
          <a:xfrm>
            <a:off x="2342021" y="3443368"/>
            <a:ext cx="2510580" cy="909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Emergency Circle: Instant Support Network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485553" y="359840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01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5408288" y="3422406"/>
            <a:ext cx="677751" cy="677751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9" name="TextBox 69"/>
          <p:cNvSpPr txBox="1"/>
          <p:nvPr/>
        </p:nvSpPr>
        <p:spPr>
          <a:xfrm>
            <a:off x="6355576" y="3443369"/>
            <a:ext cx="2473706" cy="909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Vocal Guard: Voice Recording and Recognition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5499108" y="359840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grpSp>
        <p:nvGrpSpPr>
          <p:cNvPr id="71" name="Group 71"/>
          <p:cNvGrpSpPr/>
          <p:nvPr/>
        </p:nvGrpSpPr>
        <p:grpSpPr>
          <a:xfrm>
            <a:off x="9421843" y="3422406"/>
            <a:ext cx="677751" cy="677751"/>
            <a:chOff x="0" y="0"/>
            <a:chExt cx="812800" cy="812800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74" name="TextBox 74"/>
          <p:cNvSpPr txBox="1"/>
          <p:nvPr/>
        </p:nvSpPr>
        <p:spPr>
          <a:xfrm>
            <a:off x="10369130" y="3443369"/>
            <a:ext cx="2510581" cy="909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2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InGEN</a:t>
            </a: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AI: AI Powered Sound and Location Tracker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9512663" y="359840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grpSp>
        <p:nvGrpSpPr>
          <p:cNvPr id="76" name="Group 76"/>
          <p:cNvGrpSpPr/>
          <p:nvPr/>
        </p:nvGrpSpPr>
        <p:grpSpPr>
          <a:xfrm>
            <a:off x="13435398" y="3422406"/>
            <a:ext cx="677751" cy="677751"/>
            <a:chOff x="0" y="0"/>
            <a:chExt cx="812800" cy="812800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79" name="TextBox 79"/>
          <p:cNvSpPr txBox="1"/>
          <p:nvPr/>
        </p:nvSpPr>
        <p:spPr>
          <a:xfrm>
            <a:off x="14382686" y="3443369"/>
            <a:ext cx="2357152" cy="909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2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Wellfare</a:t>
            </a: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Nexus: Information guide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13526218" y="359840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16FF1C-F842-F0A2-7265-8B6885D7B886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6246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DFF3E9-BA2D-4A0F-BF0F-1A63BCD51FBD}"/>
              </a:ext>
            </a:extLst>
          </p:cNvPr>
          <p:cNvSpPr txBox="1"/>
          <p:nvPr/>
        </p:nvSpPr>
        <p:spPr>
          <a:xfrm>
            <a:off x="1905000" y="3943171"/>
            <a:ext cx="1447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Literature Review</a:t>
            </a:r>
            <a:endParaRPr lang="en-PK" sz="7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4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>
          <a:xfrm>
            <a:off x="18153377" y="7499314"/>
            <a:ext cx="290192" cy="1530387"/>
            <a:chOff x="0" y="0"/>
            <a:chExt cx="294878" cy="1555103"/>
          </a:xfrm>
        </p:grpSpPr>
        <p:sp>
          <p:nvSpPr>
            <p:cNvPr id="15" name="Freeform 10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F67B494-D4FB-E3B5-1462-7B1A8A6EA7E2}"/>
              </a:ext>
            </a:extLst>
          </p:cNvPr>
          <p:cNvGraphicFramePr>
            <a:graphicFrameLocks noGrp="1"/>
          </p:cNvGraphicFramePr>
          <p:nvPr/>
        </p:nvGraphicFramePr>
        <p:xfrm>
          <a:off x="0" y="2476497"/>
          <a:ext cx="18288000" cy="781050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81859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2684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6968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59416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528128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4658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938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916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6348736"/>
                    </a:ext>
                  </a:extLst>
                </a:gridCol>
              </a:tblGrid>
              <a:tr h="75134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App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Tracking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Audio-Rec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Online Complaint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Scream alarm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Fake 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Real time alerts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79494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Women’s 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Paid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17531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Safety pin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Free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693556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Street safe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Paid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88088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Life 360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Free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280767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 safe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Free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467934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Fight 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Yes/SMS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Paid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322563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Guardly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Free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188176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Hollaback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Yes/Images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Paid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10465"/>
                  </a:ext>
                </a:extLst>
              </a:tr>
              <a:tr h="1048389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Vanitha </a:t>
                      </a:r>
                    </a:p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Alert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`````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Yes/SMS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Free</a:t>
                      </a:r>
                    </a:p>
                    <a:p>
                      <a:endParaRPr lang="en-US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1190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33D050B-7CD2-EFE1-8A5F-5DBEE912ACEB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accent1">
                    <a:lumMod val="75000"/>
                  </a:schemeClr>
                </a:solidFill>
                <a:latin typeface=""/>
              </a:rPr>
              <a:t>12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0BB4C922-6A05-63B8-9529-349DA255DD25}"/>
              </a:ext>
            </a:extLst>
          </p:cNvPr>
          <p:cNvGrpSpPr/>
          <p:nvPr/>
        </p:nvGrpSpPr>
        <p:grpSpPr>
          <a:xfrm>
            <a:off x="18153377" y="7499314"/>
            <a:ext cx="290192" cy="1530387"/>
            <a:chOff x="0" y="0"/>
            <a:chExt cx="294878" cy="1555103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20E53A1-3470-344E-760B-46F685DCEA49}"/>
                </a:ext>
              </a:extLst>
            </p:cNvPr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6AA24EB2-D8EE-2003-4478-91058202B138}"/>
                </a:ext>
              </a:extLst>
            </p:cNvPr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1C20BC2-09D1-951D-E1F3-3A55E1B88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4272"/>
              </p:ext>
            </p:extLst>
          </p:nvPr>
        </p:nvGraphicFramePr>
        <p:xfrm>
          <a:off x="0" y="1165857"/>
          <a:ext cx="18288000" cy="93467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81859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2684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6968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59416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528128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4658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938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916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6348736"/>
                    </a:ext>
                  </a:extLst>
                </a:gridCol>
              </a:tblGrid>
              <a:tr h="75134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App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Tracking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Audio-Rec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Online Complaint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Scream alarm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Fake 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Real time alerts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79494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Safe</a:t>
                      </a:r>
                    </a:p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She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9321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Women’s 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Paid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17531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Safety pin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Free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693556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Street safe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Paid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88088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Life 360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Free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280767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 safe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Free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467934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Fight 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Yes/SMS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Paid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322563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Guardly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Free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188176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Hollaback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Yes/Images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Paid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10465"/>
                  </a:ext>
                </a:extLst>
              </a:tr>
              <a:tr h="1048389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Vanitha </a:t>
                      </a:r>
                    </a:p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Alert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`````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Yes/SMS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Free</a:t>
                      </a:r>
                    </a:p>
                    <a:p>
                      <a:endParaRPr lang="en-US" sz="24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11901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88E7CC9-DB5F-8C02-822E-20D35C4187C3}"/>
              </a:ext>
            </a:extLst>
          </p:cNvPr>
          <p:cNvSpPr txBox="1"/>
          <p:nvPr/>
        </p:nvSpPr>
        <p:spPr>
          <a:xfrm>
            <a:off x="4724400" y="190500"/>
            <a:ext cx="1043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APPS ON WOMEN SECURITY </a:t>
            </a:r>
          </a:p>
        </p:txBody>
      </p:sp>
    </p:spTree>
    <p:extLst>
      <p:ext uri="{BB962C8B-B14F-4D97-AF65-F5344CB8AC3E}">
        <p14:creationId xmlns:p14="http://schemas.microsoft.com/office/powerpoint/2010/main" val="310895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35795431-FC5D-4762-3389-93475C48C3B0}"/>
              </a:ext>
            </a:extLst>
          </p:cNvPr>
          <p:cNvSpPr txBox="1"/>
          <p:nvPr/>
        </p:nvSpPr>
        <p:spPr>
          <a:xfrm>
            <a:off x="0" y="342900"/>
            <a:ext cx="1828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Technologies</a:t>
            </a:r>
            <a:endParaRPr lang="en-PK" sz="4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8" name="Picture 7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716F4F1-B3CE-2EE0-F977-DC4C68B3E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38052"/>
            <a:ext cx="1600200" cy="2055966"/>
          </a:xfrm>
          <a:prstGeom prst="rect">
            <a:avLst/>
          </a:prstGeom>
          <a:noFill/>
          <a:effectLst>
            <a:glow rad="279793">
              <a:schemeClr val="bg1">
                <a:alpha val="40000"/>
              </a:schemeClr>
            </a:glow>
          </a:effectLst>
        </p:spPr>
      </p:pic>
      <p:pic>
        <p:nvPicPr>
          <p:cNvPr id="82" name="Picture 81" descr="A blue cylinder with white text&#10;&#10;Description automatically generated">
            <a:extLst>
              <a:ext uri="{FF2B5EF4-FFF2-40B4-BE49-F238E27FC236}">
                <a16:creationId xmlns:a16="http://schemas.microsoft.com/office/drawing/2014/main" id="{BA3BF3CE-B7F8-9DD1-534A-98C967B8AF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792" y="1815542"/>
            <a:ext cx="2081213" cy="2183524"/>
          </a:xfrm>
          <a:prstGeom prst="rect">
            <a:avLst/>
          </a:prstGeom>
        </p:spPr>
      </p:pic>
      <p:pic>
        <p:nvPicPr>
          <p:cNvPr id="84" name="Picture 83" descr="A blue and yellow snake logo&#10;&#10;Description automatically generated">
            <a:extLst>
              <a:ext uri="{FF2B5EF4-FFF2-40B4-BE49-F238E27FC236}">
                <a16:creationId xmlns:a16="http://schemas.microsoft.com/office/drawing/2014/main" id="{BAD0DF34-0D1C-5822-B19D-8239E4FCB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1896798"/>
            <a:ext cx="1752600" cy="2123969"/>
          </a:xfrm>
          <a:prstGeom prst="rect">
            <a:avLst/>
          </a:prstGeom>
        </p:spPr>
      </p:pic>
      <p:pic>
        <p:nvPicPr>
          <p:cNvPr id="86" name="Picture 85" descr="A blue square box with a green round object inside&#10;&#10;Description automatically generated">
            <a:extLst>
              <a:ext uri="{FF2B5EF4-FFF2-40B4-BE49-F238E27FC236}">
                <a16:creationId xmlns:a16="http://schemas.microsoft.com/office/drawing/2014/main" id="{A222A07E-B00F-FCAA-4422-F6DFDFB62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77081"/>
            <a:ext cx="2362200" cy="2362200"/>
          </a:xfrm>
          <a:prstGeom prst="rect">
            <a:avLst/>
          </a:prstGeom>
        </p:spPr>
      </p:pic>
      <p:pic>
        <p:nvPicPr>
          <p:cNvPr id="88" name="Picture 87" descr="A logo of a coffee cup&#10;&#10;Description automatically generated">
            <a:extLst>
              <a:ext uri="{FF2B5EF4-FFF2-40B4-BE49-F238E27FC236}">
                <a16:creationId xmlns:a16="http://schemas.microsoft.com/office/drawing/2014/main" id="{9F153FE4-3C40-504D-F2AA-7405D4E84C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91" y="4743668"/>
            <a:ext cx="2995613" cy="2995613"/>
          </a:xfrm>
          <a:prstGeom prst="rect">
            <a:avLst/>
          </a:prstGeom>
        </p:spPr>
      </p:pic>
      <p:pic>
        <p:nvPicPr>
          <p:cNvPr id="90" name="Picture 89" descr="A black and grey logo&#10;&#10;Description automatically generated">
            <a:extLst>
              <a:ext uri="{FF2B5EF4-FFF2-40B4-BE49-F238E27FC236}">
                <a16:creationId xmlns:a16="http://schemas.microsoft.com/office/drawing/2014/main" id="{158A545D-3C4F-6ACA-CB44-51EA6C5638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266234"/>
            <a:ext cx="3733800" cy="1085036"/>
          </a:xfrm>
          <a:prstGeom prst="rect">
            <a:avLst/>
          </a:prstGeom>
        </p:spPr>
      </p:pic>
      <p:pic>
        <p:nvPicPr>
          <p:cNvPr id="92" name="Picture 91" descr="A network of dots and lines&#10;&#10;Description automatically generated">
            <a:extLst>
              <a:ext uri="{FF2B5EF4-FFF2-40B4-BE49-F238E27FC236}">
                <a16:creationId xmlns:a16="http://schemas.microsoft.com/office/drawing/2014/main" id="{C01E0BE5-6B39-3A5A-1B1C-1EE8EBF77FE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0" y="1523023"/>
            <a:ext cx="2570995" cy="2570995"/>
          </a:xfrm>
          <a:prstGeom prst="rect">
            <a:avLst/>
          </a:prstGeom>
        </p:spPr>
      </p:pic>
      <p:pic>
        <p:nvPicPr>
          <p:cNvPr id="94" name="Picture 93" descr="A satellite with a antenna&#10;&#10;Description automatically generated">
            <a:extLst>
              <a:ext uri="{FF2B5EF4-FFF2-40B4-BE49-F238E27FC236}">
                <a16:creationId xmlns:a16="http://schemas.microsoft.com/office/drawing/2014/main" id="{F0570A62-2D23-369B-1FA1-A5BD9333299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0" y="4985079"/>
            <a:ext cx="2361372" cy="2366191"/>
          </a:xfrm>
          <a:prstGeom prst="rect">
            <a:avLst/>
          </a:prstGeom>
          <a:effectLst>
            <a:glow rad="279400">
              <a:schemeClr val="accent1"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CCEF74-E937-AAD4-43F1-02F1EDC02B0C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64C79-AE2D-FC79-F25A-6FD1F38F78BA}"/>
              </a:ext>
            </a:extLst>
          </p:cNvPr>
          <p:cNvSpPr txBox="1"/>
          <p:nvPr/>
        </p:nvSpPr>
        <p:spPr>
          <a:xfrm>
            <a:off x="-4572000" y="1562100"/>
            <a:ext cx="1828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App Limitations</a:t>
            </a:r>
            <a:endParaRPr lang="en-PK" sz="5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DE623-F492-CC54-84D3-037088B5F004}"/>
              </a:ext>
            </a:extLst>
          </p:cNvPr>
          <p:cNvSpPr txBox="1"/>
          <p:nvPr/>
        </p:nvSpPr>
        <p:spPr>
          <a:xfrm>
            <a:off x="609600" y="3130569"/>
            <a:ext cx="10820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"/>
                <a:cs typeface="Poppins" panose="00000500000000000000" pitchFamily="2" charset="0"/>
              </a:rPr>
              <a:t>Our security app's effectiveness relies on internet access for real-time updates and communication.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3000" dirty="0">
              <a:solidFill>
                <a:schemeClr val="bg1"/>
              </a:solidFill>
              <a:latin typeface=""/>
              <a:cs typeface="Poppins" panose="000005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ECECEC"/>
                </a:solidFill>
                <a:effectLst/>
                <a:latin typeface=""/>
              </a:rPr>
              <a:t>We cannot determine whether the person is genuinely in danger or not.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"/>
              <a:cs typeface="Poppins" panose="00000500000000000000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ECECEC"/>
                </a:solidFill>
                <a:effectLst/>
                <a:latin typeface=""/>
              </a:rPr>
              <a:t>What if the person doesn't respond even after seeing the distress signal?</a:t>
            </a:r>
            <a:endParaRPr lang="en-US" sz="3000" dirty="0">
              <a:solidFill>
                <a:schemeClr val="bg1"/>
              </a:solidFill>
              <a:latin typeface="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34A35-7AB7-9582-ACF5-D1E963F618E4}"/>
              </a:ext>
            </a:extLst>
          </p:cNvPr>
          <p:cNvSpPr txBox="1"/>
          <p:nvPr/>
        </p:nvSpPr>
        <p:spPr>
          <a:xfrm>
            <a:off x="16438877" y="95631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C15EB-0F39-C737-E97F-6C3577F7B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244" y="1562100"/>
            <a:ext cx="5446942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3">
            <a:extLst>
              <a:ext uri="{FF2B5EF4-FFF2-40B4-BE49-F238E27FC236}">
                <a16:creationId xmlns:a16="http://schemas.microsoft.com/office/drawing/2014/main" id="{5B5FBF04-F1B6-2134-15C2-6D391742A84C}"/>
              </a:ext>
            </a:extLst>
          </p:cNvPr>
          <p:cNvSpPr txBox="1"/>
          <p:nvPr/>
        </p:nvSpPr>
        <p:spPr>
          <a:xfrm>
            <a:off x="685800" y="11811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Conclusion:</a:t>
            </a:r>
          </a:p>
        </p:txBody>
      </p:sp>
      <p:sp>
        <p:nvSpPr>
          <p:cNvPr id="18" name="TextBox 64">
            <a:extLst>
              <a:ext uri="{FF2B5EF4-FFF2-40B4-BE49-F238E27FC236}">
                <a16:creationId xmlns:a16="http://schemas.microsoft.com/office/drawing/2014/main" id="{B8D858F4-889C-419E-D130-CD5273FF4232}"/>
              </a:ext>
            </a:extLst>
          </p:cNvPr>
          <p:cNvSpPr txBox="1"/>
          <p:nvPr/>
        </p:nvSpPr>
        <p:spPr>
          <a:xfrm>
            <a:off x="674427" y="1986672"/>
            <a:ext cx="900297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GB" sz="3000" b="0" i="0" dirty="0">
                <a:solidFill>
                  <a:srgbClr val="ECECEC"/>
                </a:solidFill>
                <a:effectLst/>
                <a:latin typeface=""/>
              </a:rPr>
              <a:t>Women security apps leverage technology to combat gender-based violence and enhance women's safety.</a:t>
            </a:r>
          </a:p>
          <a:p>
            <a:pPr algn="l">
              <a:buFont typeface="+mj-lt"/>
              <a:buAutoNum type="arabicPeriod"/>
            </a:pPr>
            <a:endParaRPr lang="en-GB" sz="3000" b="0" i="0" dirty="0">
              <a:solidFill>
                <a:srgbClr val="ECECEC"/>
              </a:solidFill>
              <a:effectLst/>
              <a:latin typeface=""/>
            </a:endParaRPr>
          </a:p>
          <a:p>
            <a:pPr algn="l">
              <a:buFont typeface="+mj-lt"/>
              <a:buAutoNum type="arabicPeriod"/>
            </a:pPr>
            <a:r>
              <a:rPr lang="en-GB" sz="3000" b="0" i="0" dirty="0">
                <a:solidFill>
                  <a:srgbClr val="ECECEC"/>
                </a:solidFill>
                <a:effectLst/>
                <a:latin typeface=""/>
              </a:rPr>
              <a:t>These apps feature SOS alerts, real-time location tracking, and crowd-sourced safety information.</a:t>
            </a:r>
          </a:p>
          <a:p>
            <a:pPr algn="l">
              <a:buFont typeface="+mj-lt"/>
              <a:buAutoNum type="arabicPeriod"/>
            </a:pPr>
            <a:endParaRPr lang="en-GB" sz="3000" b="0" i="0" dirty="0">
              <a:solidFill>
                <a:srgbClr val="ECECEC"/>
              </a:solidFill>
              <a:effectLst/>
              <a:latin typeface=""/>
            </a:endParaRPr>
          </a:p>
          <a:p>
            <a:pPr algn="l">
              <a:buFont typeface="+mj-lt"/>
              <a:buAutoNum type="arabicPeriod"/>
            </a:pPr>
            <a:r>
              <a:rPr lang="en-GB" sz="3000" b="0" i="0" dirty="0">
                <a:solidFill>
                  <a:srgbClr val="ECECEC"/>
                </a:solidFill>
                <a:effectLst/>
                <a:latin typeface=""/>
              </a:rPr>
              <a:t>They empower women to navigate public spaces with increased confidence and security.</a:t>
            </a:r>
          </a:p>
          <a:p>
            <a:pPr algn="l">
              <a:buFont typeface="+mj-lt"/>
              <a:buAutoNum type="arabicPeriod"/>
            </a:pPr>
            <a:endParaRPr lang="en-GB" sz="3000" b="0" i="0" dirty="0">
              <a:solidFill>
                <a:srgbClr val="ECECEC"/>
              </a:solidFill>
              <a:effectLst/>
              <a:latin typeface=""/>
            </a:endParaRPr>
          </a:p>
          <a:p>
            <a:pPr algn="l">
              <a:buFont typeface="+mj-lt"/>
              <a:buAutoNum type="arabicPeriod"/>
            </a:pPr>
            <a:r>
              <a:rPr lang="en-GB" sz="3000" b="0" i="0" dirty="0">
                <a:solidFill>
                  <a:srgbClr val="ECECEC"/>
                </a:solidFill>
                <a:effectLst/>
                <a:latin typeface=""/>
              </a:rPr>
              <a:t>By harnessing technology and collective action, these apps promote women's empowerment and well-being, creating safer environments worldwide.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B45C0A-012F-C15A-B24D-D62B06E344D4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B496A-D410-6B2E-8372-A8D55274F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180" y="1765875"/>
            <a:ext cx="6418577" cy="427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1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A2E2EBA1-A207-ED1E-BB99-3E5C535B08DA}"/>
              </a:ext>
            </a:extLst>
          </p:cNvPr>
          <p:cNvSpPr txBox="1"/>
          <p:nvPr/>
        </p:nvSpPr>
        <p:spPr>
          <a:xfrm>
            <a:off x="1676400" y="2933700"/>
            <a:ext cx="1203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https://tribune.com.pk/story/2447230/confronting-workforce-harassment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  <a:latin typeface=""/>
              </a:rPr>
              <a:t>Challenges Faced)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https://www.af.org.pk/news_bulletin_archive.php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https://hrcp-web.org/hrcpweb/wp-content/uploads/2020/09/2023-State-of-human-rights-in-2022.pdf</a:t>
            </a:r>
            <a:endParaRPr lang="en-US" dirty="0">
              <a:solidFill>
                <a:schemeClr val="bg1"/>
              </a:solidFill>
            </a:endParaRPr>
          </a:p>
          <a:p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D64C79-AE2D-FC79-F25A-6FD1F38F78BA}"/>
              </a:ext>
            </a:extLst>
          </p:cNvPr>
          <p:cNvSpPr txBox="1"/>
          <p:nvPr/>
        </p:nvSpPr>
        <p:spPr>
          <a:xfrm>
            <a:off x="1676400" y="1104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References</a:t>
            </a:r>
            <a:endParaRPr lang="en-PK" sz="4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603F7-FE9F-D6F3-A66E-4765AFBE7241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21849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 rot="-2462652">
            <a:off x="2299117" y="1081774"/>
            <a:ext cx="3127859" cy="6189006"/>
            <a:chOff x="0" y="0"/>
            <a:chExt cx="2620010" cy="5184140"/>
          </a:xfrm>
        </p:grpSpPr>
        <p:sp>
          <p:nvSpPr>
            <p:cNvPr id="28" name="Freeform 2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37" name="Group 37"/>
          <p:cNvGrpSpPr>
            <a:grpSpLocks noChangeAspect="1"/>
          </p:cNvGrpSpPr>
          <p:nvPr/>
        </p:nvGrpSpPr>
        <p:grpSpPr>
          <a:xfrm rot="-2462652">
            <a:off x="-258867" y="3490655"/>
            <a:ext cx="3127859" cy="6189006"/>
            <a:chOff x="0" y="0"/>
            <a:chExt cx="2620010" cy="5184140"/>
          </a:xfrm>
        </p:grpSpPr>
        <p:sp>
          <p:nvSpPr>
            <p:cNvPr id="38" name="Freeform 3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57" name="Group 57"/>
          <p:cNvGrpSpPr>
            <a:grpSpLocks noChangeAspect="1"/>
          </p:cNvGrpSpPr>
          <p:nvPr/>
        </p:nvGrpSpPr>
        <p:grpSpPr>
          <a:xfrm rot="-2462652">
            <a:off x="6833507" y="6153719"/>
            <a:ext cx="3127859" cy="6189006"/>
            <a:chOff x="0" y="0"/>
            <a:chExt cx="2620010" cy="5184140"/>
          </a:xfrm>
        </p:grpSpPr>
        <p:sp>
          <p:nvSpPr>
            <p:cNvPr id="58" name="Freeform 5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9" name="Freeform 5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67" name="Group 67"/>
          <p:cNvGrpSpPr>
            <a:grpSpLocks noChangeAspect="1"/>
          </p:cNvGrpSpPr>
          <p:nvPr/>
        </p:nvGrpSpPr>
        <p:grpSpPr>
          <a:xfrm rot="-2462652">
            <a:off x="4275524" y="8562599"/>
            <a:ext cx="3127859" cy="6189006"/>
            <a:chOff x="0" y="0"/>
            <a:chExt cx="2620010" cy="5184140"/>
          </a:xfrm>
        </p:grpSpPr>
        <p:sp>
          <p:nvSpPr>
            <p:cNvPr id="68" name="Freeform 6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9" name="Freeform 6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70" name="Freeform 7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1" name="Freeform 7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2" name="Freeform 7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3" name="Freeform 7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5" name="Freeform 7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6" name="Freeform 7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14870476" y="3438747"/>
            <a:ext cx="1311811" cy="59926"/>
            <a:chOff x="0" y="0"/>
            <a:chExt cx="274578" cy="12543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11301549" y="2124082"/>
            <a:ext cx="4880738" cy="910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714"/>
              </a:lnSpc>
            </a:pPr>
            <a:r>
              <a:rPr lang="en-US" sz="5738">
                <a:solidFill>
                  <a:srgbClr val="FFFFFF"/>
                </a:solidFill>
                <a:latin typeface="Poppins Bold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B88888-0CF6-6524-765B-DFB3259422E4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17</a:t>
            </a:r>
          </a:p>
        </p:txBody>
      </p:sp>
      <p:grpSp>
        <p:nvGrpSpPr>
          <p:cNvPr id="3" name="Group 50">
            <a:extLst>
              <a:ext uri="{FF2B5EF4-FFF2-40B4-BE49-F238E27FC236}">
                <a16:creationId xmlns:a16="http://schemas.microsoft.com/office/drawing/2014/main" id="{D79370C1-D49F-2518-874F-311C045F4BB0}"/>
              </a:ext>
            </a:extLst>
          </p:cNvPr>
          <p:cNvGrpSpPr/>
          <p:nvPr/>
        </p:nvGrpSpPr>
        <p:grpSpPr>
          <a:xfrm>
            <a:off x="15005112" y="5617187"/>
            <a:ext cx="1042538" cy="47625"/>
            <a:chOff x="0" y="0"/>
            <a:chExt cx="274578" cy="12543"/>
          </a:xfrm>
        </p:grpSpPr>
        <p:sp>
          <p:nvSpPr>
            <p:cNvPr id="4" name="Freeform 51">
              <a:extLst>
                <a:ext uri="{FF2B5EF4-FFF2-40B4-BE49-F238E27FC236}">
                  <a16:creationId xmlns:a16="http://schemas.microsoft.com/office/drawing/2014/main" id="{3C0061B4-0920-FFD1-09DD-CB74075FE07E}"/>
                </a:ext>
              </a:extLst>
            </p:cNvPr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5" name="TextBox 52">
              <a:extLst>
                <a:ext uri="{FF2B5EF4-FFF2-40B4-BE49-F238E27FC236}">
                  <a16:creationId xmlns:a16="http://schemas.microsoft.com/office/drawing/2014/main" id="{EE56FA8C-557C-88D7-C5DB-C2E5BA80D381}"/>
                </a:ext>
              </a:extLst>
            </p:cNvPr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53">
            <a:extLst>
              <a:ext uri="{FF2B5EF4-FFF2-40B4-BE49-F238E27FC236}">
                <a16:creationId xmlns:a16="http://schemas.microsoft.com/office/drawing/2014/main" id="{CC0F6A88-036D-A01E-5A61-7E4A0DA7D3AE}"/>
              </a:ext>
            </a:extLst>
          </p:cNvPr>
          <p:cNvSpPr txBox="1"/>
          <p:nvPr/>
        </p:nvSpPr>
        <p:spPr>
          <a:xfrm>
            <a:off x="12303469" y="4652148"/>
            <a:ext cx="4857337" cy="73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Our Contact</a:t>
            </a:r>
          </a:p>
        </p:txBody>
      </p:sp>
      <p:sp>
        <p:nvSpPr>
          <p:cNvPr id="7" name="Freeform 54">
            <a:extLst>
              <a:ext uri="{FF2B5EF4-FFF2-40B4-BE49-F238E27FC236}">
                <a16:creationId xmlns:a16="http://schemas.microsoft.com/office/drawing/2014/main" id="{939F4C95-D144-B9C8-8489-5ABA67103655}"/>
              </a:ext>
            </a:extLst>
          </p:cNvPr>
          <p:cNvSpPr/>
          <p:nvPr/>
        </p:nvSpPr>
        <p:spPr>
          <a:xfrm>
            <a:off x="12303469" y="6458624"/>
            <a:ext cx="300729" cy="300729"/>
          </a:xfrm>
          <a:custGeom>
            <a:avLst/>
            <a:gdLst/>
            <a:ahLst/>
            <a:cxnLst/>
            <a:rect l="l" t="t" r="r" b="b"/>
            <a:pathLst>
              <a:path w="300729" h="300729">
                <a:moveTo>
                  <a:pt x="0" y="0"/>
                </a:moveTo>
                <a:lnTo>
                  <a:pt x="300728" y="0"/>
                </a:lnTo>
                <a:lnTo>
                  <a:pt x="300728" y="300729"/>
                </a:lnTo>
                <a:lnTo>
                  <a:pt x="0" y="3007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8" name="TextBox 55">
            <a:extLst>
              <a:ext uri="{FF2B5EF4-FFF2-40B4-BE49-F238E27FC236}">
                <a16:creationId xmlns:a16="http://schemas.microsoft.com/office/drawing/2014/main" id="{88FB8542-51CA-E187-BA67-6FD28A7E28B3}"/>
              </a:ext>
            </a:extLst>
          </p:cNvPr>
          <p:cNvSpPr txBox="1"/>
          <p:nvPr/>
        </p:nvSpPr>
        <p:spPr>
          <a:xfrm>
            <a:off x="12848827" y="6460086"/>
            <a:ext cx="2990464" cy="269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5"/>
              </a:lnSpc>
              <a:spcBef>
                <a:spcPct val="0"/>
              </a:spcBef>
            </a:pPr>
            <a:r>
              <a:rPr lang="en-US" sz="1596" dirty="0">
                <a:solidFill>
                  <a:srgbClr val="FFFFFF"/>
                </a:solidFill>
                <a:latin typeface="Open Sans Light"/>
              </a:rPr>
              <a:t>+92-336-2238524</a:t>
            </a:r>
          </a:p>
        </p:txBody>
      </p:sp>
      <p:sp>
        <p:nvSpPr>
          <p:cNvPr id="12" name="Freeform 58">
            <a:extLst>
              <a:ext uri="{FF2B5EF4-FFF2-40B4-BE49-F238E27FC236}">
                <a16:creationId xmlns:a16="http://schemas.microsoft.com/office/drawing/2014/main" id="{E867F19F-6EC1-FAEB-0626-B13238007685}"/>
              </a:ext>
            </a:extLst>
          </p:cNvPr>
          <p:cNvSpPr/>
          <p:nvPr/>
        </p:nvSpPr>
        <p:spPr>
          <a:xfrm>
            <a:off x="12301838" y="7236464"/>
            <a:ext cx="300729" cy="300729"/>
          </a:xfrm>
          <a:custGeom>
            <a:avLst/>
            <a:gdLst/>
            <a:ahLst/>
            <a:cxnLst/>
            <a:rect l="l" t="t" r="r" b="b"/>
            <a:pathLst>
              <a:path w="300729" h="300729">
                <a:moveTo>
                  <a:pt x="0" y="0"/>
                </a:moveTo>
                <a:lnTo>
                  <a:pt x="300728" y="0"/>
                </a:lnTo>
                <a:lnTo>
                  <a:pt x="300728" y="300728"/>
                </a:lnTo>
                <a:lnTo>
                  <a:pt x="0" y="3007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13" name="TextBox 59">
            <a:extLst>
              <a:ext uri="{FF2B5EF4-FFF2-40B4-BE49-F238E27FC236}">
                <a16:creationId xmlns:a16="http://schemas.microsoft.com/office/drawing/2014/main" id="{6DBA6E15-5DC8-D9AB-F43A-45EEE1F3F90E}"/>
              </a:ext>
            </a:extLst>
          </p:cNvPr>
          <p:cNvSpPr txBox="1"/>
          <p:nvPr/>
        </p:nvSpPr>
        <p:spPr>
          <a:xfrm>
            <a:off x="12847196" y="7243665"/>
            <a:ext cx="2990464" cy="269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5"/>
              </a:lnSpc>
              <a:spcBef>
                <a:spcPct val="0"/>
              </a:spcBef>
            </a:pPr>
            <a:r>
              <a:rPr lang="en-US" sz="1596" dirty="0">
                <a:solidFill>
                  <a:srgbClr val="FFFFFF"/>
                </a:solidFill>
                <a:latin typeface="Open Sans Light"/>
              </a:rPr>
              <a:t>Khan.abdullahaha@gmail.com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9020D7-16A7-77BF-FCDE-E2C47A1011E5}"/>
              </a:ext>
            </a:extLst>
          </p:cNvPr>
          <p:cNvSpPr txBox="1"/>
          <p:nvPr/>
        </p:nvSpPr>
        <p:spPr>
          <a:xfrm>
            <a:off x="0" y="1257300"/>
            <a:ext cx="1828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Team Members</a:t>
            </a:r>
            <a:endParaRPr lang="en-PK" sz="7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6" name="Group 2"/>
          <p:cNvGrpSpPr>
            <a:grpSpLocks noChangeAspect="1"/>
          </p:cNvGrpSpPr>
          <p:nvPr/>
        </p:nvGrpSpPr>
        <p:grpSpPr>
          <a:xfrm>
            <a:off x="498779" y="3514904"/>
            <a:ext cx="6853960" cy="2676896"/>
            <a:chOff x="0" y="0"/>
            <a:chExt cx="10711180" cy="4183380"/>
          </a:xfrm>
        </p:grpSpPr>
        <p:sp>
          <p:nvSpPr>
            <p:cNvPr id="7" name="Freeform 3"/>
            <p:cNvSpPr/>
            <p:nvPr/>
          </p:nvSpPr>
          <p:spPr>
            <a:xfrm>
              <a:off x="2655570" y="1277620"/>
              <a:ext cx="8055610" cy="1629410"/>
            </a:xfrm>
            <a:custGeom>
              <a:avLst/>
              <a:gdLst/>
              <a:ahLst/>
              <a:cxnLst/>
              <a:rect l="l" t="t" r="r" b="b"/>
              <a:pathLst>
                <a:path w="8055610" h="1629410">
                  <a:moveTo>
                    <a:pt x="8055610" y="0"/>
                  </a:moveTo>
                  <a:lnTo>
                    <a:pt x="0" y="0"/>
                  </a:lnTo>
                  <a:lnTo>
                    <a:pt x="0" y="1629410"/>
                  </a:lnTo>
                  <a:lnTo>
                    <a:pt x="8055610" y="1629410"/>
                  </a:lnTo>
                  <a:lnTo>
                    <a:pt x="7526020" y="814070"/>
                  </a:lnTo>
                  <a:close/>
                </a:path>
              </a:pathLst>
            </a:custGeom>
            <a:solidFill>
              <a:srgbClr val="60057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8" name="Freeform 4"/>
            <p:cNvSpPr/>
            <p:nvPr/>
          </p:nvSpPr>
          <p:spPr>
            <a:xfrm>
              <a:off x="-103308" y="-3352"/>
              <a:ext cx="4389995" cy="4190084"/>
            </a:xfrm>
            <a:custGeom>
              <a:avLst/>
              <a:gdLst/>
              <a:ahLst/>
              <a:cxnLst/>
              <a:rect l="l" t="t" r="r" b="b"/>
              <a:pathLst>
                <a:path w="4389995" h="4190084">
                  <a:moveTo>
                    <a:pt x="2194998" y="3352"/>
                  </a:moveTo>
                  <a:cubicBezTo>
                    <a:pt x="1445481" y="0"/>
                    <a:pt x="751460" y="397939"/>
                    <a:pt x="375730" y="1046487"/>
                  </a:cubicBezTo>
                  <a:cubicBezTo>
                    <a:pt x="0" y="1695035"/>
                    <a:pt x="0" y="2495049"/>
                    <a:pt x="375730" y="3143597"/>
                  </a:cubicBezTo>
                  <a:cubicBezTo>
                    <a:pt x="751460" y="3792145"/>
                    <a:pt x="1445481" y="4190084"/>
                    <a:pt x="2194998" y="4186732"/>
                  </a:cubicBezTo>
                  <a:cubicBezTo>
                    <a:pt x="2944515" y="4190084"/>
                    <a:pt x="3638536" y="3792145"/>
                    <a:pt x="4014266" y="3143597"/>
                  </a:cubicBezTo>
                  <a:cubicBezTo>
                    <a:pt x="4389996" y="2495049"/>
                    <a:pt x="4389996" y="1695035"/>
                    <a:pt x="4014266" y="1046487"/>
                  </a:cubicBezTo>
                  <a:cubicBezTo>
                    <a:pt x="3638536" y="397939"/>
                    <a:pt x="2944515" y="0"/>
                    <a:pt x="2194998" y="3352"/>
                  </a:cubicBezTo>
                  <a:close/>
                </a:path>
              </a:pathLst>
            </a:custGeom>
            <a:blipFill>
              <a:blip r:embed="rId2"/>
              <a:stretch>
                <a:fillRect l="-811" r="-811"/>
              </a:stretch>
            </a:blip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12" name="Group 5"/>
          <p:cNvGrpSpPr>
            <a:grpSpLocks noChangeAspect="1"/>
          </p:cNvGrpSpPr>
          <p:nvPr/>
        </p:nvGrpSpPr>
        <p:grpSpPr>
          <a:xfrm>
            <a:off x="6324600" y="6346614"/>
            <a:ext cx="7023721" cy="2743200"/>
            <a:chOff x="0" y="0"/>
            <a:chExt cx="10711180" cy="4183380"/>
          </a:xfrm>
        </p:grpSpPr>
        <p:sp>
          <p:nvSpPr>
            <p:cNvPr id="13" name="Freeform 6"/>
            <p:cNvSpPr/>
            <p:nvPr/>
          </p:nvSpPr>
          <p:spPr>
            <a:xfrm>
              <a:off x="2655570" y="1277620"/>
              <a:ext cx="8055610" cy="1629410"/>
            </a:xfrm>
            <a:custGeom>
              <a:avLst/>
              <a:gdLst/>
              <a:ahLst/>
              <a:cxnLst/>
              <a:rect l="l" t="t" r="r" b="b"/>
              <a:pathLst>
                <a:path w="8055610" h="1629410">
                  <a:moveTo>
                    <a:pt x="8055610" y="0"/>
                  </a:moveTo>
                  <a:lnTo>
                    <a:pt x="0" y="0"/>
                  </a:lnTo>
                  <a:lnTo>
                    <a:pt x="0" y="1629410"/>
                  </a:lnTo>
                  <a:lnTo>
                    <a:pt x="8055610" y="1629410"/>
                  </a:lnTo>
                  <a:lnTo>
                    <a:pt x="7526020" y="814070"/>
                  </a:lnTo>
                  <a:close/>
                </a:path>
              </a:pathLst>
            </a:custGeom>
            <a:solidFill>
              <a:srgbClr val="60057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4" name="Freeform 7"/>
            <p:cNvSpPr/>
            <p:nvPr/>
          </p:nvSpPr>
          <p:spPr>
            <a:xfrm rot="-113999">
              <a:off x="-115363" y="-27051"/>
              <a:ext cx="4414106" cy="4237481"/>
            </a:xfrm>
            <a:custGeom>
              <a:avLst/>
              <a:gdLst/>
              <a:ahLst/>
              <a:cxnLst/>
              <a:rect l="l" t="t" r="r" b="b"/>
              <a:pathLst>
                <a:path w="4414106" h="4237481">
                  <a:moveTo>
                    <a:pt x="2276403" y="28201"/>
                  </a:moveTo>
                  <a:cubicBezTo>
                    <a:pt x="1527409" y="0"/>
                    <a:pt x="820576" y="374710"/>
                    <a:pt x="423550" y="1010445"/>
                  </a:cubicBezTo>
                  <a:cubicBezTo>
                    <a:pt x="26524" y="1646179"/>
                    <a:pt x="0" y="2445752"/>
                    <a:pt x="354020" y="3106401"/>
                  </a:cubicBezTo>
                  <a:cubicBezTo>
                    <a:pt x="708040" y="3767050"/>
                    <a:pt x="1388486" y="4187781"/>
                    <a:pt x="2137703" y="4209281"/>
                  </a:cubicBezTo>
                  <a:cubicBezTo>
                    <a:pt x="2886697" y="4237482"/>
                    <a:pt x="3593530" y="3862772"/>
                    <a:pt x="3990556" y="3227037"/>
                  </a:cubicBezTo>
                  <a:cubicBezTo>
                    <a:pt x="4387582" y="2591303"/>
                    <a:pt x="4414106" y="1791730"/>
                    <a:pt x="4060086" y="1131081"/>
                  </a:cubicBezTo>
                  <a:cubicBezTo>
                    <a:pt x="3706066" y="470432"/>
                    <a:pt x="3025620" y="49701"/>
                    <a:pt x="2276403" y="28201"/>
                  </a:cubicBezTo>
                  <a:close/>
                </a:path>
              </a:pathLst>
            </a:custGeom>
            <a:blipFill>
              <a:blip r:embed="rId3"/>
              <a:stretch>
                <a:fillRect l="-1392" t="-37526" r="-3539" b="-2986"/>
              </a:stretch>
            </a:blip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15" name="Group 8"/>
          <p:cNvGrpSpPr>
            <a:grpSpLocks noChangeAspect="1"/>
          </p:cNvGrpSpPr>
          <p:nvPr/>
        </p:nvGrpSpPr>
        <p:grpSpPr>
          <a:xfrm>
            <a:off x="11506200" y="3387529"/>
            <a:ext cx="6283021" cy="2453910"/>
            <a:chOff x="0" y="0"/>
            <a:chExt cx="10711180" cy="4183380"/>
          </a:xfrm>
        </p:grpSpPr>
        <p:sp>
          <p:nvSpPr>
            <p:cNvPr id="16" name="Freeform 9"/>
            <p:cNvSpPr/>
            <p:nvPr/>
          </p:nvSpPr>
          <p:spPr>
            <a:xfrm>
              <a:off x="2655570" y="1277620"/>
              <a:ext cx="8055610" cy="1629410"/>
            </a:xfrm>
            <a:custGeom>
              <a:avLst/>
              <a:gdLst/>
              <a:ahLst/>
              <a:cxnLst/>
              <a:rect l="l" t="t" r="r" b="b"/>
              <a:pathLst>
                <a:path w="8055610" h="1629410">
                  <a:moveTo>
                    <a:pt x="8055610" y="0"/>
                  </a:moveTo>
                  <a:lnTo>
                    <a:pt x="0" y="0"/>
                  </a:lnTo>
                  <a:lnTo>
                    <a:pt x="0" y="1629410"/>
                  </a:lnTo>
                  <a:lnTo>
                    <a:pt x="8055610" y="1629410"/>
                  </a:lnTo>
                  <a:lnTo>
                    <a:pt x="7526020" y="814070"/>
                  </a:lnTo>
                  <a:close/>
                </a:path>
              </a:pathLst>
            </a:custGeom>
            <a:solidFill>
              <a:srgbClr val="60057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9" name="Freeform 10"/>
            <p:cNvSpPr/>
            <p:nvPr/>
          </p:nvSpPr>
          <p:spPr>
            <a:xfrm>
              <a:off x="-103308" y="-3352"/>
              <a:ext cx="4389995" cy="4190084"/>
            </a:xfrm>
            <a:custGeom>
              <a:avLst/>
              <a:gdLst/>
              <a:ahLst/>
              <a:cxnLst/>
              <a:rect l="l" t="t" r="r" b="b"/>
              <a:pathLst>
                <a:path w="4389995" h="4190084">
                  <a:moveTo>
                    <a:pt x="2194998" y="3352"/>
                  </a:moveTo>
                  <a:cubicBezTo>
                    <a:pt x="1445481" y="0"/>
                    <a:pt x="751460" y="397939"/>
                    <a:pt x="375730" y="1046487"/>
                  </a:cubicBezTo>
                  <a:cubicBezTo>
                    <a:pt x="0" y="1695035"/>
                    <a:pt x="0" y="2495049"/>
                    <a:pt x="375730" y="3143597"/>
                  </a:cubicBezTo>
                  <a:cubicBezTo>
                    <a:pt x="751460" y="3792145"/>
                    <a:pt x="1445481" y="4190084"/>
                    <a:pt x="2194998" y="4186732"/>
                  </a:cubicBezTo>
                  <a:cubicBezTo>
                    <a:pt x="2944515" y="4190084"/>
                    <a:pt x="3638536" y="3792145"/>
                    <a:pt x="4014266" y="3143597"/>
                  </a:cubicBezTo>
                  <a:cubicBezTo>
                    <a:pt x="4389996" y="2495049"/>
                    <a:pt x="4389996" y="1695035"/>
                    <a:pt x="4014266" y="1046487"/>
                  </a:cubicBezTo>
                  <a:cubicBezTo>
                    <a:pt x="3638536" y="397939"/>
                    <a:pt x="2944515" y="0"/>
                    <a:pt x="2194998" y="3352"/>
                  </a:cubicBezTo>
                  <a:close/>
                </a:path>
              </a:pathLst>
            </a:custGeom>
            <a:blipFill>
              <a:blip r:embed="rId4"/>
              <a:stretch>
                <a:fillRect l="223" t="-38887" r="223" b="-38887"/>
              </a:stretch>
            </a:blipFill>
          </p:spPr>
          <p:txBody>
            <a:bodyPr/>
            <a:lstStyle/>
            <a:p>
              <a:endParaRPr lang="en-PK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EDD7BA8-EF4A-A43E-FAC5-A05919E82C04}"/>
              </a:ext>
            </a:extLst>
          </p:cNvPr>
          <p:cNvSpPr txBox="1"/>
          <p:nvPr/>
        </p:nvSpPr>
        <p:spPr>
          <a:xfrm>
            <a:off x="3350286" y="4433684"/>
            <a:ext cx="3409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Abdullah Khan</a:t>
            </a:r>
          </a:p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2021035</a:t>
            </a:r>
            <a:endParaRPr lang="en-PK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BF7939-CE7F-EF20-FBC6-6AB499526029}"/>
              </a:ext>
            </a:extLst>
          </p:cNvPr>
          <p:cNvSpPr txBox="1"/>
          <p:nvPr/>
        </p:nvSpPr>
        <p:spPr>
          <a:xfrm>
            <a:off x="14103712" y="4155634"/>
            <a:ext cx="3070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M. Sarmad Shahzad</a:t>
            </a:r>
          </a:p>
          <a:p>
            <a:r>
              <a:rPr lang="en-US" sz="2800" dirty="0">
                <a:solidFill>
                  <a:schemeClr val="bg1"/>
                </a:solidFill>
              </a:rPr>
              <a:t>2020239</a:t>
            </a:r>
            <a:endParaRPr lang="en-PK" sz="2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4754AA-9B68-7A87-B3B4-82B519BAECFA}"/>
              </a:ext>
            </a:extLst>
          </p:cNvPr>
          <p:cNvSpPr txBox="1"/>
          <p:nvPr/>
        </p:nvSpPr>
        <p:spPr>
          <a:xfrm>
            <a:off x="9276082" y="724116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Noshair</a:t>
            </a:r>
            <a:r>
              <a:rPr lang="en-US" sz="2800" dirty="0">
                <a:solidFill>
                  <a:schemeClr val="bg1"/>
                </a:solidFill>
              </a:rPr>
              <a:t> Imtiaz</a:t>
            </a:r>
          </a:p>
          <a:p>
            <a:r>
              <a:rPr lang="en-US" sz="2800" dirty="0">
                <a:solidFill>
                  <a:schemeClr val="bg1"/>
                </a:solidFill>
              </a:rPr>
              <a:t>2021429</a:t>
            </a:r>
            <a:endParaRPr lang="en-PK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EE53F-5EBE-CECC-1925-E9A738091DFC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30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F97096-1D7B-89D3-D5B9-DC4B86C21230}"/>
              </a:ext>
            </a:extLst>
          </p:cNvPr>
          <p:cNvSpPr txBox="1"/>
          <p:nvPr/>
        </p:nvSpPr>
        <p:spPr>
          <a:xfrm>
            <a:off x="1596886" y="726156"/>
            <a:ext cx="150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u="none" strike="noStrike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Problem statement</a:t>
            </a:r>
            <a:endParaRPr lang="en-PK" sz="7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268C3-3309-4D69-A940-AB82477E6B9F}"/>
              </a:ext>
            </a:extLst>
          </p:cNvPr>
          <p:cNvSpPr txBox="1"/>
          <p:nvPr/>
        </p:nvSpPr>
        <p:spPr>
          <a:xfrm>
            <a:off x="1371600" y="2329950"/>
            <a:ext cx="16306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"/>
                <a:cs typeface="Poppins" panose="00000500000000000000" pitchFamily="2" charset="0"/>
              </a:rPr>
              <a:t> </a:t>
            </a:r>
            <a:r>
              <a:rPr lang="en-GB" sz="4000" b="0" i="0" dirty="0">
                <a:solidFill>
                  <a:srgbClr val="ECECEC"/>
                </a:solidFill>
                <a:effectLst/>
                <a:latin typeface=""/>
              </a:rPr>
              <a:t>Women face persistent safety issues in various environments.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"/>
              <a:cs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"/>
                <a:cs typeface="Poppins" panose="00000500000000000000" pitchFamily="2" charset="0"/>
              </a:rPr>
              <a:t> </a:t>
            </a:r>
            <a:r>
              <a:rPr lang="en-GB" sz="4000" b="0" i="0" dirty="0">
                <a:solidFill>
                  <a:srgbClr val="ECECEC"/>
                </a:solidFill>
                <a:effectLst/>
                <a:latin typeface=""/>
              </a:rPr>
              <a:t>There is a shortage of integrated tools offering emergency assistance, location tracking, and community support specifically designed for women's safety.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"/>
              <a:cs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"/>
                <a:cs typeface="Poppins" panose="00000500000000000000" pitchFamily="2" charset="0"/>
              </a:rPr>
              <a:t> </a:t>
            </a:r>
            <a:r>
              <a:rPr lang="en-GB" sz="4000" b="0" i="0" dirty="0">
                <a:solidFill>
                  <a:srgbClr val="ECECEC"/>
                </a:solidFill>
                <a:effectLst/>
                <a:latin typeface=""/>
              </a:rPr>
              <a:t>Women need accessible resources to confidently navigate environments and report incidents without fear of exposure or retaliation.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4000" b="0" i="0" dirty="0">
              <a:solidFill>
                <a:srgbClr val="ECECEC"/>
              </a:solidFill>
              <a:effectLst/>
              <a:latin typeface="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ECECEC"/>
                </a:solidFill>
                <a:effectLst/>
                <a:latin typeface=""/>
              </a:rPr>
              <a:t>Current safety measures often fail to effectively leverage technology and community efforts to create safer spaces for women.</a:t>
            </a:r>
            <a:endParaRPr lang="en-US" sz="4000" dirty="0">
              <a:solidFill>
                <a:schemeClr val="bg1"/>
              </a:solidFill>
              <a:latin typeface="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E2C85-05C2-BA4B-2669-586AD024B984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86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765443" y="1836320"/>
            <a:ext cx="1042538" cy="47625"/>
            <a:chOff x="0" y="0"/>
            <a:chExt cx="274578" cy="1254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765443" y="1024184"/>
            <a:ext cx="4857337" cy="65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Challenges Faced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782106" y="4486930"/>
            <a:ext cx="1576633" cy="52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9"/>
              </a:lnSpc>
              <a:spcBef>
                <a:spcPct val="0"/>
              </a:spcBef>
            </a:pPr>
            <a:r>
              <a:rPr lang="en-US" sz="1506" dirty="0">
                <a:solidFill>
                  <a:srgbClr val="FFFFFF"/>
                </a:solidFill>
                <a:latin typeface="Poppins Bold"/>
              </a:rPr>
              <a:t>Workplace Harassment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089132" y="4613384"/>
            <a:ext cx="1576633" cy="256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9"/>
              </a:lnSpc>
              <a:spcBef>
                <a:spcPct val="0"/>
              </a:spcBef>
            </a:pPr>
            <a:r>
              <a:rPr lang="en-US" sz="1506" dirty="0">
                <a:solidFill>
                  <a:srgbClr val="FFFFFF"/>
                </a:solidFill>
                <a:latin typeface="Poppins Bold"/>
              </a:rPr>
              <a:t>Sexual assault 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6120522" y="4613384"/>
            <a:ext cx="1576633" cy="256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9"/>
              </a:lnSpc>
              <a:spcBef>
                <a:spcPct val="0"/>
              </a:spcBef>
            </a:pPr>
            <a:r>
              <a:rPr lang="en-US" sz="151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road stalking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7300EEF2-F8FC-A110-9784-D10279D9D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265332"/>
              </p:ext>
            </p:extLst>
          </p:nvPr>
        </p:nvGraphicFramePr>
        <p:xfrm>
          <a:off x="631021" y="1783528"/>
          <a:ext cx="4154439" cy="2979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1EFD3F8A-D9EC-1C77-39FB-8849D263D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265900"/>
              </p:ext>
            </p:extLst>
          </p:nvPr>
        </p:nvGraphicFramePr>
        <p:xfrm>
          <a:off x="2777042" y="1744914"/>
          <a:ext cx="4154439" cy="2979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7DAFA3A0-43DE-02B1-663C-3C9C4CCF93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439530"/>
              </p:ext>
            </p:extLst>
          </p:nvPr>
        </p:nvGraphicFramePr>
        <p:xfrm>
          <a:off x="4964161" y="1761472"/>
          <a:ext cx="4154439" cy="2979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2A9E62C9-A6C6-FE02-FA00-F3A46E43DBC4}"/>
              </a:ext>
            </a:extLst>
          </p:cNvPr>
          <p:cNvSpPr txBox="1"/>
          <p:nvPr/>
        </p:nvSpPr>
        <p:spPr>
          <a:xfrm>
            <a:off x="2162159" y="3276159"/>
            <a:ext cx="1335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93%</a:t>
            </a:r>
            <a:endParaRPr lang="en-PK" sz="2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D047C9-4F6D-3CD7-AF8A-F7DC60235C7A}"/>
              </a:ext>
            </a:extLst>
          </p:cNvPr>
          <p:cNvSpPr txBox="1"/>
          <p:nvPr/>
        </p:nvSpPr>
        <p:spPr>
          <a:xfrm>
            <a:off x="4281382" y="3226543"/>
            <a:ext cx="9760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53%</a:t>
            </a:r>
            <a:endParaRPr lang="en-PK" sz="2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436865-9542-F7F1-F340-D74BBE7F1E15}"/>
              </a:ext>
            </a:extLst>
          </p:cNvPr>
          <p:cNvSpPr txBox="1"/>
          <p:nvPr/>
        </p:nvSpPr>
        <p:spPr>
          <a:xfrm>
            <a:off x="6476118" y="3222428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72%</a:t>
            </a:r>
            <a:endParaRPr lang="en-PK" sz="2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C0EE4E-9148-37FA-E790-166A7118D445}"/>
              </a:ext>
            </a:extLst>
          </p:cNvPr>
          <p:cNvSpPr txBox="1"/>
          <p:nvPr/>
        </p:nvSpPr>
        <p:spPr>
          <a:xfrm>
            <a:off x="765443" y="5224298"/>
            <a:ext cx="896902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"/>
              </a:rPr>
              <a:t>Harassment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ECECEC"/>
              </a:solidFill>
              <a:effectLst/>
              <a:latin typeface=""/>
            </a:endParaRPr>
          </a:p>
          <a:p>
            <a:pPr lvl="1" algn="l"/>
            <a:r>
              <a:rPr lang="en-GB" sz="2800" b="0" i="0" dirty="0">
                <a:solidFill>
                  <a:srgbClr val="ECECEC"/>
                </a:solidFill>
                <a:effectLst/>
                <a:latin typeface=""/>
              </a:rPr>
              <a:t>Frequent encounters in public and private spaces.</a:t>
            </a:r>
          </a:p>
          <a:p>
            <a:pPr lvl="1" algn="l"/>
            <a:endParaRPr lang="en-GB" sz="2400" b="0" i="0" dirty="0">
              <a:solidFill>
                <a:srgbClr val="ECECEC"/>
              </a:solidFill>
              <a:effectLst/>
              <a:latin typeface="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"/>
              </a:rPr>
              <a:t>Physical Assault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ECECEC"/>
              </a:solidFill>
              <a:effectLst/>
              <a:latin typeface=""/>
            </a:endParaRPr>
          </a:p>
          <a:p>
            <a:pPr lvl="1" algn="l"/>
            <a:r>
              <a:rPr lang="en-GB" sz="2800" b="0" i="0" dirty="0">
                <a:solidFill>
                  <a:srgbClr val="ECECEC"/>
                </a:solidFill>
                <a:effectLst/>
                <a:latin typeface=""/>
              </a:rPr>
              <a:t>High risk of physical harm in various settings.</a:t>
            </a:r>
          </a:p>
          <a:p>
            <a:pPr lvl="1" algn="l"/>
            <a:endParaRPr lang="en-GB" sz="2400" b="0" i="0" dirty="0">
              <a:solidFill>
                <a:srgbClr val="ECECEC"/>
              </a:solidFill>
              <a:effectLst/>
              <a:latin typeface="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"/>
              </a:rPr>
              <a:t>Inadequate Safety Solutions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ECECEC"/>
              </a:solidFill>
              <a:effectLst/>
              <a:latin typeface=""/>
            </a:endParaRPr>
          </a:p>
          <a:p>
            <a:pPr lvl="1" algn="l"/>
            <a:r>
              <a:rPr lang="en-GB" sz="2800" b="0" i="0" dirty="0">
                <a:solidFill>
                  <a:srgbClr val="ECECEC"/>
                </a:solidFill>
                <a:effectLst/>
                <a:latin typeface=""/>
              </a:rPr>
              <a:t>Lack of comprehensive tools and effective community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sz="2400" dirty="0">
              <a:latin typeface=""/>
            </a:endParaRPr>
          </a:p>
        </p:txBody>
      </p:sp>
      <p:pic>
        <p:nvPicPr>
          <p:cNvPr id="7" name="Picture 6" descr="A person holding a person's shoulder">
            <a:extLst>
              <a:ext uri="{FF2B5EF4-FFF2-40B4-BE49-F238E27FC236}">
                <a16:creationId xmlns:a16="http://schemas.microsoft.com/office/drawing/2014/main" id="{4F973E4E-32F1-8304-CC7D-CBEB33898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552" y="2026431"/>
            <a:ext cx="4050364" cy="23211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rgbClr val="FF00E6">
                <a:alpha val="40000"/>
              </a:srgb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person covering her face with her hands&#10;&#10;Description automatically generated">
            <a:extLst>
              <a:ext uri="{FF2B5EF4-FFF2-40B4-BE49-F238E27FC236}">
                <a16:creationId xmlns:a16="http://schemas.microsoft.com/office/drawing/2014/main" id="{DC82E3E3-15B6-4E57-765A-6340008FC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552" y="4991100"/>
            <a:ext cx="4000500" cy="25387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rgbClr val="FF00E6">
                <a:alpha val="40000"/>
              </a:srgb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1A94E5-411A-8781-D813-EFB106288A10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0714C-4BB0-64FF-EAF2-AA3ED1A67AAA}"/>
              </a:ext>
            </a:extLst>
          </p:cNvPr>
          <p:cNvSpPr txBox="1"/>
          <p:nvPr/>
        </p:nvSpPr>
        <p:spPr>
          <a:xfrm>
            <a:off x="1295400" y="4589502"/>
            <a:ext cx="1569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Case Studies</a:t>
            </a:r>
            <a:endParaRPr lang="en-PK" sz="6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9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76C44B-7BA8-7A98-BD5D-FF2A392083D1}"/>
              </a:ext>
            </a:extLst>
          </p:cNvPr>
          <p:cNvSpPr txBox="1"/>
          <p:nvPr/>
        </p:nvSpPr>
        <p:spPr>
          <a:xfrm>
            <a:off x="8763000" y="7239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Noor </a:t>
            </a:r>
            <a:r>
              <a:rPr lang="en-US" sz="3600" b="1" dirty="0" err="1">
                <a:solidFill>
                  <a:schemeClr val="bg1"/>
                </a:solidFill>
              </a:rPr>
              <a:t>Mukadam</a:t>
            </a:r>
            <a:r>
              <a:rPr lang="en-US" sz="3600" b="1" dirty="0">
                <a:solidFill>
                  <a:schemeClr val="bg1"/>
                </a:solidFill>
              </a:rPr>
              <a:t> made six attempts to escape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60632D-858C-ADCE-F75A-0FF4B08E84F6}"/>
              </a:ext>
            </a:extLst>
          </p:cNvPr>
          <p:cNvSpPr txBox="1"/>
          <p:nvPr/>
        </p:nvSpPr>
        <p:spPr>
          <a:xfrm>
            <a:off x="8763000" y="1714500"/>
            <a:ext cx="9296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Real-time Location Sharing:</a:t>
            </a:r>
          </a:p>
          <a:p>
            <a:pPr lvl="1" algn="l"/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 algn="l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Noor could have shared her real-time location with trusted contacts or authorities when she sensed danger, potentially enabling a quicker response to the situation.</a:t>
            </a:r>
          </a:p>
          <a:p>
            <a:pPr lvl="1" algn="l"/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Local Community Alerts:</a:t>
            </a:r>
          </a:p>
          <a:p>
            <a:pPr lvl="1" algn="l"/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 algn="l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Nearby individuals could have been alerted to the distressing situation Noor was facing, prompting intervention or assistance from bystanders or nearby residents.</a:t>
            </a:r>
          </a:p>
          <a:p>
            <a:pPr lvl="1" algn="l"/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Voice Recognition by Deep Learning:</a:t>
            </a:r>
          </a:p>
          <a:p>
            <a:pPr lvl="1" algn="l"/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 algn="l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Noor could have discreetly activated an emergency alert using voice commands if she felt threatened or unable to use her phone manually, potentially alerting authorities to her distress.</a:t>
            </a:r>
          </a:p>
          <a:p>
            <a:pPr lvl="1" algn="l"/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Emergency Response Integration:</a:t>
            </a:r>
          </a:p>
          <a:p>
            <a:pPr lvl="1" algn="l"/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 algn="l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Integration with emergency services could have facilitated a quicker response from authorities once Noor's distress was communicated through the app, potentially leading to her rescue.</a:t>
            </a:r>
          </a:p>
          <a:p>
            <a:pPr lvl="1" algn="l"/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Privacy and Security Measures:</a:t>
            </a:r>
          </a:p>
          <a:p>
            <a:pPr lvl="1" algn="l"/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 algn="l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app could have ensured that Noor's location and distress signals were securely transmitted and protected from unauthorized access, preserving her privacy while enabling timely assistance.</a:t>
            </a:r>
          </a:p>
          <a:p>
            <a:endParaRPr lang="en-US" dirty="0"/>
          </a:p>
        </p:txBody>
      </p:sp>
      <p:pic>
        <p:nvPicPr>
          <p:cNvPr id="3" name="Picture 2" descr="A person looking up to the side&#10;&#10;Description automatically generated">
            <a:extLst>
              <a:ext uri="{FF2B5EF4-FFF2-40B4-BE49-F238E27FC236}">
                <a16:creationId xmlns:a16="http://schemas.microsoft.com/office/drawing/2014/main" id="{A00378BB-6487-4A54-2C35-CA4695E57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9" r="22878"/>
          <a:stretch/>
        </p:blipFill>
        <p:spPr>
          <a:xfrm>
            <a:off x="20" y="10"/>
            <a:ext cx="9174833" cy="10286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D61D0F-B68F-268C-7849-3CEC2452D665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8671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BE8EB2CF-8873-5805-6978-4F97C2B41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402218"/>
              </p:ext>
            </p:extLst>
          </p:nvPr>
        </p:nvGraphicFramePr>
        <p:xfrm>
          <a:off x="7162800" y="1985946"/>
          <a:ext cx="10477883" cy="6924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912D40C-24F3-67F3-A2E9-59EA90D12D72}"/>
                  </a:ext>
                </a:extLst>
              </p14:cNvPr>
              <p14:cNvContentPartPr/>
              <p14:nvPr/>
            </p14:nvContentPartPr>
            <p14:xfrm>
              <a:off x="8907960" y="6448020"/>
              <a:ext cx="2434680" cy="170615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912D40C-24F3-67F3-A2E9-59EA90D12D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9320" y="6439381"/>
                <a:ext cx="2452320" cy="188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D41C251-717C-FA84-D2B4-EBF3C025A59C}"/>
                  </a:ext>
                </a:extLst>
              </p14:cNvPr>
              <p14:cNvContentPartPr/>
              <p14:nvPr/>
            </p14:nvContentPartPr>
            <p14:xfrm>
              <a:off x="11353800" y="5448300"/>
              <a:ext cx="2463120" cy="995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D41C251-717C-FA84-D2B4-EBF3C025A5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44800" y="5439300"/>
                <a:ext cx="2480760" cy="10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57D5000-5251-7660-084A-0A99252B54F5}"/>
                  </a:ext>
                </a:extLst>
              </p14:cNvPr>
              <p14:cNvContentPartPr/>
              <p14:nvPr/>
            </p14:nvContentPartPr>
            <p14:xfrm>
              <a:off x="13802520" y="5454420"/>
              <a:ext cx="2493720" cy="1746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57D5000-5251-7660-084A-0A99252B54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93880" y="5445780"/>
                <a:ext cx="2511360" cy="17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A81ABA-1969-6505-4D68-F6E84F0AE088}"/>
                  </a:ext>
                </a:extLst>
              </p14:cNvPr>
              <p14:cNvContentPartPr/>
              <p14:nvPr/>
            </p14:nvContentPartPr>
            <p14:xfrm>
              <a:off x="11344800" y="6440820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A81ABA-1969-6505-4D68-F6E84F0AE0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26800" y="64228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EB299E1-D8A3-4ED5-80B0-BBAA9695BF8D}"/>
                  </a:ext>
                </a:extLst>
              </p14:cNvPr>
              <p14:cNvContentPartPr/>
              <p14:nvPr/>
            </p14:nvContentPartPr>
            <p14:xfrm>
              <a:off x="11358480" y="6440820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EB299E1-D8A3-4ED5-80B0-BBAA9695BF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22480" y="64048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A52F1C6-9AFE-009C-30EC-5A2F80D294F5}"/>
                  </a:ext>
                </a:extLst>
              </p14:cNvPr>
              <p14:cNvContentPartPr/>
              <p14:nvPr/>
            </p14:nvContentPartPr>
            <p14:xfrm>
              <a:off x="13824480" y="5456940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A52F1C6-9AFE-009C-30EC-5A2F80D294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788840" y="54209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39F544A-8E5E-391B-81DE-127EAA844CDB}"/>
                  </a:ext>
                </a:extLst>
              </p14:cNvPr>
              <p14:cNvContentPartPr/>
              <p14:nvPr/>
            </p14:nvContentPartPr>
            <p14:xfrm>
              <a:off x="16304520" y="7189260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39F544A-8E5E-391B-81DE-127EAA844C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268880" y="71532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51B62BF-9756-599B-3A0C-94F308518313}"/>
                  </a:ext>
                </a:extLst>
              </p14:cNvPr>
              <p14:cNvContentPartPr/>
              <p14:nvPr/>
            </p14:nvContentPartPr>
            <p14:xfrm>
              <a:off x="8921804" y="6622189"/>
              <a:ext cx="36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51B62BF-9756-599B-3A0C-94F3085183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04164" y="660454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53120C8-0E40-EE51-349B-154D12A542C4}"/>
              </a:ext>
            </a:extLst>
          </p:cNvPr>
          <p:cNvGrpSpPr/>
          <p:nvPr/>
        </p:nvGrpSpPr>
        <p:grpSpPr>
          <a:xfrm>
            <a:off x="8921804" y="6635869"/>
            <a:ext cx="360" cy="360"/>
            <a:chOff x="8921804" y="663586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4BEBDE-EAA0-6955-32FD-AEA4C1CC033C}"/>
                    </a:ext>
                  </a:extLst>
                </p14:cNvPr>
                <p14:cNvContentPartPr/>
                <p14:nvPr/>
              </p14:nvContentPartPr>
              <p14:xfrm>
                <a:off x="8921804" y="6635869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4BEBDE-EAA0-6955-32FD-AEA4C1CC03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04164" y="66178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50BEF1-6E41-F383-1237-1B097BD02A10}"/>
                    </a:ext>
                  </a:extLst>
                </p14:cNvPr>
                <p14:cNvContentPartPr/>
                <p14:nvPr/>
              </p14:nvContentPartPr>
              <p14:xfrm>
                <a:off x="8921804" y="6635869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50BEF1-6E41-F383-1237-1B097BD02A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04164" y="66178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7DA9D0-8872-65AC-918B-AA047C4035C3}"/>
                    </a:ext>
                  </a:extLst>
                </p14:cNvPr>
                <p14:cNvContentPartPr/>
                <p14:nvPr/>
              </p14:nvContentPartPr>
              <p14:xfrm>
                <a:off x="8921804" y="6635869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7DA9D0-8872-65AC-918B-AA047C4035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04164" y="66178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28F5B3-2435-ED2D-082F-1B07930D0A01}"/>
              </a:ext>
            </a:extLst>
          </p:cNvPr>
          <p:cNvSpPr txBox="1"/>
          <p:nvPr/>
        </p:nvSpPr>
        <p:spPr>
          <a:xfrm>
            <a:off x="591631" y="3433147"/>
            <a:ext cx="61167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"/>
              </a:rPr>
              <a:t>Empowerment and Protection:</a:t>
            </a:r>
            <a:r>
              <a:rPr lang="en-GB" sz="2400" b="0" i="0" dirty="0">
                <a:solidFill>
                  <a:srgbClr val="ECECEC"/>
                </a:solidFill>
                <a:effectLst/>
                <a:latin typeface=""/>
              </a:rPr>
              <a:t> Our app empowers and protects women from harassment and violence.</a:t>
            </a:r>
          </a:p>
          <a:p>
            <a:pPr algn="l"/>
            <a:endParaRPr lang="en-GB" sz="2400" b="0" i="0" dirty="0">
              <a:solidFill>
                <a:srgbClr val="ECECEC"/>
              </a:solidFill>
              <a:effectLst/>
              <a:latin typeface="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"/>
              </a:rPr>
              <a:t>Report Incidents:</a:t>
            </a:r>
            <a:r>
              <a:rPr lang="en-GB" sz="2400" b="0" i="0" dirty="0">
                <a:solidFill>
                  <a:srgbClr val="ECECEC"/>
                </a:solidFill>
                <a:effectLst/>
                <a:latin typeface=""/>
              </a:rPr>
              <a:t> Report any incidents you witness or experience.</a:t>
            </a:r>
          </a:p>
          <a:p>
            <a:pPr algn="l"/>
            <a:endParaRPr lang="en-GB" sz="2400" b="0" i="0" dirty="0">
              <a:solidFill>
                <a:srgbClr val="ECECEC"/>
              </a:solidFill>
              <a:effectLst/>
              <a:latin typeface="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"/>
              </a:rPr>
              <a:t>Crucial Voice:</a:t>
            </a:r>
            <a:r>
              <a:rPr lang="en-GB" sz="2400" b="0" i="0" dirty="0">
                <a:solidFill>
                  <a:srgbClr val="ECECEC"/>
                </a:solidFill>
                <a:effectLst/>
                <a:latin typeface=""/>
              </a:rPr>
              <a:t> Your voice helps create a safer community for all women.</a:t>
            </a:r>
          </a:p>
          <a:p>
            <a:pPr algn="l"/>
            <a:endParaRPr lang="en-GB" sz="2400" b="0" i="0" dirty="0">
              <a:solidFill>
                <a:srgbClr val="ECECEC"/>
              </a:solidFill>
              <a:effectLst/>
              <a:latin typeface="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"/>
              </a:rPr>
              <a:t>Join Us:</a:t>
            </a:r>
            <a:r>
              <a:rPr lang="en-GB" sz="2400" b="0" i="0" dirty="0">
                <a:solidFill>
                  <a:srgbClr val="ECECEC"/>
                </a:solidFill>
                <a:effectLst/>
                <a:latin typeface=""/>
              </a:rPr>
              <a:t> Use our app to contribute to a safer environment for women.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8A769-0B22-BFC6-707B-1D2A81217E25}"/>
              </a:ext>
            </a:extLst>
          </p:cNvPr>
          <p:cNvSpPr txBox="1"/>
          <p:nvPr/>
        </p:nvSpPr>
        <p:spPr>
          <a:xfrm>
            <a:off x="636485" y="1990916"/>
            <a:ext cx="609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Motivation</a:t>
            </a:r>
            <a:endParaRPr lang="en-PK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E659D-3EF4-F799-426A-3A1B70443877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6" grpId="0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DFF3E9-BA2D-4A0F-BF0F-1A63BCD51FBD}"/>
              </a:ext>
            </a:extLst>
          </p:cNvPr>
          <p:cNvSpPr txBox="1"/>
          <p:nvPr/>
        </p:nvSpPr>
        <p:spPr>
          <a:xfrm>
            <a:off x="1905000" y="2835176"/>
            <a:ext cx="1447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Advanced Engineering and Computing Expertise</a:t>
            </a:r>
            <a:endParaRPr lang="en-PK" sz="7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3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8153377" y="7727913"/>
            <a:ext cx="290192" cy="1530387"/>
            <a:chOff x="0" y="0"/>
            <a:chExt cx="294878" cy="15551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4878" cy="1555103"/>
            </a:xfrm>
            <a:custGeom>
              <a:avLst/>
              <a:gdLst/>
              <a:ahLst/>
              <a:cxnLst/>
              <a:rect l="l" t="t" r="r" b="b"/>
              <a:pathLst>
                <a:path w="294878" h="1555103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3009443" y="1759349"/>
            <a:ext cx="3420629" cy="6768303"/>
            <a:chOff x="0" y="0"/>
            <a:chExt cx="2620010" cy="5184140"/>
          </a:xfrm>
        </p:grpSpPr>
        <p:sp>
          <p:nvSpPr>
            <p:cNvPr id="1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189" r="-22189"/>
              </a:stretch>
            </a:blipFill>
          </p:spPr>
          <p:txBody>
            <a:bodyPr/>
            <a:lstStyle/>
            <a:p>
              <a:endParaRPr lang="en-PK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828563" y="3311130"/>
            <a:ext cx="1042538" cy="47625"/>
            <a:chOff x="0" y="0"/>
            <a:chExt cx="274578" cy="1254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828563" y="2258504"/>
            <a:ext cx="8423420" cy="73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>
                <a:solidFill>
                  <a:srgbClr val="FFFFFF"/>
                </a:solidFill>
                <a:latin typeface="Poppins Bold"/>
              </a:rPr>
              <a:t>Application Advantages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828563" y="4104885"/>
            <a:ext cx="677751" cy="677751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2775851" y="4085835"/>
            <a:ext cx="3550967" cy="458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Enhanced safety and security for women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919383" y="428088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01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7248959" y="4104885"/>
            <a:ext cx="677751" cy="677751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8196247" y="4085835"/>
            <a:ext cx="3550967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Empowerment through access to resources and support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7339779" y="428088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dirty="0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828563" y="5642722"/>
            <a:ext cx="677751" cy="677751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2775851" y="5623672"/>
            <a:ext cx="3660613" cy="458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Rapid access to help in emergency situations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919383" y="5818720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dirty="0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7248959" y="5642722"/>
            <a:ext cx="677751" cy="677751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8196247" y="5623672"/>
            <a:ext cx="3550967" cy="458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Increased awareness and education on safety issues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339779" y="5818720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dirty="0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grpSp>
        <p:nvGrpSpPr>
          <p:cNvPr id="51" name="Group 51"/>
          <p:cNvGrpSpPr/>
          <p:nvPr/>
        </p:nvGrpSpPr>
        <p:grpSpPr>
          <a:xfrm>
            <a:off x="1828563" y="7183272"/>
            <a:ext cx="677751" cy="677751"/>
            <a:chOff x="0" y="0"/>
            <a:chExt cx="812800" cy="81280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54" name="TextBox 54"/>
          <p:cNvSpPr txBox="1"/>
          <p:nvPr/>
        </p:nvSpPr>
        <p:spPr>
          <a:xfrm>
            <a:off x="2775851" y="7164222"/>
            <a:ext cx="3550967" cy="67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Peace of mind for users and their loved ones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919383" y="7359270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dirty="0">
                <a:solidFill>
                  <a:srgbClr val="FFFFFF"/>
                </a:solidFill>
                <a:latin typeface="Open Sans Bold"/>
              </a:rPr>
              <a:t>05</a:t>
            </a:r>
          </a:p>
        </p:txBody>
      </p:sp>
      <p:grpSp>
        <p:nvGrpSpPr>
          <p:cNvPr id="56" name="Group 56"/>
          <p:cNvGrpSpPr/>
          <p:nvPr/>
        </p:nvGrpSpPr>
        <p:grpSpPr>
          <a:xfrm>
            <a:off x="7248959" y="7183272"/>
            <a:ext cx="677751" cy="677751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K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59" name="TextBox 59"/>
          <p:cNvSpPr txBox="1"/>
          <p:nvPr/>
        </p:nvSpPr>
        <p:spPr>
          <a:xfrm>
            <a:off x="8196247" y="7164222"/>
            <a:ext cx="3550967" cy="660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Fostered sense of community and solidarity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1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0" name="TextBox 60"/>
          <p:cNvSpPr txBox="1"/>
          <p:nvPr/>
        </p:nvSpPr>
        <p:spPr>
          <a:xfrm>
            <a:off x="7339779" y="7359270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F3D4C-4D1A-9009-9B14-1C1E8A5887DB}"/>
              </a:ext>
            </a:extLst>
          </p:cNvPr>
          <p:cNvSpPr txBox="1"/>
          <p:nvPr/>
        </p:nvSpPr>
        <p:spPr>
          <a:xfrm>
            <a:off x="17505677" y="94869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3200" dirty="0">
                <a:solidFill>
                  <a:schemeClr val="bg1"/>
                </a:solidFill>
                <a:latin typeface=""/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882</Words>
  <Application>Microsoft Macintosh PowerPoint</Application>
  <PresentationFormat>Custom</PresentationFormat>
  <Paragraphs>327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Open Sans Light</vt:lpstr>
      <vt:lpstr>Poppins Bold</vt:lpstr>
      <vt:lpstr>Courier New</vt:lpstr>
      <vt:lpstr>Open Sans Bold</vt:lpstr>
      <vt:lpstr>Poppins</vt:lpstr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Abdullah khan</dc:creator>
  <cp:lastModifiedBy>Abdullah Khan</cp:lastModifiedBy>
  <cp:revision>46</cp:revision>
  <dcterms:created xsi:type="dcterms:W3CDTF">2006-08-16T00:00:00Z</dcterms:created>
  <dcterms:modified xsi:type="dcterms:W3CDTF">2024-05-27T04:46:30Z</dcterms:modified>
  <dc:identifier>DAGEQ6D24S0</dc:identifier>
</cp:coreProperties>
</file>