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82" r:id="rId5"/>
    <p:sldId id="273" r:id="rId6"/>
    <p:sldId id="291" r:id="rId7"/>
    <p:sldId id="287" r:id="rId8"/>
    <p:sldId id="288" r:id="rId9"/>
    <p:sldId id="289" r:id="rId10"/>
    <p:sldId id="290" r:id="rId11"/>
    <p:sldId id="262" r:id="rId12"/>
    <p:sldId id="275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7" userDrawn="1">
          <p15:clr>
            <a:srgbClr val="A4A3A4"/>
          </p15:clr>
        </p15:guide>
        <p15:guide id="2" pos="6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134"/>
    <a:srgbClr val="42E28A"/>
    <a:srgbClr val="054B28"/>
    <a:srgbClr val="148246"/>
    <a:srgbClr val="149B55"/>
    <a:srgbClr val="1ACC6F"/>
    <a:srgbClr val="199B55"/>
    <a:srgbClr val="158949"/>
    <a:srgbClr val="158C4C"/>
    <a:srgbClr val="C3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9212EF-1D13-B885-4D38-6932296F79FE}" v="351" dt="2022-12-08T21:16:08.286"/>
    <p1510:client id="{7D44F300-6FB5-4ABD-8051-C53F71A20C1A}" v="602" dt="2022-12-08T21:21:34.8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190" y="67"/>
      </p:cViewPr>
      <p:guideLst>
        <p:guide orient="horz" pos="1117"/>
        <p:guide pos="6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28CC1-B90E-47D8-99C5-6BAA1811C342}" type="datetimeFigureOut">
              <a:rPr lang="pt-BR" smtClean="0"/>
              <a:t>08/12/2022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9D351C-CD6A-4EE7-B691-C83BC0E42D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6443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08/12/2022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286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08/12/2022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66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08/12/2022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364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08/12/2022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0737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08/12/2022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0047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08/12/2022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703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08/12/2022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6557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08/12/2022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424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08/12/2022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159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08/12/2022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1114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08/12/2022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4448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4B977-AD5C-4F3D-992F-860711DBDA8C}" type="datetimeFigureOut">
              <a:rPr lang="pt-BR" smtClean="0"/>
              <a:t>08/12/2022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0902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006" y="5708679"/>
            <a:ext cx="2195698" cy="74886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558107" y="2499743"/>
            <a:ext cx="4254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Trabalho Final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4558108" y="4149080"/>
            <a:ext cx="42913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Ana C V 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Reinert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 Mateus C 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Nosse</a:t>
            </a:r>
            <a:endParaRPr lang="pt-B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r"/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UDESC - CEAVI</a:t>
            </a:r>
          </a:p>
          <a:p>
            <a:pPr algn="r"/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Professor Fernando dos Santos</a:t>
            </a:r>
          </a:p>
          <a:p>
            <a:pPr algn="r"/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15/12/2022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4211650" y="1730947"/>
            <a:ext cx="4601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Chat distribuído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53"/>
          <a:stretch/>
        </p:blipFill>
        <p:spPr>
          <a:xfrm flipV="1">
            <a:off x="-396552" y="188640"/>
            <a:ext cx="4449092" cy="669674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10"/>
          <a:stretch/>
        </p:blipFill>
        <p:spPr>
          <a:xfrm flipH="1">
            <a:off x="3779912" y="0"/>
            <a:ext cx="5904657" cy="90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414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393548" y="333523"/>
            <a:ext cx="7202787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600" b="1">
                <a:latin typeface="Verdana"/>
                <a:ea typeface="Verdana"/>
                <a:cs typeface="Verdana" panose="020B0604030504040204" pitchFamily="34" charset="0"/>
              </a:rPr>
              <a:t>Proposta</a:t>
            </a: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6" y="6381330"/>
            <a:ext cx="1672379" cy="29176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F40882E-5700-CAD6-D449-5C6F53E4FBE5}"/>
              </a:ext>
            </a:extLst>
          </p:cNvPr>
          <p:cNvSpPr txBox="1"/>
          <p:nvPr/>
        </p:nvSpPr>
        <p:spPr>
          <a:xfrm>
            <a:off x="398891" y="2296333"/>
            <a:ext cx="8007264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Verdana"/>
                <a:ea typeface="Verdana"/>
              </a:rPr>
              <a:t>Um sistema de chat com sua interface inspirada no chat do </a:t>
            </a:r>
            <a:r>
              <a:rPr lang="pt-BR" sz="2000" dirty="0" err="1">
                <a:latin typeface="Verdana"/>
                <a:ea typeface="Verdana"/>
              </a:rPr>
              <a:t>Omegle</a:t>
            </a:r>
            <a:endParaRPr lang="pt-BR" sz="2000" dirty="0">
              <a:latin typeface="Verdana"/>
              <a:ea typeface="Verdan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latin typeface="Verdana"/>
              <a:ea typeface="Verdan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latin typeface="Verdana"/>
              <a:ea typeface="Verdan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Verdana"/>
                <a:ea typeface="Verdana"/>
              </a:rPr>
              <a:t>Suporta que múltiplos usuários compartilhem mensagens simultaneamente</a:t>
            </a:r>
          </a:p>
        </p:txBody>
      </p:sp>
    </p:spTree>
    <p:extLst>
      <p:ext uri="{BB962C8B-B14F-4D97-AF65-F5344CB8AC3E}">
        <p14:creationId xmlns:p14="http://schemas.microsoft.com/office/powerpoint/2010/main" val="3495502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393548" y="333523"/>
            <a:ext cx="7202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MENSAGENS DO SISTEMA</a:t>
            </a: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940DCD79-6DF6-7FAF-47C4-0AA54FC1AABD}"/>
              </a:ext>
            </a:extLst>
          </p:cNvPr>
          <p:cNvGraphicFramePr>
            <a:graphicFrameLocks noGrp="1"/>
          </p:cNvGraphicFramePr>
          <p:nvPr/>
        </p:nvGraphicFramePr>
        <p:xfrm>
          <a:off x="433973" y="1916832"/>
          <a:ext cx="7992888" cy="35402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09475">
                  <a:extLst>
                    <a:ext uri="{9D8B030D-6E8A-4147-A177-3AD203B41FA5}">
                      <a16:colId xmlns:a16="http://schemas.microsoft.com/office/drawing/2014/main" val="1819260386"/>
                    </a:ext>
                  </a:extLst>
                </a:gridCol>
                <a:gridCol w="2538997">
                  <a:extLst>
                    <a:ext uri="{9D8B030D-6E8A-4147-A177-3AD203B41FA5}">
                      <a16:colId xmlns:a16="http://schemas.microsoft.com/office/drawing/2014/main" val="2328495945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694794716"/>
                    </a:ext>
                  </a:extLst>
                </a:gridCol>
              </a:tblGrid>
              <a:tr h="1440160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pt-BR" sz="1600">
                          <a:solidFill>
                            <a:sysClr val="windowText" lastClr="000000"/>
                          </a:solidFill>
                          <a:effectLst/>
                        </a:rPr>
                        <a:t>Conteúdo da Mensagem</a:t>
                      </a:r>
                      <a:endParaRPr lang="pt-BR" sz="16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pt-BR" sz="1600">
                          <a:solidFill>
                            <a:sysClr val="windowText" lastClr="000000"/>
                          </a:solidFill>
                          <a:effectLst/>
                        </a:rPr>
                        <a:t>Campos</a:t>
                      </a:r>
                    </a:p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pt-BR" sz="1600" b="0">
                          <a:solidFill>
                            <a:sysClr val="windowText" lastClr="000000"/>
                          </a:solidFill>
                          <a:effectLst/>
                        </a:rPr>
                        <a:t>Operação</a:t>
                      </a:r>
                    </a:p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pt-BR" sz="1600" b="0">
                          <a:solidFill>
                            <a:sysClr val="windowText" lastClr="000000"/>
                          </a:solidFill>
                          <a:effectLst/>
                        </a:rPr>
                        <a:t>Nome</a:t>
                      </a:r>
                    </a:p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pt-BR" sz="1600" b="0" err="1">
                          <a:solidFill>
                            <a:sysClr val="windowText" lastClr="000000"/>
                          </a:solidFill>
                          <a:effectLst/>
                        </a:rPr>
                        <a:t>Ip</a:t>
                      </a:r>
                      <a:endParaRPr lang="pt-BR" sz="1600" b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pt-BR" sz="1600" b="0" err="1">
                          <a:solidFill>
                            <a:sysClr val="windowText" lastClr="000000"/>
                          </a:solidFill>
                          <a:effectLst/>
                        </a:rPr>
                        <a:t>Port</a:t>
                      </a:r>
                      <a:endParaRPr lang="pt-BR" sz="16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pt-BR" sz="1600">
                          <a:solidFill>
                            <a:sysClr val="windowText" lastClr="000000"/>
                          </a:solidFill>
                          <a:effectLst/>
                        </a:rPr>
                        <a:t>Conteúdo</a:t>
                      </a:r>
                    </a:p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pt-BR" sz="1600" b="0">
                          <a:solidFill>
                            <a:sysClr val="windowText" lastClr="000000"/>
                          </a:solidFill>
                          <a:effectLst/>
                        </a:rPr>
                        <a:t>“CONNECT”</a:t>
                      </a:r>
                    </a:p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pt-BR" sz="1600" b="0">
                          <a:solidFill>
                            <a:sysClr val="windowText" lastClr="000000"/>
                          </a:solidFill>
                          <a:effectLst/>
                        </a:rPr>
                        <a:t>Nome do usuário</a:t>
                      </a:r>
                    </a:p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pt-BR" sz="1600" b="0" err="1">
                          <a:solidFill>
                            <a:sysClr val="windowText" lastClr="000000"/>
                          </a:solidFill>
                          <a:effectLst/>
                        </a:rPr>
                        <a:t>Ip</a:t>
                      </a:r>
                      <a:r>
                        <a:rPr lang="pt-BR" sz="1600" b="0">
                          <a:solidFill>
                            <a:sysClr val="windowText" lastClr="000000"/>
                          </a:solidFill>
                          <a:effectLst/>
                        </a:rPr>
                        <a:t> do </a:t>
                      </a:r>
                      <a:r>
                        <a:rPr lang="pt-BR" sz="1600" b="0" err="1">
                          <a:solidFill>
                            <a:sysClr val="windowText" lastClr="000000"/>
                          </a:solidFill>
                          <a:effectLst/>
                        </a:rPr>
                        <a:t>client</a:t>
                      </a:r>
                      <a:r>
                        <a:rPr lang="pt-BR" sz="1600" b="0">
                          <a:solidFill>
                            <a:sysClr val="windowText" lastClr="000000"/>
                          </a:solidFill>
                          <a:effectLst/>
                        </a:rPr>
                        <a:t> do usuário</a:t>
                      </a:r>
                    </a:p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pt-BR" sz="1600" b="0" err="1">
                          <a:solidFill>
                            <a:sysClr val="windowText" lastClr="000000"/>
                          </a:solidFill>
                          <a:effectLst/>
                        </a:rPr>
                        <a:t>Port</a:t>
                      </a:r>
                      <a:r>
                        <a:rPr lang="pt-BR" sz="1600" b="0">
                          <a:solidFill>
                            <a:sysClr val="windowText" lastClr="000000"/>
                          </a:solidFill>
                          <a:effectLst/>
                        </a:rPr>
                        <a:t> do </a:t>
                      </a:r>
                      <a:r>
                        <a:rPr lang="pt-BR" sz="1600" b="0" err="1">
                          <a:solidFill>
                            <a:sysClr val="windowText" lastClr="000000"/>
                          </a:solidFill>
                          <a:effectLst/>
                        </a:rPr>
                        <a:t>client</a:t>
                      </a:r>
                      <a:r>
                        <a:rPr lang="pt-BR" sz="1600" b="0">
                          <a:solidFill>
                            <a:sysClr val="windowText" lastClr="000000"/>
                          </a:solidFill>
                          <a:effectLst/>
                        </a:rPr>
                        <a:t> do usuário</a:t>
                      </a:r>
                      <a:endParaRPr lang="pt-BR" sz="1600" b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89935"/>
                  </a:ext>
                </a:extLst>
              </a:tr>
              <a:tr h="1152128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pt-BR" sz="1600">
                          <a:solidFill>
                            <a:schemeClr val="tx1"/>
                          </a:solidFill>
                          <a:effectLst/>
                        </a:rPr>
                        <a:t>Descrição</a:t>
                      </a:r>
                      <a:endParaRPr lang="pt-BR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pt-BR" sz="1600">
                          <a:effectLst/>
                        </a:rPr>
                        <a:t>Conectar ao chat no padrão: CONNECT;&lt;</a:t>
                      </a:r>
                      <a:r>
                        <a:rPr lang="pt-BR" sz="1600" err="1">
                          <a:effectLst/>
                        </a:rPr>
                        <a:t>ip</a:t>
                      </a:r>
                      <a:r>
                        <a:rPr lang="pt-BR" sz="1600">
                          <a:effectLst/>
                        </a:rPr>
                        <a:t> do cliente o usuário&gt;;&lt;</a:t>
                      </a:r>
                      <a:r>
                        <a:rPr lang="pt-BR" sz="1600" err="1">
                          <a:effectLst/>
                        </a:rPr>
                        <a:t>port</a:t>
                      </a:r>
                      <a:r>
                        <a:rPr lang="pt-BR" sz="1600">
                          <a:effectLst/>
                        </a:rPr>
                        <a:t> do cliente do usuário&gt;;&lt;nome do usuário&gt;</a:t>
                      </a:r>
                    </a:p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pt-BR" sz="1600">
                          <a:effectLst/>
                        </a:rPr>
                        <a:t>Exemplo: </a:t>
                      </a:r>
                    </a:p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pt-BR" sz="1600">
                          <a:effectLst/>
                        </a:rPr>
                        <a:t>CONNECT;127.0.0.1;123;Fernando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18440"/>
                  </a:ext>
                </a:extLst>
              </a:tr>
              <a:tr h="299031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pt-BR" sz="1600">
                          <a:solidFill>
                            <a:schemeClr val="tx1"/>
                          </a:solidFill>
                          <a:effectLst/>
                        </a:rPr>
                        <a:t>Retorno</a:t>
                      </a:r>
                      <a:endParaRPr lang="pt-BR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pt-BR" sz="1600">
                          <a:effectLst/>
                        </a:rPr>
                        <a:t>Não há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85187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DF40882E-5700-CAD6-D449-5C6F53E4FBE5}"/>
              </a:ext>
            </a:extLst>
          </p:cNvPr>
          <p:cNvSpPr txBox="1"/>
          <p:nvPr/>
        </p:nvSpPr>
        <p:spPr>
          <a:xfrm>
            <a:off x="413268" y="1462446"/>
            <a:ext cx="7992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Entrada do chat</a:t>
            </a:r>
          </a:p>
        </p:txBody>
      </p:sp>
    </p:spTree>
    <p:extLst>
      <p:ext uri="{BB962C8B-B14F-4D97-AF65-F5344CB8AC3E}">
        <p14:creationId xmlns:p14="http://schemas.microsoft.com/office/powerpoint/2010/main" val="635760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393548" y="333523"/>
            <a:ext cx="7202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MENSAGENS DO SISTEMA</a:t>
            </a: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6" y="6381330"/>
            <a:ext cx="1672379" cy="29176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F40882E-5700-CAD6-D449-5C6F53E4FBE5}"/>
              </a:ext>
            </a:extLst>
          </p:cNvPr>
          <p:cNvSpPr txBox="1"/>
          <p:nvPr/>
        </p:nvSpPr>
        <p:spPr>
          <a:xfrm>
            <a:off x="467544" y="1780772"/>
            <a:ext cx="7992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Desconectar do chat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D72396E6-D3C4-2C35-3600-99503AB244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169540"/>
              </p:ext>
            </p:extLst>
          </p:nvPr>
        </p:nvGraphicFramePr>
        <p:xfrm>
          <a:off x="269268" y="2180882"/>
          <a:ext cx="8605464" cy="27347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38436">
                  <a:extLst>
                    <a:ext uri="{9D8B030D-6E8A-4147-A177-3AD203B41FA5}">
                      <a16:colId xmlns:a16="http://schemas.microsoft.com/office/drawing/2014/main" val="1597301348"/>
                    </a:ext>
                  </a:extLst>
                </a:gridCol>
                <a:gridCol w="2952023">
                  <a:extLst>
                    <a:ext uri="{9D8B030D-6E8A-4147-A177-3AD203B41FA5}">
                      <a16:colId xmlns:a16="http://schemas.microsoft.com/office/drawing/2014/main" val="2205089716"/>
                    </a:ext>
                  </a:extLst>
                </a:gridCol>
                <a:gridCol w="4015005">
                  <a:extLst>
                    <a:ext uri="{9D8B030D-6E8A-4147-A177-3AD203B41FA5}">
                      <a16:colId xmlns:a16="http://schemas.microsoft.com/office/drawing/2014/main" val="1623774800"/>
                    </a:ext>
                  </a:extLst>
                </a:gridCol>
              </a:tblGrid>
              <a:tr h="888079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Conteúdo da Mensagem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Campos</a:t>
                      </a:r>
                    </a:p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Operação</a:t>
                      </a:r>
                    </a:p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Nome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Conteúdo</a:t>
                      </a:r>
                    </a:p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“DISCONNECT”</a:t>
                      </a:r>
                    </a:p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Nome do usuário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287215"/>
                  </a:ext>
                </a:extLst>
              </a:tr>
              <a:tr h="1281089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pt-BR" sz="1600">
                          <a:solidFill>
                            <a:schemeClr val="tx1"/>
                          </a:solidFill>
                          <a:effectLst/>
                        </a:rPr>
                        <a:t>Descrição</a:t>
                      </a:r>
                      <a:endParaRPr lang="pt-BR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pt-BR" sz="1600" dirty="0">
                          <a:effectLst/>
                        </a:rPr>
                        <a:t>Desconectar do chat no padrão: DISCONNECT;&lt;Nome do usuário&gt;;</a:t>
                      </a:r>
                    </a:p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pt-BR" sz="1600" dirty="0">
                          <a:effectLst/>
                        </a:rPr>
                        <a:t>Exemplo:</a:t>
                      </a:r>
                    </a:p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pt-BR" sz="1600" dirty="0" err="1">
                          <a:effectLst/>
                        </a:rPr>
                        <a:t>DISCONNECT;Fernando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494932"/>
                  </a:ext>
                </a:extLst>
              </a:tr>
              <a:tr h="395530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Retorno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pt-BR" sz="1600" dirty="0">
                          <a:effectLst/>
                        </a:rPr>
                        <a:t>Não há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091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5218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393548" y="296649"/>
            <a:ext cx="7202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MENSAGENS DO SISTEMA</a:t>
            </a: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6" y="6381330"/>
            <a:ext cx="1672379" cy="29176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F40882E-5700-CAD6-D449-5C6F53E4FBE5}"/>
              </a:ext>
            </a:extLst>
          </p:cNvPr>
          <p:cNvSpPr txBox="1"/>
          <p:nvPr/>
        </p:nvSpPr>
        <p:spPr>
          <a:xfrm>
            <a:off x="467544" y="1780772"/>
            <a:ext cx="7992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Enviar uma mensagem para o chat</a:t>
            </a:r>
            <a:endParaRPr lang="pt-BR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332ED0E1-AC38-5FD3-58D4-5FDBF11120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621190"/>
              </p:ext>
            </p:extLst>
          </p:nvPr>
        </p:nvGraphicFramePr>
        <p:xfrm>
          <a:off x="393548" y="2180882"/>
          <a:ext cx="8157146" cy="31744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6164">
                  <a:extLst>
                    <a:ext uri="{9D8B030D-6E8A-4147-A177-3AD203B41FA5}">
                      <a16:colId xmlns:a16="http://schemas.microsoft.com/office/drawing/2014/main" val="719814048"/>
                    </a:ext>
                  </a:extLst>
                </a:gridCol>
                <a:gridCol w="2765146">
                  <a:extLst>
                    <a:ext uri="{9D8B030D-6E8A-4147-A177-3AD203B41FA5}">
                      <a16:colId xmlns:a16="http://schemas.microsoft.com/office/drawing/2014/main" val="3875872284"/>
                    </a:ext>
                  </a:extLst>
                </a:gridCol>
                <a:gridCol w="3805836">
                  <a:extLst>
                    <a:ext uri="{9D8B030D-6E8A-4147-A177-3AD203B41FA5}">
                      <a16:colId xmlns:a16="http://schemas.microsoft.com/office/drawing/2014/main" val="929197149"/>
                    </a:ext>
                  </a:extLst>
                </a:gridCol>
              </a:tblGrid>
              <a:tr h="1275178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Conteúdo da Mensagem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Campos</a:t>
                      </a:r>
                    </a:p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Operação</a:t>
                      </a:r>
                    </a:p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Mensagem</a:t>
                      </a:r>
                    </a:p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Nome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Conteúdo</a:t>
                      </a:r>
                    </a:p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“MESSAGE”</a:t>
                      </a:r>
                    </a:p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A mensagem enviada</a:t>
                      </a:r>
                    </a:p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Nome do usuário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727172"/>
                  </a:ext>
                </a:extLst>
              </a:tr>
              <a:tr h="947646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pt-BR" sz="1600">
                          <a:solidFill>
                            <a:schemeClr val="tx1"/>
                          </a:solidFill>
                          <a:effectLst/>
                        </a:rPr>
                        <a:t>Descrição</a:t>
                      </a:r>
                      <a:endParaRPr lang="pt-BR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pt-BR" sz="1600" dirty="0">
                          <a:effectLst/>
                        </a:rPr>
                        <a:t>Envio de uma mensagem no padrão: MESSAGE;&lt;Mensagem do usuário&gt;;&lt;Nome do </a:t>
                      </a:r>
                      <a:r>
                        <a:rPr lang="pt-BR" sz="1600" dirty="0" err="1">
                          <a:effectLst/>
                        </a:rPr>
                        <a:t>Client</a:t>
                      </a:r>
                      <a:r>
                        <a:rPr lang="pt-BR" sz="1600" dirty="0">
                          <a:effectLst/>
                        </a:rPr>
                        <a:t>&gt;</a:t>
                      </a:r>
                    </a:p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pt-BR" sz="1600" dirty="0">
                          <a:effectLst/>
                        </a:rPr>
                        <a:t>Exemplo:</a:t>
                      </a:r>
                    </a:p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pt-BR" sz="1600" dirty="0" err="1">
                          <a:effectLst/>
                        </a:rPr>
                        <a:t>MESSAGE;Hello</a:t>
                      </a:r>
                      <a:r>
                        <a:rPr lang="pt-BR" sz="1600" dirty="0">
                          <a:effectLst/>
                        </a:rPr>
                        <a:t> </a:t>
                      </a:r>
                      <a:r>
                        <a:rPr lang="pt-BR" sz="1600" dirty="0" err="1">
                          <a:effectLst/>
                        </a:rPr>
                        <a:t>World;Fernando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21937"/>
                  </a:ext>
                </a:extLst>
              </a:tr>
              <a:tr h="292581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Retorno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pt-BR" sz="1600" dirty="0">
                          <a:effectLst/>
                        </a:rPr>
                        <a:t>Não há 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332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0440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393548" y="296649"/>
            <a:ext cx="7202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MENSAGENS DO SISTEMA</a:t>
            </a: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6" y="6381330"/>
            <a:ext cx="1672379" cy="29176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F40882E-5700-CAD6-D449-5C6F53E4FBE5}"/>
              </a:ext>
            </a:extLst>
          </p:cNvPr>
          <p:cNvSpPr txBox="1"/>
          <p:nvPr/>
        </p:nvSpPr>
        <p:spPr>
          <a:xfrm>
            <a:off x="415221" y="1084674"/>
            <a:ext cx="7992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Listar todos os usuários do chat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6EB341B0-3471-F204-259A-443F5EEC9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689324"/>
              </p:ext>
            </p:extLst>
          </p:nvPr>
        </p:nvGraphicFramePr>
        <p:xfrm>
          <a:off x="343213" y="1484784"/>
          <a:ext cx="8136904" cy="15581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12618586"/>
                    </a:ext>
                  </a:extLst>
                </a:gridCol>
                <a:gridCol w="2900352">
                  <a:extLst>
                    <a:ext uri="{9D8B030D-6E8A-4147-A177-3AD203B41FA5}">
                      <a16:colId xmlns:a16="http://schemas.microsoft.com/office/drawing/2014/main" val="48633003"/>
                    </a:ext>
                  </a:extLst>
                </a:gridCol>
                <a:gridCol w="3796392">
                  <a:extLst>
                    <a:ext uri="{9D8B030D-6E8A-4147-A177-3AD203B41FA5}">
                      <a16:colId xmlns:a16="http://schemas.microsoft.com/office/drawing/2014/main" val="1486909908"/>
                    </a:ext>
                  </a:extLst>
                </a:gridCol>
              </a:tblGrid>
              <a:tr h="752475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Conteúdo da Mensagem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Campos</a:t>
                      </a:r>
                    </a:p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Operação</a:t>
                      </a:r>
                    </a:p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Nome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Conteúdo</a:t>
                      </a:r>
                    </a:p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“LISTHOSTS”</a:t>
                      </a:r>
                    </a:p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Nome do </a:t>
                      </a:r>
                      <a:r>
                        <a:rPr lang="pt-BR" sz="1200" dirty="0" err="1">
                          <a:solidFill>
                            <a:schemeClr val="tx1"/>
                          </a:solidFill>
                          <a:effectLst/>
                        </a:rPr>
                        <a:t>usuario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10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Descrição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pt-BR" sz="1200">
                          <a:effectLst/>
                        </a:rPr>
                        <a:t>Busca todas as pessoas do chat e lista no padrão: LISTHOSTS;&lt;Nome do usuário&gt;</a:t>
                      </a:r>
                      <a:br>
                        <a:rPr lang="pt-BR" sz="1200">
                          <a:effectLst/>
                        </a:rPr>
                      </a:br>
                      <a:r>
                        <a:rPr lang="pt-BR" sz="1200">
                          <a:effectLst/>
                        </a:rPr>
                        <a:t>Ex: LISTHOST;Fernando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279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Retorno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pt-BR" sz="1200" dirty="0">
                          <a:effectLst/>
                        </a:rPr>
                        <a:t>A lista de retorno dos </a:t>
                      </a:r>
                      <a:r>
                        <a:rPr lang="pt-BR" sz="1200" dirty="0" err="1">
                          <a:effectLst/>
                        </a:rPr>
                        <a:t>LISTHOSTS;Ana;ONLINE;Mateus;OFFLINE</a:t>
                      </a:r>
                      <a:r>
                        <a:rPr lang="pt-BR" sz="1200" dirty="0">
                          <a:effectLst/>
                        </a:rPr>
                        <a:t>;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160126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FA4EB3C-271A-1041-51F7-1B1BB4F5AA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130379"/>
              </p:ext>
            </p:extLst>
          </p:nvPr>
        </p:nvGraphicFramePr>
        <p:xfrm>
          <a:off x="343213" y="4077072"/>
          <a:ext cx="8156589" cy="18324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0475">
                  <a:extLst>
                    <a:ext uri="{9D8B030D-6E8A-4147-A177-3AD203B41FA5}">
                      <a16:colId xmlns:a16="http://schemas.microsoft.com/office/drawing/2014/main" val="2732767313"/>
                    </a:ext>
                  </a:extLst>
                </a:gridCol>
                <a:gridCol w="3780727">
                  <a:extLst>
                    <a:ext uri="{9D8B030D-6E8A-4147-A177-3AD203B41FA5}">
                      <a16:colId xmlns:a16="http://schemas.microsoft.com/office/drawing/2014/main" val="3660456664"/>
                    </a:ext>
                  </a:extLst>
                </a:gridCol>
                <a:gridCol w="2955387">
                  <a:extLst>
                    <a:ext uri="{9D8B030D-6E8A-4147-A177-3AD203B41FA5}">
                      <a16:colId xmlns:a16="http://schemas.microsoft.com/office/drawing/2014/main" val="2967554339"/>
                    </a:ext>
                  </a:extLst>
                </a:gridCol>
              </a:tblGrid>
              <a:tr h="752475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Conteúdo da Mensagem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Campos</a:t>
                      </a:r>
                    </a:p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Operação</a:t>
                      </a:r>
                    </a:p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Nome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Conteúdo</a:t>
                      </a:r>
                    </a:p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“QUIT”</a:t>
                      </a:r>
                    </a:p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Nome do usuário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027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Descrição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Aviso de que o usuário no padrão: QUIT;&lt;Nome do usuário&gt;</a:t>
                      </a:r>
                    </a:p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Exemplo:</a:t>
                      </a:r>
                    </a:p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pt-BR" sz="1200" dirty="0" err="1">
                          <a:solidFill>
                            <a:schemeClr val="tx1"/>
                          </a:solidFill>
                          <a:effectLst/>
                        </a:rPr>
                        <a:t>QUIT;Fernando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9028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Retorno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Não há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358960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ED39FEF5-AD2C-F371-BA7B-309C72F9C0E8}"/>
              </a:ext>
            </a:extLst>
          </p:cNvPr>
          <p:cNvSpPr txBox="1"/>
          <p:nvPr/>
        </p:nvSpPr>
        <p:spPr>
          <a:xfrm>
            <a:off x="415220" y="3676962"/>
            <a:ext cx="7992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Sair do servidor</a:t>
            </a:r>
          </a:p>
        </p:txBody>
      </p:sp>
    </p:spTree>
    <p:extLst>
      <p:ext uri="{BB962C8B-B14F-4D97-AF65-F5344CB8AC3E}">
        <p14:creationId xmlns:p14="http://schemas.microsoft.com/office/powerpoint/2010/main" val="2655220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393548" y="296649"/>
            <a:ext cx="7202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MENSAGENS DO SISTEMA</a:t>
            </a: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6" y="6381330"/>
            <a:ext cx="1672379" cy="291764"/>
          </a:xfrm>
          <a:prstGeom prst="rect">
            <a:avLst/>
          </a:prstGeom>
        </p:spPr>
      </p:pic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AF46C4D1-F910-043A-13A2-8751B214A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452966"/>
              </p:ext>
            </p:extLst>
          </p:nvPr>
        </p:nvGraphicFramePr>
        <p:xfrm>
          <a:off x="393548" y="1142522"/>
          <a:ext cx="8282908" cy="462028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874196">
                  <a:extLst>
                    <a:ext uri="{9D8B030D-6E8A-4147-A177-3AD203B41FA5}">
                      <a16:colId xmlns:a16="http://schemas.microsoft.com/office/drawing/2014/main" val="2989301646"/>
                    </a:ext>
                  </a:extLst>
                </a:gridCol>
                <a:gridCol w="6408712">
                  <a:extLst>
                    <a:ext uri="{9D8B030D-6E8A-4147-A177-3AD203B41FA5}">
                      <a16:colId xmlns:a16="http://schemas.microsoft.com/office/drawing/2014/main" val="699607380"/>
                    </a:ext>
                  </a:extLst>
                </a:gridCol>
              </a:tblGrid>
              <a:tr h="191495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Bef>
                          <a:spcPts val="1200"/>
                        </a:spcBef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</a:rPr>
                        <a:t>Identificação</a:t>
                      </a:r>
                      <a:endParaRPr lang="pt-BR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6" marR="54396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Bef>
                          <a:spcPts val="1200"/>
                        </a:spcBef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</a:rPr>
                        <a:t>Descrição</a:t>
                      </a:r>
                      <a:endParaRPr lang="pt-BR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6" marR="54396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293342"/>
                  </a:ext>
                </a:extLst>
              </a:tr>
              <a:tr h="409079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Bef>
                          <a:spcPts val="1200"/>
                        </a:spcBef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</a:rPr>
                        <a:t>RF01</a:t>
                      </a:r>
                      <a:endParaRPr lang="pt-BR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6" marR="54396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Bef>
                          <a:spcPts val="1200"/>
                        </a:spcBef>
                      </a:pPr>
                      <a:r>
                        <a:rPr lang="pt-BR" sz="1400" dirty="0">
                          <a:effectLst/>
                        </a:rPr>
                        <a:t>O sistema deve permitir que o usuário conecte a um servidor de chat.</a:t>
                      </a:r>
                      <a:endParaRPr lang="pt-BR" sz="1400" b="1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6" marR="5439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024184"/>
                  </a:ext>
                </a:extLst>
              </a:tr>
              <a:tr h="409079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Bef>
                          <a:spcPts val="1200"/>
                        </a:spcBef>
                      </a:pPr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</a:rPr>
                        <a:t>RF02</a:t>
                      </a:r>
                      <a:endParaRPr lang="pt-BR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6" marR="54396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Bef>
                          <a:spcPts val="1200"/>
                        </a:spcBef>
                      </a:pPr>
                      <a:r>
                        <a:rPr lang="pt-BR" sz="1400" dirty="0">
                          <a:effectLst/>
                        </a:rPr>
                        <a:t>O sistema deve permitir que o usuário desconecte de um servidor de chat.</a:t>
                      </a:r>
                      <a:endParaRPr lang="pt-BR" sz="1400" b="1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6" marR="5439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527692"/>
                  </a:ext>
                </a:extLst>
              </a:tr>
              <a:tr h="409079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Bef>
                          <a:spcPts val="1200"/>
                        </a:spcBef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</a:rPr>
                        <a:t>RF03</a:t>
                      </a:r>
                      <a:endParaRPr lang="pt-BR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6" marR="54396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Bef>
                          <a:spcPts val="1200"/>
                        </a:spcBef>
                      </a:pPr>
                      <a:r>
                        <a:rPr lang="pt-BR" sz="1400" dirty="0">
                          <a:effectLst/>
                        </a:rPr>
                        <a:t>O sistema deve informar ao usuário o resultado da busca pelo servidor.</a:t>
                      </a:r>
                      <a:endParaRPr lang="pt-BR" sz="1400" b="1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6" marR="5439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596205"/>
                  </a:ext>
                </a:extLst>
              </a:tr>
              <a:tr h="409079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Bef>
                          <a:spcPts val="1200"/>
                        </a:spcBef>
                      </a:pPr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</a:rPr>
                        <a:t>RF05</a:t>
                      </a:r>
                      <a:endParaRPr lang="pt-BR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6" marR="54396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Bef>
                          <a:spcPts val="1200"/>
                        </a:spcBef>
                      </a:pPr>
                      <a:r>
                        <a:rPr lang="pt-BR" sz="1400" dirty="0">
                          <a:effectLst/>
                        </a:rPr>
                        <a:t>O sistema deve permitir que o usuário envie mensagens para o servidor.</a:t>
                      </a:r>
                      <a:endParaRPr lang="pt-BR" sz="1400" b="1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6" marR="5439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692247"/>
                  </a:ext>
                </a:extLst>
              </a:tr>
              <a:tr h="626664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Bef>
                          <a:spcPts val="1200"/>
                        </a:spcBef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</a:rPr>
                        <a:t>RF06</a:t>
                      </a:r>
                      <a:endParaRPr lang="pt-BR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6" marR="54396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Bef>
                          <a:spcPts val="1200"/>
                        </a:spcBef>
                      </a:pPr>
                      <a:r>
                        <a:rPr lang="pt-BR" sz="1400" dirty="0">
                          <a:effectLst/>
                        </a:rPr>
                        <a:t>O sistema deve limpar o campo de digitação após o envio bem-sucedido da mensagem.</a:t>
                      </a:r>
                      <a:endParaRPr lang="pt-BR" sz="1400" b="1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6" marR="5439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469614"/>
                  </a:ext>
                </a:extLst>
              </a:tr>
              <a:tr h="626664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Bef>
                          <a:spcPts val="1200"/>
                        </a:spcBef>
                      </a:pPr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</a:rPr>
                        <a:t>RF07</a:t>
                      </a:r>
                      <a:endParaRPr lang="pt-BR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6" marR="54396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Bef>
                          <a:spcPts val="1200"/>
                        </a:spcBef>
                      </a:pPr>
                      <a:r>
                        <a:rPr lang="pt-BR" sz="1400" dirty="0">
                          <a:effectLst/>
                        </a:rPr>
                        <a:t>O sistema deve informar ao usuário caso haja algum erro no envio da mensagem.</a:t>
                      </a:r>
                      <a:endParaRPr lang="pt-BR" sz="1400" b="1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6" marR="5439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728068"/>
                  </a:ext>
                </a:extLst>
              </a:tr>
              <a:tr h="626664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Bef>
                          <a:spcPts val="1200"/>
                        </a:spcBef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</a:rPr>
                        <a:t>RF09</a:t>
                      </a:r>
                      <a:endParaRPr lang="pt-BR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6" marR="54396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Bef>
                          <a:spcPts val="1200"/>
                        </a:spcBef>
                      </a:pPr>
                      <a:r>
                        <a:rPr lang="pt-BR" sz="1400" dirty="0">
                          <a:effectLst/>
                        </a:rPr>
                        <a:t>O sistema deve atualizar a lista de mensagens do servidor após um novo envio bem-sucedido.</a:t>
                      </a:r>
                      <a:endParaRPr lang="pt-BR" sz="1400" b="1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6" marR="5439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98564"/>
                  </a:ext>
                </a:extLst>
              </a:tr>
              <a:tr h="409079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Bef>
                          <a:spcPts val="1200"/>
                        </a:spcBef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</a:rPr>
                        <a:t>RF10</a:t>
                      </a:r>
                      <a:endParaRPr lang="pt-BR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6" marR="54396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pt-BR" sz="1400" dirty="0">
                          <a:effectLst/>
                        </a:rPr>
                        <a:t>O sistema deve mostrar uma lista de usuários que estão conectados no chat.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6" marR="5439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477969"/>
                  </a:ext>
                </a:extLst>
              </a:tr>
              <a:tr h="409079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Bef>
                          <a:spcPts val="1200"/>
                        </a:spcBef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</a:rPr>
                        <a:t>RF11</a:t>
                      </a:r>
                      <a:endParaRPr lang="pt-BR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6" marR="54396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pt-BR" sz="1400" dirty="0">
                          <a:effectLst/>
                        </a:rPr>
                        <a:t>O sistema deve mostrar uma lista de usuários que não estão conectados no chat.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6" marR="5439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49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8343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600" b="1">
                <a:latin typeface="Verdana"/>
                <a:ea typeface="Verdana"/>
                <a:cs typeface="Verdana" panose="020B0604030504040204" pitchFamily="34" charset="0"/>
              </a:rPr>
              <a:t>Diagrama de classes</a:t>
            </a:r>
            <a:endParaRPr lang="pt-BR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" name="Imagem 2" descr="Diagrama&#10;&#10;Descrição gerada automaticamente">
            <a:extLst>
              <a:ext uri="{FF2B5EF4-FFF2-40B4-BE49-F238E27FC236}">
                <a16:creationId xmlns:a16="http://schemas.microsoft.com/office/drawing/2014/main" id="{060727C3-4DB2-0205-F44B-F50ECB445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88" y="1408679"/>
            <a:ext cx="5273613" cy="464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183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644008" y="836712"/>
            <a:ext cx="6192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Obrigado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53"/>
          <a:stretch/>
        </p:blipFill>
        <p:spPr>
          <a:xfrm flipV="1">
            <a:off x="-396552" y="188640"/>
            <a:ext cx="4449092" cy="669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2179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6C006E482795F43BA07F6BC0BAF72B0" ma:contentTypeVersion="12" ma:contentTypeDescription="Crie um novo documento." ma:contentTypeScope="" ma:versionID="f0a1549b588c9ecf28cdb708f0db0079">
  <xsd:schema xmlns:xsd="http://www.w3.org/2001/XMLSchema" xmlns:xs="http://www.w3.org/2001/XMLSchema" xmlns:p="http://schemas.microsoft.com/office/2006/metadata/properties" xmlns:ns3="1db1730d-3ab7-4767-99ac-94e18f0995af" xmlns:ns4="831a6bb7-6daa-4cef-b8d9-b94bb55c3a88" targetNamespace="http://schemas.microsoft.com/office/2006/metadata/properties" ma:root="true" ma:fieldsID="e0948d87e3aaa87455670784d06ca4d6" ns3:_="" ns4:_="">
    <xsd:import namespace="1db1730d-3ab7-4767-99ac-94e18f0995af"/>
    <xsd:import namespace="831a6bb7-6daa-4cef-b8d9-b94bb55c3a8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b1730d-3ab7-4767-99ac-94e18f0995a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1a6bb7-6daa-4cef-b8d9-b94bb55c3a8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BBE7365-FB47-45CE-B0E9-C8E3584F0C9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382140-B221-4C16-A74D-6572B6461040}">
  <ds:schemaRefs>
    <ds:schemaRef ds:uri="1db1730d-3ab7-4767-99ac-94e18f0995af"/>
    <ds:schemaRef ds:uri="831a6bb7-6daa-4cef-b8d9-b94bb55c3a8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4B476BA-CBD0-4203-A503-04D20C3E01E0}">
  <ds:schemaRefs>
    <ds:schemaRef ds:uri="831a6bb7-6daa-4cef-b8d9-b94bb55c3a88"/>
    <ds:schemaRef ds:uri="http://schemas.microsoft.com/office/infopath/2007/PartnerControls"/>
    <ds:schemaRef ds:uri="http://purl.org/dc/dcmitype/"/>
    <ds:schemaRef ds:uri="1db1730d-3ab7-4767-99ac-94e18f0995af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1569</TotalTime>
  <Words>449</Words>
  <Application>Microsoft Office PowerPoint</Application>
  <PresentationFormat>Apresentação na tela (4:3)</PresentationFormat>
  <Paragraphs>112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Gabriela Colebrusco Peres</dc:creator>
  <cp:lastModifiedBy>ANA CRISTINA VASCONCELLOS REINERT</cp:lastModifiedBy>
  <cp:revision>128</cp:revision>
  <dcterms:created xsi:type="dcterms:W3CDTF">2016-08-30T17:34:40Z</dcterms:created>
  <dcterms:modified xsi:type="dcterms:W3CDTF">2022-12-08T21:21:34Z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0x010100F6C006E482795F43BA07F6BC0BAF72B0</vt:lpwstr>
  </property>
</Properties>
</file>