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BBA69-204F-9416-131B-056F3B4DF3E1}" v="405" dt="2020-03-15T20:18:23.319"/>
    <p1510:client id="{1B1BE9F3-B87D-4D75-8A81-8EFC56C67AE8}" v="993" dt="2020-03-13T16:53:07.267"/>
    <p1510:client id="{20E3516E-31FF-645E-6BA2-1C77A8F242D7}" v="855" dt="2020-03-15T20:09:26.007"/>
    <p1510:client id="{3573C848-C38E-61DD-0B00-D94F6D46A331}" v="378" dt="2020-03-15T16:55:59.387"/>
    <p1510:client id="{6BC13B17-2509-8DFC-36C1-1C68FF170F01}" v="3683" dt="2020-03-15T19:46:43.646"/>
    <p1510:client id="{77515211-E6D8-D240-04EC-79282041E84C}" v="22" dt="2020-03-13T18:21:08.016"/>
    <p1510:client id="{81FC0ED5-7454-782D-5BA9-58048F3C0156}" v="1565" dt="2020-03-13T16:32:12.262"/>
    <p1510:client id="{914270A7-2C24-4E6D-887F-B86DC8477918}" v="114" dt="2020-03-13T17:26:00.742"/>
    <p1510:client id="{9714EEFB-3F13-6C3B-E60A-2AC973E17842}" v="486" dt="2020-03-16T17:03:29.851"/>
    <p1510:client id="{B1525907-88E3-4467-932A-CCC894A4ACE2}" v="943" dt="2020-03-16T17:15:21.924"/>
    <p1510:client id="{C96F4B3C-3EA3-DA59-EB7F-089E8F76D24B}" v="47" dt="2020-03-15T20:19:35.067"/>
    <p1510:client id="{F5EC3CD9-DBA3-5987-9719-CAFC6A12DC86}" v="64" dt="2020-03-15T16:40:01.794"/>
    <p1510:client id="{FC9FD046-22E5-14D7-0BF5-D2063C3CF902}" v="4" dt="2020-03-16T00:42:17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GYSeF/zhed-solver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vv.ntnu.no/~spaans/spec-c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B909-CBE2-47CD-BAE8-D77EF52D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58602"/>
            <a:ext cx="8361229" cy="1086238"/>
          </a:xfrm>
        </p:spPr>
        <p:txBody>
          <a:bodyPr/>
          <a:lstStyle/>
          <a:p>
            <a:r>
              <a:rPr lang="pt-PT" sz="6600" dirty="0" err="1"/>
              <a:t>IaRT</a:t>
            </a:r>
            <a:r>
              <a:rPr lang="pt-PT" sz="6600" dirty="0"/>
              <a:t> – 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A568-779C-4B9D-84BD-4DD923D22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53682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PT"/>
              <a:t>Daniel Brandão – 201705812</a:t>
            </a:r>
          </a:p>
          <a:p>
            <a:r>
              <a:rPr lang="pt-PT"/>
              <a:t>Pedro Moás – 201705208</a:t>
            </a:r>
          </a:p>
          <a:p>
            <a:r>
              <a:rPr lang="pt-PT"/>
              <a:t>Gaspar Pinheiro - 201704700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4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24E2-467A-4084-B815-8ECF4A6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pt-PT"/>
              <a:t>ZHED - Single </a:t>
            </a:r>
            <a:r>
              <a:rPr lang="pt-PT" err="1"/>
              <a:t>Player</a:t>
            </a:r>
            <a:r>
              <a:rPr lang="pt-PT"/>
              <a:t> Game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56DC626-AF6D-4627-B39D-8A923EA7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05" y="1952537"/>
            <a:ext cx="1825709" cy="1813876"/>
          </a:xfrm>
        </p:spPr>
      </p:pic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034F2117-6782-4683-983A-F1A4FB12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50" y="1952537"/>
            <a:ext cx="1835975" cy="1813876"/>
          </a:xfrm>
          <a:prstGeom prst="rect">
            <a:avLst/>
          </a:prstGeom>
        </p:spPr>
      </p:pic>
      <p:pic>
        <p:nvPicPr>
          <p:cNvPr id="9" name="Picture 8" descr="A picture containing photo, indoor, white, black&#10;&#10;Description automatically generated">
            <a:extLst>
              <a:ext uri="{FF2B5EF4-FFF2-40B4-BE49-F238E27FC236}">
                <a16:creationId xmlns:a16="http://schemas.microsoft.com/office/drawing/2014/main" id="{7B0A117F-A56F-4445-9A18-98E44299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61" y="1952537"/>
            <a:ext cx="1824009" cy="18138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5EB0E8-6778-49A3-86B7-D07DA715CA1B}"/>
              </a:ext>
            </a:extLst>
          </p:cNvPr>
          <p:cNvSpPr txBox="1">
            <a:spLocks/>
          </p:cNvSpPr>
          <p:nvPr/>
        </p:nvSpPr>
        <p:spPr>
          <a:xfrm>
            <a:off x="1371600" y="4267656"/>
            <a:ext cx="9601200" cy="226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t-PT"/>
              <a:t>ZHED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grid</a:t>
            </a:r>
            <a:r>
              <a:rPr lang="pt-PT"/>
              <a:t> </a:t>
            </a:r>
            <a:r>
              <a:rPr lang="pt-PT" err="1"/>
              <a:t>based</a:t>
            </a:r>
            <a:r>
              <a:rPr lang="pt-PT"/>
              <a:t> puzzle game </a:t>
            </a:r>
            <a:r>
              <a:rPr lang="pt-PT" err="1"/>
              <a:t>where</a:t>
            </a:r>
            <a:r>
              <a:rPr lang="pt-PT"/>
              <a:t> in </a:t>
            </a:r>
            <a:r>
              <a:rPr lang="pt-PT" err="1"/>
              <a:t>order</a:t>
            </a:r>
            <a:r>
              <a:rPr lang="pt-PT"/>
              <a:t> to complete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 a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must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expanded</a:t>
            </a:r>
            <a:r>
              <a:rPr lang="pt-PT"/>
              <a:t> to </a:t>
            </a:r>
            <a:r>
              <a:rPr lang="pt-PT" err="1"/>
              <a:t>reach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goal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.</a:t>
            </a:r>
            <a:endParaRPr lang="en-US"/>
          </a:p>
          <a:p>
            <a:pPr marL="383540" indent="-383540"/>
            <a:r>
              <a:rPr lang="en-US"/>
              <a:t>Each numbered cell can be expanded in one of four directions and overlapped. Each cell expands </a:t>
            </a:r>
            <a:r>
              <a:rPr lang="en-US" i="1"/>
              <a:t>n</a:t>
            </a:r>
            <a:r>
              <a:rPr lang="en-US"/>
              <a:t> cells in the direction chosen, decreasing by one for each empty cell. When a expanding cell overlaps an already filled cell, the number of cells to be filled in the direction of the expansion is not decreased.</a:t>
            </a:r>
            <a:r>
              <a:rPr lang="pt-PT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95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810-595F-43B2-8790-69F8475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Related</a:t>
            </a:r>
            <a:r>
              <a:rPr lang="pt-PT"/>
              <a:t> </a:t>
            </a:r>
            <a:r>
              <a:rPr lang="pt-PT" err="1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4470-6BCD-4021-82D9-6EB0FB4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https://www.wilgysef.com/articles/zhed-solver/</a:t>
            </a:r>
            <a:endParaRPr lang="pt-PT" dirty="0">
              <a:solidFill>
                <a:schemeClr val="tx1"/>
              </a:solidFill>
            </a:endParaRPr>
          </a:p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https://github.com/WiLGYSeF/zhed-solver</a:t>
            </a:r>
          </a:p>
          <a:p>
            <a:pPr marL="383540" indent="-383540"/>
            <a:r>
              <a:rPr lang="pt-PT" u="sng" dirty="0">
                <a:solidFill>
                  <a:schemeClr val="tx1"/>
                </a:solidFill>
                <a:ea typeface="+mn-lt"/>
                <a:cs typeface="+mn-lt"/>
              </a:rPr>
              <a:t>https://www.cin.ufpe.br/~if684/EC/aulas-IASimbolica/korf96-search.pdf</a:t>
            </a:r>
          </a:p>
          <a:p>
            <a:pPr marL="383540" indent="-383540"/>
            <a:r>
              <a:rPr lang="pt-PT" u="sng" dirty="0">
                <a:solidFill>
                  <a:schemeClr val="tx1"/>
                </a:solidFill>
                <a:ea typeface="+mn-lt"/>
                <a:cs typeface="+mn-lt"/>
              </a:rPr>
              <a:t>http://archive.oreilly.com/oreillyschool/courses/data-structures-algorithms/singlePlayer.html</a:t>
            </a:r>
          </a:p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http://www.pvv.ntnu.no/~spaans/spec-cs.pdf</a:t>
            </a:r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85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A809-738C-4180-8FF5-5078870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Formulation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5485-6EDF-4E94-A04C-7BDE147D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7714"/>
            <a:ext cx="7046260" cy="46302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/>
              <a:t>For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, </a:t>
            </a:r>
            <a:r>
              <a:rPr lang="pt-PT" err="1"/>
              <a:t>the</a:t>
            </a:r>
            <a:r>
              <a:rPr lang="pt-PT"/>
              <a:t>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cells</a:t>
            </a:r>
            <a:r>
              <a:rPr lang="pt-PT" dirty="0"/>
              <a:t>'</a:t>
            </a:r>
            <a:r>
              <a:rPr lang="pt-PT"/>
              <a:t> </a:t>
            </a:r>
            <a:r>
              <a:rPr lang="pt-PT" err="1"/>
              <a:t>positions</a:t>
            </a:r>
            <a:r>
              <a:rPr lang="pt-PT"/>
              <a:t> are </a:t>
            </a:r>
            <a:r>
              <a:rPr lang="pt-PT" err="1"/>
              <a:t>diferent</a:t>
            </a:r>
            <a:r>
              <a:rPr lang="pt-PT"/>
              <a:t>. </a:t>
            </a:r>
            <a:r>
              <a:rPr lang="pt-PT" err="1"/>
              <a:t>Therefore</a:t>
            </a:r>
            <a:r>
              <a:rPr lang="pt-PT"/>
              <a:t> </a:t>
            </a:r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as </a:t>
            </a:r>
            <a:r>
              <a:rPr lang="pt-PT" err="1"/>
              <a:t>an</a:t>
            </a:r>
            <a:r>
              <a:rPr lang="pt-PT"/>
              <a:t> </a:t>
            </a:r>
            <a:r>
              <a:rPr lang="pt-PT" err="1"/>
              <a:t>example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formulation</a:t>
            </a:r>
            <a:r>
              <a:rPr lang="pt-PT"/>
              <a:t> a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4.</a:t>
            </a:r>
          </a:p>
          <a:p>
            <a:pPr marL="383540" indent="-383540"/>
            <a:r>
              <a:rPr lang="pt-PT" err="1"/>
              <a:t>State</a:t>
            </a:r>
            <a:r>
              <a:rPr lang="pt-PT"/>
              <a:t> </a:t>
            </a:r>
            <a:r>
              <a:rPr lang="pt-PT" err="1"/>
              <a:t>Representation</a:t>
            </a:r>
            <a:r>
              <a:rPr lang="pt-PT"/>
              <a:t>: </a:t>
            </a:r>
            <a:r>
              <a:rPr lang="pt-PT" err="1"/>
              <a:t>NxN</a:t>
            </a:r>
            <a:r>
              <a:rPr lang="pt-PT"/>
              <a:t> </a:t>
            </a:r>
            <a:r>
              <a:rPr lang="pt-PT" err="1"/>
              <a:t>Matrix</a:t>
            </a:r>
            <a:r>
              <a:rPr lang="pt-PT"/>
              <a:t> (</a:t>
            </a:r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Lists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integers</a:t>
            </a:r>
            <a:r>
              <a:rPr lang="pt-PT"/>
              <a:t>, N = Puzzle </a:t>
            </a:r>
            <a:r>
              <a:rPr lang="pt-PT" err="1"/>
              <a:t>Size</a:t>
            </a:r>
            <a:r>
              <a:rPr lang="pt-PT"/>
              <a:t>), </a:t>
            </a:r>
            <a:r>
              <a:rPr lang="pt-PT" err="1"/>
              <a:t>where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can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value</a:t>
            </a:r>
            <a:r>
              <a:rPr lang="pt-PT" dirty="0"/>
              <a:t>, </a:t>
            </a:r>
            <a:r>
              <a:rPr lang="pt-PT" i="1" dirty="0" err="1"/>
              <a:t>Val</a:t>
            </a:r>
            <a:r>
              <a:rPr lang="pt-PT" dirty="0"/>
              <a:t>, </a:t>
            </a:r>
            <a:r>
              <a:rPr lang="pt-PT" dirty="0" err="1"/>
              <a:t>of</a:t>
            </a:r>
            <a:r>
              <a:rPr lang="pt-PT"/>
              <a:t>: </a:t>
            </a:r>
          </a:p>
          <a:p>
            <a:pPr lvl="1" indent="-383540"/>
            <a:r>
              <a:rPr lang="pt-PT" i="0"/>
              <a:t>A positive </a:t>
            </a:r>
            <a:r>
              <a:rPr lang="pt-PT" i="0" err="1"/>
              <a:t>number</a:t>
            </a:r>
            <a:r>
              <a:rPr lang="pt-PT" i="0"/>
              <a:t>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expandable</a:t>
            </a:r>
            <a:r>
              <a:rPr lang="pt-PT" i="0"/>
              <a:t> </a:t>
            </a:r>
            <a:r>
              <a:rPr lang="pt-PT" i="0" err="1"/>
              <a:t>length</a:t>
            </a:r>
            <a:r>
              <a:rPr lang="pt-PT" i="0"/>
              <a:t> </a:t>
            </a:r>
            <a:r>
              <a:rPr lang="pt-PT" i="0" err="1"/>
              <a:t>of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0,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empty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-1,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expanded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-2,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</a:t>
            </a:r>
          </a:p>
          <a:p>
            <a:pPr lvl="1" indent="-383540"/>
            <a:r>
              <a:rPr lang="pt-PT" i="0"/>
              <a:t>-3,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reached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  </a:t>
            </a:r>
            <a:endParaRPr lang="pt-PT"/>
          </a:p>
          <a:p>
            <a:pPr marL="383540" indent="-383540"/>
            <a:r>
              <a:rPr lang="pt-PT" err="1"/>
              <a:t>Initial</a:t>
            </a:r>
            <a:r>
              <a:rPr lang="pt-PT"/>
              <a:t>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-2 , 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&gt; 0, </a:t>
            </a:r>
            <a:r>
              <a:rPr lang="pt-PT" err="1"/>
              <a:t>and</a:t>
            </a:r>
            <a:r>
              <a:rPr lang="pt-PT"/>
              <a:t> no </a:t>
            </a:r>
            <a:r>
              <a:rPr lang="pt-PT" err="1"/>
              <a:t>Val</a:t>
            </a:r>
            <a:r>
              <a:rPr lang="pt-PT"/>
              <a:t> = –1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–3 </a:t>
            </a:r>
            <a:r>
              <a:rPr lang="pt-PT" err="1"/>
              <a:t>cells</a:t>
            </a:r>
            <a:endParaRPr lang="pt-PT"/>
          </a:p>
          <a:p>
            <a:pPr marL="383540" indent="-383540"/>
            <a:r>
              <a:rPr lang="pt-PT"/>
              <a:t>Final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-3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4F693D29-0497-440E-8726-139769C3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3941"/>
              </p:ext>
            </p:extLst>
          </p:nvPr>
        </p:nvGraphicFramePr>
        <p:xfrm>
          <a:off x="9305363" y="2994211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BCAA570C-0E24-4B28-8D1C-CC86FA29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8248"/>
              </p:ext>
            </p:extLst>
          </p:nvPr>
        </p:nvGraphicFramePr>
        <p:xfrm>
          <a:off x="9296398" y="4751294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7C3B70-4B05-4ED0-9D0E-E772B2188BB4}"/>
              </a:ext>
            </a:extLst>
          </p:cNvPr>
          <p:cNvSpPr txBox="1"/>
          <p:nvPr/>
        </p:nvSpPr>
        <p:spPr>
          <a:xfrm>
            <a:off x="9188824" y="431202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Initial State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0C376-5D20-4477-8A81-42C6862B5697}"/>
              </a:ext>
            </a:extLst>
          </p:cNvPr>
          <p:cNvSpPr txBox="1"/>
          <p:nvPr/>
        </p:nvSpPr>
        <p:spPr>
          <a:xfrm>
            <a:off x="9188824" y="610496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Final State example</a:t>
            </a:r>
          </a:p>
        </p:txBody>
      </p:sp>
    </p:spTree>
    <p:extLst>
      <p:ext uri="{BB962C8B-B14F-4D97-AF65-F5344CB8AC3E}">
        <p14:creationId xmlns:p14="http://schemas.microsoft.com/office/powerpoint/2010/main" val="18749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854B-D575-4BD7-9C15-4C7E1295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Operators</a:t>
            </a:r>
            <a:endParaRPr lang="pt-PT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55A23A61-4277-474D-A797-792FD853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5100"/>
              </p:ext>
            </p:extLst>
          </p:nvPr>
        </p:nvGraphicFramePr>
        <p:xfrm>
          <a:off x="1147482" y="1613647"/>
          <a:ext cx="10420341" cy="4887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470">
                  <a:extLst>
                    <a:ext uri="{9D8B030D-6E8A-4147-A177-3AD203B41FA5}">
                      <a16:colId xmlns:a16="http://schemas.microsoft.com/office/drawing/2014/main" val="4183459816"/>
                    </a:ext>
                  </a:extLst>
                </a:gridCol>
                <a:gridCol w="2761020">
                  <a:extLst>
                    <a:ext uri="{9D8B030D-6E8A-4147-A177-3AD203B41FA5}">
                      <a16:colId xmlns:a16="http://schemas.microsoft.com/office/drawing/2014/main" val="3993318855"/>
                    </a:ext>
                  </a:extLst>
                </a:gridCol>
                <a:gridCol w="3595161">
                  <a:extLst>
                    <a:ext uri="{9D8B030D-6E8A-4147-A177-3AD203B41FA5}">
                      <a16:colId xmlns:a16="http://schemas.microsoft.com/office/drawing/2014/main" val="2710376979"/>
                    </a:ext>
                  </a:extLst>
                </a:gridCol>
                <a:gridCol w="2405690">
                  <a:extLst>
                    <a:ext uri="{9D8B030D-6E8A-4147-A177-3AD203B41FA5}">
                      <a16:colId xmlns:a16="http://schemas.microsoft.com/office/drawing/2014/main" val="1977371123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r>
                        <a:rPr lang="pt-PT" sz="18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7486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pt-PT" sz="1600"/>
                        <a:t>Move [X,Y] 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Board(X,Y)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While (i &lt;= Board(X,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If (Board(X, Y – i) != 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Board(X, Y – i) = -1;  i++;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 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  <a:endParaRPr lang="pt-PT" sz="160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3068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 </a:t>
                      </a:r>
                      <a:r>
                        <a:rPr lang="pt-PT" sz="160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</a:t>
                      </a:r>
                      <a:r>
                        <a:rPr lang="pt-PT" sz="1600"/>
                        <a:t> 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(Board(X, Y + i) != 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Board(X, Y + i)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9528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 -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 -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096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 +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 +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864C-D021-4D0D-BEAC-EB5047C1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C954DD-E1DE-4F9E-B34C-022942D7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294965"/>
            <a:ext cx="9601200" cy="22406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83540" indent="-383540"/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plan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several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breadth-first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depth-first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, A*,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pt-PT" dirty="0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heuristic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, A*),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heuristics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as: </a:t>
            </a:r>
          </a:p>
          <a:p>
            <a:pPr lvl="1" indent="-383540"/>
            <a:r>
              <a:rPr lang="pt-PT" i="0" dirty="0">
                <a:ea typeface="+mn-lt"/>
                <a:cs typeface="+mn-lt"/>
              </a:rPr>
              <a:t>H1</a:t>
            </a:r>
            <a:r>
              <a:rPr lang="pt-PT" i="0" dirty="0"/>
              <a:t> = </a:t>
            </a:r>
            <a:r>
              <a:rPr lang="pt-PT" i="0" dirty="0" err="1"/>
              <a:t>Minimum</a:t>
            </a:r>
            <a:r>
              <a:rPr lang="pt-PT" i="0" dirty="0"/>
              <a:t> </a:t>
            </a:r>
            <a:r>
              <a:rPr lang="pt-PT" i="1" dirty="0" err="1"/>
              <a:t>Zhed</a:t>
            </a:r>
            <a:r>
              <a:rPr lang="pt-PT" i="1" dirty="0"/>
              <a:t> </a:t>
            </a:r>
            <a:r>
              <a:rPr lang="pt-PT" i="1" dirty="0" err="1"/>
              <a:t>Distance</a:t>
            </a:r>
            <a:r>
              <a:rPr lang="pt-PT" i="0" dirty="0"/>
              <a:t> </a:t>
            </a:r>
            <a:r>
              <a:rPr lang="pt-PT" i="0" dirty="0" err="1"/>
              <a:t>between</a:t>
            </a:r>
            <a:r>
              <a:rPr lang="pt-PT" i="0" dirty="0"/>
              <a:t> a </a:t>
            </a:r>
            <a:r>
              <a:rPr lang="pt-PT" i="0" err="1"/>
              <a:t>Value</a:t>
            </a:r>
            <a:r>
              <a:rPr lang="pt-PT" i="0" dirty="0"/>
              <a:t> </a:t>
            </a:r>
            <a:r>
              <a:rPr lang="pt-PT" i="0" err="1"/>
              <a:t>Cell</a:t>
            </a:r>
            <a:r>
              <a:rPr lang="pt-PT" i="0" dirty="0"/>
              <a:t> </a:t>
            </a:r>
            <a:r>
              <a:rPr lang="pt-PT" i="0" err="1"/>
              <a:t>and</a:t>
            </a:r>
            <a:r>
              <a:rPr lang="pt-PT" i="0" dirty="0"/>
              <a:t> a </a:t>
            </a:r>
            <a:r>
              <a:rPr lang="pt-PT" i="0" err="1"/>
              <a:t>Finish</a:t>
            </a:r>
            <a:r>
              <a:rPr lang="pt-PT" i="0" dirty="0"/>
              <a:t> Tile. </a:t>
            </a:r>
            <a:endParaRPr lang="pt-PT" i="0"/>
          </a:p>
          <a:p>
            <a:pPr lvl="1" indent="-383540"/>
            <a:r>
              <a:rPr lang="pt-PT" dirty="0"/>
              <a:t>H2 = (1 - 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Reached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Tiles)  / (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tiles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Finish</a:t>
            </a:r>
            <a:r>
              <a:rPr lang="pt-PT" dirty="0"/>
              <a:t> Tile)</a:t>
            </a:r>
          </a:p>
          <a:p>
            <a:pPr lvl="1" indent="-383540"/>
            <a:r>
              <a:rPr lang="pt-PT" dirty="0"/>
              <a:t>H3 = </a:t>
            </a:r>
            <a:r>
              <a:rPr lang="pt-PT" dirty="0">
                <a:ea typeface="+mn-lt"/>
                <a:cs typeface="+mn-lt"/>
              </a:rPr>
              <a:t>(1 - 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Finish</a:t>
            </a:r>
            <a:r>
              <a:rPr lang="pt-PT" dirty="0">
                <a:ea typeface="+mn-lt"/>
                <a:cs typeface="+mn-lt"/>
              </a:rPr>
              <a:t> Tiles)</a:t>
            </a:r>
            <a:r>
              <a:rPr lang="pt-PT" dirty="0"/>
              <a:t>  / Sum(</a:t>
            </a:r>
            <a:r>
              <a:rPr lang="pt-PT" dirty="0" err="1"/>
              <a:t>Maximum</a:t>
            </a:r>
            <a:r>
              <a:rPr lang="pt-PT" dirty="0"/>
              <a:t> Tile </a:t>
            </a:r>
            <a:r>
              <a:rPr lang="pt-PT" dirty="0" err="1"/>
              <a:t>Reach</a:t>
            </a:r>
            <a:r>
              <a:rPr lang="pt-PT" dirty="0"/>
              <a:t>)</a:t>
            </a:r>
          </a:p>
          <a:p>
            <a:pPr lvl="1" indent="-383540"/>
            <a:r>
              <a:rPr lang="pt-PT" dirty="0" err="1"/>
              <a:t>Hx</a:t>
            </a:r>
            <a:r>
              <a:rPr lang="pt-PT" dirty="0"/>
              <a:t> = A </a:t>
            </a:r>
            <a:r>
              <a:rPr lang="pt-PT" dirty="0" err="1"/>
              <a:t>combination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heuristics</a:t>
            </a:r>
            <a:endParaRPr lang="pt-PT" i="1" dirty="0"/>
          </a:p>
          <a:p>
            <a:pPr marL="0" indent="0">
              <a:buNone/>
            </a:pPr>
            <a:endParaRPr lang="pt-PT" i="1"/>
          </a:p>
          <a:p>
            <a:pPr marL="383540" indent="-383540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DE5CA9-28EC-47BA-A741-8EBCE37458C5}"/>
              </a:ext>
            </a:extLst>
          </p:cNvPr>
          <p:cNvSpPr txBox="1"/>
          <p:nvPr/>
        </p:nvSpPr>
        <p:spPr>
          <a:xfrm>
            <a:off x="941295" y="4980379"/>
            <a:ext cx="460785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>
                <a:ea typeface="+mn-lt"/>
                <a:cs typeface="+mn-lt"/>
              </a:rPr>
              <a:t>The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Zhed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Distance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 a 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Cell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a Tile, </a:t>
            </a:r>
            <a:r>
              <a:rPr lang="pt-PT" b="1" err="1">
                <a:ea typeface="+mn-lt"/>
                <a:cs typeface="+mn-lt"/>
              </a:rPr>
              <a:t>only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applicable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when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they</a:t>
            </a:r>
            <a:r>
              <a:rPr lang="pt-PT" b="1">
                <a:ea typeface="+mn-lt"/>
                <a:cs typeface="+mn-lt"/>
              </a:rPr>
              <a:t> are in 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same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row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or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column</a:t>
            </a:r>
            <a:r>
              <a:rPr lang="pt-PT">
                <a:ea typeface="+mn-lt"/>
                <a:cs typeface="+mn-lt"/>
              </a:rPr>
              <a:t>, </a:t>
            </a:r>
            <a:r>
              <a:rPr lang="pt-PT" err="1">
                <a:ea typeface="+mn-lt"/>
                <a:cs typeface="+mn-lt"/>
              </a:rPr>
              <a:t>consists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:</a:t>
            </a:r>
            <a:endParaRPr lang="pt-PT"/>
          </a:p>
          <a:p>
            <a:r>
              <a:rPr lang="pt-PT" sz="1400">
                <a:ea typeface="+mn-lt"/>
                <a:cs typeface="+mn-lt"/>
              </a:rPr>
              <a:t>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actual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distance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them</a:t>
            </a:r>
            <a:r>
              <a:rPr lang="pt-PT" sz="1400" i="1">
                <a:ea typeface="+mn-lt"/>
                <a:cs typeface="+mn-lt"/>
              </a:rPr>
              <a:t>)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number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of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used</a:t>
            </a:r>
            <a:r>
              <a:rPr lang="pt-PT" sz="1400" i="1">
                <a:ea typeface="+mn-lt"/>
                <a:cs typeface="+mn-lt"/>
              </a:rPr>
              <a:t> tiles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) 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Cell's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Value</a:t>
            </a:r>
            <a:r>
              <a:rPr lang="pt-PT" sz="1400" i="1">
                <a:ea typeface="+mn-lt"/>
                <a:cs typeface="+mn-lt"/>
              </a:rPr>
              <a:t>) </a:t>
            </a:r>
            <a:endParaRPr lang="pt-PT" sz="1400">
              <a:ea typeface="+mn-lt"/>
              <a:cs typeface="+mn-lt"/>
            </a:endParaRPr>
          </a:p>
          <a:p>
            <a:endParaRPr lang="pt-PT" sz="1400" i="1"/>
          </a:p>
          <a:p>
            <a:endParaRPr lang="pt-PT" sz="1400" i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C238E-5686-4BC1-834F-473A6E53E424}"/>
              </a:ext>
            </a:extLst>
          </p:cNvPr>
          <p:cNvSpPr txBox="1"/>
          <p:nvPr/>
        </p:nvSpPr>
        <p:spPr>
          <a:xfrm>
            <a:off x="7530354" y="5020235"/>
            <a:ext cx="4347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For </a:t>
            </a:r>
            <a:r>
              <a:rPr lang="pt-PT" dirty="0" err="1"/>
              <a:t>instance</a:t>
            </a:r>
            <a:r>
              <a:rPr lang="pt-PT" dirty="0"/>
              <a:t>, in </a:t>
            </a:r>
            <a:r>
              <a:rPr lang="pt-PT" dirty="0" err="1"/>
              <a:t>this</a:t>
            </a:r>
            <a:r>
              <a:rPr lang="pt-PT" dirty="0"/>
              <a:t> case, </a:t>
            </a:r>
            <a:r>
              <a:rPr lang="pt-PT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Zhed</a:t>
            </a:r>
            <a:r>
              <a:rPr lang="pt-PT" i="1" dirty="0"/>
              <a:t> </a:t>
            </a:r>
            <a:r>
              <a:rPr lang="pt-PT" i="1" dirty="0" err="1"/>
              <a:t>Distance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A </a:t>
            </a:r>
            <a:r>
              <a:rPr lang="pt-PT" dirty="0" err="1"/>
              <a:t>and</a:t>
            </a:r>
            <a:r>
              <a:rPr lang="pt-PT" dirty="0"/>
              <a:t> B </a:t>
            </a:r>
            <a:r>
              <a:rPr lang="pt-PT" dirty="0" err="1"/>
              <a:t>is</a:t>
            </a:r>
            <a:r>
              <a:rPr lang="pt-PT" dirty="0"/>
              <a:t> 0, as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destination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no extra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(4 – 2 – 2 = 0)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BD0A9A9-83B7-4F1D-80C4-D486B54E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53" y="4757935"/>
            <a:ext cx="1900518" cy="19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B3-DD23-4694-97B1-F00B72D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282C-0AB9-4B44-B488-2B522AF8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C# as a </a:t>
            </a:r>
            <a:r>
              <a:rPr lang="pt-PT" err="1"/>
              <a:t>programming</a:t>
            </a:r>
            <a:r>
              <a:rPr lang="pt-PT"/>
              <a:t> </a:t>
            </a:r>
            <a:r>
              <a:rPr lang="pt-PT" err="1"/>
              <a:t>language</a:t>
            </a:r>
            <a:endParaRPr lang="pt-PT"/>
          </a:p>
          <a:p>
            <a:pPr marL="383540" indent="-383540"/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have</a:t>
            </a:r>
            <a:r>
              <a:rPr lang="pt-PT"/>
              <a:t> </a:t>
            </a:r>
            <a:r>
              <a:rPr lang="pt-PT" err="1"/>
              <a:t>already</a:t>
            </a:r>
            <a:r>
              <a:rPr lang="pt-PT"/>
              <a:t> </a:t>
            </a:r>
            <a:r>
              <a:rPr lang="pt-PT" err="1"/>
              <a:t>developed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game’s</a:t>
            </a:r>
            <a:r>
              <a:rPr lang="pt-PT"/>
              <a:t> </a:t>
            </a:r>
            <a:r>
              <a:rPr lang="pt-PT" err="1"/>
              <a:t>logic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got</a:t>
            </a:r>
            <a:r>
              <a:rPr lang="pt-PT"/>
              <a:t> a </a:t>
            </a:r>
            <a:r>
              <a:rPr lang="pt-PT" err="1"/>
              <a:t>working</a:t>
            </a:r>
            <a:r>
              <a:rPr lang="pt-PT"/>
              <a:t> console version, where the user can play a predefined level, or one imported from a file,</a:t>
            </a:r>
          </a:p>
          <a:p>
            <a:pPr marL="0" indent="0">
              <a:buNone/>
            </a:pPr>
            <a:r>
              <a:rPr lang="pt-PT"/>
              <a:t>For Zhed Level 41, its file structure and console representation are shown below:</a:t>
            </a:r>
          </a:p>
          <a:p>
            <a:pPr marL="0" indent="0">
              <a:buNone/>
            </a:pPr>
            <a:endParaRPr lang="pt-PT"/>
          </a:p>
        </p:txBody>
      </p:sp>
      <p:pic>
        <p:nvPicPr>
          <p:cNvPr id="6" name="Imagem 6" descr="Uma imagem com eletrónica, teclado, interior, fotografia&#10;&#10;Descrição gerada com confiança muito alta">
            <a:extLst>
              <a:ext uri="{FF2B5EF4-FFF2-40B4-BE49-F238E27FC236}">
                <a16:creationId xmlns:a16="http://schemas.microsoft.com/office/drawing/2014/main" id="{9C48BEBC-FC5F-40C2-8051-B73B45A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41" y="4216214"/>
            <a:ext cx="3073213" cy="2558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0FE6B-8134-4019-B84F-E9E621EB11BC}"/>
              </a:ext>
            </a:extLst>
          </p:cNvPr>
          <p:cNvSpPr txBox="1"/>
          <p:nvPr/>
        </p:nvSpPr>
        <p:spPr>
          <a:xfrm>
            <a:off x="2250141" y="3792071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Zhed App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6D8A08-FFF1-40DA-B5CB-6A123D154008}"/>
              </a:ext>
            </a:extLst>
          </p:cNvPr>
          <p:cNvSpPr txBox="1"/>
          <p:nvPr/>
        </p:nvSpPr>
        <p:spPr>
          <a:xfrm>
            <a:off x="4751293" y="3792071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File representation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DD70AC-ECA5-409B-A74E-49299AB5A0ED}"/>
              </a:ext>
            </a:extLst>
          </p:cNvPr>
          <p:cNvSpPr txBox="1"/>
          <p:nvPr/>
        </p:nvSpPr>
        <p:spPr>
          <a:xfrm>
            <a:off x="8390963" y="3792069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Console representation:</a:t>
            </a: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913E8145-8480-442C-92C7-2974605A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4" y="4166908"/>
            <a:ext cx="2358838" cy="2631140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2C34160C-AC67-468B-9B4E-663CEBD4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17" y="4213245"/>
            <a:ext cx="2438400" cy="24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0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12DCAE0B3AC64A8F020A4E3110E2C5" ma:contentTypeVersion="4" ma:contentTypeDescription="Criar um novo documento." ma:contentTypeScope="" ma:versionID="047ddf217a673f80776ad907e0b8b9ca">
  <xsd:schema xmlns:xsd="http://www.w3.org/2001/XMLSchema" xmlns:xs="http://www.w3.org/2001/XMLSchema" xmlns:p="http://schemas.microsoft.com/office/2006/metadata/properties" xmlns:ns3="55632c6c-942b-460a-81b1-ecaa869c5319" targetNamespace="http://schemas.microsoft.com/office/2006/metadata/properties" ma:root="true" ma:fieldsID="0257c76e39de83f16537c8b81966f961" ns3:_="">
    <xsd:import namespace="55632c6c-942b-460a-81b1-ecaa869c53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2c6c-942b-460a-81b1-ecaa869c5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A452DA-5B35-441E-BA60-3B1E1DD0602F}">
  <ds:schemaRefs>
    <ds:schemaRef ds:uri="55632c6c-942b-460a-81b1-ecaa869c53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CAC987-3F42-455D-B295-BE4B881FF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A4509-780F-43D6-86D6-767E07B6F805}">
  <ds:schemaRefs>
    <ds:schemaRef ds:uri="http://www.w3.org/XML/1998/namespace"/>
    <ds:schemaRef ds:uri="55632c6c-942b-460a-81b1-ecaa869c5319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</TotalTime>
  <Words>913</Words>
  <Application>Microsoft Office PowerPoint</Application>
  <PresentationFormat>Ecrã Panorâmico</PresentationFormat>
  <Paragraphs>113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IaRT – CHECKPOINT 1</vt:lpstr>
      <vt:lpstr>ZHED - Single Player Game</vt:lpstr>
      <vt:lpstr>Related Work</vt:lpstr>
      <vt:lpstr>Problem Formulation</vt:lpstr>
      <vt:lpstr>Operators</vt:lpstr>
      <vt:lpstr>Heuristics</vt:lpstr>
      <vt:lpstr>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– CHECKPOINT 1</dc:title>
  <dc:creator>User</dc:creator>
  <cp:lastModifiedBy>up201705208@ms.uporto.pt</cp:lastModifiedBy>
  <cp:revision>2</cp:revision>
  <dcterms:created xsi:type="dcterms:W3CDTF">2020-03-13T11:43:51Z</dcterms:created>
  <dcterms:modified xsi:type="dcterms:W3CDTF">2020-03-16T17:18:29Z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0x010100C212DCAE0B3AC64A8F020A4E3110E2C5</vt:lpwstr>
  </property>
</Properties>
</file>