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1" r:id="rId8"/>
    <p:sldId id="262" r:id="rId9"/>
    <p:sldId id="264" r:id="rId10"/>
    <p:sldId id="260" r:id="rId11"/>
    <p:sldId id="265" r:id="rId12"/>
    <p:sldId id="266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2CDE1-323D-4E30-8B3C-2851F2474E9D}" v="125" dt="2020-03-31T10:55:31.484"/>
    <p1510:client id="{1A8BBA69-204F-9416-131B-056F3B4DF3E1}" v="405" dt="2020-03-15T20:18:23.319"/>
    <p1510:client id="{1B1BE9F3-B87D-4D75-8A81-8EFC56C67AE8}" v="993" dt="2020-03-13T16:53:07.267"/>
    <p1510:client id="{20E3516E-31FF-645E-6BA2-1C77A8F242D7}" v="855" dt="2020-03-15T20:09:26.007"/>
    <p1510:client id="{3573C848-C38E-61DD-0B00-D94F6D46A331}" v="378" dt="2020-03-15T16:55:59.387"/>
    <p1510:client id="{5C150F50-8E36-378F-221B-9C131CDD2EAA}" v="120" dt="2020-03-31T12:38:16.749"/>
    <p1510:client id="{67700E42-E812-1C25-8DC7-A7E6FDDA7761}" v="3040" dt="2020-03-30T19:30:08.265"/>
    <p1510:client id="{6BC13B17-2509-8DFC-36C1-1C68FF170F01}" v="3683" dt="2020-03-15T19:46:43.646"/>
    <p1510:client id="{77515211-E6D8-D240-04EC-79282041E84C}" v="22" dt="2020-03-13T18:21:08.016"/>
    <p1510:client id="{81FC0ED5-7454-782D-5BA9-58048F3C0156}" v="1565" dt="2020-03-13T16:32:12.262"/>
    <p1510:client id="{830DDC2C-F1B8-4736-CD78-37911D2EE9EF}" v="167" dt="2020-03-30T11:52:54.596"/>
    <p1510:client id="{914270A7-2C24-4E6D-887F-B86DC8477918}" v="114" dt="2020-03-13T17:26:00.742"/>
    <p1510:client id="{9714EEFB-3F13-6C3B-E60A-2AC973E17842}" v="486" dt="2020-03-16T17:03:29.851"/>
    <p1510:client id="{ABD68EE4-364A-EEF0-CBA8-411C6F749778}" v="14" dt="2020-03-31T11:43:06.045"/>
    <p1510:client id="{B1525907-88E3-4467-932A-CCC894A4ACE2}" v="943" dt="2020-03-16T17:15:21.924"/>
    <p1510:client id="{C0A1E88C-21A4-E944-743F-553EB6878DD8}" v="1532" dt="2020-03-31T11:54:57.668"/>
    <p1510:client id="{C96F4B3C-3EA3-DA59-EB7F-089E8F76D24B}" v="47" dt="2020-03-15T20:19:35.067"/>
    <p1510:client id="{CFAC94E4-D35F-A24D-6583-28917E714693}" v="227" dt="2020-03-31T12:25:58.951"/>
    <p1510:client id="{F5EC3CD9-DBA3-5987-9719-CAFC6A12DC86}" v="64" dt="2020-03-15T16:40:01.794"/>
    <p1510:client id="{FC9FD046-22E5-14D7-0BF5-D2063C3CF902}" v="4" dt="2020-03-16T00:42:17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GYSeF/zhed-solver" TargetMode="External"/><Relationship Id="rId2" Type="http://schemas.openxmlformats.org/officeDocument/2006/relationships/hyperlink" Target="https://www.wilgysef.com/articles/zhed-solv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vv.ntnu.no/~spaans/spec-c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B909-CBE2-47CD-BAE8-D77EF52D8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58602"/>
            <a:ext cx="8361229" cy="1086238"/>
          </a:xfrm>
        </p:spPr>
        <p:txBody>
          <a:bodyPr/>
          <a:lstStyle/>
          <a:p>
            <a:r>
              <a:rPr lang="pt-PT" sz="6600" err="1"/>
              <a:t>IaRT</a:t>
            </a:r>
            <a:r>
              <a:rPr lang="pt-PT" sz="6600"/>
              <a:t> – CHECKPOINT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BA568-779C-4B9D-84BD-4DD923D22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3536829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pt-PT"/>
              <a:t>Daniel Brandão – 201705812</a:t>
            </a:r>
          </a:p>
          <a:p>
            <a:r>
              <a:rPr lang="pt-PT"/>
              <a:t>Pedro Moás – 201705208</a:t>
            </a:r>
          </a:p>
          <a:p>
            <a:r>
              <a:rPr lang="pt-PT"/>
              <a:t>Gaspar Pinheiro - 201704700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748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7810-595F-43B2-8790-69F84757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Related</a:t>
            </a:r>
            <a:r>
              <a:rPr lang="pt-PT"/>
              <a:t> </a:t>
            </a:r>
            <a:r>
              <a:rPr lang="pt-PT" err="1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4470-6BCD-4021-82D9-6EB0FB46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PT">
                <a:solidFill>
                  <a:schemeClr val="tx1"/>
                </a:solidFill>
                <a:ea typeface="+mn-lt"/>
                <a:cs typeface="+mn-lt"/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https://www.wilgysef.com/articles/zhed-solver/</a:t>
            </a:r>
            <a:endParaRPr lang="pt-PT">
              <a:solidFill>
                <a:schemeClr val="tx1"/>
              </a:solidFill>
            </a:endParaRPr>
          </a:p>
          <a:p>
            <a:pPr marL="383540" indent="-383540"/>
            <a:r>
              <a:rPr lang="pt-PT">
                <a:solidFill>
                  <a:schemeClr val="tx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https://github.com/WiLGYSeF/zhed-solver</a:t>
            </a:r>
          </a:p>
          <a:p>
            <a:pPr marL="383540" indent="-383540"/>
            <a:r>
              <a:rPr lang="pt-PT" u="sng">
                <a:solidFill>
                  <a:schemeClr val="tx1"/>
                </a:solidFill>
                <a:ea typeface="+mn-lt"/>
                <a:cs typeface="+mn-lt"/>
              </a:rPr>
              <a:t>https://www.cin.ufpe.br/~if684/EC/aulas-IASimbolica/korf96-search.pdf</a:t>
            </a:r>
          </a:p>
          <a:p>
            <a:pPr marL="383540" indent="-383540"/>
            <a:r>
              <a:rPr lang="pt-PT" u="sng">
                <a:solidFill>
                  <a:schemeClr val="tx1"/>
                </a:solidFill>
                <a:ea typeface="+mn-lt"/>
                <a:cs typeface="+mn-lt"/>
              </a:rPr>
              <a:t>http://archive.oreilly.com/oreillyschool/courses/data-structures-algorithms/singlePlayer.html</a:t>
            </a:r>
          </a:p>
          <a:p>
            <a:pPr marL="383540" indent="-383540"/>
            <a:r>
              <a:rPr lang="pt-PT">
                <a:solidFill>
                  <a:schemeClr val="tx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http://www.pvv.ntnu.no/~spaans/spec-cs.pdf</a:t>
            </a:r>
          </a:p>
          <a:p>
            <a:pPr marL="383540" indent="-383540"/>
            <a:endParaRPr lang="pt-PT"/>
          </a:p>
          <a:p>
            <a:pPr marL="383540" indent="-383540"/>
            <a:endParaRPr lang="pt-PT"/>
          </a:p>
          <a:p>
            <a:pPr marL="383540" indent="-383540"/>
            <a:endParaRPr lang="pt-PT"/>
          </a:p>
          <a:p>
            <a:pPr marL="0" indent="0">
              <a:buNone/>
            </a:pPr>
            <a:endParaRPr lang="pt-PT"/>
          </a:p>
          <a:p>
            <a:pPr marL="383540" indent="-383540"/>
            <a:endParaRPr lang="pt-PT"/>
          </a:p>
          <a:p>
            <a:pPr marL="383540" indent="-383540"/>
            <a:endParaRPr lang="pt-PT"/>
          </a:p>
          <a:p>
            <a:pPr marL="383540" indent="-38354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859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24E2-467A-4084-B815-8ECF4A6B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5495"/>
          </a:xfrm>
        </p:spPr>
        <p:txBody>
          <a:bodyPr/>
          <a:lstStyle/>
          <a:p>
            <a:r>
              <a:rPr lang="pt-PT"/>
              <a:t>ZHED - Single </a:t>
            </a:r>
            <a:r>
              <a:rPr lang="pt-PT" err="1"/>
              <a:t>Player</a:t>
            </a:r>
            <a:r>
              <a:rPr lang="pt-PT"/>
              <a:t> Game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56DC626-AF6D-4627-B39D-8A923EA75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905" y="1952537"/>
            <a:ext cx="1825709" cy="1813876"/>
          </a:xfrm>
        </p:spPr>
      </p:pic>
      <p:pic>
        <p:nvPicPr>
          <p:cNvPr id="7" name="Picture 6" descr="A picture containing white&#10;&#10;Description automatically generated">
            <a:extLst>
              <a:ext uri="{FF2B5EF4-FFF2-40B4-BE49-F238E27FC236}">
                <a16:creationId xmlns:a16="http://schemas.microsoft.com/office/drawing/2014/main" id="{034F2117-6782-4683-983A-F1A4FB121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650" y="1952537"/>
            <a:ext cx="1835975" cy="1813876"/>
          </a:xfrm>
          <a:prstGeom prst="rect">
            <a:avLst/>
          </a:prstGeom>
        </p:spPr>
      </p:pic>
      <p:pic>
        <p:nvPicPr>
          <p:cNvPr id="9" name="Picture 8" descr="A picture containing photo, indoor, white, black&#10;&#10;Description automatically generated">
            <a:extLst>
              <a:ext uri="{FF2B5EF4-FFF2-40B4-BE49-F238E27FC236}">
                <a16:creationId xmlns:a16="http://schemas.microsoft.com/office/drawing/2014/main" id="{7B0A117F-A56F-4445-9A18-98E44299B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661" y="1952537"/>
            <a:ext cx="1824009" cy="181387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45EB0E8-6778-49A3-86B7-D07DA715CA1B}"/>
              </a:ext>
            </a:extLst>
          </p:cNvPr>
          <p:cNvSpPr txBox="1">
            <a:spLocks/>
          </p:cNvSpPr>
          <p:nvPr/>
        </p:nvSpPr>
        <p:spPr>
          <a:xfrm>
            <a:off x="1371600" y="4267656"/>
            <a:ext cx="9601200" cy="2260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pt-PT"/>
              <a:t>ZHED </a:t>
            </a:r>
            <a:r>
              <a:rPr lang="pt-PT" err="1"/>
              <a:t>is</a:t>
            </a:r>
            <a:r>
              <a:rPr lang="pt-PT"/>
              <a:t> a </a:t>
            </a:r>
            <a:r>
              <a:rPr lang="pt-PT" err="1"/>
              <a:t>grid</a:t>
            </a:r>
            <a:r>
              <a:rPr lang="pt-PT"/>
              <a:t> </a:t>
            </a:r>
            <a:r>
              <a:rPr lang="pt-PT" err="1"/>
              <a:t>based</a:t>
            </a:r>
            <a:r>
              <a:rPr lang="pt-PT"/>
              <a:t> puzzle game </a:t>
            </a:r>
            <a:r>
              <a:rPr lang="pt-PT" err="1"/>
              <a:t>where</a:t>
            </a:r>
            <a:r>
              <a:rPr lang="pt-PT"/>
              <a:t> in </a:t>
            </a:r>
            <a:r>
              <a:rPr lang="pt-PT" err="1"/>
              <a:t>order</a:t>
            </a:r>
            <a:r>
              <a:rPr lang="pt-PT"/>
              <a:t> to complete </a:t>
            </a:r>
            <a:r>
              <a:rPr lang="pt-PT" err="1"/>
              <a:t>each</a:t>
            </a:r>
            <a:r>
              <a:rPr lang="pt-PT"/>
              <a:t> </a:t>
            </a:r>
            <a:r>
              <a:rPr lang="pt-PT" err="1"/>
              <a:t>level</a:t>
            </a:r>
            <a:r>
              <a:rPr lang="pt-PT"/>
              <a:t> a </a:t>
            </a:r>
            <a:r>
              <a:rPr lang="pt-PT" err="1"/>
              <a:t>numbered</a:t>
            </a:r>
            <a:r>
              <a:rPr lang="pt-PT"/>
              <a:t> </a:t>
            </a:r>
            <a:r>
              <a:rPr lang="pt-PT" err="1"/>
              <a:t>cell</a:t>
            </a:r>
            <a:r>
              <a:rPr lang="pt-PT"/>
              <a:t> must </a:t>
            </a:r>
            <a:r>
              <a:rPr lang="pt-PT" err="1"/>
              <a:t>be</a:t>
            </a:r>
            <a:r>
              <a:rPr lang="pt-PT"/>
              <a:t> </a:t>
            </a:r>
            <a:r>
              <a:rPr lang="pt-PT" err="1"/>
              <a:t>expanded</a:t>
            </a:r>
            <a:r>
              <a:rPr lang="pt-PT"/>
              <a:t> to </a:t>
            </a:r>
            <a:r>
              <a:rPr lang="pt-PT" err="1"/>
              <a:t>reach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goal</a:t>
            </a:r>
            <a:r>
              <a:rPr lang="pt-PT"/>
              <a:t> </a:t>
            </a:r>
            <a:r>
              <a:rPr lang="pt-PT" err="1"/>
              <a:t>cell</a:t>
            </a:r>
            <a:r>
              <a:rPr lang="pt-PT"/>
              <a:t>.</a:t>
            </a:r>
            <a:endParaRPr lang="en-US"/>
          </a:p>
          <a:p>
            <a:pPr marL="383540" indent="-383540"/>
            <a:r>
              <a:rPr lang="en-US"/>
              <a:t>Each numbered cell can be expanded in one of four directions and overlapped. Each cell expands </a:t>
            </a:r>
            <a:r>
              <a:rPr lang="en-US" i="1"/>
              <a:t>n</a:t>
            </a:r>
            <a:r>
              <a:rPr lang="en-US"/>
              <a:t> cells in the direction chosen, decreasing by one for each empty cell. When a expanding cell overlaps an already filled cell, the number of cells to be filled in the direction of the expansion is not decreased.</a:t>
            </a:r>
            <a:r>
              <a:rPr lang="pt-PT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7958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A809-738C-4180-8FF5-5078870A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Problem</a:t>
            </a:r>
            <a:r>
              <a:rPr lang="pt-PT"/>
              <a:t> </a:t>
            </a:r>
            <a:r>
              <a:rPr lang="pt-PT" err="1"/>
              <a:t>Formulation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5485-6EDF-4E94-A04C-7BDE147D8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7714"/>
            <a:ext cx="7046260" cy="463027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PT"/>
              <a:t>For </a:t>
            </a:r>
            <a:r>
              <a:rPr lang="pt-PT" err="1"/>
              <a:t>each</a:t>
            </a:r>
            <a:r>
              <a:rPr lang="pt-PT"/>
              <a:t> </a:t>
            </a:r>
            <a:r>
              <a:rPr lang="pt-PT" err="1"/>
              <a:t>level</a:t>
            </a:r>
            <a:r>
              <a:rPr lang="pt-PT"/>
              <a:t>, </a:t>
            </a:r>
            <a:r>
              <a:rPr lang="pt-PT" err="1"/>
              <a:t>the</a:t>
            </a:r>
            <a:r>
              <a:rPr lang="pt-PT"/>
              <a:t> puzzle </a:t>
            </a:r>
            <a:r>
              <a:rPr lang="pt-PT" err="1"/>
              <a:t>size</a:t>
            </a:r>
            <a:r>
              <a:rPr lang="pt-PT"/>
              <a:t>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numbered</a:t>
            </a:r>
            <a:r>
              <a:rPr lang="pt-PT"/>
              <a:t> </a:t>
            </a:r>
            <a:r>
              <a:rPr lang="pt-PT" err="1"/>
              <a:t>cells</a:t>
            </a:r>
            <a:r>
              <a:rPr lang="pt-PT"/>
              <a:t>' </a:t>
            </a:r>
            <a:r>
              <a:rPr lang="pt-PT" err="1"/>
              <a:t>positions</a:t>
            </a:r>
            <a:r>
              <a:rPr lang="pt-PT"/>
              <a:t> are </a:t>
            </a:r>
            <a:r>
              <a:rPr lang="pt-PT" err="1"/>
              <a:t>diferent</a:t>
            </a:r>
            <a:r>
              <a:rPr lang="pt-PT"/>
              <a:t>. </a:t>
            </a:r>
            <a:r>
              <a:rPr lang="pt-PT" err="1"/>
              <a:t>Therefore</a:t>
            </a:r>
            <a:r>
              <a:rPr lang="pt-PT"/>
              <a:t> </a:t>
            </a:r>
            <a:r>
              <a:rPr lang="pt-PT" err="1"/>
              <a:t>we</a:t>
            </a:r>
            <a:r>
              <a:rPr lang="pt-PT"/>
              <a:t> are </a:t>
            </a:r>
            <a:r>
              <a:rPr lang="pt-PT" err="1"/>
              <a:t>using</a:t>
            </a:r>
            <a:r>
              <a:rPr lang="pt-PT"/>
              <a:t> as </a:t>
            </a:r>
            <a:r>
              <a:rPr lang="pt-PT" err="1"/>
              <a:t>an</a:t>
            </a:r>
            <a:r>
              <a:rPr lang="pt-PT"/>
              <a:t> </a:t>
            </a:r>
            <a:r>
              <a:rPr lang="pt-PT" err="1"/>
              <a:t>example</a:t>
            </a:r>
            <a:r>
              <a:rPr lang="pt-PT"/>
              <a:t> for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formulation</a:t>
            </a:r>
            <a:r>
              <a:rPr lang="pt-PT"/>
              <a:t> a puzzle </a:t>
            </a:r>
            <a:r>
              <a:rPr lang="pt-PT" err="1"/>
              <a:t>size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4.</a:t>
            </a:r>
          </a:p>
          <a:p>
            <a:pPr marL="383540" indent="-383540"/>
            <a:r>
              <a:rPr lang="pt-PT" err="1"/>
              <a:t>State</a:t>
            </a:r>
            <a:r>
              <a:rPr lang="pt-PT"/>
              <a:t> </a:t>
            </a:r>
            <a:r>
              <a:rPr lang="pt-PT" err="1"/>
              <a:t>Representation</a:t>
            </a:r>
            <a:r>
              <a:rPr lang="pt-PT"/>
              <a:t>: </a:t>
            </a:r>
            <a:r>
              <a:rPr lang="pt-PT" err="1"/>
              <a:t>NxN</a:t>
            </a:r>
            <a:r>
              <a:rPr lang="pt-PT"/>
              <a:t> </a:t>
            </a:r>
            <a:r>
              <a:rPr lang="pt-PT" err="1"/>
              <a:t>Matrix</a:t>
            </a:r>
            <a:r>
              <a:rPr lang="pt-PT"/>
              <a:t> (</a:t>
            </a:r>
            <a:r>
              <a:rPr lang="pt-PT" err="1"/>
              <a:t>List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Lists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integers</a:t>
            </a:r>
            <a:r>
              <a:rPr lang="pt-PT"/>
              <a:t>, N = Puzzle </a:t>
            </a:r>
            <a:r>
              <a:rPr lang="pt-PT" err="1"/>
              <a:t>Size</a:t>
            </a:r>
            <a:r>
              <a:rPr lang="pt-PT"/>
              <a:t>), </a:t>
            </a:r>
            <a:r>
              <a:rPr lang="pt-PT" err="1"/>
              <a:t>where</a:t>
            </a:r>
            <a:r>
              <a:rPr lang="pt-PT"/>
              <a:t> </a:t>
            </a:r>
            <a:r>
              <a:rPr lang="pt-PT" err="1"/>
              <a:t>each</a:t>
            </a:r>
            <a:r>
              <a:rPr lang="pt-PT"/>
              <a:t> </a:t>
            </a:r>
            <a:r>
              <a:rPr lang="pt-PT" err="1"/>
              <a:t>cell</a:t>
            </a:r>
            <a:r>
              <a:rPr lang="pt-PT"/>
              <a:t> can </a:t>
            </a:r>
            <a:r>
              <a:rPr lang="pt-PT" err="1"/>
              <a:t>have</a:t>
            </a:r>
            <a:r>
              <a:rPr lang="pt-PT"/>
              <a:t> a </a:t>
            </a:r>
            <a:r>
              <a:rPr lang="pt-PT" err="1"/>
              <a:t>value</a:t>
            </a:r>
            <a:r>
              <a:rPr lang="pt-PT"/>
              <a:t>, </a:t>
            </a:r>
            <a:r>
              <a:rPr lang="pt-PT" i="1" err="1"/>
              <a:t>Val</a:t>
            </a:r>
            <a:r>
              <a:rPr lang="pt-PT"/>
              <a:t>, </a:t>
            </a:r>
            <a:r>
              <a:rPr lang="pt-PT" err="1"/>
              <a:t>of</a:t>
            </a:r>
            <a:r>
              <a:rPr lang="pt-PT"/>
              <a:t>: </a:t>
            </a:r>
          </a:p>
          <a:p>
            <a:pPr lvl="1" indent="-383540"/>
            <a:r>
              <a:rPr lang="pt-PT" i="0"/>
              <a:t>A positive </a:t>
            </a:r>
            <a:r>
              <a:rPr lang="pt-PT" i="0" err="1"/>
              <a:t>number</a:t>
            </a:r>
            <a:r>
              <a:rPr lang="pt-PT" i="0"/>
              <a:t>, </a:t>
            </a:r>
            <a:r>
              <a:rPr lang="pt-PT" i="0" err="1"/>
              <a:t>representing</a:t>
            </a:r>
            <a:r>
              <a:rPr lang="pt-PT" i="0"/>
              <a:t> </a:t>
            </a:r>
            <a:r>
              <a:rPr lang="pt-PT" i="0" err="1"/>
              <a:t>the</a:t>
            </a:r>
            <a:r>
              <a:rPr lang="pt-PT" i="0"/>
              <a:t> </a:t>
            </a:r>
            <a:r>
              <a:rPr lang="pt-PT" i="0" err="1"/>
              <a:t>expandable</a:t>
            </a:r>
            <a:r>
              <a:rPr lang="pt-PT" i="0"/>
              <a:t> </a:t>
            </a:r>
            <a:r>
              <a:rPr lang="pt-PT" i="0" err="1"/>
              <a:t>length</a:t>
            </a:r>
            <a:r>
              <a:rPr lang="pt-PT" i="0"/>
              <a:t> </a:t>
            </a:r>
            <a:r>
              <a:rPr lang="pt-PT" i="0" err="1"/>
              <a:t>of</a:t>
            </a:r>
            <a:r>
              <a:rPr lang="pt-PT" i="0"/>
              <a:t> </a:t>
            </a:r>
            <a:r>
              <a:rPr lang="pt-PT" i="0" err="1"/>
              <a:t>the</a:t>
            </a:r>
            <a:r>
              <a:rPr lang="pt-PT" i="0"/>
              <a:t> </a:t>
            </a:r>
            <a:r>
              <a:rPr lang="pt-PT" i="0" err="1"/>
              <a:t>cell</a:t>
            </a:r>
            <a:r>
              <a:rPr lang="pt-PT" i="0"/>
              <a:t>;</a:t>
            </a:r>
          </a:p>
          <a:p>
            <a:pPr lvl="1" indent="-383540"/>
            <a:r>
              <a:rPr lang="pt-PT" i="0"/>
              <a:t>0, </a:t>
            </a:r>
            <a:r>
              <a:rPr lang="pt-PT" i="0" err="1"/>
              <a:t>representing</a:t>
            </a:r>
            <a:r>
              <a:rPr lang="pt-PT" i="0"/>
              <a:t> </a:t>
            </a:r>
            <a:r>
              <a:rPr lang="pt-PT" i="0" err="1"/>
              <a:t>an</a:t>
            </a:r>
            <a:r>
              <a:rPr lang="pt-PT" i="0"/>
              <a:t> </a:t>
            </a:r>
            <a:r>
              <a:rPr lang="pt-PT" i="0" err="1"/>
              <a:t>empty</a:t>
            </a:r>
            <a:r>
              <a:rPr lang="pt-PT" i="0"/>
              <a:t> </a:t>
            </a:r>
            <a:r>
              <a:rPr lang="pt-PT" i="0" err="1"/>
              <a:t>cell</a:t>
            </a:r>
            <a:r>
              <a:rPr lang="pt-PT" i="0"/>
              <a:t>;</a:t>
            </a:r>
          </a:p>
          <a:p>
            <a:pPr lvl="1" indent="-383540"/>
            <a:r>
              <a:rPr lang="pt-PT" i="0"/>
              <a:t>-1, </a:t>
            </a:r>
            <a:r>
              <a:rPr lang="pt-PT" i="0" err="1"/>
              <a:t>representing</a:t>
            </a:r>
            <a:r>
              <a:rPr lang="pt-PT" i="0"/>
              <a:t> </a:t>
            </a:r>
            <a:r>
              <a:rPr lang="pt-PT" i="0" err="1"/>
              <a:t>an</a:t>
            </a:r>
            <a:r>
              <a:rPr lang="pt-PT" i="0"/>
              <a:t> </a:t>
            </a:r>
            <a:r>
              <a:rPr lang="pt-PT" i="0" err="1"/>
              <a:t>expanded</a:t>
            </a:r>
            <a:r>
              <a:rPr lang="pt-PT" i="0"/>
              <a:t> </a:t>
            </a:r>
            <a:r>
              <a:rPr lang="pt-PT" i="0" err="1"/>
              <a:t>cell</a:t>
            </a:r>
            <a:r>
              <a:rPr lang="pt-PT" i="0"/>
              <a:t>;</a:t>
            </a:r>
          </a:p>
          <a:p>
            <a:pPr lvl="1" indent="-383540"/>
            <a:r>
              <a:rPr lang="pt-PT" i="0"/>
              <a:t>-2, </a:t>
            </a:r>
            <a:r>
              <a:rPr lang="pt-PT" i="0" err="1"/>
              <a:t>representing</a:t>
            </a:r>
            <a:r>
              <a:rPr lang="pt-PT" i="0"/>
              <a:t> </a:t>
            </a:r>
            <a:r>
              <a:rPr lang="pt-PT" i="0" err="1"/>
              <a:t>the</a:t>
            </a:r>
            <a:r>
              <a:rPr lang="pt-PT" i="0"/>
              <a:t> </a:t>
            </a:r>
            <a:r>
              <a:rPr lang="pt-PT" i="0" err="1"/>
              <a:t>goal</a:t>
            </a:r>
            <a:r>
              <a:rPr lang="pt-PT" i="0"/>
              <a:t> </a:t>
            </a:r>
            <a:r>
              <a:rPr lang="pt-PT" i="0" err="1"/>
              <a:t>cell</a:t>
            </a:r>
            <a:r>
              <a:rPr lang="pt-PT" i="0"/>
              <a:t>.</a:t>
            </a:r>
          </a:p>
          <a:p>
            <a:pPr lvl="1" indent="-383540"/>
            <a:r>
              <a:rPr lang="pt-PT" i="0"/>
              <a:t>-3, </a:t>
            </a:r>
            <a:r>
              <a:rPr lang="pt-PT" i="0" err="1"/>
              <a:t>representing</a:t>
            </a:r>
            <a:r>
              <a:rPr lang="pt-PT" i="0"/>
              <a:t> </a:t>
            </a:r>
            <a:r>
              <a:rPr lang="pt-PT" i="0" err="1"/>
              <a:t>the</a:t>
            </a:r>
            <a:r>
              <a:rPr lang="pt-PT" i="0"/>
              <a:t> </a:t>
            </a:r>
            <a:r>
              <a:rPr lang="pt-PT" i="0" err="1"/>
              <a:t>reached</a:t>
            </a:r>
            <a:r>
              <a:rPr lang="pt-PT" i="0"/>
              <a:t> </a:t>
            </a:r>
            <a:r>
              <a:rPr lang="pt-PT" i="0" err="1"/>
              <a:t>goal</a:t>
            </a:r>
            <a:r>
              <a:rPr lang="pt-PT" i="0"/>
              <a:t> </a:t>
            </a:r>
            <a:r>
              <a:rPr lang="pt-PT" i="0" err="1"/>
              <a:t>cell</a:t>
            </a:r>
            <a:r>
              <a:rPr lang="pt-PT" i="0"/>
              <a:t>.  </a:t>
            </a:r>
            <a:endParaRPr lang="pt-PT"/>
          </a:p>
          <a:p>
            <a:pPr marL="383540" indent="-383540"/>
            <a:r>
              <a:rPr lang="pt-PT" err="1"/>
              <a:t>Initial</a:t>
            </a:r>
            <a:r>
              <a:rPr lang="pt-PT"/>
              <a:t> </a:t>
            </a:r>
            <a:r>
              <a:rPr lang="pt-PT" err="1"/>
              <a:t>State</a:t>
            </a:r>
            <a:r>
              <a:rPr lang="pt-PT"/>
              <a:t>: </a:t>
            </a:r>
            <a:r>
              <a:rPr lang="pt-PT" err="1"/>
              <a:t>Matrix</a:t>
            </a:r>
            <a:r>
              <a:rPr lang="pt-PT"/>
              <a:t> </a:t>
            </a:r>
            <a:r>
              <a:rPr lang="pt-PT" err="1"/>
              <a:t>with</a:t>
            </a:r>
            <a:r>
              <a:rPr lang="pt-PT"/>
              <a:t> </a:t>
            </a:r>
            <a:r>
              <a:rPr lang="pt-PT" err="1"/>
              <a:t>at</a:t>
            </a:r>
            <a:r>
              <a:rPr lang="pt-PT"/>
              <a:t> </a:t>
            </a:r>
            <a:r>
              <a:rPr lang="pt-PT" err="1"/>
              <a:t>least</a:t>
            </a:r>
            <a:r>
              <a:rPr lang="pt-PT"/>
              <a:t> </a:t>
            </a:r>
            <a:r>
              <a:rPr lang="pt-PT" err="1"/>
              <a:t>one</a:t>
            </a:r>
            <a:r>
              <a:rPr lang="pt-PT"/>
              <a:t> </a:t>
            </a:r>
            <a:r>
              <a:rPr lang="pt-PT" err="1"/>
              <a:t>Val</a:t>
            </a:r>
            <a:r>
              <a:rPr lang="pt-PT"/>
              <a:t> = -2 , </a:t>
            </a:r>
            <a:r>
              <a:rPr lang="pt-PT" err="1"/>
              <a:t>at</a:t>
            </a:r>
            <a:r>
              <a:rPr lang="pt-PT"/>
              <a:t> </a:t>
            </a:r>
            <a:r>
              <a:rPr lang="pt-PT" err="1"/>
              <a:t>least</a:t>
            </a:r>
            <a:r>
              <a:rPr lang="pt-PT"/>
              <a:t> </a:t>
            </a:r>
            <a:r>
              <a:rPr lang="pt-PT" err="1"/>
              <a:t>one</a:t>
            </a:r>
            <a:r>
              <a:rPr lang="pt-PT"/>
              <a:t> </a:t>
            </a:r>
            <a:r>
              <a:rPr lang="pt-PT" err="1"/>
              <a:t>Val</a:t>
            </a:r>
            <a:r>
              <a:rPr lang="pt-PT"/>
              <a:t> &gt; 0, </a:t>
            </a:r>
            <a:r>
              <a:rPr lang="pt-PT" err="1"/>
              <a:t>and</a:t>
            </a:r>
            <a:r>
              <a:rPr lang="pt-PT"/>
              <a:t> no </a:t>
            </a:r>
            <a:r>
              <a:rPr lang="pt-PT" err="1"/>
              <a:t>Val</a:t>
            </a:r>
            <a:r>
              <a:rPr lang="pt-PT"/>
              <a:t> = –1 </a:t>
            </a:r>
            <a:r>
              <a:rPr lang="pt-PT" err="1"/>
              <a:t>or</a:t>
            </a:r>
            <a:r>
              <a:rPr lang="pt-PT"/>
              <a:t> </a:t>
            </a:r>
            <a:r>
              <a:rPr lang="pt-PT" err="1"/>
              <a:t>Val</a:t>
            </a:r>
            <a:r>
              <a:rPr lang="pt-PT"/>
              <a:t> = –3 </a:t>
            </a:r>
            <a:r>
              <a:rPr lang="pt-PT" err="1"/>
              <a:t>cells</a:t>
            </a:r>
            <a:endParaRPr lang="pt-PT"/>
          </a:p>
          <a:p>
            <a:pPr marL="383540" indent="-383540"/>
            <a:r>
              <a:rPr lang="pt-PT"/>
              <a:t>Final </a:t>
            </a:r>
            <a:r>
              <a:rPr lang="pt-PT" err="1"/>
              <a:t>State</a:t>
            </a:r>
            <a:r>
              <a:rPr lang="pt-PT"/>
              <a:t>: </a:t>
            </a:r>
            <a:r>
              <a:rPr lang="pt-PT" err="1"/>
              <a:t>Matrix</a:t>
            </a:r>
            <a:r>
              <a:rPr lang="pt-PT"/>
              <a:t> </a:t>
            </a:r>
            <a:r>
              <a:rPr lang="pt-PT" err="1"/>
              <a:t>with</a:t>
            </a:r>
            <a:r>
              <a:rPr lang="pt-PT"/>
              <a:t> </a:t>
            </a:r>
            <a:r>
              <a:rPr lang="pt-PT" err="1"/>
              <a:t>one</a:t>
            </a:r>
            <a:r>
              <a:rPr lang="pt-PT"/>
              <a:t> </a:t>
            </a:r>
            <a:r>
              <a:rPr lang="pt-PT" err="1"/>
              <a:t>Val</a:t>
            </a:r>
            <a:r>
              <a:rPr lang="pt-PT"/>
              <a:t> = -3</a:t>
            </a:r>
          </a:p>
        </p:txBody>
      </p:sp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4F693D29-0497-440E-8726-139769C39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63941"/>
              </p:ext>
            </p:extLst>
          </p:nvPr>
        </p:nvGraphicFramePr>
        <p:xfrm>
          <a:off x="9305363" y="2994211"/>
          <a:ext cx="1371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15310652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7043685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401261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6683238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6241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870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106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943981"/>
                  </a:ext>
                </a:extLst>
              </a:tr>
            </a:tbl>
          </a:graphicData>
        </a:graphic>
      </p:graphicFrame>
      <p:graphicFrame>
        <p:nvGraphicFramePr>
          <p:cNvPr id="17" name="Table 14">
            <a:extLst>
              <a:ext uri="{FF2B5EF4-FFF2-40B4-BE49-F238E27FC236}">
                <a16:creationId xmlns:a16="http://schemas.microsoft.com/office/drawing/2014/main" id="{BCAA570C-0E24-4B28-8D1C-CC86FA290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48248"/>
              </p:ext>
            </p:extLst>
          </p:nvPr>
        </p:nvGraphicFramePr>
        <p:xfrm>
          <a:off x="9296398" y="4751294"/>
          <a:ext cx="1371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15310652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7043685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401261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6683238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6241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870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106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94398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97C3B70-4B05-4ED0-9D0E-E772B2188BB4}"/>
              </a:ext>
            </a:extLst>
          </p:cNvPr>
          <p:cNvSpPr txBox="1"/>
          <p:nvPr/>
        </p:nvSpPr>
        <p:spPr>
          <a:xfrm>
            <a:off x="9188824" y="4312024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accent4"/>
                </a:solidFill>
              </a:rPr>
              <a:t>Initial State example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B0C376-5D20-4477-8A81-42C6862B5697}"/>
              </a:ext>
            </a:extLst>
          </p:cNvPr>
          <p:cNvSpPr txBox="1"/>
          <p:nvPr/>
        </p:nvSpPr>
        <p:spPr>
          <a:xfrm>
            <a:off x="9188824" y="610496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accent4"/>
                </a:solidFill>
              </a:rPr>
              <a:t>Final State example</a:t>
            </a:r>
          </a:p>
        </p:txBody>
      </p:sp>
    </p:spTree>
    <p:extLst>
      <p:ext uri="{BB962C8B-B14F-4D97-AF65-F5344CB8AC3E}">
        <p14:creationId xmlns:p14="http://schemas.microsoft.com/office/powerpoint/2010/main" val="187495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6854B-D575-4BD7-9C15-4C7E1295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Operators</a:t>
            </a:r>
            <a:endParaRPr lang="pt-PT"/>
          </a:p>
        </p:txBody>
      </p:sp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55A23A61-4277-474D-A797-792FD853A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46673"/>
              </p:ext>
            </p:extLst>
          </p:nvPr>
        </p:nvGraphicFramePr>
        <p:xfrm>
          <a:off x="1147482" y="1613647"/>
          <a:ext cx="10420341" cy="48875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8470">
                  <a:extLst>
                    <a:ext uri="{9D8B030D-6E8A-4147-A177-3AD203B41FA5}">
                      <a16:colId xmlns:a16="http://schemas.microsoft.com/office/drawing/2014/main" val="4183459816"/>
                    </a:ext>
                  </a:extLst>
                </a:gridCol>
                <a:gridCol w="2761020">
                  <a:extLst>
                    <a:ext uri="{9D8B030D-6E8A-4147-A177-3AD203B41FA5}">
                      <a16:colId xmlns:a16="http://schemas.microsoft.com/office/drawing/2014/main" val="3993318855"/>
                    </a:ext>
                  </a:extLst>
                </a:gridCol>
                <a:gridCol w="3595161">
                  <a:extLst>
                    <a:ext uri="{9D8B030D-6E8A-4147-A177-3AD203B41FA5}">
                      <a16:colId xmlns:a16="http://schemas.microsoft.com/office/drawing/2014/main" val="2710376979"/>
                    </a:ext>
                  </a:extLst>
                </a:gridCol>
                <a:gridCol w="2405690">
                  <a:extLst>
                    <a:ext uri="{9D8B030D-6E8A-4147-A177-3AD203B41FA5}">
                      <a16:colId xmlns:a16="http://schemas.microsoft.com/office/drawing/2014/main" val="1977371123"/>
                    </a:ext>
                  </a:extLst>
                </a:gridCol>
              </a:tblGrid>
              <a:tr h="376517">
                <a:tc>
                  <a:txBody>
                    <a:bodyPr/>
                    <a:lstStyle/>
                    <a:p>
                      <a:r>
                        <a:rPr lang="pt-PT" sz="1800" err="1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err="1"/>
                        <a:t>Pre-conditions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err="1"/>
                        <a:t>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800" err="1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74868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r>
                        <a:rPr lang="pt-PT" sz="1600"/>
                        <a:t>Move [X,Y] </a:t>
                      </a:r>
                      <a:r>
                        <a:rPr lang="pt-PT" sz="1600" err="1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err="1"/>
                        <a:t>Board</a:t>
                      </a:r>
                      <a:r>
                        <a:rPr lang="pt-PT" sz="1600"/>
                        <a:t>(X,Y)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i = 1;</a:t>
                      </a:r>
                      <a:endParaRPr lang="pt-PT"/>
                    </a:p>
                    <a:p>
                      <a:pPr lvl="0">
                        <a:buNone/>
                      </a:pPr>
                      <a:r>
                        <a:rPr lang="pt-PT" sz="1600" err="1"/>
                        <a:t>While</a:t>
                      </a:r>
                      <a:r>
                        <a:rPr lang="pt-PT" sz="1600"/>
                        <a:t> (i &lt;= </a:t>
                      </a:r>
                      <a:r>
                        <a:rPr lang="pt-PT" sz="1600" err="1"/>
                        <a:t>Board</a:t>
                      </a:r>
                      <a:r>
                        <a:rPr lang="pt-PT" sz="1600"/>
                        <a:t>(X, Y))</a:t>
                      </a:r>
                      <a:endParaRPr lang="pt-PT"/>
                    </a:p>
                    <a:p>
                      <a:pPr lvl="0">
                        <a:buNone/>
                      </a:pPr>
                      <a:r>
                        <a:rPr lang="pt-PT" sz="1600"/>
                        <a:t>    </a:t>
                      </a:r>
                      <a:r>
                        <a:rPr lang="pt-PT" sz="1600" err="1"/>
                        <a:t>If</a:t>
                      </a:r>
                      <a:r>
                        <a:rPr lang="pt-PT" sz="1600"/>
                        <a:t> (</a:t>
                      </a:r>
                      <a:r>
                        <a:rPr lang="pt-PT" sz="1600" err="1"/>
                        <a:t>Board</a:t>
                      </a:r>
                      <a:r>
                        <a:rPr lang="pt-PT" sz="1600"/>
                        <a:t>(X, Y – i) != 0) continue;</a:t>
                      </a:r>
                      <a:endParaRPr lang="pt-PT"/>
                    </a:p>
                    <a:p>
                      <a:pPr lvl="0">
                        <a:buNone/>
                      </a:pPr>
                      <a:r>
                        <a:rPr lang="pt-PT" sz="1600"/>
                        <a:t>    </a:t>
                      </a:r>
                      <a:r>
                        <a:rPr lang="pt-PT" sz="1600" err="1"/>
                        <a:t>Board</a:t>
                      </a:r>
                      <a:r>
                        <a:rPr lang="pt-PT" sz="1600"/>
                        <a:t>(X, Y – i) = -1;  i++;</a:t>
                      </a:r>
                      <a:endParaRPr lang="pt-PT"/>
                    </a:p>
                    <a:p>
                      <a:pPr lvl="0">
                        <a:buNone/>
                      </a:pPr>
                      <a:r>
                        <a:rPr lang="pt-PT" sz="1600"/>
                        <a:t>        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-30</a:t>
                      </a:r>
                      <a:endParaRPr lang="pt-PT" sz="160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030683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Move [X,Y] </a:t>
                      </a:r>
                      <a:r>
                        <a:rPr lang="pt-PT" sz="1600" err="1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 err="1">
                          <a:latin typeface="Franklin Gothic Book"/>
                        </a:rPr>
                        <a:t>Board</a:t>
                      </a:r>
                      <a:r>
                        <a:rPr lang="pt-PT" sz="1600" b="0" i="0" u="none" strike="noStrike" noProof="0">
                          <a:latin typeface="Franklin Gothic Book"/>
                        </a:rPr>
                        <a:t>(X,Y)</a:t>
                      </a:r>
                      <a:r>
                        <a:rPr lang="pt-PT" sz="1600"/>
                        <a:t> 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i = 1;</a:t>
                      </a: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 err="1">
                          <a:latin typeface="Franklin Gothic Book"/>
                        </a:rPr>
                        <a:t>While</a:t>
                      </a:r>
                      <a:r>
                        <a:rPr lang="pt-PT" sz="1600" b="0" i="0" u="none" strike="noStrike" noProof="0">
                          <a:latin typeface="Franklin Gothic Book"/>
                        </a:rPr>
                        <a:t> (i &lt;= </a:t>
                      </a:r>
                      <a:r>
                        <a:rPr lang="pt-PT" sz="1600" b="0" i="0" u="none" strike="noStrike" noProof="0" err="1">
                          <a:latin typeface="Franklin Gothic Book"/>
                        </a:rPr>
                        <a:t>Board</a:t>
                      </a:r>
                      <a:r>
                        <a:rPr lang="pt-PT" sz="1600" b="0" i="0" u="none" strike="noStrike" noProof="0">
                          <a:latin typeface="Franklin Gothic Book"/>
                        </a:rPr>
                        <a:t>(X, Y))</a:t>
                      </a: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    </a:t>
                      </a:r>
                      <a:r>
                        <a:rPr lang="pt-PT" sz="1600" b="0" i="0" u="none" strike="noStrike" noProof="0" err="1">
                          <a:latin typeface="Franklin Gothic Book"/>
                        </a:rPr>
                        <a:t>If</a:t>
                      </a:r>
                      <a:r>
                        <a:rPr lang="pt-PT" sz="1600" b="0" i="0" u="none" strike="noStrike" noProof="0">
                          <a:latin typeface="Franklin Gothic Book"/>
                        </a:rPr>
                        <a:t> (</a:t>
                      </a:r>
                      <a:r>
                        <a:rPr lang="pt-PT" sz="1600" b="0" i="0" u="none" strike="noStrike" noProof="0" err="1">
                          <a:latin typeface="Franklin Gothic Book"/>
                        </a:rPr>
                        <a:t>Board</a:t>
                      </a:r>
                      <a:r>
                        <a:rPr lang="pt-PT" sz="1600" b="0" i="0" u="none" strike="noStrike" noProof="0">
                          <a:latin typeface="Franklin Gothic Book"/>
                        </a:rPr>
                        <a:t>(X, Y + i) != 0) continue;</a:t>
                      </a: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    </a:t>
                      </a:r>
                      <a:r>
                        <a:rPr lang="pt-PT" sz="1600" b="0" i="0" u="none" strike="noStrike" noProof="0" err="1">
                          <a:latin typeface="Franklin Gothic Book"/>
                        </a:rPr>
                        <a:t>Board</a:t>
                      </a:r>
                      <a:r>
                        <a:rPr lang="pt-PT" sz="1600" b="0" i="0" u="none" strike="noStrike" noProof="0">
                          <a:latin typeface="Franklin Gothic Book"/>
                        </a:rPr>
                        <a:t>(X, Y + i) = -1;  i++;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495284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Move [X,Y]</a:t>
                      </a:r>
                      <a:r>
                        <a:rPr lang="pt-PT" sz="1600"/>
                        <a:t> </a:t>
                      </a:r>
                      <a:r>
                        <a:rPr lang="pt-PT" sz="1600" err="1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 err="1">
                          <a:latin typeface="Franklin Gothic Book"/>
                        </a:rPr>
                        <a:t>Board</a:t>
                      </a:r>
                      <a:r>
                        <a:rPr lang="pt-PT" sz="1600" b="0" i="0" u="none" strike="noStrike" noProof="0">
                          <a:latin typeface="Franklin Gothic Book"/>
                        </a:rPr>
                        <a:t>(X,Y) </a:t>
                      </a:r>
                      <a:r>
                        <a:rPr lang="pt-PT" sz="1600"/>
                        <a:t>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i = 1;</a:t>
                      </a:r>
                      <a:endParaRPr lang="en-US" sz="16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 err="1">
                          <a:latin typeface="Franklin Gothic Book"/>
                        </a:rPr>
                        <a:t>While</a:t>
                      </a:r>
                      <a:r>
                        <a:rPr lang="pt-PT" sz="1600" b="0" i="0" u="none" strike="noStrike" noProof="0">
                          <a:latin typeface="Franklin Gothic Book"/>
                        </a:rPr>
                        <a:t> (i &lt;= </a:t>
                      </a:r>
                      <a:r>
                        <a:rPr lang="pt-PT" sz="1600" b="0" i="0" u="none" strike="noStrike" noProof="0" err="1">
                          <a:latin typeface="Franklin Gothic Book"/>
                        </a:rPr>
                        <a:t>Board</a:t>
                      </a:r>
                      <a:r>
                        <a:rPr lang="pt-PT" sz="1600" b="0" i="0" u="none" strike="noStrike" noProof="0">
                          <a:latin typeface="Franklin Gothic Book"/>
                        </a:rPr>
                        <a:t>(X, Y))</a:t>
                      </a:r>
                      <a:endParaRPr lang="en-US" sz="16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    </a:t>
                      </a:r>
                      <a:r>
                        <a:rPr lang="pt-PT" sz="1600" b="0" i="0" u="none" strike="noStrike" noProof="0" err="1">
                          <a:latin typeface="Franklin Gothic Book"/>
                        </a:rPr>
                        <a:t>If</a:t>
                      </a:r>
                      <a:r>
                        <a:rPr lang="pt-PT" sz="1600" b="0" i="0" u="none" strike="noStrike" noProof="0">
                          <a:latin typeface="Franklin Gothic Book"/>
                        </a:rPr>
                        <a:t> (</a:t>
                      </a:r>
                      <a:r>
                        <a:rPr lang="pt-PT" sz="1600" b="0" i="0" u="none" strike="noStrike" noProof="0" err="1">
                          <a:latin typeface="Franklin Gothic Book"/>
                        </a:rPr>
                        <a:t>Board</a:t>
                      </a:r>
                      <a:r>
                        <a:rPr lang="pt-PT" sz="1600" b="0" i="0" u="none" strike="noStrike" noProof="0">
                          <a:latin typeface="Franklin Gothic Book"/>
                        </a:rPr>
                        <a:t>(X - i, Y) != 0) continue;</a:t>
                      </a:r>
                      <a:endParaRPr lang="en-US" sz="16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    </a:t>
                      </a:r>
                      <a:r>
                        <a:rPr lang="pt-PT" sz="1600" b="0" i="0" u="none" strike="noStrike" noProof="0" err="1">
                          <a:latin typeface="Franklin Gothic Book"/>
                        </a:rPr>
                        <a:t>Board</a:t>
                      </a:r>
                      <a:r>
                        <a:rPr lang="pt-PT" sz="1600" b="0" i="0" u="none" strike="noStrike" noProof="0">
                          <a:latin typeface="Franklin Gothic Book"/>
                        </a:rPr>
                        <a:t>(X - i, Y) = -1;  i++;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40969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Move [X,Y]</a:t>
                      </a:r>
                      <a:r>
                        <a:rPr lang="pt-PT" sz="1600"/>
                        <a:t> </a:t>
                      </a:r>
                      <a:r>
                        <a:rPr lang="pt-PT" sz="1600" err="1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 err="1">
                          <a:latin typeface="Franklin Gothic Book"/>
                        </a:rPr>
                        <a:t>Board</a:t>
                      </a:r>
                      <a:r>
                        <a:rPr lang="pt-PT" sz="1600" b="0" i="0" u="none" strike="noStrike" noProof="0">
                          <a:latin typeface="Franklin Gothic Book"/>
                        </a:rPr>
                        <a:t>(X,Y) </a:t>
                      </a:r>
                      <a:r>
                        <a:rPr lang="pt-PT" sz="1600"/>
                        <a:t>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i = 1;</a:t>
                      </a:r>
                      <a:endParaRPr lang="en-US" sz="16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 err="1">
                          <a:latin typeface="Franklin Gothic Book"/>
                        </a:rPr>
                        <a:t>While</a:t>
                      </a:r>
                      <a:r>
                        <a:rPr lang="pt-PT" sz="1600" b="0" i="0" u="none" strike="noStrike" noProof="0">
                          <a:latin typeface="Franklin Gothic Book"/>
                        </a:rPr>
                        <a:t> (i &lt;= </a:t>
                      </a:r>
                      <a:r>
                        <a:rPr lang="pt-PT" sz="1600" b="0" i="0" u="none" strike="noStrike" noProof="0" err="1">
                          <a:latin typeface="Franklin Gothic Book"/>
                        </a:rPr>
                        <a:t>Board</a:t>
                      </a:r>
                      <a:r>
                        <a:rPr lang="pt-PT" sz="1600" b="0" i="0" u="none" strike="noStrike" noProof="0">
                          <a:latin typeface="Franklin Gothic Book"/>
                        </a:rPr>
                        <a:t>(X, Y))</a:t>
                      </a:r>
                      <a:endParaRPr lang="en-US" sz="16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    </a:t>
                      </a:r>
                      <a:r>
                        <a:rPr lang="pt-PT" sz="1600" b="0" i="0" u="none" strike="noStrike" noProof="0" err="1">
                          <a:latin typeface="Franklin Gothic Book"/>
                        </a:rPr>
                        <a:t>If</a:t>
                      </a:r>
                      <a:r>
                        <a:rPr lang="pt-PT" sz="1600" b="0" i="0" u="none" strike="noStrike" noProof="0">
                          <a:latin typeface="Franklin Gothic Book"/>
                        </a:rPr>
                        <a:t> (</a:t>
                      </a:r>
                      <a:r>
                        <a:rPr lang="pt-PT" sz="1600" b="0" i="0" u="none" strike="noStrike" noProof="0" err="1">
                          <a:latin typeface="Franklin Gothic Book"/>
                        </a:rPr>
                        <a:t>Board</a:t>
                      </a:r>
                      <a:r>
                        <a:rPr lang="pt-PT" sz="1600" b="0" i="0" u="none" strike="noStrike" noProof="0">
                          <a:latin typeface="Franklin Gothic Book"/>
                        </a:rPr>
                        <a:t>(X + i, Y) != 0) continue;</a:t>
                      </a:r>
                      <a:endParaRPr lang="en-US" sz="16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PT" sz="1600" b="0" i="0" u="none" strike="noStrike" noProof="0">
                          <a:latin typeface="Franklin Gothic Book"/>
                        </a:rPr>
                        <a:t>    </a:t>
                      </a:r>
                      <a:r>
                        <a:rPr lang="pt-PT" sz="1600" b="0" i="0" u="none" strike="noStrike" noProof="0" err="1">
                          <a:latin typeface="Franklin Gothic Book"/>
                        </a:rPr>
                        <a:t>Board</a:t>
                      </a:r>
                      <a:r>
                        <a:rPr lang="pt-PT" sz="1600" b="0" i="0" u="none" strike="noStrike" noProof="0">
                          <a:latin typeface="Franklin Gothic Book"/>
                        </a:rPr>
                        <a:t>(X + i, Y) = -1;  i++;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14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29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1864C-D021-4D0D-BEAC-EB5047C1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Approach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C954DD-E1DE-4F9E-B34C-022942D77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101" y="1428190"/>
            <a:ext cx="9601200" cy="224061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endParaRPr lang="pt-PT">
              <a:ea typeface="+mn-lt"/>
              <a:cs typeface="+mn-lt"/>
            </a:endParaRPr>
          </a:p>
          <a:p>
            <a:pPr marL="383540" indent="-383540"/>
            <a:r>
              <a:rPr lang="pt-PT">
                <a:ea typeface="+mn-lt"/>
                <a:cs typeface="+mn-lt"/>
              </a:rPr>
              <a:t>For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heuristic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methods</a:t>
            </a:r>
            <a:r>
              <a:rPr lang="pt-PT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greedy</a:t>
            </a:r>
            <a:r>
              <a:rPr lang="pt-PT">
                <a:ea typeface="+mn-lt"/>
                <a:cs typeface="+mn-lt"/>
              </a:rPr>
              <a:t>, A*), </a:t>
            </a:r>
            <a:r>
              <a:rPr lang="pt-PT" err="1">
                <a:ea typeface="+mn-lt"/>
                <a:cs typeface="+mn-lt"/>
              </a:rPr>
              <a:t>we</a:t>
            </a:r>
            <a:r>
              <a:rPr lang="pt-PT">
                <a:ea typeface="+mn-lt"/>
                <a:cs typeface="+mn-lt"/>
              </a:rPr>
              <a:t> used </a:t>
            </a:r>
            <a:r>
              <a:rPr lang="pt-PT" err="1">
                <a:ea typeface="+mn-lt"/>
                <a:cs typeface="+mn-lt"/>
              </a:rPr>
              <a:t>different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heuristics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such</a:t>
            </a:r>
            <a:r>
              <a:rPr lang="pt-PT">
                <a:ea typeface="+mn-lt"/>
                <a:cs typeface="+mn-lt"/>
              </a:rPr>
              <a:t> as: </a:t>
            </a:r>
          </a:p>
          <a:p>
            <a:pPr lvl="1" indent="-383540"/>
            <a:r>
              <a:rPr lang="pt-PT" i="0">
                <a:ea typeface="+mn-lt"/>
                <a:cs typeface="+mn-lt"/>
              </a:rPr>
              <a:t>H1</a:t>
            </a:r>
            <a:r>
              <a:rPr lang="pt-PT" i="0"/>
              <a:t> = Minimum </a:t>
            </a:r>
            <a:r>
              <a:rPr lang="pt-PT" i="1"/>
              <a:t>Zhed Distance</a:t>
            </a:r>
            <a:r>
              <a:rPr lang="pt-PT" i="0"/>
              <a:t> between a Value Cell and a Finish Tile. </a:t>
            </a:r>
          </a:p>
          <a:p>
            <a:pPr lvl="1" indent="-383540"/>
            <a:r>
              <a:rPr lang="pt-PT"/>
              <a:t>H2 = (1 - </a:t>
            </a:r>
            <a:r>
              <a:rPr lang="pt-PT" err="1"/>
              <a:t>Number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Reached</a:t>
            </a:r>
            <a:r>
              <a:rPr lang="pt-PT"/>
              <a:t> </a:t>
            </a:r>
            <a:r>
              <a:rPr lang="pt-PT" err="1"/>
              <a:t>Finish</a:t>
            </a:r>
            <a:r>
              <a:rPr lang="pt-PT"/>
              <a:t> Tiles) / (</a:t>
            </a:r>
            <a:r>
              <a:rPr lang="pt-PT" err="1"/>
              <a:t>Number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tiles </a:t>
            </a:r>
            <a:r>
              <a:rPr lang="pt-PT" err="1"/>
              <a:t>aligned</a:t>
            </a:r>
            <a:r>
              <a:rPr lang="pt-PT"/>
              <a:t> </a:t>
            </a:r>
            <a:r>
              <a:rPr lang="pt-PT" err="1"/>
              <a:t>with</a:t>
            </a:r>
            <a:r>
              <a:rPr lang="pt-PT"/>
              <a:t> a </a:t>
            </a:r>
            <a:r>
              <a:rPr lang="pt-PT" err="1"/>
              <a:t>Finish</a:t>
            </a:r>
            <a:r>
              <a:rPr lang="pt-PT"/>
              <a:t> Tile)</a:t>
            </a:r>
          </a:p>
          <a:p>
            <a:pPr lvl="1" indent="-383540"/>
            <a:r>
              <a:rPr lang="pt-PT"/>
              <a:t>H3 = </a:t>
            </a:r>
            <a:r>
              <a:rPr lang="pt-PT">
                <a:ea typeface="+mn-lt"/>
                <a:cs typeface="+mn-lt"/>
              </a:rPr>
              <a:t>(1 - 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Reached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Finish</a:t>
            </a:r>
            <a:r>
              <a:rPr lang="pt-PT">
                <a:ea typeface="+mn-lt"/>
                <a:cs typeface="+mn-lt"/>
              </a:rPr>
              <a:t> Tiles)</a:t>
            </a:r>
            <a:r>
              <a:rPr lang="pt-PT"/>
              <a:t> * 1000  /</a:t>
            </a:r>
            <a:r>
              <a:rPr lang="pt-PT" i="0" err="1">
                <a:ea typeface="+mn-lt"/>
                <a:cs typeface="+mn-lt"/>
              </a:rPr>
              <a:t>BoardMaxValue</a:t>
            </a:r>
            <a:endParaRPr lang="pt-PT" i="0" err="1"/>
          </a:p>
          <a:p>
            <a:pPr lvl="1" indent="-383540"/>
            <a:r>
              <a:rPr lang="pt-PT" i="0"/>
              <a:t>H4 = </a:t>
            </a:r>
            <a:r>
              <a:rPr lang="pt-PT"/>
              <a:t>(1 - </a:t>
            </a:r>
            <a:r>
              <a:rPr lang="pt-PT" err="1"/>
              <a:t>Number</a:t>
            </a:r>
            <a:r>
              <a:rPr lang="pt-PT"/>
              <a:t> </a:t>
            </a:r>
            <a:r>
              <a:rPr lang="pt-PT" err="1"/>
              <a:t>of</a:t>
            </a:r>
            <a:r>
              <a:rPr lang="pt-PT"/>
              <a:t> </a:t>
            </a:r>
            <a:r>
              <a:rPr lang="pt-PT" err="1"/>
              <a:t>Reached</a:t>
            </a:r>
            <a:r>
              <a:rPr lang="pt-PT"/>
              <a:t> </a:t>
            </a:r>
            <a:r>
              <a:rPr lang="pt-PT" err="1"/>
              <a:t>Finish</a:t>
            </a:r>
            <a:r>
              <a:rPr lang="pt-PT"/>
              <a:t> Tiles)</a:t>
            </a:r>
            <a:r>
              <a:rPr lang="pt-PT">
                <a:ea typeface="+mn-lt"/>
                <a:cs typeface="+mn-lt"/>
              </a:rPr>
              <a:t>  * 1000 /</a:t>
            </a:r>
            <a:r>
              <a:rPr lang="pt-PT" i="0" err="1"/>
              <a:t>BoardTotalValue</a:t>
            </a:r>
            <a:endParaRPr lang="pt-PT" i="0" err="1">
              <a:ea typeface="+mn-lt"/>
              <a:cs typeface="+mn-lt"/>
            </a:endParaRPr>
          </a:p>
          <a:p>
            <a:pPr lvl="1" indent="-383540"/>
            <a:r>
              <a:rPr lang="pt-PT"/>
              <a:t>H5 = H2 + H4</a:t>
            </a:r>
            <a:endParaRPr lang="pt-PT" i="1"/>
          </a:p>
          <a:p>
            <a:pPr lvl="1" indent="-383540"/>
            <a:endParaRPr lang="pt-PT" i="1"/>
          </a:p>
          <a:p>
            <a:pPr lvl="1" indent="-383540"/>
            <a:endParaRPr lang="pt-PT" i="1"/>
          </a:p>
          <a:p>
            <a:pPr marL="0" indent="0">
              <a:buNone/>
            </a:pPr>
            <a:endParaRPr lang="pt-PT" i="1"/>
          </a:p>
          <a:p>
            <a:pPr marL="383540" indent="-383540"/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DE5CA9-28EC-47BA-A741-8EBCE37458C5}"/>
              </a:ext>
            </a:extLst>
          </p:cNvPr>
          <p:cNvSpPr txBox="1"/>
          <p:nvPr/>
        </p:nvSpPr>
        <p:spPr>
          <a:xfrm>
            <a:off x="1010426" y="3951873"/>
            <a:ext cx="4607858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i="1" err="1">
                <a:ea typeface="+mn-lt"/>
                <a:cs typeface="+mn-lt"/>
              </a:rPr>
              <a:t>The</a:t>
            </a:r>
            <a:r>
              <a:rPr lang="pt-PT" i="1">
                <a:ea typeface="+mn-lt"/>
                <a:cs typeface="+mn-lt"/>
              </a:rPr>
              <a:t> </a:t>
            </a:r>
            <a:r>
              <a:rPr lang="pt-PT" i="1" err="1">
                <a:ea typeface="+mn-lt"/>
                <a:cs typeface="+mn-lt"/>
              </a:rPr>
              <a:t>Zhed</a:t>
            </a:r>
            <a:r>
              <a:rPr lang="pt-PT" i="1">
                <a:ea typeface="+mn-lt"/>
                <a:cs typeface="+mn-lt"/>
              </a:rPr>
              <a:t> </a:t>
            </a:r>
            <a:r>
              <a:rPr lang="pt-PT" i="1" err="1">
                <a:ea typeface="+mn-lt"/>
                <a:cs typeface="+mn-lt"/>
              </a:rPr>
              <a:t>Distance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between</a:t>
            </a:r>
            <a:r>
              <a:rPr lang="pt-PT">
                <a:ea typeface="+mn-lt"/>
                <a:cs typeface="+mn-lt"/>
              </a:rPr>
              <a:t> a </a:t>
            </a:r>
            <a:r>
              <a:rPr lang="pt-PT" err="1">
                <a:ea typeface="+mn-lt"/>
                <a:cs typeface="+mn-lt"/>
              </a:rPr>
              <a:t>Value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Cell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 a Tile, </a:t>
            </a:r>
            <a:r>
              <a:rPr lang="pt-PT" b="1" err="1">
                <a:ea typeface="+mn-lt"/>
                <a:cs typeface="+mn-lt"/>
              </a:rPr>
              <a:t>only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applicable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when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they</a:t>
            </a:r>
            <a:r>
              <a:rPr lang="pt-PT" b="1">
                <a:ea typeface="+mn-lt"/>
                <a:cs typeface="+mn-lt"/>
              </a:rPr>
              <a:t> are in </a:t>
            </a:r>
            <a:r>
              <a:rPr lang="pt-PT" b="1" err="1">
                <a:ea typeface="+mn-lt"/>
                <a:cs typeface="+mn-lt"/>
              </a:rPr>
              <a:t>the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same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row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or</a:t>
            </a:r>
            <a:r>
              <a:rPr lang="pt-PT" b="1">
                <a:ea typeface="+mn-lt"/>
                <a:cs typeface="+mn-lt"/>
              </a:rPr>
              <a:t> </a:t>
            </a:r>
            <a:r>
              <a:rPr lang="pt-PT" b="1" err="1">
                <a:ea typeface="+mn-lt"/>
                <a:cs typeface="+mn-lt"/>
              </a:rPr>
              <a:t>column</a:t>
            </a:r>
            <a:r>
              <a:rPr lang="pt-PT">
                <a:ea typeface="+mn-lt"/>
                <a:cs typeface="+mn-lt"/>
              </a:rPr>
              <a:t>, </a:t>
            </a:r>
            <a:r>
              <a:rPr lang="pt-PT" err="1">
                <a:ea typeface="+mn-lt"/>
                <a:cs typeface="+mn-lt"/>
              </a:rPr>
              <a:t>consists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:</a:t>
            </a:r>
            <a:endParaRPr lang="pt-PT"/>
          </a:p>
          <a:p>
            <a:r>
              <a:rPr lang="pt-PT" sz="1400">
                <a:ea typeface="+mn-lt"/>
                <a:cs typeface="+mn-lt"/>
              </a:rPr>
              <a:t>(</a:t>
            </a:r>
            <a:r>
              <a:rPr lang="pt-PT" sz="1400" i="1" err="1">
                <a:ea typeface="+mn-lt"/>
                <a:cs typeface="+mn-lt"/>
              </a:rPr>
              <a:t>The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actual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distance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between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them</a:t>
            </a:r>
            <a:r>
              <a:rPr lang="pt-PT" sz="1400" i="1">
                <a:ea typeface="+mn-lt"/>
                <a:cs typeface="+mn-lt"/>
              </a:rPr>
              <a:t>) - (</a:t>
            </a:r>
            <a:r>
              <a:rPr lang="pt-PT" sz="1400" i="1" err="1">
                <a:ea typeface="+mn-lt"/>
                <a:cs typeface="+mn-lt"/>
              </a:rPr>
              <a:t>The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number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of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used</a:t>
            </a:r>
            <a:r>
              <a:rPr lang="pt-PT" sz="1400" i="1">
                <a:ea typeface="+mn-lt"/>
                <a:cs typeface="+mn-lt"/>
              </a:rPr>
              <a:t> tiles </a:t>
            </a:r>
            <a:r>
              <a:rPr lang="pt-PT" sz="1400" i="1" err="1">
                <a:ea typeface="+mn-lt"/>
                <a:cs typeface="+mn-lt"/>
              </a:rPr>
              <a:t>between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the</a:t>
            </a:r>
            <a:r>
              <a:rPr lang="pt-PT" sz="1400" i="1">
                <a:ea typeface="+mn-lt"/>
                <a:cs typeface="+mn-lt"/>
              </a:rPr>
              <a:t>)  - (</a:t>
            </a:r>
            <a:r>
              <a:rPr lang="pt-PT" sz="1400" i="1" err="1">
                <a:ea typeface="+mn-lt"/>
                <a:cs typeface="+mn-lt"/>
              </a:rPr>
              <a:t>The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Cell's</a:t>
            </a:r>
            <a:r>
              <a:rPr lang="pt-PT" sz="1400" i="1">
                <a:ea typeface="+mn-lt"/>
                <a:cs typeface="+mn-lt"/>
              </a:rPr>
              <a:t> </a:t>
            </a:r>
            <a:r>
              <a:rPr lang="pt-PT" sz="1400" i="1" err="1">
                <a:ea typeface="+mn-lt"/>
                <a:cs typeface="+mn-lt"/>
              </a:rPr>
              <a:t>Value</a:t>
            </a:r>
            <a:r>
              <a:rPr lang="pt-PT" sz="1400" i="1">
                <a:ea typeface="+mn-lt"/>
                <a:cs typeface="+mn-lt"/>
              </a:rPr>
              <a:t>) </a:t>
            </a:r>
            <a:endParaRPr lang="pt-PT" sz="1400">
              <a:ea typeface="+mn-lt"/>
              <a:cs typeface="+mn-lt"/>
            </a:endParaRPr>
          </a:p>
          <a:p>
            <a:endParaRPr lang="pt-PT" sz="1400" i="1"/>
          </a:p>
          <a:p>
            <a:endParaRPr lang="pt-PT" sz="1400" i="1"/>
          </a:p>
        </p:txBody>
      </p:sp>
      <p:sp>
        <p:nvSpPr>
          <p:cNvPr id="7" name="CaixaDeTexto 7">
            <a:extLst>
              <a:ext uri="{FF2B5EF4-FFF2-40B4-BE49-F238E27FC236}">
                <a16:creationId xmlns:a16="http://schemas.microsoft.com/office/drawing/2014/main" id="{4EED7C45-E3F6-454D-8447-CD139E6CAD24}"/>
              </a:ext>
            </a:extLst>
          </p:cNvPr>
          <p:cNvSpPr txBox="1"/>
          <p:nvPr/>
        </p:nvSpPr>
        <p:spPr>
          <a:xfrm>
            <a:off x="6903944" y="3704029"/>
            <a:ext cx="4817408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 i="1" err="1">
                <a:ea typeface="+mn-lt"/>
                <a:cs typeface="+mn-lt"/>
              </a:rPr>
              <a:t>The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b="1" i="1">
                <a:ea typeface="+mn-lt"/>
                <a:cs typeface="+mn-lt"/>
              </a:rPr>
              <a:t>Tile </a:t>
            </a:r>
            <a:r>
              <a:rPr lang="pt-PT" sz="1600" b="1" i="1" err="1">
                <a:ea typeface="+mn-lt"/>
                <a:cs typeface="+mn-lt"/>
              </a:rPr>
              <a:t>Extension</a:t>
            </a:r>
            <a:r>
              <a:rPr lang="pt-PT" sz="1600" b="1" i="1">
                <a:ea typeface="+mn-lt"/>
                <a:cs typeface="+mn-lt"/>
              </a:rPr>
              <a:t> </a:t>
            </a:r>
            <a:r>
              <a:rPr lang="pt-PT" sz="1600" b="1" i="1" err="1">
                <a:ea typeface="+mn-lt"/>
                <a:cs typeface="+mn-lt"/>
              </a:rPr>
              <a:t>Value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is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the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number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of</a:t>
            </a:r>
            <a:r>
              <a:rPr lang="pt-PT" sz="1600" i="1">
                <a:ea typeface="+mn-lt"/>
                <a:cs typeface="+mn-lt"/>
              </a:rPr>
              <a:t> tiles a </a:t>
            </a:r>
            <a:r>
              <a:rPr lang="pt-PT" sz="1600" i="1" err="1">
                <a:ea typeface="+mn-lt"/>
                <a:cs typeface="+mn-lt"/>
              </a:rPr>
              <a:t>Value</a:t>
            </a:r>
            <a:r>
              <a:rPr lang="pt-PT" sz="1600" i="1">
                <a:ea typeface="+mn-lt"/>
                <a:cs typeface="+mn-lt"/>
              </a:rPr>
              <a:t> Tile can </a:t>
            </a:r>
            <a:r>
              <a:rPr lang="pt-PT" sz="1600" i="1" err="1">
                <a:ea typeface="+mn-lt"/>
                <a:cs typeface="+mn-lt"/>
              </a:rPr>
              <a:t>extend</a:t>
            </a:r>
            <a:r>
              <a:rPr lang="pt-PT" sz="1600" i="1">
                <a:ea typeface="+mn-lt"/>
                <a:cs typeface="+mn-lt"/>
              </a:rPr>
              <a:t> in a </a:t>
            </a:r>
            <a:r>
              <a:rPr lang="pt-PT" sz="1600" i="1" err="1">
                <a:ea typeface="+mn-lt"/>
                <a:cs typeface="+mn-lt"/>
              </a:rPr>
              <a:t>certain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direction</a:t>
            </a:r>
            <a:r>
              <a:rPr lang="pt-PT" sz="1600" i="1">
                <a:ea typeface="+mn-lt"/>
                <a:cs typeface="+mn-lt"/>
              </a:rPr>
              <a:t> (</a:t>
            </a:r>
            <a:r>
              <a:rPr lang="pt-PT" sz="1600" i="1" err="1">
                <a:ea typeface="+mn-lt"/>
                <a:cs typeface="+mn-lt"/>
              </a:rPr>
              <a:t>extending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through</a:t>
            </a:r>
            <a:r>
              <a:rPr lang="pt-PT" sz="1600" i="1">
                <a:ea typeface="+mn-lt"/>
                <a:cs typeface="+mn-lt"/>
              </a:rPr>
              <a:t> a </a:t>
            </a:r>
            <a:r>
              <a:rPr lang="pt-PT" sz="1600" i="1" err="1">
                <a:ea typeface="+mn-lt"/>
                <a:cs typeface="+mn-lt"/>
              </a:rPr>
              <a:t>Value</a:t>
            </a:r>
            <a:r>
              <a:rPr lang="pt-PT" sz="1600" i="1">
                <a:ea typeface="+mn-lt"/>
                <a:cs typeface="+mn-lt"/>
              </a:rPr>
              <a:t> Tile </a:t>
            </a:r>
            <a:r>
              <a:rPr lang="pt-PT" sz="1600" i="1" err="1">
                <a:ea typeface="+mn-lt"/>
                <a:cs typeface="+mn-lt"/>
              </a:rPr>
              <a:t>only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adds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half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the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value</a:t>
            </a:r>
            <a:r>
              <a:rPr lang="pt-PT" sz="1600" i="1">
                <a:ea typeface="+mn-lt"/>
                <a:cs typeface="+mn-lt"/>
              </a:rPr>
              <a:t> as </a:t>
            </a:r>
            <a:r>
              <a:rPr lang="pt-PT" sz="1600" i="1" err="1">
                <a:ea typeface="+mn-lt"/>
                <a:cs typeface="+mn-lt"/>
              </a:rPr>
              <a:t>other</a:t>
            </a:r>
            <a:r>
              <a:rPr lang="pt-PT" sz="1600" i="1">
                <a:ea typeface="+mn-lt"/>
                <a:cs typeface="+mn-lt"/>
              </a:rPr>
              <a:t> Tiles)</a:t>
            </a:r>
            <a:endParaRPr lang="pt-PT" sz="1600" i="1"/>
          </a:p>
          <a:p>
            <a:endParaRPr lang="pt-PT" sz="1400" i="1"/>
          </a:p>
          <a:p>
            <a:endParaRPr lang="pt-PT" sz="1400" i="1"/>
          </a:p>
        </p:txBody>
      </p:sp>
      <p:sp>
        <p:nvSpPr>
          <p:cNvPr id="10" name="CaixaDeTexto 7">
            <a:extLst>
              <a:ext uri="{FF2B5EF4-FFF2-40B4-BE49-F238E27FC236}">
                <a16:creationId xmlns:a16="http://schemas.microsoft.com/office/drawing/2014/main" id="{0C1C6DEE-1D4D-43E6-944D-4C3A77DE8723}"/>
              </a:ext>
            </a:extLst>
          </p:cNvPr>
          <p:cNvSpPr txBox="1"/>
          <p:nvPr/>
        </p:nvSpPr>
        <p:spPr>
          <a:xfrm>
            <a:off x="6903944" y="4827979"/>
            <a:ext cx="4817408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 b="1" i="1" err="1">
                <a:ea typeface="+mn-lt"/>
                <a:cs typeface="+mn-lt"/>
              </a:rPr>
              <a:t>BoardMaxValue</a:t>
            </a:r>
            <a:r>
              <a:rPr lang="pt-PT" sz="1600" i="1">
                <a:ea typeface="+mn-lt"/>
                <a:cs typeface="+mn-lt"/>
              </a:rPr>
              <a:t>: Sum </a:t>
            </a:r>
            <a:r>
              <a:rPr lang="pt-PT" sz="1600" i="1" err="1">
                <a:ea typeface="+mn-lt"/>
                <a:cs typeface="+mn-lt"/>
              </a:rPr>
              <a:t>of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the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Maximum</a:t>
            </a:r>
            <a:r>
              <a:rPr lang="pt-PT" sz="1600" i="1">
                <a:ea typeface="+mn-lt"/>
                <a:cs typeface="+mn-lt"/>
              </a:rPr>
              <a:t> Tile </a:t>
            </a:r>
            <a:r>
              <a:rPr lang="pt-PT" sz="1600" i="1" err="1">
                <a:ea typeface="+mn-lt"/>
                <a:cs typeface="+mn-lt"/>
              </a:rPr>
              <a:t>Extension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Value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of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each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Value</a:t>
            </a:r>
            <a:r>
              <a:rPr lang="pt-PT" sz="1600" i="1">
                <a:ea typeface="+mn-lt"/>
                <a:cs typeface="+mn-lt"/>
              </a:rPr>
              <a:t> Tile in </a:t>
            </a:r>
            <a:r>
              <a:rPr lang="pt-PT" sz="1600" i="1" err="1">
                <a:ea typeface="+mn-lt"/>
                <a:cs typeface="+mn-lt"/>
              </a:rPr>
              <a:t>the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Board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and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the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number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of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expanded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cells</a:t>
            </a:r>
            <a:endParaRPr lang="pt-PT" sz="1600" i="1" err="1"/>
          </a:p>
          <a:p>
            <a:endParaRPr lang="pt-PT" sz="1400" i="1"/>
          </a:p>
          <a:p>
            <a:endParaRPr lang="pt-PT" sz="1400" i="1"/>
          </a:p>
        </p:txBody>
      </p:sp>
      <p:sp>
        <p:nvSpPr>
          <p:cNvPr id="11" name="CaixaDeTexto 7">
            <a:extLst>
              <a:ext uri="{FF2B5EF4-FFF2-40B4-BE49-F238E27FC236}">
                <a16:creationId xmlns:a16="http://schemas.microsoft.com/office/drawing/2014/main" id="{81017E48-72AC-41A9-8D1B-ADCB26FABCEC}"/>
              </a:ext>
            </a:extLst>
          </p:cNvPr>
          <p:cNvSpPr txBox="1"/>
          <p:nvPr/>
        </p:nvSpPr>
        <p:spPr>
          <a:xfrm>
            <a:off x="6903944" y="5666179"/>
            <a:ext cx="4817408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 b="1" i="1" err="1">
                <a:ea typeface="+mn-lt"/>
                <a:cs typeface="+mn-lt"/>
              </a:rPr>
              <a:t>BoardTotalValue</a:t>
            </a:r>
            <a:r>
              <a:rPr lang="pt-PT" sz="1600" i="1">
                <a:ea typeface="+mn-lt"/>
                <a:cs typeface="+mn-lt"/>
              </a:rPr>
              <a:t>: Sum </a:t>
            </a:r>
            <a:r>
              <a:rPr lang="pt-PT" sz="1600" i="1" err="1">
                <a:ea typeface="+mn-lt"/>
                <a:cs typeface="+mn-lt"/>
              </a:rPr>
              <a:t>of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the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Average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of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all</a:t>
            </a:r>
            <a:r>
              <a:rPr lang="pt-PT" sz="1600" i="1">
                <a:ea typeface="+mn-lt"/>
                <a:cs typeface="+mn-lt"/>
              </a:rPr>
              <a:t> 4 Tile </a:t>
            </a:r>
            <a:r>
              <a:rPr lang="pt-PT" sz="1600" i="1" err="1">
                <a:ea typeface="+mn-lt"/>
                <a:cs typeface="+mn-lt"/>
              </a:rPr>
              <a:t>Extension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Values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of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each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Value</a:t>
            </a:r>
            <a:r>
              <a:rPr lang="pt-PT" sz="1600" i="1">
                <a:ea typeface="+mn-lt"/>
                <a:cs typeface="+mn-lt"/>
              </a:rPr>
              <a:t> Tile in </a:t>
            </a:r>
            <a:r>
              <a:rPr lang="pt-PT" sz="1600" i="1" err="1">
                <a:ea typeface="+mn-lt"/>
                <a:cs typeface="+mn-lt"/>
              </a:rPr>
              <a:t>the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Board</a:t>
            </a:r>
            <a:r>
              <a:rPr lang="pt-PT" sz="1600" i="1">
                <a:ea typeface="+mn-lt"/>
                <a:cs typeface="+mn-lt"/>
              </a:rPr>
              <a:t>  </a:t>
            </a:r>
            <a:r>
              <a:rPr lang="pt-PT" sz="1600" i="1" err="1">
                <a:ea typeface="+mn-lt"/>
                <a:cs typeface="+mn-lt"/>
              </a:rPr>
              <a:t>and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the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number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of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expanded</a:t>
            </a:r>
            <a:r>
              <a:rPr lang="pt-PT" sz="1600" i="1">
                <a:ea typeface="+mn-lt"/>
                <a:cs typeface="+mn-lt"/>
              </a:rPr>
              <a:t> </a:t>
            </a:r>
            <a:r>
              <a:rPr lang="pt-PT" sz="1600" i="1" err="1">
                <a:ea typeface="+mn-lt"/>
                <a:cs typeface="+mn-lt"/>
              </a:rPr>
              <a:t>cells</a:t>
            </a:r>
            <a:endParaRPr lang="pt-PT" sz="1600" err="1">
              <a:ea typeface="+mn-lt"/>
              <a:cs typeface="+mn-lt"/>
            </a:endParaRPr>
          </a:p>
          <a:p>
            <a:endParaRPr lang="pt-PT" i="1"/>
          </a:p>
          <a:p>
            <a:endParaRPr lang="pt-PT" sz="1400" i="1"/>
          </a:p>
          <a:p>
            <a:endParaRPr lang="pt-PT" sz="1400" i="1"/>
          </a:p>
        </p:txBody>
      </p:sp>
    </p:spTree>
    <p:extLst>
      <p:ext uri="{BB962C8B-B14F-4D97-AF65-F5344CB8AC3E}">
        <p14:creationId xmlns:p14="http://schemas.microsoft.com/office/powerpoint/2010/main" val="21849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9EED-4F12-4A3A-8693-ECEFC638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Implemented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C091-A45F-4213-869D-80F5DCA5A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PT" err="1"/>
              <a:t>We</a:t>
            </a:r>
            <a:r>
              <a:rPr lang="pt-PT"/>
              <a:t> </a:t>
            </a:r>
            <a:r>
              <a:rPr lang="pt-PT" err="1"/>
              <a:t>implemented</a:t>
            </a:r>
            <a:r>
              <a:rPr lang="pt-PT"/>
              <a:t> DFS, BFS, </a:t>
            </a:r>
            <a:r>
              <a:rPr lang="pt-PT" err="1"/>
              <a:t>Greedy</a:t>
            </a:r>
            <a:r>
              <a:rPr lang="pt-PT"/>
              <a:t>, A*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Uniform</a:t>
            </a:r>
            <a:r>
              <a:rPr lang="pt-PT"/>
              <a:t> </a:t>
            </a:r>
            <a:r>
              <a:rPr lang="pt-PT" err="1"/>
              <a:t>Cost</a:t>
            </a:r>
            <a:r>
              <a:rPr lang="pt-PT"/>
              <a:t> Algorithms.</a:t>
            </a:r>
          </a:p>
          <a:p>
            <a:pPr marL="383540" indent="-383540"/>
            <a:r>
              <a:rPr lang="pt-PT"/>
              <a:t>For DFS and BFS, no heuristic and cost functions were used. </a:t>
            </a:r>
          </a:p>
          <a:p>
            <a:pPr marL="383540" indent="-383540"/>
            <a:r>
              <a:rPr lang="pt-PT"/>
              <a:t>For Greedy and A*, several heuristics were tried, as explained in the previous slide.</a:t>
            </a:r>
          </a:p>
          <a:p>
            <a:pPr marL="383540" indent="-383540"/>
            <a:r>
              <a:rPr lang="pt-PT"/>
              <a:t>For Uniform Cost and A*, only one cost function was used, as it experimentally did not significantly impact the obtained results.</a:t>
            </a:r>
          </a:p>
        </p:txBody>
      </p:sp>
    </p:spTree>
    <p:extLst>
      <p:ext uri="{BB962C8B-B14F-4D97-AF65-F5344CB8AC3E}">
        <p14:creationId xmlns:p14="http://schemas.microsoft.com/office/powerpoint/2010/main" val="66013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B5B3-DD23-4694-97B1-F00B72D9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282C-0AB9-4B44-B488-2B522AF8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550" y="1428750"/>
            <a:ext cx="9620250" cy="3552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PT" err="1"/>
              <a:t>We</a:t>
            </a:r>
            <a:r>
              <a:rPr lang="pt-PT"/>
              <a:t> </a:t>
            </a:r>
            <a:r>
              <a:rPr lang="pt-PT" err="1"/>
              <a:t>used</a:t>
            </a:r>
            <a:r>
              <a:rPr lang="pt-PT"/>
              <a:t> </a:t>
            </a:r>
            <a:r>
              <a:rPr lang="pt-PT" err="1">
                <a:ea typeface="+mn-lt"/>
                <a:cs typeface="+mn-lt"/>
              </a:rPr>
              <a:t>Unity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/>
              <a:t>and</a:t>
            </a:r>
            <a:r>
              <a:rPr lang="pt-PT"/>
              <a:t> C# as a </a:t>
            </a:r>
            <a:r>
              <a:rPr lang="pt-PT" err="1"/>
              <a:t>programming</a:t>
            </a:r>
            <a:r>
              <a:rPr lang="pt-PT"/>
              <a:t> </a:t>
            </a:r>
            <a:r>
              <a:rPr lang="pt-PT" err="1"/>
              <a:t>language</a:t>
            </a:r>
            <a:r>
              <a:rPr lang="pt-PT"/>
              <a:t> .</a:t>
            </a:r>
          </a:p>
          <a:p>
            <a:pPr marL="0" indent="0">
              <a:buNone/>
            </a:pPr>
            <a:r>
              <a:rPr lang="pt-PT"/>
              <a:t>For </a:t>
            </a:r>
            <a:r>
              <a:rPr lang="pt-PT" err="1"/>
              <a:t>Zhed</a:t>
            </a:r>
            <a:r>
              <a:rPr lang="pt-PT"/>
              <a:t> </a:t>
            </a:r>
            <a:r>
              <a:rPr lang="pt-PT" err="1"/>
              <a:t>Level</a:t>
            </a:r>
            <a:r>
              <a:rPr lang="pt-PT"/>
              <a:t> 41, </a:t>
            </a:r>
            <a:r>
              <a:rPr lang="pt-PT" err="1"/>
              <a:t>its</a:t>
            </a:r>
            <a:r>
              <a:rPr lang="pt-PT"/>
              <a:t> file </a:t>
            </a:r>
            <a:r>
              <a:rPr lang="pt-PT" err="1"/>
              <a:t>structure</a:t>
            </a:r>
            <a:r>
              <a:rPr lang="pt-PT"/>
              <a:t>, console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graphical</a:t>
            </a:r>
            <a:r>
              <a:rPr lang="pt-PT"/>
              <a:t> </a:t>
            </a:r>
            <a:r>
              <a:rPr lang="pt-PT" err="1"/>
              <a:t>representation</a:t>
            </a:r>
            <a:r>
              <a:rPr lang="pt-PT"/>
              <a:t> are </a:t>
            </a:r>
            <a:r>
              <a:rPr lang="pt-PT" err="1"/>
              <a:t>shown</a:t>
            </a:r>
            <a:r>
              <a:rPr lang="pt-PT"/>
              <a:t> </a:t>
            </a:r>
            <a:r>
              <a:rPr lang="pt-PT" err="1"/>
              <a:t>below</a:t>
            </a:r>
            <a:r>
              <a:rPr lang="pt-PT"/>
              <a:t>:</a:t>
            </a:r>
          </a:p>
          <a:p>
            <a:pPr marL="0" indent="0">
              <a:buNone/>
            </a:pPr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530FE6B-8134-4019-B84F-E9E621EB11BC}"/>
              </a:ext>
            </a:extLst>
          </p:cNvPr>
          <p:cNvSpPr txBox="1"/>
          <p:nvPr/>
        </p:nvSpPr>
        <p:spPr>
          <a:xfrm>
            <a:off x="1276882" y="2514500"/>
            <a:ext cx="11491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err="1"/>
              <a:t>Zhed</a:t>
            </a:r>
            <a:r>
              <a:rPr lang="pt-PT" sz="1400"/>
              <a:t> App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6D8A08-FFF1-40DA-B5CB-6A123D154008}"/>
              </a:ext>
            </a:extLst>
          </p:cNvPr>
          <p:cNvSpPr txBox="1"/>
          <p:nvPr/>
        </p:nvSpPr>
        <p:spPr>
          <a:xfrm>
            <a:off x="2843398" y="2511011"/>
            <a:ext cx="20826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/>
              <a:t>File </a:t>
            </a:r>
            <a:r>
              <a:rPr lang="pt-PT" sz="1400" err="1"/>
              <a:t>representation</a:t>
            </a:r>
            <a:endParaRPr lang="pt-PT" sz="1400"/>
          </a:p>
        </p:txBody>
      </p:sp>
      <p:pic>
        <p:nvPicPr>
          <p:cNvPr id="13" name="Imagem 13">
            <a:extLst>
              <a:ext uri="{FF2B5EF4-FFF2-40B4-BE49-F238E27FC236}">
                <a16:creationId xmlns:a16="http://schemas.microsoft.com/office/drawing/2014/main" id="{913E8145-8480-442C-92C7-2974605A2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524" y="2829221"/>
            <a:ext cx="1349188" cy="1497665"/>
          </a:xfrm>
          <a:prstGeom prst="rect">
            <a:avLst/>
          </a:prstGeom>
        </p:spPr>
      </p:pic>
      <p:pic>
        <p:nvPicPr>
          <p:cNvPr id="5" name="Imagem 6">
            <a:extLst>
              <a:ext uri="{FF2B5EF4-FFF2-40B4-BE49-F238E27FC236}">
                <a16:creationId xmlns:a16="http://schemas.microsoft.com/office/drawing/2014/main" id="{2C34160C-AC67-468B-9B4E-663CEBD48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21" y="2798416"/>
            <a:ext cx="1504950" cy="1522653"/>
          </a:xfrm>
          <a:prstGeom prst="rect">
            <a:avLst/>
          </a:prstGeom>
        </p:spPr>
      </p:pic>
      <p:pic>
        <p:nvPicPr>
          <p:cNvPr id="14" name="Picture 14" descr="A close up of a keyboard&#10;&#10;Description generated with very high confidence">
            <a:extLst>
              <a:ext uri="{FF2B5EF4-FFF2-40B4-BE49-F238E27FC236}">
                <a16:creationId xmlns:a16="http://schemas.microsoft.com/office/drawing/2014/main" id="{FE517EAB-D834-4D5D-BC93-C5BBE2112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037" y="2817830"/>
            <a:ext cx="1866900" cy="1514092"/>
          </a:xfrm>
          <a:prstGeom prst="rect">
            <a:avLst/>
          </a:prstGeom>
        </p:spPr>
      </p:pic>
      <p:sp>
        <p:nvSpPr>
          <p:cNvPr id="16" name="CaixaDeTexto 9">
            <a:extLst>
              <a:ext uri="{FF2B5EF4-FFF2-40B4-BE49-F238E27FC236}">
                <a16:creationId xmlns:a16="http://schemas.microsoft.com/office/drawing/2014/main" id="{760F4548-3F7E-48E7-B994-5B1EE03CCCB5}"/>
              </a:ext>
            </a:extLst>
          </p:cNvPr>
          <p:cNvSpPr txBox="1"/>
          <p:nvPr/>
        </p:nvSpPr>
        <p:spPr>
          <a:xfrm>
            <a:off x="4504635" y="2514011"/>
            <a:ext cx="11491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/>
              <a:t>Console</a:t>
            </a:r>
            <a:endParaRPr lang="en-US" sz="1400"/>
          </a:p>
        </p:txBody>
      </p:sp>
      <p:sp>
        <p:nvSpPr>
          <p:cNvPr id="17" name="CaixaDeTexto 9">
            <a:extLst>
              <a:ext uri="{FF2B5EF4-FFF2-40B4-BE49-F238E27FC236}">
                <a16:creationId xmlns:a16="http://schemas.microsoft.com/office/drawing/2014/main" id="{2F0116FD-8A82-4DFA-B45F-808D86E5CB20}"/>
              </a:ext>
            </a:extLst>
          </p:cNvPr>
          <p:cNvSpPr txBox="1"/>
          <p:nvPr/>
        </p:nvSpPr>
        <p:spPr>
          <a:xfrm>
            <a:off x="1278347" y="4331088"/>
            <a:ext cx="11491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err="1"/>
              <a:t>Graphical</a:t>
            </a:r>
            <a:r>
              <a:rPr lang="pt-PT" sz="1400"/>
              <a:t> </a:t>
            </a:r>
          </a:p>
        </p:txBody>
      </p:sp>
      <p:pic>
        <p:nvPicPr>
          <p:cNvPr id="4" name="Picture 5" descr="A picture containing text, crossword&#10;&#10;Description generated with very high confidence">
            <a:extLst>
              <a:ext uri="{FF2B5EF4-FFF2-40B4-BE49-F238E27FC236}">
                <a16:creationId xmlns:a16="http://schemas.microsoft.com/office/drawing/2014/main" id="{0E607983-F49C-4167-AF27-159827662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254" y="4691463"/>
            <a:ext cx="3536951" cy="2006601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037B14-0F28-4235-AB25-AA9A5EF3F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3236" y="3571957"/>
            <a:ext cx="4566557" cy="2360151"/>
          </a:xfrm>
          <a:prstGeom prst="rect">
            <a:avLst/>
          </a:prstGeom>
        </p:spPr>
      </p:pic>
      <p:sp>
        <p:nvSpPr>
          <p:cNvPr id="19" name="CaixaDeTexto 9">
            <a:extLst>
              <a:ext uri="{FF2B5EF4-FFF2-40B4-BE49-F238E27FC236}">
                <a16:creationId xmlns:a16="http://schemas.microsoft.com/office/drawing/2014/main" id="{7F3A523F-2F3A-4978-AF34-BBA0570122E5}"/>
              </a:ext>
            </a:extLst>
          </p:cNvPr>
          <p:cNvSpPr txBox="1"/>
          <p:nvPr/>
        </p:nvSpPr>
        <p:spPr>
          <a:xfrm>
            <a:off x="7200942" y="3217395"/>
            <a:ext cx="205770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/>
              <a:t>Zhed - Menu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579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642B-F720-4257-8703-727C3E40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693" y="90445"/>
            <a:ext cx="9610607" cy="1391826"/>
          </a:xfrm>
        </p:spPr>
        <p:txBody>
          <a:bodyPr/>
          <a:lstStyle/>
          <a:p>
            <a:r>
              <a:rPr lang="pt-PT"/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80F65-01E9-458A-8DBD-5E821BBC5EA1}"/>
              </a:ext>
            </a:extLst>
          </p:cNvPr>
          <p:cNvSpPr txBox="1"/>
          <p:nvPr/>
        </p:nvSpPr>
        <p:spPr>
          <a:xfrm>
            <a:off x="6210300" y="1714500"/>
            <a:ext cx="5562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27440-05F4-46C0-824A-FD937096B3A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93E300-2152-496C-86D7-5EEEF79D717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43242E-6E2B-4573-88FE-FF98306DE6E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A3835A9-974E-4F80-A4FF-77F8D657E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02457"/>
              </p:ext>
            </p:extLst>
          </p:nvPr>
        </p:nvGraphicFramePr>
        <p:xfrm>
          <a:off x="1228843" y="4967111"/>
          <a:ext cx="5010147" cy="1610361"/>
        </p:xfrm>
        <a:graphic>
          <a:graphicData uri="http://schemas.openxmlformats.org/drawingml/2006/table">
            <a:tbl>
              <a:tblPr firstRow="1" firstCol="1" bandRow="1">
                <a:tableStyleId>{E929F9F4-4A8F-4326-A1B4-22849713DDAB}</a:tableStyleId>
              </a:tblPr>
              <a:tblGrid>
                <a:gridCol w="691055">
                  <a:extLst>
                    <a:ext uri="{9D8B030D-6E8A-4147-A177-3AD203B41FA5}">
                      <a16:colId xmlns:a16="http://schemas.microsoft.com/office/drawing/2014/main" val="1187425020"/>
                    </a:ext>
                  </a:extLst>
                </a:gridCol>
                <a:gridCol w="691055">
                  <a:extLst>
                    <a:ext uri="{9D8B030D-6E8A-4147-A177-3AD203B41FA5}">
                      <a16:colId xmlns:a16="http://schemas.microsoft.com/office/drawing/2014/main" val="3001480693"/>
                    </a:ext>
                  </a:extLst>
                </a:gridCol>
                <a:gridCol w="790574">
                  <a:extLst>
                    <a:ext uri="{9D8B030D-6E8A-4147-A177-3AD203B41FA5}">
                      <a16:colId xmlns:a16="http://schemas.microsoft.com/office/drawing/2014/main" val="2595496003"/>
                    </a:ext>
                  </a:extLst>
                </a:gridCol>
                <a:gridCol w="965856">
                  <a:extLst>
                    <a:ext uri="{9D8B030D-6E8A-4147-A177-3AD203B41FA5}">
                      <a16:colId xmlns:a16="http://schemas.microsoft.com/office/drawing/2014/main" val="2174138009"/>
                    </a:ext>
                  </a:extLst>
                </a:gridCol>
                <a:gridCol w="748643">
                  <a:extLst>
                    <a:ext uri="{9D8B030D-6E8A-4147-A177-3AD203B41FA5}">
                      <a16:colId xmlns:a16="http://schemas.microsoft.com/office/drawing/2014/main" val="2686545282"/>
                    </a:ext>
                  </a:extLst>
                </a:gridCol>
                <a:gridCol w="1122964">
                  <a:extLst>
                    <a:ext uri="{9D8B030D-6E8A-4147-A177-3AD203B41FA5}">
                      <a16:colId xmlns:a16="http://schemas.microsoft.com/office/drawing/2014/main" val="738578211"/>
                    </a:ext>
                  </a:extLst>
                </a:gridCol>
              </a:tblGrid>
              <a:tr h="431093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200" err="1">
                          <a:effectLst/>
                        </a:rPr>
                        <a:t>Level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effectLst/>
                        </a:rPr>
                        <a:t>h1</a:t>
                      </a:r>
                      <a:endParaRPr lang="pt-PT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effectLst/>
                        </a:rPr>
                        <a:t>h2</a:t>
                      </a:r>
                      <a:endParaRPr lang="pt-PT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effectLst/>
                        </a:rPr>
                        <a:t>h3</a:t>
                      </a:r>
                      <a:endParaRPr lang="pt-PT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effectLst/>
                        </a:rPr>
                        <a:t>h4</a:t>
                      </a:r>
                      <a:endParaRPr lang="pt-PT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effectLst/>
                        </a:rPr>
                        <a:t>h5 (h2 + h4)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50613676"/>
                  </a:ext>
                </a:extLst>
              </a:tr>
              <a:tr h="297305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effectLst/>
                        </a:rPr>
                        <a:t>6</a:t>
                      </a:r>
                      <a:endParaRPr lang="pt-PT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FFC000"/>
                          </a:solidFill>
                          <a:effectLst/>
                        </a:rPr>
                        <a:t>1268</a:t>
                      </a:r>
                      <a:endParaRPr lang="pt-PT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92D050"/>
                          </a:solidFill>
                          <a:effectLst/>
                        </a:rPr>
                        <a:t>463</a:t>
                      </a:r>
                      <a:endParaRPr lang="pt-PT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00B0F0"/>
                          </a:solidFill>
                          <a:effectLst/>
                        </a:rPr>
                        <a:t>246</a:t>
                      </a:r>
                      <a:endParaRPr lang="pt-PT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FF0000"/>
                          </a:solidFill>
                          <a:effectLst/>
                        </a:rPr>
                        <a:t>5083</a:t>
                      </a:r>
                      <a:endParaRPr lang="pt-PT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92D050"/>
                          </a:solidFill>
                          <a:effectLst/>
                        </a:rPr>
                        <a:t>524</a:t>
                      </a:r>
                      <a:endParaRPr lang="pt-PT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1606060"/>
                  </a:ext>
                </a:extLst>
              </a:tr>
              <a:tr h="297305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effectLst/>
                        </a:rPr>
                        <a:t>8</a:t>
                      </a:r>
                      <a:endParaRPr lang="pt-PT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FF0000"/>
                          </a:solidFill>
                          <a:effectLst/>
                        </a:rPr>
                        <a:t>157997</a:t>
                      </a:r>
                      <a:endParaRPr lang="pt-PT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FFC000"/>
                          </a:solidFill>
                          <a:effectLst/>
                        </a:rPr>
                        <a:t>61788</a:t>
                      </a:r>
                      <a:endParaRPr lang="pt-PT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92D050"/>
                          </a:solidFill>
                          <a:effectLst/>
                        </a:rPr>
                        <a:t>10532</a:t>
                      </a:r>
                      <a:endParaRPr lang="pt-PT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FFC000"/>
                          </a:solidFill>
                          <a:effectLst/>
                        </a:rPr>
                        <a:t>77683</a:t>
                      </a:r>
                      <a:endParaRPr lang="pt-PT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00B0F0"/>
                          </a:solidFill>
                          <a:effectLst/>
                        </a:rPr>
                        <a:t>7608</a:t>
                      </a:r>
                      <a:endParaRPr lang="pt-PT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5036326"/>
                  </a:ext>
                </a:extLst>
              </a:tr>
              <a:tr h="297305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effectLst/>
                        </a:rPr>
                        <a:t>10</a:t>
                      </a:r>
                      <a:endParaRPr lang="pt-PT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FF0000"/>
                          </a:solidFill>
                          <a:effectLst/>
                        </a:rPr>
                        <a:t>18231</a:t>
                      </a:r>
                      <a:endParaRPr lang="pt-PT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FFC000"/>
                          </a:solidFill>
                          <a:effectLst/>
                        </a:rPr>
                        <a:t>2960</a:t>
                      </a:r>
                      <a:endParaRPr lang="pt-PT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92D050"/>
                          </a:solidFill>
                          <a:effectLst/>
                        </a:rPr>
                        <a:t>864</a:t>
                      </a:r>
                      <a:endParaRPr lang="pt-PT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FFC000"/>
                          </a:solidFill>
                          <a:effectLst/>
                        </a:rPr>
                        <a:t>1298</a:t>
                      </a:r>
                      <a:endParaRPr lang="pt-PT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00B0F0"/>
                          </a:solidFill>
                          <a:effectLst/>
                        </a:rPr>
                        <a:t>257</a:t>
                      </a:r>
                      <a:endParaRPr lang="pt-PT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6280990"/>
                  </a:ext>
                </a:extLst>
              </a:tr>
              <a:tr h="287353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effectLst/>
                        </a:rPr>
                        <a:t>12</a:t>
                      </a:r>
                      <a:endParaRPr lang="pt-PT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FFC000"/>
                          </a:solidFill>
                          <a:effectLst/>
                        </a:rPr>
                        <a:t>163121</a:t>
                      </a:r>
                      <a:endParaRPr lang="pt-PT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92D050"/>
                          </a:solidFill>
                          <a:effectLst/>
                        </a:rPr>
                        <a:t>45540</a:t>
                      </a:r>
                      <a:endParaRPr lang="pt-PT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FF0000"/>
                          </a:solidFill>
                          <a:effectLst/>
                        </a:rPr>
                        <a:t>333449</a:t>
                      </a:r>
                      <a:endParaRPr lang="pt-PT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FF0000"/>
                          </a:solidFill>
                          <a:effectLst/>
                        </a:rPr>
                        <a:t>645831</a:t>
                      </a:r>
                      <a:endParaRPr lang="pt-PT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00B0F0"/>
                          </a:solidFill>
                          <a:effectLst/>
                        </a:rPr>
                        <a:t>25312</a:t>
                      </a:r>
                      <a:endParaRPr lang="pt-PT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124060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CA73572-2776-4DCA-AEB9-F6112403D9E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BABFE-06F3-4B83-9AC2-003F282FF29D}"/>
              </a:ext>
            </a:extLst>
          </p:cNvPr>
          <p:cNvSpPr txBox="1"/>
          <p:nvPr/>
        </p:nvSpPr>
        <p:spPr>
          <a:xfrm>
            <a:off x="1171693" y="4367036"/>
            <a:ext cx="50958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/>
              <a:t>Nodes </a:t>
            </a:r>
            <a:r>
              <a:rPr lang="pt-PT" sz="1600" err="1"/>
              <a:t>Visited</a:t>
            </a:r>
            <a:r>
              <a:rPr lang="pt-PT" sz="1600"/>
              <a:t> in different </a:t>
            </a:r>
            <a:r>
              <a:rPr lang="pt-PT" sz="1600" err="1"/>
              <a:t>levels</a:t>
            </a:r>
            <a:r>
              <a:rPr lang="pt-PT" sz="1600"/>
              <a:t> </a:t>
            </a:r>
            <a:r>
              <a:rPr lang="pt-PT" sz="1600" err="1"/>
              <a:t>by</a:t>
            </a:r>
            <a:r>
              <a:rPr lang="pt-PT" sz="1600"/>
              <a:t> </a:t>
            </a:r>
            <a:r>
              <a:rPr lang="pt-PT" sz="1600" err="1"/>
              <a:t>diferent</a:t>
            </a:r>
            <a:r>
              <a:rPr lang="pt-PT" sz="1600"/>
              <a:t> </a:t>
            </a:r>
            <a:r>
              <a:rPr lang="pt-PT" sz="1600" err="1"/>
              <a:t>heuristics</a:t>
            </a:r>
            <a:r>
              <a:rPr lang="pt-PT" sz="1600"/>
              <a:t> </a:t>
            </a:r>
            <a:r>
              <a:rPr lang="pt-PT" sz="1600" err="1"/>
              <a:t>with</a:t>
            </a:r>
            <a:r>
              <a:rPr lang="pt-PT" sz="1600"/>
              <a:t> </a:t>
            </a:r>
            <a:r>
              <a:rPr lang="pt-PT" sz="1600" err="1"/>
              <a:t>greedy</a:t>
            </a:r>
            <a:r>
              <a:rPr lang="pt-PT" sz="1600"/>
              <a:t> </a:t>
            </a:r>
            <a:r>
              <a:rPr lang="pt-PT" sz="1600" err="1"/>
              <a:t>algorithm</a:t>
            </a:r>
            <a:endParaRPr lang="en-US" sz="1600" err="1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2CBEC7A-94F3-410E-AEE2-4FB55384D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486895"/>
              </p:ext>
            </p:extLst>
          </p:nvPr>
        </p:nvGraphicFramePr>
        <p:xfrm>
          <a:off x="6715243" y="4976636"/>
          <a:ext cx="4800592" cy="1609654"/>
        </p:xfrm>
        <a:graphic>
          <a:graphicData uri="http://schemas.openxmlformats.org/drawingml/2006/table">
            <a:tbl>
              <a:tblPr firstRow="1" firstCol="1" bandRow="1">
                <a:tableStyleId>{E929F9F4-4A8F-4326-A1B4-22849713DDAB}</a:tableStyleId>
              </a:tblPr>
              <a:tblGrid>
                <a:gridCol w="662150">
                  <a:extLst>
                    <a:ext uri="{9D8B030D-6E8A-4147-A177-3AD203B41FA5}">
                      <a16:colId xmlns:a16="http://schemas.microsoft.com/office/drawing/2014/main" val="3081693720"/>
                    </a:ext>
                  </a:extLst>
                </a:gridCol>
                <a:gridCol w="662150">
                  <a:extLst>
                    <a:ext uri="{9D8B030D-6E8A-4147-A177-3AD203B41FA5}">
                      <a16:colId xmlns:a16="http://schemas.microsoft.com/office/drawing/2014/main" val="95572509"/>
                    </a:ext>
                  </a:extLst>
                </a:gridCol>
                <a:gridCol w="662150">
                  <a:extLst>
                    <a:ext uri="{9D8B030D-6E8A-4147-A177-3AD203B41FA5}">
                      <a16:colId xmlns:a16="http://schemas.microsoft.com/office/drawing/2014/main" val="2139189975"/>
                    </a:ext>
                  </a:extLst>
                </a:gridCol>
                <a:gridCol w="1020816">
                  <a:extLst>
                    <a:ext uri="{9D8B030D-6E8A-4147-A177-3AD203B41FA5}">
                      <a16:colId xmlns:a16="http://schemas.microsoft.com/office/drawing/2014/main" val="4148575872"/>
                    </a:ext>
                  </a:extLst>
                </a:gridCol>
                <a:gridCol w="717330">
                  <a:extLst>
                    <a:ext uri="{9D8B030D-6E8A-4147-A177-3AD203B41FA5}">
                      <a16:colId xmlns:a16="http://schemas.microsoft.com/office/drawing/2014/main" val="4262378274"/>
                    </a:ext>
                  </a:extLst>
                </a:gridCol>
                <a:gridCol w="1075996">
                  <a:extLst>
                    <a:ext uri="{9D8B030D-6E8A-4147-A177-3AD203B41FA5}">
                      <a16:colId xmlns:a16="http://schemas.microsoft.com/office/drawing/2014/main" val="1374153689"/>
                    </a:ext>
                  </a:extLst>
                </a:gridCol>
              </a:tblGrid>
              <a:tr h="431346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err="1">
                          <a:effectLst/>
                        </a:rPr>
                        <a:t>Level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effectLst/>
                        </a:rPr>
                        <a:t>h1</a:t>
                      </a:r>
                      <a:endParaRPr lang="pt-PT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effectLst/>
                        </a:rPr>
                        <a:t>h2</a:t>
                      </a:r>
                      <a:endParaRPr lang="pt-PT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effectLst/>
                        </a:rPr>
                        <a:t>h3</a:t>
                      </a:r>
                      <a:endParaRPr lang="pt-PT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effectLst/>
                        </a:rPr>
                        <a:t>h4</a:t>
                      </a:r>
                      <a:endParaRPr lang="pt-PT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effectLst/>
                        </a:rPr>
                        <a:t>h5 </a:t>
                      </a:r>
                      <a:r>
                        <a:rPr lang="pt-PT" sz="1100" b="1" i="0" u="none" strike="noStrike" kern="1200" noProof="0">
                          <a:effectLst/>
                          <a:latin typeface="Franklin Gothic Book"/>
                        </a:rPr>
                        <a:t>(h2 + h4)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83069116"/>
                  </a:ext>
                </a:extLst>
              </a:tr>
              <a:tr h="294577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effectLst/>
                        </a:rPr>
                        <a:t>6</a:t>
                      </a:r>
                      <a:endParaRPr lang="pt-PT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FF0000"/>
                          </a:solidFill>
                          <a:effectLst/>
                        </a:rPr>
                        <a:t>39</a:t>
                      </a:r>
                      <a:endParaRPr lang="pt-PT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92D050"/>
                          </a:solidFill>
                          <a:effectLst/>
                        </a:rPr>
                        <a:t>18</a:t>
                      </a:r>
                      <a:endParaRPr lang="pt-PT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00B0F0"/>
                          </a:solidFill>
                          <a:effectLst/>
                        </a:rPr>
                        <a:t>11</a:t>
                      </a:r>
                      <a:endParaRPr lang="pt-PT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FFC000"/>
                          </a:solidFill>
                          <a:effectLst/>
                        </a:rPr>
                        <a:t>27</a:t>
                      </a:r>
                      <a:endParaRPr lang="pt-PT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92D050"/>
                          </a:solidFill>
                          <a:effectLst/>
                        </a:rPr>
                        <a:t>18</a:t>
                      </a:r>
                      <a:endParaRPr lang="pt-PT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4403689"/>
                  </a:ext>
                </a:extLst>
              </a:tr>
              <a:tr h="294577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effectLst/>
                        </a:rPr>
                        <a:t>8</a:t>
                      </a:r>
                      <a:endParaRPr lang="pt-PT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FF0000"/>
                          </a:solidFill>
                          <a:effectLst/>
                        </a:rPr>
                        <a:t>4658</a:t>
                      </a:r>
                      <a:endParaRPr lang="pt-PT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FFC000"/>
                          </a:solidFill>
                          <a:effectLst/>
                        </a:rPr>
                        <a:t>2436</a:t>
                      </a:r>
                      <a:endParaRPr lang="pt-PT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00B0F0"/>
                          </a:solidFill>
                          <a:effectLst/>
                        </a:rPr>
                        <a:t>522</a:t>
                      </a:r>
                      <a:endParaRPr lang="pt-PT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FFC000"/>
                          </a:solidFill>
                          <a:effectLst/>
                        </a:rPr>
                        <a:t>2496</a:t>
                      </a:r>
                      <a:endParaRPr lang="pt-PT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00B0F0"/>
                          </a:solidFill>
                          <a:effectLst/>
                        </a:rPr>
                        <a:t>461</a:t>
                      </a:r>
                      <a:endParaRPr lang="pt-PT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4230760"/>
                  </a:ext>
                </a:extLst>
              </a:tr>
              <a:tr h="294577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effectLst/>
                        </a:rPr>
                        <a:t>10</a:t>
                      </a:r>
                      <a:endParaRPr lang="pt-PT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FF0000"/>
                          </a:solidFill>
                          <a:effectLst/>
                        </a:rPr>
                        <a:t>492</a:t>
                      </a:r>
                      <a:endParaRPr lang="pt-PT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FFC000"/>
                          </a:solidFill>
                          <a:effectLst/>
                        </a:rPr>
                        <a:t>115</a:t>
                      </a:r>
                      <a:endParaRPr lang="pt-PT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92D050"/>
                          </a:solidFill>
                          <a:effectLst/>
                        </a:rPr>
                        <a:t>37</a:t>
                      </a:r>
                      <a:endParaRPr lang="pt-PT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92D050"/>
                          </a:solidFill>
                          <a:effectLst/>
                        </a:rPr>
                        <a:t>42</a:t>
                      </a:r>
                      <a:endParaRPr lang="pt-PT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00B0F0"/>
                          </a:solidFill>
                          <a:effectLst/>
                        </a:rPr>
                        <a:t>12</a:t>
                      </a:r>
                      <a:endParaRPr lang="pt-PT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0977051"/>
                  </a:ext>
                </a:extLst>
              </a:tr>
              <a:tr h="294577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effectLst/>
                        </a:rPr>
                        <a:t>12</a:t>
                      </a:r>
                      <a:endParaRPr lang="pt-PT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FFC000"/>
                          </a:solidFill>
                          <a:effectLst/>
                        </a:rPr>
                        <a:t>5123</a:t>
                      </a:r>
                      <a:endParaRPr lang="pt-PT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92D050"/>
                          </a:solidFill>
                          <a:effectLst/>
                        </a:rPr>
                        <a:t>2042</a:t>
                      </a:r>
                      <a:endParaRPr lang="pt-PT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FF0000"/>
                          </a:solidFill>
                          <a:effectLst/>
                        </a:rPr>
                        <a:t>10855</a:t>
                      </a:r>
                      <a:endParaRPr lang="pt-PT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92D050"/>
                          </a:solidFill>
                          <a:effectLst/>
                        </a:rPr>
                        <a:t>3014</a:t>
                      </a:r>
                      <a:endParaRPr lang="pt-PT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kern="1200">
                          <a:solidFill>
                            <a:srgbClr val="00B0F0"/>
                          </a:solidFill>
                          <a:effectLst/>
                        </a:rPr>
                        <a:t>827</a:t>
                      </a:r>
                      <a:endParaRPr lang="pt-PT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5927017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DAEBDBC-64B8-492D-8F87-3D3216EE0F29}"/>
              </a:ext>
            </a:extLst>
          </p:cNvPr>
          <p:cNvSpPr txBox="1"/>
          <p:nvPr/>
        </p:nvSpPr>
        <p:spPr>
          <a:xfrm>
            <a:off x="6629517" y="4376561"/>
            <a:ext cx="50958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/>
              <a:t>Solve time(ms) for </a:t>
            </a:r>
            <a:r>
              <a:rPr lang="pt-PT" sz="1600">
                <a:ea typeface="+mn-lt"/>
                <a:cs typeface="+mn-lt"/>
              </a:rPr>
              <a:t>diferent levels</a:t>
            </a:r>
            <a:r>
              <a:rPr lang="pt-PT" sz="1600"/>
              <a:t> by diferent heuristics with greedy algorithm</a:t>
            </a:r>
            <a:endParaRPr lang="en-US" sz="160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6FB94B-FD24-490D-9BED-8D032ACED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253" y="1059678"/>
            <a:ext cx="7217857" cy="3220560"/>
          </a:xfrm>
        </p:spPr>
      </p:pic>
      <p:sp>
        <p:nvSpPr>
          <p:cNvPr id="17" name="TextBox 32">
            <a:extLst>
              <a:ext uri="{FF2B5EF4-FFF2-40B4-BE49-F238E27FC236}">
                <a16:creationId xmlns:a16="http://schemas.microsoft.com/office/drawing/2014/main" id="{AF3685AB-6663-4F57-81BF-F70A752D6AFC}"/>
              </a:ext>
            </a:extLst>
          </p:cNvPr>
          <p:cNvSpPr txBox="1"/>
          <p:nvPr/>
        </p:nvSpPr>
        <p:spPr>
          <a:xfrm>
            <a:off x="3975101" y="716961"/>
            <a:ext cx="48324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/>
              <a:t>Nodes </a:t>
            </a:r>
            <a:r>
              <a:rPr lang="pt-PT" sz="1600" err="1"/>
              <a:t>Visited</a:t>
            </a:r>
            <a:r>
              <a:rPr lang="pt-PT" sz="1600"/>
              <a:t> in different levels for each algorithm </a:t>
            </a:r>
          </a:p>
        </p:txBody>
      </p:sp>
    </p:spTree>
    <p:extLst>
      <p:ext uri="{BB962C8B-B14F-4D97-AF65-F5344CB8AC3E}">
        <p14:creationId xmlns:p14="http://schemas.microsoft.com/office/powerpoint/2010/main" val="297924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B077-DE56-4EAC-81C6-A3E5F45B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1EB-58D8-4D30-AF41-0C3DFE8D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PT" dirty="0" err="1"/>
              <a:t>Overall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successfully</a:t>
            </a:r>
            <a:r>
              <a:rPr lang="pt-PT" dirty="0"/>
              <a:t> </a:t>
            </a:r>
            <a:r>
              <a:rPr lang="pt-PT" dirty="0" err="1"/>
              <a:t>implemented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algorithms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a </a:t>
            </a:r>
            <a:r>
              <a:rPr lang="pt-PT" dirty="0" err="1"/>
              <a:t>Zhed</a:t>
            </a:r>
            <a:r>
              <a:rPr lang="pt-PT" dirty="0"/>
              <a:t> Solver,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uninformed</a:t>
            </a:r>
            <a:r>
              <a:rPr lang="pt-PT" dirty="0"/>
              <a:t> </a:t>
            </a:r>
            <a:r>
              <a:rPr lang="pt-PT" dirty="0" err="1"/>
              <a:t>ones</a:t>
            </a:r>
            <a:r>
              <a:rPr lang="pt-PT" dirty="0"/>
              <a:t> </a:t>
            </a:r>
            <a:r>
              <a:rPr lang="pt-PT" dirty="0" err="1"/>
              <a:t>such</a:t>
            </a:r>
            <a:r>
              <a:rPr lang="pt-PT" dirty="0"/>
              <a:t> as DFS </a:t>
            </a:r>
            <a:r>
              <a:rPr lang="pt-PT" dirty="0" err="1"/>
              <a:t>and</a:t>
            </a:r>
            <a:r>
              <a:rPr lang="pt-PT" dirty="0"/>
              <a:t> BFS, </a:t>
            </a:r>
            <a:r>
              <a:rPr lang="pt-PT" dirty="0" err="1"/>
              <a:t>which</a:t>
            </a:r>
            <a:r>
              <a:rPr lang="pt-PT" dirty="0"/>
              <a:t> are </a:t>
            </a:r>
            <a:r>
              <a:rPr lang="pt-PT" dirty="0" err="1"/>
              <a:t>simpler</a:t>
            </a:r>
            <a:r>
              <a:rPr lang="pt-PT" dirty="0"/>
              <a:t> to </a:t>
            </a:r>
            <a:r>
              <a:rPr lang="pt-PT" dirty="0" err="1"/>
              <a:t>implement</a:t>
            </a:r>
            <a:r>
              <a:rPr lang="pt-PT" dirty="0"/>
              <a:t>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end</a:t>
            </a:r>
            <a:r>
              <a:rPr lang="pt-PT" dirty="0"/>
              <a:t> </a:t>
            </a:r>
            <a:r>
              <a:rPr lang="pt-PT" dirty="0" err="1"/>
              <a:t>up</a:t>
            </a:r>
            <a:r>
              <a:rPr lang="pt-PT" dirty="0"/>
              <a:t> </a:t>
            </a:r>
            <a:r>
              <a:rPr lang="pt-PT" dirty="0" err="1"/>
              <a:t>taking</a:t>
            </a:r>
            <a:r>
              <a:rPr lang="pt-PT" dirty="0"/>
              <a:t> 5-10 times as </a:t>
            </a:r>
            <a:r>
              <a:rPr lang="pt-PT" dirty="0" err="1"/>
              <a:t>long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also</a:t>
            </a:r>
            <a:r>
              <a:rPr lang="pt-PT" dirty="0"/>
              <a:t> </a:t>
            </a:r>
            <a:r>
              <a:rPr lang="pt-PT" dirty="0" err="1"/>
              <a:t>informed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algorithms</a:t>
            </a:r>
            <a:r>
              <a:rPr lang="pt-PT" dirty="0"/>
              <a:t>, </a:t>
            </a:r>
            <a:r>
              <a:rPr lang="pt-PT" dirty="0" err="1"/>
              <a:t>which</a:t>
            </a:r>
            <a:r>
              <a:rPr lang="pt-PT" dirty="0"/>
              <a:t> can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better</a:t>
            </a:r>
            <a:r>
              <a:rPr lang="pt-PT" dirty="0"/>
              <a:t> </a:t>
            </a:r>
            <a:r>
              <a:rPr lang="pt-PT" dirty="0" err="1"/>
              <a:t>heuristics</a:t>
            </a:r>
            <a:r>
              <a:rPr lang="pt-PT" dirty="0"/>
              <a:t> for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/>
              <a:t>levels, as the solutions for each level can be very different</a:t>
            </a:r>
            <a:r>
              <a:rPr lang="pt-PT" dirty="0"/>
              <a:t>.</a:t>
            </a:r>
          </a:p>
          <a:p>
            <a:pPr marL="383540" indent="-383540"/>
            <a:r>
              <a:rPr lang="pt-PT" dirty="0"/>
              <a:t>For </a:t>
            </a:r>
            <a:r>
              <a:rPr lang="pt-PT" dirty="0" err="1"/>
              <a:t>instance</a:t>
            </a:r>
            <a:r>
              <a:rPr lang="pt-PT" dirty="0"/>
              <a:t>, </a:t>
            </a:r>
            <a:r>
              <a:rPr lang="pt-PT" dirty="0" err="1"/>
              <a:t>heuristic</a:t>
            </a:r>
            <a:r>
              <a:rPr lang="pt-PT" dirty="0"/>
              <a:t> 4 </a:t>
            </a:r>
            <a:r>
              <a:rPr lang="pt-PT" dirty="0" err="1"/>
              <a:t>performs</a:t>
            </a:r>
            <a:r>
              <a:rPr lang="pt-PT" dirty="0"/>
              <a:t> a </a:t>
            </a:r>
            <a:r>
              <a:rPr lang="pt-PT" dirty="0" err="1"/>
              <a:t>lot</a:t>
            </a:r>
            <a:r>
              <a:rPr lang="pt-PT" dirty="0"/>
              <a:t> </a:t>
            </a:r>
            <a:r>
              <a:rPr lang="pt-PT" dirty="0" err="1"/>
              <a:t>better</a:t>
            </a:r>
            <a:r>
              <a:rPr lang="pt-PT" dirty="0"/>
              <a:t> </a:t>
            </a:r>
            <a:r>
              <a:rPr lang="pt-PT" dirty="0" err="1"/>
              <a:t>than</a:t>
            </a:r>
            <a:r>
              <a:rPr lang="pt-PT" dirty="0"/>
              <a:t> </a:t>
            </a:r>
            <a:r>
              <a:rPr lang="pt-PT" dirty="0" err="1"/>
              <a:t>heuristic</a:t>
            </a:r>
            <a:r>
              <a:rPr lang="pt-PT" dirty="0"/>
              <a:t> 2 (more </a:t>
            </a:r>
            <a:r>
              <a:rPr lang="pt-PT" dirty="0" err="1"/>
              <a:t>than</a:t>
            </a:r>
            <a:r>
              <a:rPr lang="pt-PT" dirty="0"/>
              <a:t> 2x)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Level</a:t>
            </a:r>
            <a:r>
              <a:rPr lang="pt-PT" dirty="0"/>
              <a:t> 10,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worse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Level</a:t>
            </a:r>
            <a:r>
              <a:rPr lang="pt-PT" dirty="0"/>
              <a:t> 12 (~1.5x).</a:t>
            </a:r>
          </a:p>
        </p:txBody>
      </p:sp>
    </p:spTree>
    <p:extLst>
      <p:ext uri="{BB962C8B-B14F-4D97-AF65-F5344CB8AC3E}">
        <p14:creationId xmlns:p14="http://schemas.microsoft.com/office/powerpoint/2010/main" val="23902457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12DCAE0B3AC64A8F020A4E3110E2C5" ma:contentTypeVersion="4" ma:contentTypeDescription="Criar um novo documento." ma:contentTypeScope="" ma:versionID="047ddf217a673f80776ad907e0b8b9ca">
  <xsd:schema xmlns:xsd="http://www.w3.org/2001/XMLSchema" xmlns:xs="http://www.w3.org/2001/XMLSchema" xmlns:p="http://schemas.microsoft.com/office/2006/metadata/properties" xmlns:ns3="55632c6c-942b-460a-81b1-ecaa869c5319" targetNamespace="http://schemas.microsoft.com/office/2006/metadata/properties" ma:root="true" ma:fieldsID="0257c76e39de83f16537c8b81966f961" ns3:_="">
    <xsd:import namespace="55632c6c-942b-460a-81b1-ecaa869c53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632c6c-942b-460a-81b1-ecaa869c53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7A4509-780F-43D6-86D6-767E07B6F8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CA452DA-5B35-441E-BA60-3B1E1DD06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632c6c-942b-460a-81b1-ecaa869c53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CAC987-3F42-455D-B295-BE4B881FFF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Application>Microsoft Office PowerPoint</Application>
  <PresentationFormat>Ecrã Panorâmico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Crop</vt:lpstr>
      <vt:lpstr>IaRT – CHECKPOINT 1</vt:lpstr>
      <vt:lpstr>ZHED - Single Player Game</vt:lpstr>
      <vt:lpstr>Problem Formulation</vt:lpstr>
      <vt:lpstr>Operators</vt:lpstr>
      <vt:lpstr>Approach</vt:lpstr>
      <vt:lpstr>Implemented algorithms</vt:lpstr>
      <vt:lpstr>Development</vt:lpstr>
      <vt:lpstr>Results</vt:lpstr>
      <vt:lpstr>Conclusions</vt:lpstr>
      <vt:lpstr>Related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IaRT – CHECKPOINT 1</dc:title>
  <dc:creator>User</dc:creator>
  <cp:revision>77</cp:revision>
  <dcterms:created xsi:type="dcterms:W3CDTF">2020-03-13T11:43:51Z</dcterms:created>
  <dcterms:modified xsi:type="dcterms:W3CDTF">2020-03-31T12:38:28Z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0x010100C212DCAE0B3AC64A8F020A4E3110E2C5</vt:lpwstr>
  </property>
</Properties>
</file>