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BA99-99D2-ACC8-2331-9728CF590DC4}" v="1758" dt="2020-05-11T20:16:41.342"/>
    <p1510:client id="{2332358F-EBFF-E0DE-1344-7B28A5E0EE1D}" v="16" dt="2020-05-12T10:26:46.088"/>
    <p1510:client id="{6F84F594-F931-4491-2059-26027ED53D60}" v="2322" dt="2020-05-28T16:28:57.111"/>
    <p1510:client id="{BD91D338-1E8C-B794-6938-EF34A77B4093}" v="53" dt="2020-05-12T08:52:24.972"/>
    <p1510:client id="{CC53D61F-954B-5BA9-2913-B1A88780110C}" v="1696" dt="2020-05-12T21:35:55.664"/>
    <p1510:client id="{D90385A8-184D-6EB3-846F-CEA2D4A27A41}" v="15" dt="2020-05-12T21:46:5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C49A8-D051-4448-93AD-DA1E4FBB4901}" type="datetimeFigureOut">
              <a:rPr lang="pt-PT" smtClean="0"/>
              <a:t>28/05/2020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64838-E8A0-41AC-A38F-41D29E82DDC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5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4838-E8A0-41AC-A38F-41D29E82DDC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03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83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g2017.com/wp-content/uploads/2017/08/paper_71.pdf" TargetMode="External"/><Relationship Id="rId7" Type="http://schemas.openxmlformats.org/officeDocument/2006/relationships/hyperlink" Target="https://github.com/Unity-Technologies/ml-agents/blob/master/docs/Learning-Environment-Examples.md#gridworld" TargetMode="External"/><Relationship Id="rId2" Type="http://schemas.openxmlformats.org/officeDocument/2006/relationships/hyperlink" Target="http://www.mit.edu/~amarj/files/204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reports/2016/pdfs/121_Report.pdf" TargetMode="External"/><Relationship Id="rId5" Type="http://schemas.openxmlformats.org/officeDocument/2006/relationships/hyperlink" Target="https://github.com/nuno-faria/tetris-ai" TargetMode="External"/><Relationship Id="rId4" Type="http://schemas.openxmlformats.org/officeDocument/2006/relationships/hyperlink" Target="https://journals.tu-plovdiv.bg/index.php/journal/article/view/16/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IART – Entrega Final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Daniel Brandão – 201705812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Gaspar Pinheiro – 201704700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Pedro </a:t>
            </a:r>
            <a:r>
              <a:rPr lang="pt-PT" sz="2000" err="1">
                <a:ea typeface="+mn-lt"/>
                <a:cs typeface="+mn-lt"/>
              </a:rPr>
              <a:t>Moás</a:t>
            </a:r>
            <a:r>
              <a:rPr lang="pt-PT" sz="2000">
                <a:ea typeface="+mn-lt"/>
                <a:cs typeface="+mn-lt"/>
              </a:rPr>
              <a:t> – 201705208</a:t>
            </a:r>
            <a:endParaRPr lang="pt-PT" sz="200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- </a:t>
            </a:r>
            <a:r>
              <a:rPr lang="en-US" sz="3200" dirty="0" err="1"/>
              <a:t>Múltiplos</a:t>
            </a:r>
            <a:r>
              <a:rPr lang="en-US" sz="3200" dirty="0"/>
              <a:t> </a:t>
            </a:r>
            <a:r>
              <a:rPr lang="en-US" sz="3200" dirty="0" err="1"/>
              <a:t>níveis</a:t>
            </a:r>
            <a:endParaRPr lang="en-US" sz="3200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91" y="2275840"/>
            <a:ext cx="4473921" cy="31118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1601585" y="542662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A70-B02F-42A9-B16B-C6FBE9E0EB9F}"/>
              </a:ext>
            </a:extLst>
          </p:cNvPr>
          <p:cNvSpPr txBox="1">
            <a:spLocks/>
          </p:cNvSpPr>
          <p:nvPr/>
        </p:nvSpPr>
        <p:spPr>
          <a:xfrm>
            <a:off x="6012873" y="2192230"/>
            <a:ext cx="5289402" cy="339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Agentes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cerca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10 puzzles</a:t>
            </a:r>
            <a:r>
              <a:rPr lang="en-US" sz="1600" dirty="0">
                <a:ea typeface="+mn-lt"/>
                <a:cs typeface="+mn-lt"/>
              </a:rPr>
              <a:t> com </a:t>
            </a:r>
            <a:r>
              <a:rPr lang="en-US" sz="1600" dirty="0" err="1">
                <a:ea typeface="+mn-lt"/>
                <a:cs typeface="+mn-lt"/>
              </a:rPr>
              <a:t>semelhante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nível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dificuldade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Ambos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conseguiram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resolver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níveis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para o qual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4: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 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600" b="1" dirty="0">
                <a:ea typeface="+mn-lt"/>
                <a:cs typeface="+mn-lt"/>
              </a:rPr>
              <a:t>≅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20%) 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42238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76F28-9D74-4971-8894-A1FD18A6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5461-4EA2-410C-B7AD-00A7EDFB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Obtivemos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com ambas as </a:t>
            </a:r>
            <a:r>
              <a:rPr lang="en-US" dirty="0" err="1"/>
              <a:t>abordagens</a:t>
            </a:r>
            <a:r>
              <a:rPr lang="en-US" dirty="0"/>
              <a:t>.</a:t>
            </a:r>
          </a:p>
          <a:p>
            <a:r>
              <a:rPr lang="en-US"/>
              <a:t>Ambas as abordagens</a:t>
            </a:r>
            <a:r>
              <a:rPr lang="en-US" dirty="0"/>
              <a:t> </a:t>
            </a:r>
            <a:r>
              <a:rPr lang="en-US" dirty="0" err="1"/>
              <a:t>ofereceram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à </a:t>
            </a:r>
            <a:r>
              <a:rPr lang="en-US" dirty="0" err="1"/>
              <a:t>outra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PPO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performance do que SAC.</a:t>
            </a:r>
          </a:p>
          <a:p>
            <a:r>
              <a:rPr lang="en-US" dirty="0">
                <a:ea typeface="+mn-lt"/>
                <a:cs typeface="+mn-lt"/>
              </a:rPr>
              <a:t>ML-Agents </a:t>
            </a:r>
            <a:r>
              <a:rPr lang="en-US" dirty="0" err="1">
                <a:ea typeface="+mn-lt"/>
                <a:cs typeface="+mn-lt"/>
              </a:rPr>
              <a:t>poderá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sido</a:t>
            </a:r>
            <a:r>
              <a:rPr lang="en-US" dirty="0">
                <a:ea typeface="+mn-lt"/>
                <a:cs typeface="+mn-lt"/>
              </a:rPr>
              <a:t> ideal para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06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6B97-B380-49FC-908B-405A5C0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85" y="405344"/>
            <a:ext cx="4319056" cy="642731"/>
          </a:xfrm>
        </p:spPr>
        <p:txBody>
          <a:bodyPr>
            <a:normAutofit/>
          </a:bodyPr>
          <a:lstStyle/>
          <a:p>
            <a:r>
              <a:rPr lang="en-US" sz="3200" err="1">
                <a:ea typeface="+mj-lt"/>
                <a:cs typeface="+mj-lt"/>
              </a:rPr>
              <a:t>Trabalho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Relacionado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9F52-D348-46CD-A686-CD296A1E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85" y="1235034"/>
            <a:ext cx="10079775" cy="288671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1600" dirty="0">
                <a:ea typeface="+mn-lt"/>
                <a:cs typeface="+mn-lt"/>
              </a:rPr>
              <a:t>Deep Reinforcement Learning for 2048 </a:t>
            </a:r>
            <a:r>
              <a:rPr lang="en-US" sz="1600" dirty="0">
                <a:ea typeface="+mn-lt"/>
                <a:cs typeface="+mn-lt"/>
                <a:hlinkClick r:id="rId2"/>
              </a:rPr>
              <a:t>http://www.mit.edu/~amarj/files/2048.pdf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Improving Generalization Ability in a Puzzle Game Using Reinforcement Learning </a:t>
            </a:r>
            <a:r>
              <a:rPr lang="en-US" sz="1600" dirty="0">
                <a:ea typeface="+mn-lt"/>
                <a:cs typeface="+mn-lt"/>
                <a:hlinkClick r:id="rId3"/>
              </a:rPr>
              <a:t>http://www.cig2017.com/wp-content/uploads/2017/08/paper_71.pdf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Applying Reinforcement learning to find the logic puzzles solution </a:t>
            </a:r>
            <a:r>
              <a:rPr lang="en-US" sz="1600" dirty="0">
                <a:ea typeface="+mn-lt"/>
                <a:cs typeface="+mn-lt"/>
                <a:hlinkClick r:id="rId4"/>
              </a:rPr>
              <a:t>https://journals.tu-plovdiv.bg/index.php/journal/article/view/16/14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Deep Reinforcement Learning Bot That Plays Tetris </a:t>
            </a:r>
            <a:r>
              <a:rPr lang="en-US" sz="1600" dirty="0">
                <a:ea typeface="+mn-lt"/>
                <a:cs typeface="+mn-lt"/>
                <a:hlinkClick r:id="rId5"/>
              </a:rPr>
              <a:t>https://github.com/nuno-faria/tetris-ai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Playing Tetris with Deep Reinforcement Learning </a:t>
            </a:r>
            <a:r>
              <a:rPr lang="en-US" sz="1600" dirty="0">
                <a:ea typeface="+mn-lt"/>
                <a:cs typeface="+mn-lt"/>
                <a:hlinkClick r:id="rId6"/>
              </a:rPr>
              <a:t>http://cs231n.stanford.edu/reports/2016/pdfs/121_Report.pdf</a:t>
            </a:r>
          </a:p>
          <a:p>
            <a:r>
              <a:rPr lang="en-US" sz="1600" dirty="0">
                <a:ea typeface="+mn-lt"/>
                <a:cs typeface="+mn-lt"/>
              </a:rPr>
              <a:t>ML Agents Learning Environment Examples – </a:t>
            </a:r>
            <a:r>
              <a:rPr lang="en-US" sz="1600" dirty="0" err="1">
                <a:ea typeface="+mn-lt"/>
                <a:cs typeface="+mn-lt"/>
              </a:rPr>
              <a:t>GridWorld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  <a:hlinkClick r:id="rId7"/>
              </a:rPr>
              <a:t>https://github.com/Unity-Technologies/ml-agents/blob/master/docs/Learning-Environment-Examples.md#gridworld</a:t>
            </a:r>
            <a:endParaRPr lang="en-US" dirty="0"/>
          </a:p>
          <a:p>
            <a:endParaRPr lang="en-US" sz="16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5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2FE3-8BD2-4001-AD5E-D475DC2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Zhed – Aprendizagem por reforço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46E8-A2E2-4741-976F-CC0B8B3F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210" y="2343397"/>
            <a:ext cx="3993670" cy="3252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Neste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continuámos</a:t>
            </a:r>
            <a:r>
              <a:rPr lang="en-US" sz="1600" dirty="0"/>
              <a:t> a </a:t>
            </a:r>
            <a:r>
              <a:rPr lang="en-US" sz="1600" dirty="0" err="1"/>
              <a:t>utilizar</a:t>
            </a:r>
            <a:r>
              <a:rPr lang="en-US" sz="1600" dirty="0"/>
              <a:t> o </a:t>
            </a:r>
            <a:r>
              <a:rPr lang="en-US" sz="1600" dirty="0" err="1"/>
              <a:t>jogo</a:t>
            </a:r>
            <a:r>
              <a:rPr lang="en-US" sz="1600" dirty="0"/>
              <a:t> que </a:t>
            </a:r>
            <a:r>
              <a:rPr lang="en-US" sz="1600" dirty="0" err="1"/>
              <a:t>trabalhámos</a:t>
            </a:r>
            <a:r>
              <a:rPr lang="en-US" sz="1600" dirty="0"/>
              <a:t> no </a:t>
            </a:r>
            <a:r>
              <a:rPr lang="en-US" sz="1600" dirty="0" err="1"/>
              <a:t>primeiro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, </a:t>
            </a:r>
            <a:r>
              <a:rPr lang="en-US" sz="1600" dirty="0" err="1"/>
              <a:t>Zhed</a:t>
            </a:r>
            <a:r>
              <a:rPr lang="en-US" sz="1600" dirty="0"/>
              <a:t>, </a:t>
            </a:r>
            <a:r>
              <a:rPr lang="en-US" sz="1600" dirty="0" err="1"/>
              <a:t>desenvolvido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C#. Desta </a:t>
            </a:r>
            <a:r>
              <a:rPr lang="en-US" sz="1600" dirty="0" err="1"/>
              <a:t>vez</a:t>
            </a:r>
            <a:r>
              <a:rPr lang="en-US" sz="1600" dirty="0"/>
              <a:t>, </a:t>
            </a:r>
            <a:r>
              <a:rPr lang="en-US" sz="1600" dirty="0" err="1"/>
              <a:t>utilizámos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por </a:t>
            </a:r>
            <a:r>
              <a:rPr lang="en-US" sz="1600" dirty="0" err="1"/>
              <a:t>reforço</a:t>
            </a:r>
            <a:r>
              <a:rPr lang="en-US" sz="1600" dirty="0"/>
              <a:t>, para </a:t>
            </a:r>
            <a:r>
              <a:rPr lang="en-US" sz="1600" dirty="0" err="1"/>
              <a:t>ajudar</a:t>
            </a:r>
            <a:r>
              <a:rPr lang="en-US" sz="1600" dirty="0"/>
              <a:t> o </a:t>
            </a:r>
            <a:r>
              <a:rPr lang="en-US" sz="1600" dirty="0" err="1"/>
              <a:t>computador</a:t>
            </a:r>
            <a:r>
              <a:rPr lang="en-US" sz="1600" dirty="0"/>
              <a:t> a resolver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 puzzles, </a:t>
            </a:r>
            <a:r>
              <a:rPr lang="en-US" sz="1600" dirty="0" err="1"/>
              <a:t>através</a:t>
            </a:r>
            <a:r>
              <a:rPr lang="en-US" sz="1600" dirty="0"/>
              <a:t> da ferramenta ML-agents do Unity.</a:t>
            </a:r>
          </a:p>
        </p:txBody>
      </p:sp>
      <p:pic>
        <p:nvPicPr>
          <p:cNvPr id="4" name="Imagem 4" descr="Uma imagem com texto, elefante&#10;&#10;Descrição gerada com confiança muito alta">
            <a:extLst>
              <a:ext uri="{FF2B5EF4-FFF2-40B4-BE49-F238E27FC236}">
                <a16:creationId xmlns:a16="http://schemas.microsoft.com/office/drawing/2014/main" id="{27FC5EA4-C1F6-4584-A42D-E3250268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56" y="2140247"/>
            <a:ext cx="4192858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0DB-05F4-4A15-AE55-E91730D9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0342"/>
          </a:xfrm>
        </p:spPr>
        <p:txBody>
          <a:bodyPr>
            <a:normAutofit/>
          </a:bodyPr>
          <a:lstStyle/>
          <a:p>
            <a:r>
              <a:rPr lang="en-US" sz="3200" dirty="0" err="1"/>
              <a:t>Abordagens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99E0-40E4-4CF7-B5F1-D242C599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37" y="1715721"/>
            <a:ext cx="4917177" cy="4676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Regular</a:t>
            </a:r>
          </a:p>
          <a:p>
            <a:pPr marL="0" indent="0"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Peças disponíveis para jogar (coordenadas e valor)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Coordenadas da peça de destino </a:t>
            </a:r>
            <a:endParaRPr lang="x-none" sz="160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 a jogar 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>
                <a:solidFill>
                  <a:srgbClr val="000000"/>
                </a:solidFill>
              </a:rPr>
              <a:t>Uso de uma forte função de avaliação</a:t>
            </a: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415665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36B58-05AF-41E3-BE3B-1114041CD0A7}"/>
              </a:ext>
            </a:extLst>
          </p:cNvPr>
          <p:cNvSpPr txBox="1">
            <a:spLocks/>
          </p:cNvSpPr>
          <p:nvPr/>
        </p:nvSpPr>
        <p:spPr>
          <a:xfrm>
            <a:off x="6035753" y="1628240"/>
            <a:ext cx="4917177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Wild</a:t>
            </a:r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Matriz do tabuleiro</a:t>
            </a:r>
          </a:p>
          <a:p>
            <a:pPr>
              <a:buFont typeface="Arial"/>
              <a:buChar char="•"/>
            </a:pPr>
            <a:endParaRPr lang="x-none" sz="1600" dirty="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/>
              <a:t>Coordenadas onde jogar 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/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Algoritmos implementados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53" y="2568150"/>
            <a:ext cx="8682842" cy="3399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Tendo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que </a:t>
            </a:r>
            <a:r>
              <a:rPr lang="en-US" sz="1600" dirty="0" err="1"/>
              <a:t>estamos</a:t>
            </a:r>
            <a:r>
              <a:rPr lang="en-US" sz="1600" dirty="0"/>
              <a:t> </a:t>
            </a:r>
            <a:r>
              <a:rPr lang="en-US" sz="1600" dirty="0" err="1"/>
              <a:t>limitados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capacidades</a:t>
            </a:r>
            <a:r>
              <a:rPr lang="en-US" sz="1600" dirty="0"/>
              <a:t> do plugin ML-agents, </a:t>
            </a:r>
            <a:r>
              <a:rPr lang="en-US" sz="1600" dirty="0" err="1"/>
              <a:t>apenas</a:t>
            </a:r>
            <a:r>
              <a:rPr lang="en-US" sz="1600" dirty="0"/>
              <a:t> </a:t>
            </a:r>
            <a:r>
              <a:rPr lang="en-US" sz="1600" dirty="0" err="1"/>
              <a:t>utilizámos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que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disponibilizado</a:t>
            </a:r>
            <a:r>
              <a:rPr lang="en-US" sz="1600" dirty="0"/>
              <a:t>: Proximal Policy Optimization (PPO) e Soft Actor Critic (SAC).</a:t>
            </a:r>
            <a:endParaRPr lang="en-US" dirty="0"/>
          </a:p>
          <a:p>
            <a:r>
              <a:rPr lang="en-US" sz="1600" dirty="0"/>
              <a:t>O </a:t>
            </a:r>
            <a:r>
              <a:rPr lang="en-US" sz="1600" dirty="0" err="1"/>
              <a:t>algoritmo</a:t>
            </a:r>
            <a:r>
              <a:rPr lang="en-US" sz="1600" dirty="0"/>
              <a:t> SAC </a:t>
            </a:r>
            <a:r>
              <a:rPr lang="en-US" sz="1600" dirty="0" err="1"/>
              <a:t>difere</a:t>
            </a:r>
            <a:r>
              <a:rPr lang="en-US" sz="1600" dirty="0"/>
              <a:t> do PPO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medida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que é um </a:t>
            </a:r>
            <a:r>
              <a:rPr lang="en-US" sz="1600" dirty="0" err="1"/>
              <a:t>algoritmo</a:t>
            </a:r>
            <a:r>
              <a:rPr lang="en-US" sz="1600" dirty="0"/>
              <a:t> off-policy, </a:t>
            </a:r>
            <a:r>
              <a:rPr lang="en-US" sz="1600" dirty="0" err="1"/>
              <a:t>sendo</a:t>
            </a:r>
            <a:r>
              <a:rPr lang="en-US" sz="1600" dirty="0"/>
              <a:t> que o </a:t>
            </a:r>
            <a:r>
              <a:rPr lang="en-US" sz="1600" dirty="0" err="1"/>
              <a:t>computador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</a:t>
            </a:r>
            <a:r>
              <a:rPr lang="en-US" sz="1600" dirty="0" err="1"/>
              <a:t>aprender</a:t>
            </a:r>
            <a:r>
              <a:rPr lang="en-US" sz="1600" dirty="0"/>
              <a:t> das </a:t>
            </a:r>
            <a:r>
              <a:rPr lang="en-US" sz="1600" dirty="0" err="1"/>
              <a:t>experiências</a:t>
            </a:r>
            <a:r>
              <a:rPr lang="en-US" sz="1600" dirty="0"/>
              <a:t> </a:t>
            </a:r>
            <a:r>
              <a:rPr lang="en-US" sz="1600" dirty="0" err="1"/>
              <a:t>obtidas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 </a:t>
            </a:r>
            <a:r>
              <a:rPr lang="en-US" sz="1600" dirty="0" err="1"/>
              <a:t>episódio</a:t>
            </a:r>
            <a:r>
              <a:rPr lang="en-US" sz="1600" dirty="0"/>
              <a:t> anterior. </a:t>
            </a:r>
          </a:p>
          <a:p>
            <a:r>
              <a:rPr lang="en-US" sz="1600" dirty="0" err="1"/>
              <a:t>Utilizámos</a:t>
            </a:r>
            <a:r>
              <a:rPr lang="en-US" sz="1600" dirty="0"/>
              <a:t> ambos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para as </a:t>
            </a:r>
            <a:r>
              <a:rPr lang="en-US" sz="1600" dirty="0" err="1"/>
              <a:t>duas</a:t>
            </a:r>
            <a:r>
              <a:rPr lang="en-US" sz="1600" dirty="0"/>
              <a:t> </a:t>
            </a:r>
            <a:r>
              <a:rPr lang="en-US" sz="1600" dirty="0" err="1"/>
              <a:t>abordagens</a:t>
            </a:r>
            <a:r>
              <a:rPr lang="en-US" sz="1600" dirty="0"/>
              <a:t>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 </a:t>
            </a:r>
            <a:r>
              <a:rPr lang="en-US" sz="1600" dirty="0">
                <a:ea typeface="+mn-lt"/>
                <a:cs typeface="+mn-lt"/>
              </a:rPr>
              <a:t>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3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Desenvolvimento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93" y="1714710"/>
            <a:ext cx="8550762" cy="3420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Implementação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</a:t>
            </a:r>
            <a:r>
              <a:rPr lang="en-US" sz="1600" dirty="0" err="1"/>
              <a:t>adaptação</a:t>
            </a:r>
            <a:r>
              <a:rPr lang="en-US" sz="1600" dirty="0"/>
              <a:t> do </a:t>
            </a:r>
            <a:r>
              <a:rPr lang="en-US" sz="1600" dirty="0" err="1"/>
              <a:t>Zhed</a:t>
            </a:r>
            <a:r>
              <a:rPr lang="en-US" sz="1600" dirty="0"/>
              <a:t> para ML-Agents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1C614D-4BCD-4ABA-9858-9323A8F6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2193516"/>
            <a:ext cx="4653279" cy="41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– </a:t>
            </a:r>
            <a:r>
              <a:rPr lang="en-US" sz="3200" dirty="0" err="1"/>
              <a:t>Diferenca</a:t>
            </a:r>
            <a:r>
              <a:rPr lang="en-US" sz="3200" dirty="0"/>
              <a:t> de </a:t>
            </a:r>
            <a:r>
              <a:rPr lang="en-US" sz="3200" dirty="0" err="1"/>
              <a:t>abordagens</a:t>
            </a:r>
          </a:p>
        </p:txBody>
      </p:sp>
      <p:pic>
        <p:nvPicPr>
          <p:cNvPr id="7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843A305-8F81-4246-A71E-0922E417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33" y="1848592"/>
            <a:ext cx="6203958" cy="39752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37E12-1E5A-4C45-9341-0FDC9CE97F82}"/>
              </a:ext>
            </a:extLst>
          </p:cNvPr>
          <p:cNvSpPr txBox="1"/>
          <p:nvPr/>
        </p:nvSpPr>
        <p:spPr>
          <a:xfrm>
            <a:off x="2709025" y="5822868"/>
            <a:ext cx="60484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função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número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passos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abordagens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Regular e Wild,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PPO vs SAC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011A670-3FB5-4F8C-8116-E44ED464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46" y="2255520"/>
            <a:ext cx="4744612" cy="300005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EA5876E-7F3F-4F9E-ABAB-3D29F35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259178"/>
            <a:ext cx="4744720" cy="2989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79B3F-9783-4D9F-82EC-F5E84BCC721E}"/>
              </a:ext>
            </a:extLst>
          </p:cNvPr>
          <p:cNvSpPr txBox="1"/>
          <p:nvPr/>
        </p:nvSpPr>
        <p:spPr>
          <a:xfrm>
            <a:off x="1012305" y="5457108"/>
            <a:ext cx="4412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188B0-C891-4FBA-8FB7-37E6F1A8762F}"/>
              </a:ext>
            </a:extLst>
          </p:cNvPr>
          <p:cNvSpPr txBox="1"/>
          <p:nvPr/>
        </p:nvSpPr>
        <p:spPr>
          <a:xfrm>
            <a:off x="5878945" y="5416468"/>
            <a:ext cx="44533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- Epsilon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23BFCCE9-61CA-4BF5-BB01-8124BF5F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33" y="2072640"/>
            <a:ext cx="4801517" cy="32134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6F20553-1D9E-43EA-B6D1-324A879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2072234"/>
            <a:ext cx="4795520" cy="321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D4860-7C9D-4DB9-BD27-B52FB7B1C8A0}"/>
              </a:ext>
            </a:extLst>
          </p:cNvPr>
          <p:cNvSpPr txBox="1"/>
          <p:nvPr/>
        </p:nvSpPr>
        <p:spPr>
          <a:xfrm>
            <a:off x="1032625" y="55079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712DA-679F-40A3-BA92-415C9CBE1837}"/>
              </a:ext>
            </a:extLst>
          </p:cNvPr>
          <p:cNvSpPr txBox="1"/>
          <p:nvPr/>
        </p:nvSpPr>
        <p:spPr>
          <a:xfrm>
            <a:off x="6092305" y="54571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Entropia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- Beta 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231" y="2194560"/>
            <a:ext cx="4473921" cy="31118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5CFD884-F605-495C-9F7A-C5322B92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2189886"/>
            <a:ext cx="4531360" cy="3118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21E5-8942-44B9-BF72-9DEB3263E90F}"/>
              </a:ext>
            </a:extLst>
          </p:cNvPr>
          <p:cNvSpPr txBox="1"/>
          <p:nvPr/>
        </p:nvSpPr>
        <p:spPr>
          <a:xfrm>
            <a:off x="1418705" y="5385988"/>
            <a:ext cx="43619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6092305" y="538598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 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níveis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1 a 7,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2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590</Words>
  <Application>Microsoft Office PowerPoint</Application>
  <PresentationFormat>Ecrã Panorâmico</PresentationFormat>
  <Paragraphs>72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IART – Entrega Final</vt:lpstr>
      <vt:lpstr>Zhed – Aprendizagem por reforço</vt:lpstr>
      <vt:lpstr>Abordagens</vt:lpstr>
      <vt:lpstr>Algoritmos implementados</vt:lpstr>
      <vt:lpstr>Desenvolvimento</vt:lpstr>
      <vt:lpstr>Resultados – Diferenca de abordagens</vt:lpstr>
      <vt:lpstr>Resultados- PPO vs SAC</vt:lpstr>
      <vt:lpstr>Resultados - Epsilon</vt:lpstr>
      <vt:lpstr>Resultados - Beta </vt:lpstr>
      <vt:lpstr>Resultados - Múltiplos níveis</vt:lpstr>
      <vt:lpstr>Conclusões</vt:lpstr>
      <vt:lpstr>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up201705208@ms.uporto.pt</cp:lastModifiedBy>
  <cp:revision>374</cp:revision>
  <dcterms:created xsi:type="dcterms:W3CDTF">2020-05-11T18:00:08Z</dcterms:created>
  <dcterms:modified xsi:type="dcterms:W3CDTF">2020-05-28T19:56:09Z</dcterms:modified>
</cp:coreProperties>
</file>