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71" r:id="rId13"/>
    <p:sldId id="268" r:id="rId14"/>
    <p:sldId id="272" r:id="rId15"/>
    <p:sldId id="273"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E59F5-158A-457A-9445-49C56DB61539}" type="datetimeFigureOut">
              <a:rPr lang="pt-PT" smtClean="0"/>
              <a:t>10/11/2021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54C7B-A845-4E7F-ABFE-871502044ABF}" type="slidenum">
              <a:rPr lang="pt-PT" smtClean="0"/>
              <a:t>‹nº›</a:t>
            </a:fld>
            <a:endParaRPr lang="pt-PT"/>
          </a:p>
        </p:txBody>
      </p:sp>
    </p:spTree>
    <p:extLst>
      <p:ext uri="{BB962C8B-B14F-4D97-AF65-F5344CB8AC3E}">
        <p14:creationId xmlns:p14="http://schemas.microsoft.com/office/powerpoint/2010/main" val="7672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https://dl.acm.org/doi/pdf/10.1145/3411764.3445338</a:t>
            </a:r>
          </a:p>
        </p:txBody>
      </p:sp>
      <p:sp>
        <p:nvSpPr>
          <p:cNvPr id="4" name="Marcador de Posição do Número do Diapositivo 3"/>
          <p:cNvSpPr>
            <a:spLocks noGrp="1"/>
          </p:cNvSpPr>
          <p:nvPr>
            <p:ph type="sldNum" sz="quarter" idx="5"/>
          </p:nvPr>
        </p:nvSpPr>
        <p:spPr/>
        <p:txBody>
          <a:bodyPr/>
          <a:lstStyle/>
          <a:p>
            <a:fld id="{D4E54C7B-A845-4E7F-ABFE-871502044ABF}" type="slidenum">
              <a:rPr lang="pt-PT" smtClean="0"/>
              <a:t>1</a:t>
            </a:fld>
            <a:endParaRPr lang="pt-PT"/>
          </a:p>
        </p:txBody>
      </p:sp>
    </p:spTree>
    <p:extLst>
      <p:ext uri="{BB962C8B-B14F-4D97-AF65-F5344CB8AC3E}">
        <p14:creationId xmlns:p14="http://schemas.microsoft.com/office/powerpoint/2010/main" val="338612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11/10/2021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B61BEF0D-F0BB-DE4B-95CE-6DB70DBA9567}" type="datetimeFigureOut">
              <a:rPr lang="en-US" dirty="0"/>
              <a:pPr/>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11/10/2021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12F8CC-388D-4DF4-AC27-3CA5163544A1}"/>
              </a:ext>
            </a:extLst>
          </p:cNvPr>
          <p:cNvSpPr>
            <a:spLocks noGrp="1"/>
          </p:cNvSpPr>
          <p:nvPr>
            <p:ph type="ctrTitle"/>
          </p:nvPr>
        </p:nvSpPr>
        <p:spPr/>
        <p:txBody>
          <a:bodyPr/>
          <a:lstStyle/>
          <a:p>
            <a:r>
              <a:rPr lang="en-US" dirty="0" err="1"/>
              <a:t>Voicemoji</a:t>
            </a:r>
            <a:r>
              <a:rPr lang="en-US" dirty="0"/>
              <a:t>: Emoji Entry Using Voice for Visually Impaired People</a:t>
            </a:r>
            <a:endParaRPr lang="pt-PT" dirty="0"/>
          </a:p>
        </p:txBody>
      </p:sp>
      <p:sp>
        <p:nvSpPr>
          <p:cNvPr id="3" name="Subtítulo 2">
            <a:extLst>
              <a:ext uri="{FF2B5EF4-FFF2-40B4-BE49-F238E27FC236}">
                <a16:creationId xmlns:a16="http://schemas.microsoft.com/office/drawing/2014/main" id="{0A378346-22A6-4AF7-B3D9-D61C5E13E9FF}"/>
              </a:ext>
            </a:extLst>
          </p:cNvPr>
          <p:cNvSpPr>
            <a:spLocks noGrp="1"/>
          </p:cNvSpPr>
          <p:nvPr>
            <p:ph type="subTitle" idx="1"/>
          </p:nvPr>
        </p:nvSpPr>
        <p:spPr/>
        <p:txBody>
          <a:bodyPr/>
          <a:lstStyle/>
          <a:p>
            <a:endParaRPr lang="pt-PT"/>
          </a:p>
        </p:txBody>
      </p:sp>
    </p:spTree>
    <p:extLst>
      <p:ext uri="{BB962C8B-B14F-4D97-AF65-F5344CB8AC3E}">
        <p14:creationId xmlns:p14="http://schemas.microsoft.com/office/powerpoint/2010/main" val="62757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EVALUATION</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The same 12 BLV participants were invited, and all used an iOS phone.  The first phase was a tutorial where </a:t>
            </a:r>
            <a:r>
              <a:rPr lang="en-US" dirty="0" err="1"/>
              <a:t>Voicemoji</a:t>
            </a:r>
            <a:r>
              <a:rPr lang="en-US" dirty="0"/>
              <a:t> was introduced, and each participant tried the available options.  They were encouraged to keep using it for their daily communication needs for three days.</a:t>
            </a:r>
          </a:p>
          <a:p>
            <a:r>
              <a:rPr lang="en-US" dirty="0"/>
              <a:t>In the second phase there were two sessions:</a:t>
            </a:r>
          </a:p>
          <a:p>
            <a:pPr lvl="1"/>
            <a:r>
              <a:rPr lang="en-US" dirty="0"/>
              <a:t>Emoji Entry session: Participants were told to input 25 predefined phrases with emojis and text, well a couple of original phrases with text and emojis.  After finishing all 27 phrases with one method, they would start again with the other one (iOS Keyboard / </a:t>
            </a:r>
            <a:r>
              <a:rPr lang="en-US" dirty="0" err="1"/>
              <a:t>Voicemoji</a:t>
            </a:r>
            <a:r>
              <a:rPr lang="en-US" dirty="0"/>
              <a:t>)</a:t>
            </a:r>
          </a:p>
          <a:p>
            <a:pPr lvl="1"/>
            <a:r>
              <a:rPr lang="en-US" dirty="0"/>
              <a:t>Emoji Suggestion Session: Participants were told to speak 8 predefined phrases using </a:t>
            </a:r>
            <a:r>
              <a:rPr lang="en-US" dirty="0" err="1"/>
              <a:t>Voicemoji</a:t>
            </a:r>
            <a:r>
              <a:rPr lang="en-US" dirty="0"/>
              <a:t> and then asked to select one of the suggested emojis.</a:t>
            </a:r>
            <a:endParaRPr lang="pt-PT" dirty="0"/>
          </a:p>
        </p:txBody>
      </p:sp>
    </p:spTree>
    <p:extLst>
      <p:ext uri="{BB962C8B-B14F-4D97-AF65-F5344CB8AC3E}">
        <p14:creationId xmlns:p14="http://schemas.microsoft.com/office/powerpoint/2010/main" val="100927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RESULTS</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For the emoji entry session, there was one independent variable, the entry method (</a:t>
            </a:r>
            <a:r>
              <a:rPr lang="en-US" dirty="0" err="1"/>
              <a:t>Voicemoji</a:t>
            </a:r>
            <a:r>
              <a:rPr lang="en-US" dirty="0"/>
              <a:t> vs iOS keyboard), and the </a:t>
            </a:r>
            <a:r>
              <a:rPr lang="en-US" i="1" dirty="0"/>
              <a:t>total entry time </a:t>
            </a:r>
            <a:r>
              <a:rPr lang="en-US" dirty="0"/>
              <a:t>(time to input the whole phrase) and </a:t>
            </a:r>
            <a:r>
              <a:rPr lang="en-US" i="1" dirty="0"/>
              <a:t>emoji entry time </a:t>
            </a:r>
            <a:r>
              <a:rPr lang="en-US" dirty="0"/>
              <a:t>(time to input the emojis) were measured.</a:t>
            </a:r>
          </a:p>
          <a:p>
            <a:pPr marL="0" indent="0">
              <a:buNone/>
            </a:pPr>
            <a:endParaRPr lang="en-US" dirty="0"/>
          </a:p>
          <a:p>
            <a:endParaRPr lang="en-US" dirty="0"/>
          </a:p>
          <a:p>
            <a:endParaRPr lang="en-US" dirty="0"/>
          </a:p>
          <a:p>
            <a:endParaRPr lang="en-US" dirty="0"/>
          </a:p>
          <a:p>
            <a:pPr marL="0" indent="0">
              <a:buNone/>
            </a:pPr>
            <a:endParaRPr lang="en-US" dirty="0"/>
          </a:p>
          <a:p>
            <a:endParaRPr lang="en-US" dirty="0"/>
          </a:p>
        </p:txBody>
      </p:sp>
      <p:pic>
        <p:nvPicPr>
          <p:cNvPr id="5" name="Imagem 4">
            <a:extLst>
              <a:ext uri="{FF2B5EF4-FFF2-40B4-BE49-F238E27FC236}">
                <a16:creationId xmlns:a16="http://schemas.microsoft.com/office/drawing/2014/main" id="{DBF66201-FC65-42B1-833E-6C5ABAAE8C41}"/>
              </a:ext>
            </a:extLst>
          </p:cNvPr>
          <p:cNvPicPr>
            <a:picLocks noChangeAspect="1"/>
          </p:cNvPicPr>
          <p:nvPr/>
        </p:nvPicPr>
        <p:blipFill>
          <a:blip r:embed="rId2"/>
          <a:stretch>
            <a:fillRect/>
          </a:stretch>
        </p:blipFill>
        <p:spPr>
          <a:xfrm>
            <a:off x="2999267" y="3597401"/>
            <a:ext cx="6193463" cy="2261398"/>
          </a:xfrm>
          <a:prstGeom prst="rect">
            <a:avLst/>
          </a:prstGeom>
        </p:spPr>
      </p:pic>
    </p:spTree>
    <p:extLst>
      <p:ext uri="{BB962C8B-B14F-4D97-AF65-F5344CB8AC3E}">
        <p14:creationId xmlns:p14="http://schemas.microsoft.com/office/powerpoint/2010/main" val="325976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RESULTS</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“The average emoji entry time for </a:t>
            </a:r>
            <a:r>
              <a:rPr lang="en-US" dirty="0" err="1"/>
              <a:t>Voicemoji</a:t>
            </a:r>
            <a:r>
              <a:rPr lang="en-US" dirty="0"/>
              <a:t> was 4.7 seconds, which was 91.2% shorter than the 53.7 seconds for the Apple iOS”</a:t>
            </a:r>
          </a:p>
          <a:p>
            <a:r>
              <a:rPr lang="en-US" dirty="0"/>
              <a:t>keyboard</a:t>
            </a:r>
          </a:p>
          <a:p>
            <a:endParaRPr lang="en-US" dirty="0"/>
          </a:p>
          <a:p>
            <a:endParaRPr lang="en-US" dirty="0"/>
          </a:p>
          <a:p>
            <a:endParaRPr lang="en-US" dirty="0"/>
          </a:p>
          <a:p>
            <a:pPr marL="0" indent="0">
              <a:buNone/>
            </a:pPr>
            <a:endParaRPr lang="en-US" dirty="0"/>
          </a:p>
          <a:p>
            <a:endParaRPr lang="en-US" dirty="0"/>
          </a:p>
        </p:txBody>
      </p:sp>
      <p:pic>
        <p:nvPicPr>
          <p:cNvPr id="6" name="Imagem 5">
            <a:extLst>
              <a:ext uri="{FF2B5EF4-FFF2-40B4-BE49-F238E27FC236}">
                <a16:creationId xmlns:a16="http://schemas.microsoft.com/office/drawing/2014/main" id="{AC13A10E-3BFD-4C2D-BB0F-62027394E124}"/>
              </a:ext>
            </a:extLst>
          </p:cNvPr>
          <p:cNvPicPr>
            <a:picLocks noChangeAspect="1"/>
          </p:cNvPicPr>
          <p:nvPr/>
        </p:nvPicPr>
        <p:blipFill>
          <a:blip r:embed="rId2"/>
          <a:stretch>
            <a:fillRect/>
          </a:stretch>
        </p:blipFill>
        <p:spPr>
          <a:xfrm>
            <a:off x="312894" y="3269308"/>
            <a:ext cx="4059893" cy="3054031"/>
          </a:xfrm>
          <a:prstGeom prst="rect">
            <a:avLst/>
          </a:prstGeom>
        </p:spPr>
      </p:pic>
      <p:pic>
        <p:nvPicPr>
          <p:cNvPr id="7" name="Imagem 6">
            <a:extLst>
              <a:ext uri="{FF2B5EF4-FFF2-40B4-BE49-F238E27FC236}">
                <a16:creationId xmlns:a16="http://schemas.microsoft.com/office/drawing/2014/main" id="{A295BDEE-16B1-4ABD-A5DA-FCF4CC142A3F}"/>
              </a:ext>
            </a:extLst>
          </p:cNvPr>
          <p:cNvPicPr>
            <a:picLocks noChangeAspect="1"/>
          </p:cNvPicPr>
          <p:nvPr/>
        </p:nvPicPr>
        <p:blipFill rotWithShape="1">
          <a:blip r:embed="rId3"/>
          <a:srcRect b="2323"/>
          <a:stretch/>
        </p:blipFill>
        <p:spPr>
          <a:xfrm>
            <a:off x="4420863" y="3429000"/>
            <a:ext cx="4059893" cy="2382675"/>
          </a:xfrm>
          <a:prstGeom prst="rect">
            <a:avLst/>
          </a:prstGeom>
        </p:spPr>
      </p:pic>
      <p:pic>
        <p:nvPicPr>
          <p:cNvPr id="10" name="Imagem 9">
            <a:extLst>
              <a:ext uri="{FF2B5EF4-FFF2-40B4-BE49-F238E27FC236}">
                <a16:creationId xmlns:a16="http://schemas.microsoft.com/office/drawing/2014/main" id="{154FD3E7-0B34-4A10-84EB-9D2DECF6736E}"/>
              </a:ext>
            </a:extLst>
          </p:cNvPr>
          <p:cNvPicPr>
            <a:picLocks noChangeAspect="1"/>
          </p:cNvPicPr>
          <p:nvPr/>
        </p:nvPicPr>
        <p:blipFill>
          <a:blip r:embed="rId4"/>
          <a:stretch>
            <a:fillRect/>
          </a:stretch>
        </p:blipFill>
        <p:spPr>
          <a:xfrm>
            <a:off x="8360396" y="3539023"/>
            <a:ext cx="3655405" cy="2319776"/>
          </a:xfrm>
          <a:prstGeom prst="rect">
            <a:avLst/>
          </a:prstGeom>
        </p:spPr>
      </p:pic>
    </p:spTree>
    <p:extLst>
      <p:ext uri="{BB962C8B-B14F-4D97-AF65-F5344CB8AC3E}">
        <p14:creationId xmlns:p14="http://schemas.microsoft.com/office/powerpoint/2010/main" val="120319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RESULTS</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For the emoji suggestion session, the authors recorded the number of emoji suggestions that were considered relevant by the participants and used that to calculate the pick-1 accuracy, which determines whether any suggested emoji was relevant, as well as overall accuracy, which examines how many suggested emojis were relevant.</a:t>
            </a:r>
          </a:p>
          <a:p>
            <a:endParaRPr lang="en-US" dirty="0"/>
          </a:p>
          <a:p>
            <a:endParaRPr lang="en-US" dirty="0"/>
          </a:p>
          <a:p>
            <a:pPr marL="0" indent="0">
              <a:buNone/>
            </a:pPr>
            <a:endParaRPr lang="en-US" dirty="0"/>
          </a:p>
          <a:p>
            <a:endParaRPr lang="en-US" dirty="0"/>
          </a:p>
        </p:txBody>
      </p:sp>
      <p:pic>
        <p:nvPicPr>
          <p:cNvPr id="4" name="Imagem 3">
            <a:extLst>
              <a:ext uri="{FF2B5EF4-FFF2-40B4-BE49-F238E27FC236}">
                <a16:creationId xmlns:a16="http://schemas.microsoft.com/office/drawing/2014/main" id="{9C6223B5-7E6D-4B4F-B4E5-9CB446F4AA78}"/>
              </a:ext>
            </a:extLst>
          </p:cNvPr>
          <p:cNvPicPr>
            <a:picLocks noChangeAspect="1"/>
          </p:cNvPicPr>
          <p:nvPr/>
        </p:nvPicPr>
        <p:blipFill>
          <a:blip r:embed="rId2"/>
          <a:stretch>
            <a:fillRect/>
          </a:stretch>
        </p:blipFill>
        <p:spPr>
          <a:xfrm>
            <a:off x="3721773" y="3819472"/>
            <a:ext cx="4748453" cy="2651913"/>
          </a:xfrm>
          <a:prstGeom prst="rect">
            <a:avLst/>
          </a:prstGeom>
        </p:spPr>
      </p:pic>
    </p:spTree>
    <p:extLst>
      <p:ext uri="{BB962C8B-B14F-4D97-AF65-F5344CB8AC3E}">
        <p14:creationId xmlns:p14="http://schemas.microsoft.com/office/powerpoint/2010/main" val="93569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RESULTS</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“The pick-1 accuracy for </a:t>
            </a:r>
            <a:r>
              <a:rPr lang="en-US" dirty="0" err="1"/>
              <a:t>Voicemoji</a:t>
            </a:r>
            <a:r>
              <a:rPr lang="en-US" dirty="0"/>
              <a:t> was 100% for each phrase. (…) The overall accuracy was 76.0% for the Chinese group, and 72.2% for the American group.”</a:t>
            </a:r>
          </a:p>
          <a:p>
            <a:endParaRPr lang="en-US" dirty="0"/>
          </a:p>
          <a:p>
            <a:pPr marL="0" indent="0">
              <a:buNone/>
            </a:pPr>
            <a:endParaRPr lang="en-US" dirty="0"/>
          </a:p>
          <a:p>
            <a:endParaRPr lang="en-US" dirty="0"/>
          </a:p>
          <a:p>
            <a:endParaRPr lang="en-US" dirty="0"/>
          </a:p>
          <a:p>
            <a:pPr marL="0" indent="0">
              <a:buNone/>
            </a:pPr>
            <a:endParaRPr lang="en-US" dirty="0"/>
          </a:p>
          <a:p>
            <a:endParaRPr lang="en-US" dirty="0"/>
          </a:p>
        </p:txBody>
      </p:sp>
      <p:pic>
        <p:nvPicPr>
          <p:cNvPr id="8" name="Imagem 7">
            <a:extLst>
              <a:ext uri="{FF2B5EF4-FFF2-40B4-BE49-F238E27FC236}">
                <a16:creationId xmlns:a16="http://schemas.microsoft.com/office/drawing/2014/main" id="{0F076CC0-CADC-484F-B0F2-ACCB692BD3BE}"/>
              </a:ext>
            </a:extLst>
          </p:cNvPr>
          <p:cNvPicPr>
            <a:picLocks noChangeAspect="1"/>
          </p:cNvPicPr>
          <p:nvPr/>
        </p:nvPicPr>
        <p:blipFill>
          <a:blip r:embed="rId2"/>
          <a:stretch>
            <a:fillRect/>
          </a:stretch>
        </p:blipFill>
        <p:spPr>
          <a:xfrm>
            <a:off x="1825126" y="3230581"/>
            <a:ext cx="8924925" cy="2733675"/>
          </a:xfrm>
          <a:prstGeom prst="rect">
            <a:avLst/>
          </a:prstGeom>
        </p:spPr>
      </p:pic>
    </p:spTree>
    <p:extLst>
      <p:ext uri="{BB962C8B-B14F-4D97-AF65-F5344CB8AC3E}">
        <p14:creationId xmlns:p14="http://schemas.microsoft.com/office/powerpoint/2010/main" val="40245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RESULTS</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pPr marL="0" indent="0">
              <a:buNone/>
            </a:pPr>
            <a:r>
              <a:rPr lang="en-US" dirty="0"/>
              <a:t>When asked about feedback regarding </a:t>
            </a:r>
            <a:r>
              <a:rPr lang="en-US" dirty="0" err="1"/>
              <a:t>Voicemoji</a:t>
            </a:r>
            <a:r>
              <a:rPr lang="en-US" dirty="0"/>
              <a:t>, the participants mentioned the following:</a:t>
            </a:r>
          </a:p>
          <a:p>
            <a:r>
              <a:rPr lang="en-US" dirty="0"/>
              <a:t>Convenient way to enter emojis</a:t>
            </a:r>
          </a:p>
          <a:p>
            <a:r>
              <a:rPr lang="en-US" dirty="0"/>
              <a:t>Helpful suggestions</a:t>
            </a:r>
          </a:p>
          <a:p>
            <a:r>
              <a:rPr lang="en-US" dirty="0"/>
              <a:t>Supports emoji exploration</a:t>
            </a:r>
          </a:p>
          <a:p>
            <a:r>
              <a:rPr lang="en-US" dirty="0"/>
              <a:t>Enriches communication</a:t>
            </a:r>
          </a:p>
        </p:txBody>
      </p:sp>
    </p:spTree>
    <p:extLst>
      <p:ext uri="{BB962C8B-B14F-4D97-AF65-F5344CB8AC3E}">
        <p14:creationId xmlns:p14="http://schemas.microsoft.com/office/powerpoint/2010/main" val="86803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Limitations &amp; Future work</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a:t>Only iOS users participated</a:t>
            </a:r>
          </a:p>
          <a:p>
            <a:r>
              <a:rPr lang="en-US" dirty="0"/>
              <a:t>Due to the COVID-19 pandemic, sessions were held remotely, which allows for a less controlled study (e.g., participants each used their own iPhone models, which could be different)</a:t>
            </a:r>
          </a:p>
          <a:p>
            <a:r>
              <a:rPr lang="en-US" dirty="0"/>
              <a:t>Google’s speech-to-text API would often cut off the speech after long pauses</a:t>
            </a:r>
          </a:p>
          <a:p>
            <a:r>
              <a:rPr lang="en-US" dirty="0"/>
              <a:t>In the future, build </a:t>
            </a:r>
            <a:r>
              <a:rPr lang="en-US" dirty="0" err="1"/>
              <a:t>Voicemoji</a:t>
            </a:r>
            <a:r>
              <a:rPr lang="en-US" dirty="0"/>
              <a:t> into an actual keyboard, instead of having it as a web application</a:t>
            </a:r>
          </a:p>
        </p:txBody>
      </p:sp>
    </p:spTree>
    <p:extLst>
      <p:ext uri="{BB962C8B-B14F-4D97-AF65-F5344CB8AC3E}">
        <p14:creationId xmlns:p14="http://schemas.microsoft.com/office/powerpoint/2010/main" val="98016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8DE62-5F82-4B53-B03E-958EBBD59B14}"/>
              </a:ext>
            </a:extLst>
          </p:cNvPr>
          <p:cNvSpPr>
            <a:spLocks noGrp="1"/>
          </p:cNvSpPr>
          <p:nvPr>
            <p:ph type="title"/>
          </p:nvPr>
        </p:nvSpPr>
        <p:spPr/>
        <p:txBody>
          <a:bodyPr/>
          <a:lstStyle/>
          <a:p>
            <a:r>
              <a:rPr lang="en-US" dirty="0"/>
              <a:t>Introduction</a:t>
            </a:r>
            <a:endParaRPr lang="pt-PT" dirty="0"/>
          </a:p>
        </p:txBody>
      </p:sp>
      <p:sp>
        <p:nvSpPr>
          <p:cNvPr id="3" name="Marcador de Posição de Conteúdo 2">
            <a:extLst>
              <a:ext uri="{FF2B5EF4-FFF2-40B4-BE49-F238E27FC236}">
                <a16:creationId xmlns:a16="http://schemas.microsoft.com/office/drawing/2014/main" id="{7449A739-6611-4CEE-9948-61222FCB133B}"/>
              </a:ext>
            </a:extLst>
          </p:cNvPr>
          <p:cNvSpPr>
            <a:spLocks noGrp="1"/>
          </p:cNvSpPr>
          <p:nvPr>
            <p:ph idx="1"/>
          </p:nvPr>
        </p:nvSpPr>
        <p:spPr/>
        <p:txBody>
          <a:bodyPr/>
          <a:lstStyle/>
          <a:p>
            <a:r>
              <a:rPr lang="en-US" dirty="0"/>
              <a:t>Emojis have become an essential element of all forms of online communication and are widely used in everyday social interaction.</a:t>
            </a:r>
          </a:p>
          <a:p>
            <a:r>
              <a:rPr lang="en-US" dirty="0"/>
              <a:t>93.1% of Blind or low vision (BLV) users encounter emojis once a month.</a:t>
            </a:r>
          </a:p>
          <a:p>
            <a:r>
              <a:rPr lang="en-US" dirty="0"/>
              <a:t>82.7% of BLV users utilize emojis once a month</a:t>
            </a:r>
          </a:p>
          <a:p>
            <a:r>
              <a:rPr lang="en-US" dirty="0"/>
              <a:t>However,  there still lacks a lot of support for emoji search and entry, which makes it a time-consuming process for BLV users.</a:t>
            </a:r>
          </a:p>
        </p:txBody>
      </p:sp>
    </p:spTree>
    <p:extLst>
      <p:ext uri="{BB962C8B-B14F-4D97-AF65-F5344CB8AC3E}">
        <p14:creationId xmlns:p14="http://schemas.microsoft.com/office/powerpoint/2010/main" val="378765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8DE62-5F82-4B53-B03E-958EBBD59B14}"/>
              </a:ext>
            </a:extLst>
          </p:cNvPr>
          <p:cNvSpPr>
            <a:spLocks noGrp="1"/>
          </p:cNvSpPr>
          <p:nvPr>
            <p:ph type="title"/>
          </p:nvPr>
        </p:nvSpPr>
        <p:spPr/>
        <p:txBody>
          <a:bodyPr/>
          <a:lstStyle/>
          <a:p>
            <a:r>
              <a:rPr lang="en-US" dirty="0"/>
              <a:t>VOICEMOJI</a:t>
            </a:r>
            <a:endParaRPr lang="pt-PT" dirty="0"/>
          </a:p>
        </p:txBody>
      </p:sp>
      <p:sp>
        <p:nvSpPr>
          <p:cNvPr id="3" name="Marcador de Posição de Conteúdo 2">
            <a:extLst>
              <a:ext uri="{FF2B5EF4-FFF2-40B4-BE49-F238E27FC236}">
                <a16:creationId xmlns:a16="http://schemas.microsoft.com/office/drawing/2014/main" id="{7449A739-6611-4CEE-9948-61222FCB133B}"/>
              </a:ext>
            </a:extLst>
          </p:cNvPr>
          <p:cNvSpPr>
            <a:spLocks noGrp="1"/>
          </p:cNvSpPr>
          <p:nvPr>
            <p:ph idx="1"/>
          </p:nvPr>
        </p:nvSpPr>
        <p:spPr/>
        <p:txBody>
          <a:bodyPr/>
          <a:lstStyle/>
          <a:p>
            <a:r>
              <a:rPr lang="en-US" dirty="0"/>
              <a:t>Introducing  </a:t>
            </a:r>
            <a:r>
              <a:rPr lang="en-US" dirty="0" err="1"/>
              <a:t>Voicemoji</a:t>
            </a:r>
            <a:r>
              <a:rPr lang="en-US" dirty="0"/>
              <a:t>, a voice emoji entry system that supports context-sensitive emoji suggestion, as well as manipulation of emoji with voice commands.</a:t>
            </a:r>
          </a:p>
          <a:p>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p:txBody>
      </p:sp>
      <p:pic>
        <p:nvPicPr>
          <p:cNvPr id="8" name="Imagem 7">
            <a:extLst>
              <a:ext uri="{FF2B5EF4-FFF2-40B4-BE49-F238E27FC236}">
                <a16:creationId xmlns:a16="http://schemas.microsoft.com/office/drawing/2014/main" id="{2C443BE0-F35A-4D27-9241-5EA9C1C933B9}"/>
              </a:ext>
            </a:extLst>
          </p:cNvPr>
          <p:cNvPicPr>
            <a:picLocks noChangeAspect="1"/>
          </p:cNvPicPr>
          <p:nvPr/>
        </p:nvPicPr>
        <p:blipFill>
          <a:blip r:embed="rId2"/>
          <a:stretch>
            <a:fillRect/>
          </a:stretch>
        </p:blipFill>
        <p:spPr>
          <a:xfrm>
            <a:off x="1728489" y="3204273"/>
            <a:ext cx="8735022" cy="3119066"/>
          </a:xfrm>
          <a:prstGeom prst="rect">
            <a:avLst/>
          </a:prstGeom>
        </p:spPr>
      </p:pic>
    </p:spTree>
    <p:extLst>
      <p:ext uri="{BB962C8B-B14F-4D97-AF65-F5344CB8AC3E}">
        <p14:creationId xmlns:p14="http://schemas.microsoft.com/office/powerpoint/2010/main" val="15085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62929-43FC-41C3-B743-D274ABE7E191}"/>
              </a:ext>
            </a:extLst>
          </p:cNvPr>
          <p:cNvSpPr>
            <a:spLocks noGrp="1"/>
          </p:cNvSpPr>
          <p:nvPr>
            <p:ph type="title"/>
          </p:nvPr>
        </p:nvSpPr>
        <p:spPr/>
        <p:txBody>
          <a:bodyPr/>
          <a:lstStyle/>
          <a:p>
            <a:r>
              <a:rPr lang="en-US" dirty="0"/>
              <a:t>EXISTING WORK</a:t>
            </a:r>
            <a:endParaRPr lang="pt-PT" dirty="0"/>
          </a:p>
        </p:txBody>
      </p:sp>
      <p:sp>
        <p:nvSpPr>
          <p:cNvPr id="3" name="Marcador de Posição de Conteúdo 2">
            <a:extLst>
              <a:ext uri="{FF2B5EF4-FFF2-40B4-BE49-F238E27FC236}">
                <a16:creationId xmlns:a16="http://schemas.microsoft.com/office/drawing/2014/main" id="{0E1302E3-6870-40A1-9620-1CFD020A5E07}"/>
              </a:ext>
            </a:extLst>
          </p:cNvPr>
          <p:cNvSpPr>
            <a:spLocks noGrp="1"/>
          </p:cNvSpPr>
          <p:nvPr>
            <p:ph idx="1"/>
          </p:nvPr>
        </p:nvSpPr>
        <p:spPr>
          <a:xfrm>
            <a:off x="581192" y="2180496"/>
            <a:ext cx="11029615" cy="4377058"/>
          </a:xfrm>
        </p:spPr>
        <p:txBody>
          <a:bodyPr/>
          <a:lstStyle/>
          <a:p>
            <a:r>
              <a:rPr lang="en-US" dirty="0"/>
              <a:t>There are a couple of alternatives that support BLV users on emoji entry, such as </a:t>
            </a:r>
            <a:r>
              <a:rPr lang="en-US" dirty="0" err="1"/>
              <a:t>Gboard</a:t>
            </a:r>
            <a:r>
              <a:rPr lang="en-US" dirty="0"/>
              <a:t> and Apple’s voice control, but both require the user knowing the exact emoji name (e.g. “fire emoji” would input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In the emoji keyboard, BLV users navigate through the options one by one with their finger, and the screen reader will read their name one by one. Despite its inefficiency, it’s the most typically used method to input emojis.</a:t>
            </a:r>
          </a:p>
        </p:txBody>
      </p:sp>
      <p:pic>
        <p:nvPicPr>
          <p:cNvPr id="5" name="Imagem 4">
            <a:extLst>
              <a:ext uri="{FF2B5EF4-FFF2-40B4-BE49-F238E27FC236}">
                <a16:creationId xmlns:a16="http://schemas.microsoft.com/office/drawing/2014/main" id="{7D8DF48A-9840-4536-8E4A-3DBA43B8C209}"/>
              </a:ext>
            </a:extLst>
          </p:cNvPr>
          <p:cNvPicPr>
            <a:picLocks noChangeAspect="1"/>
          </p:cNvPicPr>
          <p:nvPr/>
        </p:nvPicPr>
        <p:blipFill>
          <a:blip r:embed="rId2"/>
          <a:stretch>
            <a:fillRect/>
          </a:stretch>
        </p:blipFill>
        <p:spPr>
          <a:xfrm>
            <a:off x="2763338" y="2875841"/>
            <a:ext cx="6665324" cy="2499497"/>
          </a:xfrm>
          <a:prstGeom prst="rect">
            <a:avLst/>
          </a:prstGeom>
        </p:spPr>
      </p:pic>
      <p:sp>
        <p:nvSpPr>
          <p:cNvPr id="6" name="CaixaDeTexto 5">
            <a:extLst>
              <a:ext uri="{FF2B5EF4-FFF2-40B4-BE49-F238E27FC236}">
                <a16:creationId xmlns:a16="http://schemas.microsoft.com/office/drawing/2014/main" id="{B950C56C-983B-436B-8187-E6C64F4E1A5C}"/>
              </a:ext>
            </a:extLst>
          </p:cNvPr>
          <p:cNvSpPr txBox="1"/>
          <p:nvPr/>
        </p:nvSpPr>
        <p:spPr>
          <a:xfrm>
            <a:off x="3518265" y="5365513"/>
            <a:ext cx="2159725" cy="369332"/>
          </a:xfrm>
          <a:prstGeom prst="rect">
            <a:avLst/>
          </a:prstGeom>
          <a:noFill/>
        </p:spPr>
        <p:txBody>
          <a:bodyPr wrap="square" rtlCol="0">
            <a:spAutoFit/>
          </a:bodyPr>
          <a:lstStyle/>
          <a:p>
            <a:r>
              <a:rPr lang="en-US" dirty="0"/>
              <a:t>iOS emoji keyboard</a:t>
            </a:r>
            <a:endParaRPr lang="pt-PT" dirty="0"/>
          </a:p>
        </p:txBody>
      </p:sp>
      <p:sp>
        <p:nvSpPr>
          <p:cNvPr id="8" name="CaixaDeTexto 7">
            <a:extLst>
              <a:ext uri="{FF2B5EF4-FFF2-40B4-BE49-F238E27FC236}">
                <a16:creationId xmlns:a16="http://schemas.microsoft.com/office/drawing/2014/main" id="{CE1F9291-456B-463E-9844-51CEDD1869F6}"/>
              </a:ext>
            </a:extLst>
          </p:cNvPr>
          <p:cNvSpPr txBox="1"/>
          <p:nvPr/>
        </p:nvSpPr>
        <p:spPr>
          <a:xfrm>
            <a:off x="6815107" y="5385863"/>
            <a:ext cx="1436914" cy="369332"/>
          </a:xfrm>
          <a:prstGeom prst="rect">
            <a:avLst/>
          </a:prstGeom>
          <a:noFill/>
        </p:spPr>
        <p:txBody>
          <a:bodyPr wrap="square" rtlCol="0">
            <a:spAutoFit/>
          </a:bodyPr>
          <a:lstStyle/>
          <a:p>
            <a:r>
              <a:rPr lang="en-US" dirty="0"/>
              <a:t>Emoji Search</a:t>
            </a:r>
            <a:endParaRPr lang="pt-PT" dirty="0"/>
          </a:p>
        </p:txBody>
      </p:sp>
    </p:spTree>
    <p:extLst>
      <p:ext uri="{BB962C8B-B14F-4D97-AF65-F5344CB8AC3E}">
        <p14:creationId xmlns:p14="http://schemas.microsoft.com/office/powerpoint/2010/main" val="378883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62929-43FC-41C3-B743-D274ABE7E191}"/>
              </a:ext>
            </a:extLst>
          </p:cNvPr>
          <p:cNvSpPr>
            <a:spLocks noGrp="1"/>
          </p:cNvSpPr>
          <p:nvPr>
            <p:ph type="title"/>
          </p:nvPr>
        </p:nvSpPr>
        <p:spPr/>
        <p:txBody>
          <a:bodyPr/>
          <a:lstStyle/>
          <a:p>
            <a:r>
              <a:rPr lang="en-US" dirty="0"/>
              <a:t>EXISTING WORK</a:t>
            </a:r>
            <a:endParaRPr lang="pt-PT" dirty="0"/>
          </a:p>
        </p:txBody>
      </p:sp>
      <p:sp>
        <p:nvSpPr>
          <p:cNvPr id="3" name="Marcador de Posição de Conteúdo 2">
            <a:extLst>
              <a:ext uri="{FF2B5EF4-FFF2-40B4-BE49-F238E27FC236}">
                <a16:creationId xmlns:a16="http://schemas.microsoft.com/office/drawing/2014/main" id="{0E1302E3-6870-40A1-9620-1CFD020A5E07}"/>
              </a:ext>
            </a:extLst>
          </p:cNvPr>
          <p:cNvSpPr>
            <a:spLocks noGrp="1"/>
          </p:cNvSpPr>
          <p:nvPr>
            <p:ph idx="1"/>
          </p:nvPr>
        </p:nvSpPr>
        <p:spPr>
          <a:xfrm>
            <a:off x="581192" y="2180496"/>
            <a:ext cx="11029615" cy="4377058"/>
          </a:xfrm>
        </p:spPr>
        <p:txBody>
          <a:bodyPr/>
          <a:lstStyle/>
          <a:p>
            <a:r>
              <a:rPr lang="en-US" dirty="0"/>
              <a:t>The predominant way to select an emoji is to scroll through an emoji keyboard, which groups its options by theme, which sometimes is inefficient even for sighted users.</a:t>
            </a:r>
          </a:p>
          <a:p>
            <a:r>
              <a:rPr lang="en-US" dirty="0"/>
              <a:t>Recent mobile keyboards are starting to add emoji suggestions when users type certain keywords. For instance, typing “bear” would cause the emoji 🐻 to show up.</a:t>
            </a:r>
          </a:p>
          <a:p>
            <a:r>
              <a:rPr lang="en-US" dirty="0"/>
              <a:t>Still, many emojis have complex descriptions, such as, 😸 (Grinning Cat Face with Smiling Eyes), and may have strong similarities between them, for example 😄 (Grinning Face with Smiling Eyes) and 😊 (Smiling Face with Smiling Eyes. That issue makes the solution rather incomplete.</a:t>
            </a:r>
          </a:p>
        </p:txBody>
      </p:sp>
    </p:spTree>
    <p:extLst>
      <p:ext uri="{BB962C8B-B14F-4D97-AF65-F5344CB8AC3E}">
        <p14:creationId xmlns:p14="http://schemas.microsoft.com/office/powerpoint/2010/main" val="232605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51ECC-A914-41D6-A924-FFB52B11D14D}"/>
              </a:ext>
            </a:extLst>
          </p:cNvPr>
          <p:cNvSpPr>
            <a:spLocks noGrp="1"/>
          </p:cNvSpPr>
          <p:nvPr>
            <p:ph type="title"/>
          </p:nvPr>
        </p:nvSpPr>
        <p:spPr/>
        <p:txBody>
          <a:bodyPr/>
          <a:lstStyle/>
          <a:p>
            <a:r>
              <a:rPr lang="en-US" dirty="0"/>
              <a:t>UNDERSTANDING CURRENT EMOJI USAGE BY BLV</a:t>
            </a:r>
            <a:endParaRPr lang="pt-PT" dirty="0"/>
          </a:p>
        </p:txBody>
      </p:sp>
      <p:sp>
        <p:nvSpPr>
          <p:cNvPr id="3" name="Marcador de Posição de Conteúdo 2">
            <a:extLst>
              <a:ext uri="{FF2B5EF4-FFF2-40B4-BE49-F238E27FC236}">
                <a16:creationId xmlns:a16="http://schemas.microsoft.com/office/drawing/2014/main" id="{49D5AED4-B913-4D4B-A270-1704505423C5}"/>
              </a:ext>
            </a:extLst>
          </p:cNvPr>
          <p:cNvSpPr>
            <a:spLocks noGrp="1"/>
          </p:cNvSpPr>
          <p:nvPr>
            <p:ph idx="1"/>
          </p:nvPr>
        </p:nvSpPr>
        <p:spPr/>
        <p:txBody>
          <a:bodyPr/>
          <a:lstStyle/>
          <a:p>
            <a:r>
              <a:rPr lang="en-US" dirty="0"/>
              <a:t>12 participants were recruited, 7 of which were blind and 5 identified as low vision.</a:t>
            </a:r>
          </a:p>
          <a:p>
            <a:r>
              <a:rPr lang="en-US" dirty="0"/>
              <a:t>Many of the participants, regardless of their lack of vision, still use emojis in their daily life. When asked about why, all mentioned “</a:t>
            </a:r>
            <a:r>
              <a:rPr lang="en-US" i="1" dirty="0"/>
              <a:t>enriching the expressiveness of their communication</a:t>
            </a:r>
            <a:r>
              <a:rPr lang="en-US" dirty="0"/>
              <a:t>”.  </a:t>
            </a:r>
          </a:p>
          <a:p>
            <a:endParaRPr lang="en-US" dirty="0"/>
          </a:p>
          <a:p>
            <a:endParaRPr lang="en-US" dirty="0"/>
          </a:p>
          <a:p>
            <a:pPr marL="0" indent="0">
              <a:buNone/>
            </a:pPr>
            <a:endParaRPr lang="en-US" dirty="0"/>
          </a:p>
          <a:p>
            <a:endParaRPr lang="en-US" dirty="0"/>
          </a:p>
          <a:p>
            <a:endParaRPr lang="en-US" dirty="0"/>
          </a:p>
          <a:p>
            <a:endParaRPr lang="pt-PT" dirty="0"/>
          </a:p>
        </p:txBody>
      </p:sp>
      <p:pic>
        <p:nvPicPr>
          <p:cNvPr id="9" name="Imagem 8">
            <a:extLst>
              <a:ext uri="{FF2B5EF4-FFF2-40B4-BE49-F238E27FC236}">
                <a16:creationId xmlns:a16="http://schemas.microsoft.com/office/drawing/2014/main" id="{12B9D82C-8A0E-4B9F-95C1-1AEC4FABC7FE}"/>
              </a:ext>
            </a:extLst>
          </p:cNvPr>
          <p:cNvPicPr>
            <a:picLocks noChangeAspect="1"/>
          </p:cNvPicPr>
          <p:nvPr/>
        </p:nvPicPr>
        <p:blipFill>
          <a:blip r:embed="rId2"/>
          <a:stretch>
            <a:fillRect/>
          </a:stretch>
        </p:blipFill>
        <p:spPr>
          <a:xfrm>
            <a:off x="2390774" y="3429000"/>
            <a:ext cx="7410450" cy="2962275"/>
          </a:xfrm>
          <a:prstGeom prst="rect">
            <a:avLst/>
          </a:prstGeom>
        </p:spPr>
      </p:pic>
    </p:spTree>
    <p:extLst>
      <p:ext uri="{BB962C8B-B14F-4D97-AF65-F5344CB8AC3E}">
        <p14:creationId xmlns:p14="http://schemas.microsoft.com/office/powerpoint/2010/main" val="70124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51ECC-A914-41D6-A924-FFB52B11D14D}"/>
              </a:ext>
            </a:extLst>
          </p:cNvPr>
          <p:cNvSpPr>
            <a:spLocks noGrp="1"/>
          </p:cNvSpPr>
          <p:nvPr>
            <p:ph type="title"/>
          </p:nvPr>
        </p:nvSpPr>
        <p:spPr/>
        <p:txBody>
          <a:bodyPr/>
          <a:lstStyle/>
          <a:p>
            <a:r>
              <a:rPr lang="en-US" dirty="0"/>
              <a:t>CHALLENGES FOR BLV USERS</a:t>
            </a:r>
            <a:endParaRPr lang="pt-PT" dirty="0"/>
          </a:p>
        </p:txBody>
      </p:sp>
      <p:sp>
        <p:nvSpPr>
          <p:cNvPr id="3" name="Marcador de Posição de Conteúdo 2">
            <a:extLst>
              <a:ext uri="{FF2B5EF4-FFF2-40B4-BE49-F238E27FC236}">
                <a16:creationId xmlns:a16="http://schemas.microsoft.com/office/drawing/2014/main" id="{49D5AED4-B913-4D4B-A270-1704505423C5}"/>
              </a:ext>
            </a:extLst>
          </p:cNvPr>
          <p:cNvSpPr>
            <a:spLocks noGrp="1"/>
          </p:cNvSpPr>
          <p:nvPr>
            <p:ph idx="1"/>
          </p:nvPr>
        </p:nvSpPr>
        <p:spPr>
          <a:xfrm>
            <a:off x="581193" y="2180496"/>
            <a:ext cx="5514808" cy="3678303"/>
          </a:xfrm>
        </p:spPr>
        <p:txBody>
          <a:bodyPr/>
          <a:lstStyle/>
          <a:p>
            <a:pPr marL="0" indent="0">
              <a:buNone/>
            </a:pPr>
            <a:r>
              <a:rPr lang="en-US" dirty="0"/>
              <a:t>Users reported the following challenges:</a:t>
            </a:r>
          </a:p>
          <a:p>
            <a:r>
              <a:rPr lang="en-US" dirty="0"/>
              <a:t>Time-consuming, inconvenient</a:t>
            </a:r>
          </a:p>
          <a:p>
            <a:r>
              <a:rPr lang="en-US" dirty="0"/>
              <a:t>Inconsistent with user’s expectations</a:t>
            </a:r>
          </a:p>
          <a:p>
            <a:r>
              <a:rPr lang="en-US" dirty="0"/>
              <a:t>Difficult emoji discovery</a:t>
            </a:r>
          </a:p>
          <a:p>
            <a:r>
              <a:rPr lang="en-US" dirty="0"/>
              <a:t>Difficult to find the right emoji</a:t>
            </a:r>
          </a:p>
          <a:p>
            <a:endParaRPr lang="en-US" dirty="0"/>
          </a:p>
          <a:p>
            <a:endParaRPr lang="pt-PT" dirty="0"/>
          </a:p>
        </p:txBody>
      </p:sp>
      <p:sp>
        <p:nvSpPr>
          <p:cNvPr id="5" name="Marcador de Posição de Conteúdo 2">
            <a:extLst>
              <a:ext uri="{FF2B5EF4-FFF2-40B4-BE49-F238E27FC236}">
                <a16:creationId xmlns:a16="http://schemas.microsoft.com/office/drawing/2014/main" id="{FEEBC396-3CC7-4682-A80A-2BA7818E0767}"/>
              </a:ext>
            </a:extLst>
          </p:cNvPr>
          <p:cNvSpPr txBox="1">
            <a:spLocks/>
          </p:cNvSpPr>
          <p:nvPr/>
        </p:nvSpPr>
        <p:spPr>
          <a:xfrm>
            <a:off x="6742507" y="2328541"/>
            <a:ext cx="5449493"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dirty="0"/>
              <a:t>Which </a:t>
            </a:r>
            <a:r>
              <a:rPr lang="en-US" dirty="0" err="1"/>
              <a:t>Voicemoji</a:t>
            </a:r>
            <a:r>
              <a:rPr lang="en-US" dirty="0"/>
              <a:t> addresses with these features</a:t>
            </a:r>
          </a:p>
          <a:p>
            <a:r>
              <a:rPr lang="en-US" dirty="0"/>
              <a:t>Direct emoji entry, via speech</a:t>
            </a:r>
          </a:p>
          <a:p>
            <a:r>
              <a:rPr lang="en-US" dirty="0"/>
              <a:t>Natural Language Queries (e.g., to input the emoji 👨‍🦯 instead of saying “Man with Probing Cane”, users can simply say “blind person emoji”)</a:t>
            </a:r>
          </a:p>
          <a:p>
            <a:r>
              <a:rPr lang="en-US" dirty="0"/>
              <a:t>Offer various emoji suggestions</a:t>
            </a:r>
          </a:p>
          <a:p>
            <a:r>
              <a:rPr lang="en-US" dirty="0"/>
              <a:t>Suggest emojis related to message content</a:t>
            </a:r>
          </a:p>
          <a:p>
            <a:r>
              <a:rPr lang="en-US" dirty="0"/>
              <a:t>Allow skin tone modification</a:t>
            </a:r>
          </a:p>
          <a:p>
            <a:endParaRPr lang="en-US" dirty="0"/>
          </a:p>
          <a:p>
            <a:endParaRPr lang="pt-PT" dirty="0"/>
          </a:p>
        </p:txBody>
      </p:sp>
    </p:spTree>
    <p:extLst>
      <p:ext uri="{BB962C8B-B14F-4D97-AF65-F5344CB8AC3E}">
        <p14:creationId xmlns:p14="http://schemas.microsoft.com/office/powerpoint/2010/main" val="367989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Implementation</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err="1"/>
              <a:t>Voicemoji</a:t>
            </a:r>
            <a:r>
              <a:rPr lang="en-US" dirty="0"/>
              <a:t> can be used with speech only, or together with a screen reader.</a:t>
            </a:r>
          </a:p>
          <a:p>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pt-PT" dirty="0"/>
          </a:p>
        </p:txBody>
      </p:sp>
      <p:pic>
        <p:nvPicPr>
          <p:cNvPr id="5" name="Imagem 4">
            <a:extLst>
              <a:ext uri="{FF2B5EF4-FFF2-40B4-BE49-F238E27FC236}">
                <a16:creationId xmlns:a16="http://schemas.microsoft.com/office/drawing/2014/main" id="{47825544-FED0-4851-A934-69319E031C56}"/>
              </a:ext>
            </a:extLst>
          </p:cNvPr>
          <p:cNvPicPr>
            <a:picLocks noChangeAspect="1"/>
          </p:cNvPicPr>
          <p:nvPr/>
        </p:nvPicPr>
        <p:blipFill>
          <a:blip r:embed="rId2"/>
          <a:stretch>
            <a:fillRect/>
          </a:stretch>
        </p:blipFill>
        <p:spPr>
          <a:xfrm>
            <a:off x="2371090" y="2889630"/>
            <a:ext cx="7678601" cy="3541028"/>
          </a:xfrm>
          <a:prstGeom prst="rect">
            <a:avLst/>
          </a:prstGeom>
        </p:spPr>
      </p:pic>
    </p:spTree>
    <p:extLst>
      <p:ext uri="{BB962C8B-B14F-4D97-AF65-F5344CB8AC3E}">
        <p14:creationId xmlns:p14="http://schemas.microsoft.com/office/powerpoint/2010/main" val="187388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4CB2D-DF3B-4D7A-90DA-2EFFA32DB3C1}"/>
              </a:ext>
            </a:extLst>
          </p:cNvPr>
          <p:cNvSpPr>
            <a:spLocks noGrp="1"/>
          </p:cNvSpPr>
          <p:nvPr>
            <p:ph type="title"/>
          </p:nvPr>
        </p:nvSpPr>
        <p:spPr/>
        <p:txBody>
          <a:bodyPr/>
          <a:lstStyle/>
          <a:p>
            <a:r>
              <a:rPr lang="en-US" dirty="0"/>
              <a:t>implementation</a:t>
            </a:r>
            <a:endParaRPr lang="pt-PT" dirty="0"/>
          </a:p>
        </p:txBody>
      </p:sp>
      <p:sp>
        <p:nvSpPr>
          <p:cNvPr id="3" name="Marcador de Posição de Conteúdo 2">
            <a:extLst>
              <a:ext uri="{FF2B5EF4-FFF2-40B4-BE49-F238E27FC236}">
                <a16:creationId xmlns:a16="http://schemas.microsoft.com/office/drawing/2014/main" id="{1A60ADA0-C978-4C71-95AE-F60BBBDF40B7}"/>
              </a:ext>
            </a:extLst>
          </p:cNvPr>
          <p:cNvSpPr>
            <a:spLocks noGrp="1"/>
          </p:cNvSpPr>
          <p:nvPr>
            <p:ph idx="1"/>
          </p:nvPr>
        </p:nvSpPr>
        <p:spPr/>
        <p:txBody>
          <a:bodyPr/>
          <a:lstStyle/>
          <a:p>
            <a:r>
              <a:rPr lang="en-US" dirty="0" err="1"/>
              <a:t>Voicemoji</a:t>
            </a:r>
            <a:r>
              <a:rPr lang="en-US" dirty="0"/>
              <a:t> is targeted at improving the communication efficiency.</a:t>
            </a:r>
          </a:p>
          <a:p>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pt-PT" dirty="0"/>
          </a:p>
        </p:txBody>
      </p:sp>
      <p:pic>
        <p:nvPicPr>
          <p:cNvPr id="6" name="Imagem 5">
            <a:extLst>
              <a:ext uri="{FF2B5EF4-FFF2-40B4-BE49-F238E27FC236}">
                <a16:creationId xmlns:a16="http://schemas.microsoft.com/office/drawing/2014/main" id="{91F9D644-CD71-4265-A32A-928EE57BFC65}"/>
              </a:ext>
            </a:extLst>
          </p:cNvPr>
          <p:cNvPicPr>
            <a:picLocks noChangeAspect="1"/>
          </p:cNvPicPr>
          <p:nvPr/>
        </p:nvPicPr>
        <p:blipFill>
          <a:blip r:embed="rId2"/>
          <a:stretch>
            <a:fillRect/>
          </a:stretch>
        </p:blipFill>
        <p:spPr>
          <a:xfrm>
            <a:off x="1066799" y="3049876"/>
            <a:ext cx="5029200" cy="1409700"/>
          </a:xfrm>
          <a:prstGeom prst="rect">
            <a:avLst/>
          </a:prstGeom>
        </p:spPr>
      </p:pic>
      <p:pic>
        <p:nvPicPr>
          <p:cNvPr id="8" name="Imagem 7">
            <a:extLst>
              <a:ext uri="{FF2B5EF4-FFF2-40B4-BE49-F238E27FC236}">
                <a16:creationId xmlns:a16="http://schemas.microsoft.com/office/drawing/2014/main" id="{1F976553-652A-475D-ABE8-512945D0D025}"/>
              </a:ext>
            </a:extLst>
          </p:cNvPr>
          <p:cNvPicPr>
            <a:picLocks noChangeAspect="1"/>
          </p:cNvPicPr>
          <p:nvPr/>
        </p:nvPicPr>
        <p:blipFill>
          <a:blip r:embed="rId3"/>
          <a:stretch>
            <a:fillRect/>
          </a:stretch>
        </p:blipFill>
        <p:spPr>
          <a:xfrm>
            <a:off x="1147761" y="4459576"/>
            <a:ext cx="4867275" cy="1323975"/>
          </a:xfrm>
          <a:prstGeom prst="rect">
            <a:avLst/>
          </a:prstGeom>
        </p:spPr>
      </p:pic>
      <p:pic>
        <p:nvPicPr>
          <p:cNvPr id="10" name="Imagem 9">
            <a:extLst>
              <a:ext uri="{FF2B5EF4-FFF2-40B4-BE49-F238E27FC236}">
                <a16:creationId xmlns:a16="http://schemas.microsoft.com/office/drawing/2014/main" id="{1E502A31-E6C9-40AB-86D9-277D5F52C330}"/>
              </a:ext>
            </a:extLst>
          </p:cNvPr>
          <p:cNvPicPr>
            <a:picLocks noChangeAspect="1"/>
          </p:cNvPicPr>
          <p:nvPr/>
        </p:nvPicPr>
        <p:blipFill>
          <a:blip r:embed="rId4"/>
          <a:stretch>
            <a:fillRect/>
          </a:stretch>
        </p:blipFill>
        <p:spPr>
          <a:xfrm>
            <a:off x="6411685" y="3049876"/>
            <a:ext cx="5029200" cy="1352550"/>
          </a:xfrm>
          <a:prstGeom prst="rect">
            <a:avLst/>
          </a:prstGeom>
        </p:spPr>
      </p:pic>
      <p:pic>
        <p:nvPicPr>
          <p:cNvPr id="12" name="Imagem 11">
            <a:extLst>
              <a:ext uri="{FF2B5EF4-FFF2-40B4-BE49-F238E27FC236}">
                <a16:creationId xmlns:a16="http://schemas.microsoft.com/office/drawing/2014/main" id="{308F7DAE-5BB1-4844-A1B8-1CCDAF784AAA}"/>
              </a:ext>
            </a:extLst>
          </p:cNvPr>
          <p:cNvPicPr>
            <a:picLocks noChangeAspect="1"/>
          </p:cNvPicPr>
          <p:nvPr/>
        </p:nvPicPr>
        <p:blipFill>
          <a:blip r:embed="rId5"/>
          <a:stretch>
            <a:fillRect/>
          </a:stretch>
        </p:blipFill>
        <p:spPr>
          <a:xfrm>
            <a:off x="6468835" y="4401705"/>
            <a:ext cx="4972050" cy="1352550"/>
          </a:xfrm>
          <a:prstGeom prst="rect">
            <a:avLst/>
          </a:prstGeom>
        </p:spPr>
      </p:pic>
    </p:spTree>
    <p:extLst>
      <p:ext uri="{BB962C8B-B14F-4D97-AF65-F5344CB8AC3E}">
        <p14:creationId xmlns:p14="http://schemas.microsoft.com/office/powerpoint/2010/main" val="72860469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312</TotalTime>
  <Words>908</Words>
  <Application>Microsoft Office PowerPoint</Application>
  <PresentationFormat>Ecrã Panorâmico</PresentationFormat>
  <Paragraphs>101</Paragraphs>
  <Slides>16</Slides>
  <Notes>1</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16</vt:i4>
      </vt:variant>
    </vt:vector>
  </HeadingPairs>
  <TitlesOfParts>
    <vt:vector size="20" baseType="lpstr">
      <vt:lpstr>Calibri</vt:lpstr>
      <vt:lpstr>Gill Sans MT</vt:lpstr>
      <vt:lpstr>Wingdings 2</vt:lpstr>
      <vt:lpstr>Dividendo</vt:lpstr>
      <vt:lpstr>Voicemoji: Emoji Entry Using Voice for Visually Impaired People</vt:lpstr>
      <vt:lpstr>Introduction</vt:lpstr>
      <vt:lpstr>VOICEMOJI</vt:lpstr>
      <vt:lpstr>EXISTING WORK</vt:lpstr>
      <vt:lpstr>EXISTING WORK</vt:lpstr>
      <vt:lpstr>UNDERSTANDING CURRENT EMOJI USAGE BY BLV</vt:lpstr>
      <vt:lpstr>CHALLENGES FOR BLV USERS</vt:lpstr>
      <vt:lpstr>Implementation</vt:lpstr>
      <vt:lpstr>implementation</vt:lpstr>
      <vt:lpstr>EVALUATION</vt:lpstr>
      <vt:lpstr>RESULTS</vt:lpstr>
      <vt:lpstr>RESULTS</vt:lpstr>
      <vt:lpstr>RESULTS</vt:lpstr>
      <vt:lpstr>RESULTS</vt:lpstr>
      <vt:lpstr>RESULTS</vt:lpstr>
      <vt:lpstr>Limitations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Pedro Miguel Braga Barbosa Lopes Moás</dc:creator>
  <cp:lastModifiedBy>Pedro Miguel Braga Barbosa Lopes Moás</cp:lastModifiedBy>
  <cp:revision>4</cp:revision>
  <dcterms:created xsi:type="dcterms:W3CDTF">2021-11-10T16:53:34Z</dcterms:created>
  <dcterms:modified xsi:type="dcterms:W3CDTF">2021-11-10T22:07:41Z</dcterms:modified>
</cp:coreProperties>
</file>