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58" r:id="rId6"/>
    <p:sldId id="1210" r:id="rId7"/>
    <p:sldId id="1212" r:id="rId8"/>
    <p:sldId id="1214" r:id="rId9"/>
    <p:sldId id="1216" r:id="rId10"/>
    <p:sldId id="27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145B"/>
    <a:srgbClr val="055B07"/>
    <a:srgbClr val="4950BA"/>
    <a:srgbClr val="F4F5F5"/>
    <a:srgbClr val="F16A17"/>
    <a:srgbClr val="E7404A"/>
    <a:srgbClr val="28B873"/>
    <a:srgbClr val="F5CB39"/>
    <a:srgbClr val="F6C6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0C36C-26D4-43B7-98D6-9B7C7F121803}" v="16" dt="2023-04-10T23:37:21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6101" autoAdjust="0"/>
  </p:normalViewPr>
  <p:slideViewPr>
    <p:cSldViewPr snapToGrid="0">
      <p:cViewPr>
        <p:scale>
          <a:sx n="75" d="100"/>
          <a:sy n="75" d="100"/>
        </p:scale>
        <p:origin x="320" y="-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1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6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54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744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58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5643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  <p:sldLayoutId id="214748368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792332"/>
            <a:ext cx="7559675" cy="471055"/>
          </a:xfrm>
        </p:spPr>
        <p:txBody>
          <a:bodyPr/>
          <a:lstStyle/>
          <a:p>
            <a:r>
              <a:rPr lang="pt-BR" dirty="0"/>
              <a:t>Fábio Figueredo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2" y="2759426"/>
            <a:ext cx="7559675" cy="644525"/>
          </a:xfrm>
        </p:spPr>
        <p:txBody>
          <a:bodyPr/>
          <a:lstStyle/>
          <a:p>
            <a:r>
              <a:rPr lang="pt-BR" dirty="0"/>
              <a:t>Arquitetura de Software</a:t>
            </a:r>
            <a:endParaRPr lang="pt-BR" sz="1800" dirty="0"/>
          </a:p>
          <a:p>
            <a:r>
              <a:rPr lang="pt-BR" sz="1800" dirty="0"/>
              <a:t>Aula 9 – Entregável de PI</a:t>
            </a:r>
            <a:endParaRPr lang="pt-BR" dirty="0"/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1" y="5372996"/>
            <a:ext cx="7559675" cy="433678"/>
          </a:xfrm>
        </p:spPr>
        <p:txBody>
          <a:bodyPr/>
          <a:lstStyle/>
          <a:p>
            <a:r>
              <a:rPr lang="pt-BR" dirty="0" err="1"/>
              <a:t>fabio.figueredo@sptech.school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20375" y="66948"/>
            <a:ext cx="108588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Entregável de PI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60ECA1-330B-47CA-9601-D13CDC9929EE}"/>
              </a:ext>
            </a:extLst>
          </p:cNvPr>
          <p:cNvSpPr/>
          <p:nvPr/>
        </p:nvSpPr>
        <p:spPr>
          <a:xfrm>
            <a:off x="520375" y="1128986"/>
            <a:ext cx="10964995" cy="3608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32" b="1" dirty="0"/>
              <a:t>Número do Grupo: 3</a:t>
            </a:r>
          </a:p>
          <a:p>
            <a:endParaRPr lang="pt-BR" sz="1632" b="1" dirty="0"/>
          </a:p>
          <a:p>
            <a:endParaRPr lang="pt-BR" sz="1632" b="1" dirty="0"/>
          </a:p>
          <a:p>
            <a:endParaRPr lang="pt-BR" sz="1632" b="1" dirty="0"/>
          </a:p>
          <a:p>
            <a:r>
              <a:rPr lang="pt-BR" sz="1632" b="1" dirty="0"/>
              <a:t>Nome Completo 1: Alexandre Costa</a:t>
            </a:r>
          </a:p>
          <a:p>
            <a:endParaRPr lang="pt-BR" sz="1632" b="1" dirty="0"/>
          </a:p>
          <a:p>
            <a:r>
              <a:rPr lang="pt-BR" sz="1632" b="1" dirty="0"/>
              <a:t>Nome Completo 2: Diogo Moreno</a:t>
            </a:r>
          </a:p>
          <a:p>
            <a:endParaRPr lang="pt-BR" sz="1632" b="1" dirty="0"/>
          </a:p>
          <a:p>
            <a:r>
              <a:rPr lang="pt-BR" sz="1632" b="1" dirty="0"/>
              <a:t>Nome Completo 3: Gustavo </a:t>
            </a:r>
            <a:r>
              <a:rPr lang="pt-BR" sz="1632" b="1" dirty="0" err="1"/>
              <a:t>Carriel</a:t>
            </a:r>
            <a:endParaRPr lang="pt-BR" sz="1632" b="1" dirty="0"/>
          </a:p>
          <a:p>
            <a:endParaRPr lang="pt-BR" sz="1632" b="1" dirty="0"/>
          </a:p>
          <a:p>
            <a:r>
              <a:rPr lang="pt-BR" sz="1632" b="1" dirty="0"/>
              <a:t>Nome Completo 4: Rafael Moreira</a:t>
            </a:r>
          </a:p>
          <a:p>
            <a:endParaRPr lang="pt-BR" sz="1632" b="1" dirty="0"/>
          </a:p>
          <a:p>
            <a:r>
              <a:rPr lang="pt-BR" sz="1632" b="1" dirty="0"/>
              <a:t>Nome Completo 5: Raul Meira de Souza</a:t>
            </a:r>
          </a:p>
          <a:p>
            <a:endParaRPr lang="pt-BR" sz="163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20375" y="371748"/>
            <a:ext cx="108588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Passo a passo – Desenho de Arquitetura (Entregável de PI)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EE07588-0699-6621-695B-42FD7D28F7BF}"/>
              </a:ext>
            </a:extLst>
          </p:cNvPr>
          <p:cNvSpPr txBox="1">
            <a:spLocks/>
          </p:cNvSpPr>
          <p:nvPr/>
        </p:nvSpPr>
        <p:spPr>
          <a:xfrm>
            <a:off x="520375" y="1161154"/>
            <a:ext cx="11350948" cy="5355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4635" indent="-414635">
              <a:buFont typeface="+mj-lt"/>
              <a:buAutoNum type="arabicPeriod"/>
            </a:pPr>
            <a:r>
              <a:rPr lang="pt-BR" sz="2539" dirty="0"/>
              <a:t>Identificar os Objetivos das Arquitetura</a:t>
            </a:r>
          </a:p>
          <a:p>
            <a:pPr marL="414635" indent="-414635">
              <a:buFont typeface="+mj-lt"/>
              <a:buAutoNum type="arabicPeriod"/>
            </a:pPr>
            <a:r>
              <a:rPr lang="pt-BR" sz="2539" dirty="0"/>
              <a:t>Cenários Chave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/>
              <a:t>O que é crítico para o negócio?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/>
              <a:t>O que gera alto impacto?</a:t>
            </a:r>
          </a:p>
          <a:p>
            <a:pPr marL="414635" indent="-414635">
              <a:buFont typeface="+mj-lt"/>
              <a:buAutoNum type="arabicPeriod"/>
            </a:pPr>
            <a:r>
              <a:rPr lang="pt-BR" sz="2539" dirty="0"/>
              <a:t>Fazer a visão global (overview) da Aplicação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/>
              <a:t>Determinar o tipo da sua aplicação (WEB, Mobile, </a:t>
            </a:r>
            <a:r>
              <a:rPr lang="pt-BR" sz="1814" dirty="0" err="1"/>
              <a:t>etc</a:t>
            </a:r>
            <a:r>
              <a:rPr lang="pt-BR" sz="1814" dirty="0"/>
              <a:t>)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/>
              <a:t>Identificar as restrições no desenvolvimento (Rede, Segurança, Sistema Operacional)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/>
              <a:t>Identificar estilos importantes de arquitetura (Camadas, SOA) – Vamos ver mais a frente.</a:t>
            </a:r>
          </a:p>
          <a:p>
            <a:pPr marL="935895" lvl="1" indent="-414635">
              <a:buFont typeface="+mj-lt"/>
              <a:buAutoNum type="arabicPeriod"/>
            </a:pPr>
            <a:r>
              <a:rPr lang="pt-BR" sz="1814" dirty="0"/>
              <a:t>Determinar as tecnologias relevantes (Spring, Node.JS)</a:t>
            </a:r>
          </a:p>
          <a:p>
            <a:pPr marL="479793" indent="-414635">
              <a:buFont typeface="+mj-lt"/>
              <a:buAutoNum type="arabicPeriod"/>
            </a:pPr>
            <a:r>
              <a:rPr lang="pt-BR" sz="2539" dirty="0"/>
              <a:t>Desenhar no slide utilizando os modelos de contêineres disponíveis.</a:t>
            </a:r>
          </a:p>
          <a:p>
            <a:pPr marL="479793" indent="-414635">
              <a:buFont typeface="+mj-lt"/>
              <a:buAutoNum type="arabicPeriod"/>
            </a:pPr>
            <a:r>
              <a:rPr lang="pt-BR" sz="2539" dirty="0"/>
              <a:t>Identificar os assuntos chaves (Key </a:t>
            </a:r>
            <a:r>
              <a:rPr lang="pt-BR" sz="2539" dirty="0" err="1"/>
              <a:t>Issues</a:t>
            </a:r>
            <a:r>
              <a:rPr lang="pt-BR" sz="2539" dirty="0"/>
              <a:t>: Qualidade, </a:t>
            </a:r>
            <a:r>
              <a:rPr lang="pt-BR" sz="2539" dirty="0" err="1"/>
              <a:t>Deploy</a:t>
            </a:r>
            <a:r>
              <a:rPr lang="pt-BR" sz="2539" dirty="0"/>
              <a:t>, Execução, Usabilidade)</a:t>
            </a:r>
          </a:p>
          <a:p>
            <a:pPr marL="479793" indent="-414635">
              <a:buFont typeface="+mj-lt"/>
              <a:buAutoNum type="arabicPeriod"/>
            </a:pPr>
            <a:r>
              <a:rPr lang="pt-BR" sz="2539" dirty="0"/>
              <a:t>Cuidar dos itens Transversais (</a:t>
            </a:r>
            <a:r>
              <a:rPr lang="pt-BR" sz="2539" dirty="0" err="1"/>
              <a:t>Caching</a:t>
            </a:r>
            <a:r>
              <a:rPr lang="pt-BR" sz="2539" dirty="0"/>
              <a:t>, Comunicação, Autenticação, </a:t>
            </a:r>
            <a:r>
              <a:rPr lang="pt-BR" sz="2539" dirty="0" err="1"/>
              <a:t>etc</a:t>
            </a:r>
            <a:r>
              <a:rPr lang="pt-BR" sz="2539" dirty="0"/>
              <a:t>).</a:t>
            </a:r>
          </a:p>
          <a:p>
            <a:endParaRPr lang="pt-BR" sz="2539" dirty="0"/>
          </a:p>
          <a:p>
            <a:pPr marL="414635" indent="-414635">
              <a:buFont typeface="Arial" panose="020B0604020202020204" pitchFamily="34" charset="0"/>
              <a:buAutoNum type="arabicPeriod"/>
            </a:pPr>
            <a:endParaRPr lang="pt-BR" sz="2539" dirty="0"/>
          </a:p>
          <a:p>
            <a:pPr marL="414635" indent="-414635">
              <a:buFont typeface="Arial" panose="020B0604020202020204" pitchFamily="34" charset="0"/>
              <a:buAutoNum type="arabicPeriod" startAt="3"/>
            </a:pPr>
            <a:endParaRPr lang="pt-BR" sz="2539" dirty="0"/>
          </a:p>
        </p:txBody>
      </p:sp>
    </p:spTree>
    <p:extLst>
      <p:ext uri="{BB962C8B-B14F-4D97-AF65-F5344CB8AC3E}">
        <p14:creationId xmlns:p14="http://schemas.microsoft.com/office/powerpoint/2010/main" val="384073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340329" y="46415"/>
            <a:ext cx="10858825" cy="56712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Desenho da Arquitetura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6" name="Retângulo 29">
            <a:extLst>
              <a:ext uri="{FF2B5EF4-FFF2-40B4-BE49-F238E27FC236}">
                <a16:creationId xmlns:a16="http://schemas.microsoft.com/office/drawing/2014/main" id="{4048D3D6-7F71-4632-B8C7-538E360427F1}"/>
              </a:ext>
            </a:extLst>
          </p:cNvPr>
          <p:cNvSpPr/>
          <p:nvPr/>
        </p:nvSpPr>
        <p:spPr>
          <a:xfrm>
            <a:off x="6096000" y="933534"/>
            <a:ext cx="5489318" cy="5423148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Fluxograma: Disco Magnético 6">
            <a:extLst>
              <a:ext uri="{FF2B5EF4-FFF2-40B4-BE49-F238E27FC236}">
                <a16:creationId xmlns:a16="http://schemas.microsoft.com/office/drawing/2014/main" id="{8C9583AC-D792-41E0-B4A5-F84CCCBD2214}"/>
              </a:ext>
            </a:extLst>
          </p:cNvPr>
          <p:cNvSpPr/>
          <p:nvPr/>
        </p:nvSpPr>
        <p:spPr>
          <a:xfrm>
            <a:off x="2559887" y="4188223"/>
            <a:ext cx="2131712" cy="2187766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737C901-63D2-4B09-A235-AFC66659F7BF}"/>
              </a:ext>
            </a:extLst>
          </p:cNvPr>
          <p:cNvCxnSpPr>
            <a:cxnSpLocks/>
            <a:endCxn id="7" idx="4"/>
          </p:cNvCxnSpPr>
          <p:nvPr/>
        </p:nvCxnSpPr>
        <p:spPr>
          <a:xfrm flipH="1">
            <a:off x="4691599" y="3058038"/>
            <a:ext cx="2444531" cy="22240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ECD0671-69B4-4A7F-87A3-D043B6999F3D}"/>
              </a:ext>
            </a:extLst>
          </p:cNvPr>
          <p:cNvSpPr/>
          <p:nvPr/>
        </p:nvSpPr>
        <p:spPr>
          <a:xfrm>
            <a:off x="7136130" y="1349237"/>
            <a:ext cx="2676014" cy="2043546"/>
          </a:xfrm>
          <a:prstGeom prst="rect">
            <a:avLst/>
          </a:prstGeom>
          <a:solidFill>
            <a:srgbClr val="32B9CD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r>
              <a:rPr lang="pt-BR" sz="1700" b="1" spc="-85" dirty="0" err="1">
                <a:solidFill>
                  <a:srgbClr val="FFFFFF"/>
                </a:solidFill>
                <a:latin typeface="Tahoma"/>
                <a:cs typeface="Tahoma"/>
              </a:rPr>
              <a:t>Microservice</a:t>
            </a:r>
            <a:endParaRPr lang="pt-BR" sz="17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endParaRPr lang="pt-BR" sz="17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r>
              <a:rPr lang="pt-BR" sz="1632" dirty="0">
                <a:solidFill>
                  <a:prstClr val="white"/>
                </a:solidFill>
                <a:latin typeface="Calibri"/>
              </a:rPr>
              <a:t>[Container – Java </a:t>
            </a:r>
            <a:r>
              <a:rPr lang="pt-BR" sz="1632" dirty="0" err="1">
                <a:solidFill>
                  <a:prstClr val="white"/>
                </a:solidFill>
                <a:latin typeface="Calibri"/>
              </a:rPr>
              <a:t>SpringBoot</a:t>
            </a:r>
            <a:r>
              <a:rPr lang="pt-BR" sz="1632" dirty="0">
                <a:solidFill>
                  <a:prstClr val="white"/>
                </a:solidFill>
                <a:latin typeface="Calibri"/>
              </a:rPr>
              <a:t>]</a:t>
            </a:r>
          </a:p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  <a:p>
            <a:pPr algn="ctr"/>
            <a:r>
              <a:rPr lang="pt-BR" sz="1632" dirty="0">
                <a:solidFill>
                  <a:prstClr val="white"/>
                </a:solidFill>
                <a:latin typeface="Calibri"/>
              </a:rPr>
              <a:t>API de cadastros e integrações</a:t>
            </a:r>
          </a:p>
        </p:txBody>
      </p:sp>
      <p:grpSp>
        <p:nvGrpSpPr>
          <p:cNvPr id="14" name="Group 22">
            <a:extLst>
              <a:ext uri="{FF2B5EF4-FFF2-40B4-BE49-F238E27FC236}">
                <a16:creationId xmlns:a16="http://schemas.microsoft.com/office/drawing/2014/main" id="{83DF1606-3CBB-404A-A2C9-7175F8FB6BEF}"/>
              </a:ext>
            </a:extLst>
          </p:cNvPr>
          <p:cNvGrpSpPr/>
          <p:nvPr/>
        </p:nvGrpSpPr>
        <p:grpSpPr>
          <a:xfrm>
            <a:off x="7381586" y="4144713"/>
            <a:ext cx="2731718" cy="2043545"/>
            <a:chOff x="8392958" y="3891083"/>
            <a:chExt cx="3276202" cy="2212133"/>
          </a:xfrm>
        </p:grpSpPr>
        <p:sp>
          <p:nvSpPr>
            <p:cNvPr id="17" name="Retângulo 6">
              <a:extLst>
                <a:ext uri="{FF2B5EF4-FFF2-40B4-BE49-F238E27FC236}">
                  <a16:creationId xmlns:a16="http://schemas.microsoft.com/office/drawing/2014/main" id="{17B85A85-9FE8-422D-AEEE-0A482E49B8FA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tângulo 6">
              <a:extLst>
                <a:ext uri="{FF2B5EF4-FFF2-40B4-BE49-F238E27FC236}">
                  <a16:creationId xmlns:a16="http://schemas.microsoft.com/office/drawing/2014/main" id="{44FB5420-1CB9-4DA3-B8C3-582A853FBCB0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Multiply 18">
              <a:extLst>
                <a:ext uri="{FF2B5EF4-FFF2-40B4-BE49-F238E27FC236}">
                  <a16:creationId xmlns:a16="http://schemas.microsoft.com/office/drawing/2014/main" id="{50EF27C9-C6F1-482F-8F08-298FF42F680D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/>
            </a:p>
          </p:txBody>
        </p:sp>
        <p:sp>
          <p:nvSpPr>
            <p:cNvPr id="20" name="Circular Arrow 19">
              <a:extLst>
                <a:ext uri="{FF2B5EF4-FFF2-40B4-BE49-F238E27FC236}">
                  <a16:creationId xmlns:a16="http://schemas.microsoft.com/office/drawing/2014/main" id="{E17F38B0-E97D-4D4A-B374-ED0299752A9F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schemeClr val="tx1"/>
                </a:solidFill>
              </a:endParaRPr>
            </a:p>
          </p:txBody>
        </p:sp>
      </p:grpSp>
      <p:sp>
        <p:nvSpPr>
          <p:cNvPr id="39" name="Retângulo 29">
            <a:extLst>
              <a:ext uri="{FF2B5EF4-FFF2-40B4-BE49-F238E27FC236}">
                <a16:creationId xmlns:a16="http://schemas.microsoft.com/office/drawing/2014/main" id="{60AD2F0F-D763-4D31-8FC0-24982FD2204F}"/>
              </a:ext>
            </a:extLst>
          </p:cNvPr>
          <p:cNvSpPr/>
          <p:nvPr/>
        </p:nvSpPr>
        <p:spPr>
          <a:xfrm>
            <a:off x="2466127" y="724801"/>
            <a:ext cx="2294777" cy="1231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4" name="Conector de Seta Reta 107">
            <a:extLst>
              <a:ext uri="{FF2B5EF4-FFF2-40B4-BE49-F238E27FC236}">
                <a16:creationId xmlns:a16="http://schemas.microsoft.com/office/drawing/2014/main" id="{3C23B3A4-7EF6-4CB2-94D0-F5F5175921C1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8474137" y="3392783"/>
            <a:ext cx="273308" cy="75193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7AB586-883C-43E4-A325-528B6927F645}"/>
              </a:ext>
            </a:extLst>
          </p:cNvPr>
          <p:cNvSpPr txBox="1"/>
          <p:nvPr/>
        </p:nvSpPr>
        <p:spPr>
          <a:xfrm>
            <a:off x="7452538" y="4425913"/>
            <a:ext cx="2611721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spc="-85" dirty="0" err="1">
                <a:solidFill>
                  <a:srgbClr val="FFFFFF"/>
                </a:solidFill>
                <a:latin typeface="Tahoma"/>
                <a:cs typeface="Tahoma"/>
              </a:rPr>
              <a:t>ClientSide</a:t>
            </a:r>
            <a:r>
              <a:rPr lang="pt-BR" sz="1500" b="1" spc="-85" dirty="0">
                <a:solidFill>
                  <a:srgbClr val="FFFFFF"/>
                </a:solidFill>
                <a:latin typeface="Tahoma"/>
                <a:cs typeface="Tahoma"/>
              </a:rPr>
              <a:t> WEB</a:t>
            </a:r>
          </a:p>
          <a:p>
            <a:pPr algn="ctr"/>
            <a:endParaRPr lang="pt-BR" sz="1500" b="1" spc="-85" dirty="0">
              <a:solidFill>
                <a:srgbClr val="FFFFFF"/>
              </a:solidFill>
              <a:latin typeface="Tahoma"/>
              <a:cs typeface="Tahoma"/>
            </a:endParaRPr>
          </a:p>
          <a:p>
            <a:pPr algn="ctr"/>
            <a:r>
              <a:rPr lang="pt-BR" sz="1400" dirty="0">
                <a:solidFill>
                  <a:prstClr val="white"/>
                </a:solidFill>
                <a:latin typeface="Calibri"/>
              </a:rPr>
              <a:t>[ Container: </a:t>
            </a:r>
            <a:r>
              <a:rPr lang="pt-BR" sz="1400" dirty="0" err="1">
                <a:solidFill>
                  <a:prstClr val="white"/>
                </a:solidFill>
                <a:latin typeface="Calibri"/>
              </a:rPr>
              <a:t>ReactJS</a:t>
            </a:r>
            <a:r>
              <a:rPr lang="pt-BR" sz="1400" dirty="0">
                <a:solidFill>
                  <a:prstClr val="white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prstClr val="white"/>
                </a:solidFill>
                <a:latin typeface="Calibri"/>
              </a:rPr>
              <a:t>JavaScript</a:t>
            </a:r>
            <a:r>
              <a:rPr lang="pt-BR" sz="1400" dirty="0">
                <a:solidFill>
                  <a:prstClr val="white"/>
                </a:solidFill>
                <a:latin typeface="Calibri"/>
              </a:rPr>
              <a:t>, CSS, HTML, </a:t>
            </a:r>
            <a:r>
              <a:rPr lang="pt-BR" sz="1400" dirty="0" err="1">
                <a:solidFill>
                  <a:prstClr val="white"/>
                </a:solidFill>
                <a:latin typeface="Calibri"/>
              </a:rPr>
              <a:t>ChartJS</a:t>
            </a:r>
            <a:r>
              <a:rPr lang="pt-BR" sz="1400" dirty="0">
                <a:solidFill>
                  <a:prstClr val="white"/>
                </a:solidFill>
                <a:latin typeface="Calibri"/>
              </a:rPr>
              <a:t> ]</a:t>
            </a:r>
          </a:p>
          <a:p>
            <a:pPr algn="ctr"/>
            <a:endParaRPr lang="pt-BR" sz="1500" dirty="0">
              <a:solidFill>
                <a:prstClr val="white"/>
              </a:solidFill>
              <a:latin typeface="Calibri"/>
            </a:endParaRPr>
          </a:p>
          <a:p>
            <a:pPr algn="ctr"/>
            <a:r>
              <a:rPr lang="pt-BR" sz="1500" dirty="0">
                <a:solidFill>
                  <a:prstClr val="white"/>
                </a:solidFill>
                <a:latin typeface="Calibri"/>
              </a:rPr>
              <a:t>Site institucional e aplicação com Dashboard</a:t>
            </a:r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F54B83-3431-CB10-44BE-506C27F22B73}"/>
              </a:ext>
            </a:extLst>
          </p:cNvPr>
          <p:cNvSpPr txBox="1"/>
          <p:nvPr/>
        </p:nvSpPr>
        <p:spPr>
          <a:xfrm>
            <a:off x="2531130" y="4960477"/>
            <a:ext cx="213592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spc="-8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500" b="1" spc="-85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[Container: SQL Server]</a:t>
            </a:r>
            <a:endParaRPr lang="pt-BR" sz="13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5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5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Armazenar os dados da Aplicação</a:t>
            </a:r>
            <a:endParaRPr lang="pt-BR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1E6C1A-C24B-FB04-A87C-C55C72088EA3}"/>
              </a:ext>
            </a:extLst>
          </p:cNvPr>
          <p:cNvSpPr txBox="1"/>
          <p:nvPr/>
        </p:nvSpPr>
        <p:spPr>
          <a:xfrm>
            <a:off x="2476200" y="746425"/>
            <a:ext cx="2284704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Twilio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pt-BR" sz="1600" b="1" spc="-85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[Container: API </a:t>
            </a:r>
            <a:r>
              <a:rPr lang="pt-BR" sz="1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Twilio</a:t>
            </a:r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ctr"/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Serviço de envio de SMS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142C912-572F-12BE-8D0A-256B5DBB06DF}"/>
              </a:ext>
            </a:extLst>
          </p:cNvPr>
          <p:cNvCxnSpPr>
            <a:cxnSpLocks/>
          </p:cNvCxnSpPr>
          <p:nvPr/>
        </p:nvCxnSpPr>
        <p:spPr>
          <a:xfrm flipH="1" flipV="1">
            <a:off x="4802044" y="1440316"/>
            <a:ext cx="2334086" cy="37923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DB27878-4D59-76C6-96A7-613A29E24B9A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4760606" y="2303782"/>
            <a:ext cx="2333680" cy="76828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29">
            <a:extLst>
              <a:ext uri="{FF2B5EF4-FFF2-40B4-BE49-F238E27FC236}">
                <a16:creationId xmlns:a16="http://schemas.microsoft.com/office/drawing/2014/main" id="{92D9F5ED-71FD-2F07-D621-73DB8E89219C}"/>
              </a:ext>
            </a:extLst>
          </p:cNvPr>
          <p:cNvSpPr/>
          <p:nvPr/>
        </p:nvSpPr>
        <p:spPr>
          <a:xfrm>
            <a:off x="2476200" y="2456512"/>
            <a:ext cx="2284406" cy="1231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813A276-FEB0-0C61-5356-D611F248978F}"/>
              </a:ext>
            </a:extLst>
          </p:cNvPr>
          <p:cNvSpPr txBox="1"/>
          <p:nvPr/>
        </p:nvSpPr>
        <p:spPr>
          <a:xfrm>
            <a:off x="2476200" y="2463768"/>
            <a:ext cx="228440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GoogleSMTP</a:t>
            </a:r>
            <a:r>
              <a:rPr lang="pt-BR" sz="1600" b="1" spc="-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spc="-85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pt-BR" sz="1600" b="1" spc="-85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[Container - API </a:t>
            </a:r>
            <a:r>
              <a:rPr lang="pt-B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GoogleSMTP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ctr"/>
            <a:endParaRPr lang="pt-BR" sz="15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Serviço de envio de E-mail</a:t>
            </a:r>
          </a:p>
        </p:txBody>
      </p:sp>
      <p:sp>
        <p:nvSpPr>
          <p:cNvPr id="28" name="Retângulo 6">
            <a:extLst>
              <a:ext uri="{FF2B5EF4-FFF2-40B4-BE49-F238E27FC236}">
                <a16:creationId xmlns:a16="http://schemas.microsoft.com/office/drawing/2014/main" id="{1C2919EA-7F4A-4B56-81F5-86D9E72B1BB9}"/>
              </a:ext>
            </a:extLst>
          </p:cNvPr>
          <p:cNvSpPr/>
          <p:nvPr/>
        </p:nvSpPr>
        <p:spPr>
          <a:xfrm>
            <a:off x="7200424" y="1419763"/>
            <a:ext cx="2148723" cy="2096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Multiply 18">
            <a:extLst>
              <a:ext uri="{FF2B5EF4-FFF2-40B4-BE49-F238E27FC236}">
                <a16:creationId xmlns:a16="http://schemas.microsoft.com/office/drawing/2014/main" id="{E41B93D7-7C43-4F38-B2C7-36AA09EE77C1}"/>
              </a:ext>
            </a:extLst>
          </p:cNvPr>
          <p:cNvSpPr/>
          <p:nvPr/>
        </p:nvSpPr>
        <p:spPr>
          <a:xfrm>
            <a:off x="9571981" y="1387924"/>
            <a:ext cx="240163" cy="273286"/>
          </a:xfrm>
          <a:prstGeom prst="mathMultiply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30" name="Circular Arrow 19">
            <a:extLst>
              <a:ext uri="{FF2B5EF4-FFF2-40B4-BE49-F238E27FC236}">
                <a16:creationId xmlns:a16="http://schemas.microsoft.com/office/drawing/2014/main" id="{29BCB860-DCE0-484B-BF9F-99A0581E284E}"/>
              </a:ext>
            </a:extLst>
          </p:cNvPr>
          <p:cNvSpPr/>
          <p:nvPr/>
        </p:nvSpPr>
        <p:spPr>
          <a:xfrm rot="16500000">
            <a:off x="9436880" y="1403925"/>
            <a:ext cx="199539" cy="240136"/>
          </a:xfrm>
          <a:prstGeom prst="circularArrow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4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520375" y="234837"/>
            <a:ext cx="10858825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65" dirty="0"/>
              <a:t>Justificativas</a:t>
            </a:r>
          </a:p>
          <a:p>
            <a:pPr marL="0" indent="0">
              <a:buNone/>
            </a:pPr>
            <a:endParaRPr lang="pt-BR" sz="3265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D5D035-278D-4387-8E9C-4B5ED055F8F1}"/>
              </a:ext>
            </a:extLst>
          </p:cNvPr>
          <p:cNvSpPr txBox="1"/>
          <p:nvPr/>
        </p:nvSpPr>
        <p:spPr>
          <a:xfrm>
            <a:off x="1041400" y="1326985"/>
            <a:ext cx="1010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ClientSide</a:t>
            </a:r>
            <a:r>
              <a:rPr lang="en-US" b="1" dirty="0"/>
              <a:t> WEB  </a:t>
            </a:r>
            <a:r>
              <a:rPr lang="en-US" dirty="0"/>
              <a:t>-  </a:t>
            </a:r>
            <a:r>
              <a:rPr lang="pt-BR" dirty="0"/>
              <a:t> </a:t>
            </a:r>
            <a:r>
              <a:rPr lang="pt-BR" sz="1600" dirty="0"/>
              <a:t>O uso do </a:t>
            </a:r>
            <a:r>
              <a:rPr lang="pt-BR" sz="1600" dirty="0" err="1"/>
              <a:t>React</a:t>
            </a:r>
            <a:r>
              <a:rPr lang="pt-BR" sz="1600" dirty="0"/>
              <a:t> em uma aplicação web </a:t>
            </a:r>
            <a:r>
              <a:rPr lang="pt-BR" sz="1600" dirty="0" err="1"/>
              <a:t>client-side</a:t>
            </a:r>
            <a:r>
              <a:rPr lang="pt-BR" sz="1600" dirty="0"/>
              <a:t> é justificado pela sua capacidade de criar interfaces de usuário dinâmicas, responsivas e de alta performance, utilizando uma arquitetura baseada em componentes reutilizáveis, tornando o desenvolvimento mais rápido e eficiente, além de oferecer uma ampla gama de bibliotecas e ferramentas de suporte.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52D252-4A91-45B9-A7F4-3CD2EE26D619}"/>
              </a:ext>
            </a:extLst>
          </p:cNvPr>
          <p:cNvSpPr txBox="1"/>
          <p:nvPr/>
        </p:nvSpPr>
        <p:spPr>
          <a:xfrm>
            <a:off x="1041400" y="2538063"/>
            <a:ext cx="1010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Microservice </a:t>
            </a:r>
            <a:r>
              <a:rPr lang="en-US" dirty="0"/>
              <a:t>- </a:t>
            </a:r>
            <a:r>
              <a:rPr lang="pt-BR" sz="1600" dirty="0"/>
              <a:t>O uso do Spring Boot é justificado pela sua flexibilidade, facilidade de desenvolvimento e gerenciamento, além de suportar uma ampla variedade de integrações com outros sistemas e tecnologias, permitindo a criação de soluções escaláveis, resilientes e de alta performance, com baixo acoplamento e alta coesão, o que resulta em um software mais robusto, confiável e fácil de manter.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E19152-DE4E-4D0A-A299-CB3A4B0497E3}"/>
              </a:ext>
            </a:extLst>
          </p:cNvPr>
          <p:cNvSpPr txBox="1"/>
          <p:nvPr/>
        </p:nvSpPr>
        <p:spPr>
          <a:xfrm>
            <a:off x="1041400" y="3749141"/>
            <a:ext cx="1010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Database </a:t>
            </a:r>
            <a:r>
              <a:rPr lang="en-US" dirty="0"/>
              <a:t>-  </a:t>
            </a:r>
            <a:r>
              <a:rPr lang="pt-BR" dirty="0"/>
              <a:t> </a:t>
            </a:r>
            <a:r>
              <a:rPr lang="pt-BR" sz="1600" dirty="0"/>
              <a:t>A escolha do banco de dados SQL Server na nuvem Azure se justifica pela alta disponibilidade, escalabilidade e segurança que essa combinação oferece, além da facilidade de gerenciamento e da redução dos custos, permitindo assim que a aplicação acesse os dados de forma rápida e confiável, e melhorando a eficiência do desenvolvimento e da manutenção da aplicação.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A13C9A-665E-461E-8EF6-65C617DF2F83}"/>
              </a:ext>
            </a:extLst>
          </p:cNvPr>
          <p:cNvSpPr txBox="1"/>
          <p:nvPr/>
        </p:nvSpPr>
        <p:spPr>
          <a:xfrm>
            <a:off x="1041400" y="4960219"/>
            <a:ext cx="10109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Twilio e Google SMTP </a:t>
            </a:r>
            <a:r>
              <a:rPr lang="en-US" dirty="0"/>
              <a:t>-  </a:t>
            </a:r>
            <a:r>
              <a:rPr lang="pt-BR" dirty="0"/>
              <a:t> </a:t>
            </a:r>
            <a:r>
              <a:rPr lang="pt-BR" sz="1600" dirty="0"/>
              <a:t>A escolha da plataforma </a:t>
            </a:r>
            <a:r>
              <a:rPr lang="pt-BR" sz="1600" dirty="0" err="1"/>
              <a:t>Twilio</a:t>
            </a:r>
            <a:r>
              <a:rPr lang="pt-BR" sz="1600" dirty="0"/>
              <a:t> para envio de SMS e do Google SMTP para envio de e-mails é justificada pela confiabilidade, escalabilidade e facilidade de integração dessas soluções em diferentes tipos de aplicação, permitindo que as mensagens sejam entregues de forma rápida e segura, além de oferecer recursos avançados de monitoramento e gerenciamento de envios, tornando mais eficiente e confiável o processo de comunicação com os usuários finais.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119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9DE2D17-AEF1-4536-846B-BA5FA96DC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Fábio Figueredo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BAD76D-64D2-4EFB-BCCB-EAF9CD690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err="1"/>
              <a:t>fabio.figueredo@sptech.school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7468</TotalTime>
  <Words>554</Words>
  <Application>Microsoft Office PowerPoint</Application>
  <PresentationFormat>Widescreen</PresentationFormat>
  <Paragraphs>69</Paragraphs>
  <Slides>7</Slides>
  <Notes>5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Barlow</vt:lpstr>
      <vt:lpstr>Calibri</vt:lpstr>
      <vt:lpstr>Simplon Mono</vt:lpstr>
      <vt:lpstr>Tahoma</vt:lpstr>
      <vt:lpstr>Wingdings</vt:lpstr>
      <vt:lpstr>Tema do Office</vt:lpstr>
      <vt:lpstr>Apresentação do PowerPoint</vt:lpstr>
      <vt:lpstr>Engenharia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Alexandre Rodrigues - Genial</cp:lastModifiedBy>
  <cp:revision>384</cp:revision>
  <dcterms:created xsi:type="dcterms:W3CDTF">2021-08-25T19:26:40Z</dcterms:created>
  <dcterms:modified xsi:type="dcterms:W3CDTF">2023-04-11T00:20:37Z</dcterms:modified>
</cp:coreProperties>
</file>