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1864C-EE6F-439D-8AE3-7D6E41CA77E5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8585-F788-44D7-8524-B4DDC808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9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data.org/nyc2017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School Meal Reimbursement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 and MODA</a:t>
            </a:r>
          </a:p>
          <a:p>
            <a:r>
              <a:rPr lang="en-US" dirty="0" smtClean="0"/>
              <a:t>Oct 4,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conference in Nov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https://pydata.org/nyc2017/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were selected to present based on this project!</a:t>
            </a:r>
          </a:p>
          <a:p>
            <a:pPr marL="0" indent="0">
              <a:buNone/>
            </a:pPr>
            <a:r>
              <a:rPr lang="en-US" sz="2400" dirty="0" smtClean="0"/>
              <a:t>Opportunity to showcase algorithm to data science community</a:t>
            </a:r>
          </a:p>
          <a:p>
            <a:endParaRPr lang="en-US" dirty="0" smtClean="0"/>
          </a:p>
          <a:p>
            <a:r>
              <a:rPr lang="en-US" dirty="0" smtClean="0"/>
              <a:t>MODA project library</a:t>
            </a:r>
          </a:p>
          <a:p>
            <a:pPr marL="0" indent="0">
              <a:buNone/>
            </a:pPr>
            <a:r>
              <a:rPr lang="en-US" sz="2400" dirty="0" smtClean="0"/>
              <a:t>New repository for  data science projects where other departments and other cities can learn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vs New Schools to CEP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Schools</a:t>
            </a:r>
          </a:p>
          <a:p>
            <a:pPr lvl="1"/>
            <a:r>
              <a:rPr lang="en-US" dirty="0" smtClean="0"/>
              <a:t>927 schools (+4 with 0 enrollment)</a:t>
            </a:r>
          </a:p>
          <a:p>
            <a:pPr lvl="1"/>
            <a:r>
              <a:rPr lang="en-US" dirty="0" smtClean="0"/>
              <a:t>310 k students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Schools</a:t>
            </a:r>
          </a:p>
          <a:p>
            <a:pPr lvl="1"/>
            <a:r>
              <a:rPr lang="en-US" dirty="0" smtClean="0"/>
              <a:t>1453 schools (+34 with 0 enrollment)</a:t>
            </a:r>
          </a:p>
          <a:p>
            <a:pPr lvl="1"/>
            <a:r>
              <a:rPr lang="en-US" dirty="0" smtClean="0"/>
              <a:t>727 k students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</a:t>
            </a:r>
          </a:p>
          <a:p>
            <a:pPr lvl="1"/>
            <a:r>
              <a:rPr lang="en-US" dirty="0" smtClean="0"/>
              <a:t>2380 schools (+38 with 0 enrollment)</a:t>
            </a:r>
          </a:p>
          <a:p>
            <a:pPr lvl="1"/>
            <a:r>
              <a:rPr lang="en-US" smtClean="0"/>
              <a:t>1.037 </a:t>
            </a:r>
            <a:r>
              <a:rPr lang="en-US" smtClean="0"/>
              <a:t>million</a:t>
            </a:r>
            <a:r>
              <a:rPr lang="en-US" smtClean="0"/>
              <a:t> </a:t>
            </a:r>
            <a:r>
              <a:rPr lang="en-US" dirty="0" smtClean="0"/>
              <a:t>students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495800"/>
            <a:ext cx="6629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meals per student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43000"/>
            <a:ext cx="4572000" cy="33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547038" cy="340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24456"/>
              </p:ext>
            </p:extLst>
          </p:nvPr>
        </p:nvGraphicFramePr>
        <p:xfrm>
          <a:off x="1143000" y="5029200"/>
          <a:ext cx="7391400" cy="148336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baseline="0" dirty="0" smtClean="0"/>
                        <a:t> meals per student: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Breakfasts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Lunches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Existing</a:t>
                      </a:r>
                      <a:r>
                        <a:rPr lang="en-US" baseline="0" dirty="0" smtClean="0"/>
                        <a:t> schools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 schools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.26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.52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38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Tried  2 Monte Carlo approaches: stochastic hill climbing and simulated annealing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 start – group schools randomly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a step - choose one school randomly and move it to a different 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step improves the result keep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step makes things worse 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(stochastic hill climbing) discard it</a:t>
            </a:r>
          </a:p>
          <a:p>
            <a:pPr marL="914400" lvl="1" indent="-514350">
              <a:buFont typeface="Wingdings" panose="05000000000000000000" pitchFamily="2" charset="2"/>
              <a:buChar char="§"/>
            </a:pPr>
            <a:r>
              <a:rPr lang="en-US" sz="2400" dirty="0" smtClean="0"/>
              <a:t>(stimulated annealing) mostly discard, but sometimes keep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 back to 2 until convergence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flipH="1">
            <a:off x="0" y="3048000"/>
            <a:ext cx="1066800" cy="1295400"/>
          </a:xfrm>
          <a:prstGeom prst="arc">
            <a:avLst>
              <a:gd name="adj1" fmla="val 16200000"/>
              <a:gd name="adj2" fmla="val 5150534"/>
            </a:avLst>
          </a:prstGeom>
          <a:ln w="31750">
            <a:solidFill>
              <a:schemeClr val="bg1">
                <a:lumMod val="50000"/>
              </a:schemeClr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Simulated annealing was a bit better than stochastic hill climbing</a:t>
            </a:r>
          </a:p>
          <a:p>
            <a:r>
              <a:rPr lang="en-US" dirty="0" smtClean="0"/>
              <a:t>Did hundreds of runs at once and chose the best (highest reimbursement)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8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Groups – </a:t>
            </a:r>
            <a:br>
              <a:rPr lang="en-US" dirty="0" smtClean="0"/>
            </a:br>
            <a:r>
              <a:rPr lang="en-US" dirty="0" smtClean="0"/>
              <a:t>Schools already in CEP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3840843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2400" y="1600200"/>
            <a:ext cx="50292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Which groups to keep? Which to regroup?</a:t>
            </a:r>
          </a:p>
          <a:p>
            <a:r>
              <a:rPr lang="en-US" sz="2400" dirty="0" smtClean="0"/>
              <a:t>10 groups = 10^2 combinations (1024)</a:t>
            </a:r>
          </a:p>
          <a:p>
            <a:r>
              <a:rPr lang="en-US" sz="2400" dirty="0" smtClean="0"/>
              <a:t>Small groups get washed out in the comparison</a:t>
            </a:r>
          </a:p>
          <a:p>
            <a:r>
              <a:rPr lang="en-US" sz="2400" dirty="0" smtClean="0"/>
              <a:t>Groups C, D1-6 have less than 100 schools total (and less than 5% of student population)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239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Regroup?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83460"/>
            <a:ext cx="2590800" cy="548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2800" y="1600200"/>
            <a:ext cx="5334000" cy="4953000"/>
          </a:xfrm>
        </p:spPr>
        <p:txBody>
          <a:bodyPr/>
          <a:lstStyle/>
          <a:p>
            <a:r>
              <a:rPr lang="en-US" dirty="0" smtClean="0"/>
              <a:t>Combining groups C+D’s leaves a total of 4 groups</a:t>
            </a:r>
          </a:p>
          <a:p>
            <a:r>
              <a:rPr lang="en-US" dirty="0" smtClean="0"/>
              <a:t>More manageable: 2^4 = 16 combinations</a:t>
            </a:r>
          </a:p>
          <a:p>
            <a:r>
              <a:rPr lang="en-US" dirty="0" smtClean="0"/>
              <a:t>Tried all combinations (took a day or more to run through all combinations)</a:t>
            </a:r>
          </a:p>
          <a:p>
            <a:r>
              <a:rPr lang="en-US" dirty="0" smtClean="0"/>
              <a:t>Best result – keep all old groupings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5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sent over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41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“Test Data for CEP Groupings MODA.xlsx”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Ran simulated annealing algorithm on </a:t>
            </a:r>
            <a:r>
              <a:rPr lang="en-US" sz="2400" u="sng" dirty="0" smtClean="0"/>
              <a:t>schools new to CEP</a:t>
            </a:r>
            <a:r>
              <a:rPr lang="en-US" sz="2400" dirty="0" smtClean="0"/>
              <a:t>, took the best of 5000 runs.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4 groups (labeled 0,1,2,3) </a:t>
            </a:r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Added in schools with 0 enrollment to highest threshold group (group 0)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Final reimbursement (new schools): $226.5 million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$11.7 million more than grouping everyone together.</a:t>
            </a:r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15" y="4412293"/>
            <a:ext cx="2057400" cy="1988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0" y="1600200"/>
            <a:ext cx="0" cy="51884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90800" y="4546948"/>
            <a:ext cx="60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3543" y="4509370"/>
            <a:ext cx="8130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Arial Black" panose="020B0A04020102020204" pitchFamily="34" charset="0"/>
              </a:rPr>
              <a:t>number </a:t>
            </a:r>
          </a:p>
          <a:p>
            <a:pPr algn="ctr"/>
            <a:r>
              <a:rPr lang="en-US" sz="1100" dirty="0">
                <a:latin typeface="Arial Black" panose="020B0A04020102020204" pitchFamily="34" charset="0"/>
              </a:rPr>
              <a:t>o</a:t>
            </a:r>
            <a:r>
              <a:rPr lang="en-US" sz="1100" dirty="0" smtClean="0">
                <a:latin typeface="Arial Black" panose="020B0A04020102020204" pitchFamily="34" charset="0"/>
              </a:rPr>
              <a:t>f </a:t>
            </a:r>
          </a:p>
          <a:p>
            <a:r>
              <a:rPr lang="en-US" sz="1100" dirty="0">
                <a:latin typeface="Arial Black" panose="020B0A04020102020204" pitchFamily="34" charset="0"/>
              </a:rPr>
              <a:t>s</a:t>
            </a:r>
            <a:r>
              <a:rPr lang="en-US" sz="1100" dirty="0" smtClean="0">
                <a:latin typeface="Arial Black" panose="020B0A04020102020204" pitchFamily="34" charset="0"/>
              </a:rPr>
              <a:t>chools</a:t>
            </a:r>
            <a:endParaRPr lang="en-US" sz="11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385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School Meal Reimbursement</vt:lpstr>
      <vt:lpstr>Existing vs New Schools to CEP</vt:lpstr>
      <vt:lpstr>Projected meals per student</vt:lpstr>
      <vt:lpstr>Optimization Method</vt:lpstr>
      <vt:lpstr>Simulated Annealing</vt:lpstr>
      <vt:lpstr>Existing Groups –  Schools already in CEP</vt:lpstr>
      <vt:lpstr>Regroup?</vt:lpstr>
      <vt:lpstr>What we sent over</vt:lpstr>
      <vt:lpstr>Next Steps?</vt:lpstr>
      <vt:lpstr>Presentations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Meal Reimbursement</dc:title>
  <dc:creator>Patel, Deena</dc:creator>
  <cp:lastModifiedBy>Patel, Deena</cp:lastModifiedBy>
  <cp:revision>16</cp:revision>
  <dcterms:created xsi:type="dcterms:W3CDTF">2017-10-04T15:21:56Z</dcterms:created>
  <dcterms:modified xsi:type="dcterms:W3CDTF">2017-10-04T21:26:56Z</dcterms:modified>
</cp:coreProperties>
</file>