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309100" cy="7023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1pPr>
    <a:lvl2pPr marL="711175" algn="ctr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2pPr>
    <a:lvl3pPr marL="1422349" algn="ctr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3pPr>
    <a:lvl4pPr marL="2133524" algn="ctr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4pPr>
    <a:lvl5pPr marL="2844698" algn="ctr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5pPr>
    <a:lvl6pPr marL="3555873" algn="l" defTabSz="1422349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6pPr>
    <a:lvl7pPr marL="4267048" algn="l" defTabSz="1422349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7pPr>
    <a:lvl8pPr marL="4978222" algn="l" defTabSz="1422349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8pPr>
    <a:lvl9pPr marL="5689397" algn="l" defTabSz="1422349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YC Department of Health and Mental Hygie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4EDEC"/>
    <a:srgbClr val="8AC6CD"/>
    <a:srgbClr val="E4F3F4"/>
    <a:srgbClr val="F1F9F9"/>
    <a:srgbClr val="DFEFEF"/>
    <a:srgbClr val="DFEFF1"/>
    <a:srgbClr val="C0C0C0"/>
    <a:srgbClr val="0046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958" autoAdjust="0"/>
    <p:restoredTop sz="99869" autoAdjust="0"/>
  </p:normalViewPr>
  <p:slideViewPr>
    <p:cSldViewPr snapToGrid="0">
      <p:cViewPr>
        <p:scale>
          <a:sx n="50" d="100"/>
          <a:sy n="50" d="100"/>
        </p:scale>
        <p:origin x="2706" y="3162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034252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8" tIns="44119" rIns="88238" bIns="44119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0234" y="2"/>
            <a:ext cx="4035790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8" tIns="44119" rIns="88238" bIns="4411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69508"/>
            <a:ext cx="4034252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8" tIns="44119" rIns="88238" bIns="44119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0234" y="6669508"/>
            <a:ext cx="4035790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8" tIns="44119" rIns="88238" bIns="44119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EB1CD03F-0F08-4487-9F36-5FBB451C9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935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034252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5354" tIns="52676" rIns="105354" bIns="52676" numCol="1" anchor="t" anchorCtr="0" compatLnSpc="1">
            <a:prstTxWarp prst="textNoShape">
              <a:avLst/>
            </a:prstTxWarp>
          </a:bodyPr>
          <a:lstStyle>
            <a:lvl1pPr algn="l" defTabSz="1053933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0234" y="2"/>
            <a:ext cx="4035790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5354" tIns="52676" rIns="105354" bIns="52676" numCol="1" anchor="t" anchorCtr="0" compatLnSpc="1">
            <a:prstTxWarp prst="textNoShape">
              <a:avLst/>
            </a:prstTxWarp>
          </a:bodyPr>
          <a:lstStyle>
            <a:lvl1pPr algn="r" defTabSz="1053933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5463"/>
            <a:ext cx="3511550" cy="263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223" y="3336279"/>
            <a:ext cx="7446664" cy="316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5354" tIns="52676" rIns="105354" bIns="526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69508"/>
            <a:ext cx="4034252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5354" tIns="52676" rIns="105354" bIns="52676" numCol="1" anchor="b" anchorCtr="0" compatLnSpc="1">
            <a:prstTxWarp prst="textNoShape">
              <a:avLst/>
            </a:prstTxWarp>
          </a:bodyPr>
          <a:lstStyle>
            <a:lvl1pPr algn="l" defTabSz="1053933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0234" y="6669508"/>
            <a:ext cx="4035790" cy="35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5354" tIns="52676" rIns="105354" bIns="52676" numCol="1" anchor="b" anchorCtr="0" compatLnSpc="1">
            <a:prstTxWarp prst="textNoShape">
              <a:avLst/>
            </a:prstTxWarp>
          </a:bodyPr>
          <a:lstStyle>
            <a:lvl1pPr algn="r" defTabSz="1053933">
              <a:defRPr sz="1200"/>
            </a:lvl1pPr>
          </a:lstStyle>
          <a:p>
            <a:fld id="{7593EF8B-A69F-46E9-A9BE-8AF78C46D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821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711175" algn="l" rtl="0" fontAlgn="base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1422349" algn="l" rtl="0" fontAlgn="base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2133524" algn="l" rtl="0" fontAlgn="base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2844698" algn="l" rtl="0" fontAlgn="base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3555873" algn="l" defTabSz="142234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67048" algn="l" defTabSz="142234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78222" algn="l" defTabSz="142234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89397" algn="l" defTabSz="142234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1A601-9D96-40A4-B95A-EA3E498B624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25463"/>
            <a:ext cx="3511550" cy="2633662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30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5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9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3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lfung1@health.nyc.gov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11316263" y="6104164"/>
            <a:ext cx="10363200" cy="263229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  <a:p>
            <a:pPr algn="ctr"/>
            <a:endParaRPr lang="en-US" altLang="en-US" sz="3100" dirty="0"/>
          </a:p>
        </p:txBody>
      </p:sp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32826036" y="6104165"/>
            <a:ext cx="10363200" cy="26322935"/>
          </a:xfrm>
          <a:prstGeom prst="roundRect">
            <a:avLst>
              <a:gd name="adj" fmla="val 4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en-US" dirty="0"/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21898306" y="6087790"/>
            <a:ext cx="10303110" cy="263461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6104166"/>
            <a:ext cx="10363200" cy="263461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035414" y="7298106"/>
            <a:ext cx="9834419" cy="1732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12001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16573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21145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25717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9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61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33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Motor </a:t>
            </a:r>
            <a:r>
              <a:rPr lang="en-US" sz="3200" dirty="0"/>
              <a:t>vehicle </a:t>
            </a:r>
            <a:r>
              <a:rPr lang="en-US" sz="3200" dirty="0" smtClean="0"/>
              <a:t>traffic </a:t>
            </a:r>
            <a:r>
              <a:rPr lang="en-US" sz="3200" dirty="0"/>
              <a:t>injuries are a leading cause of injury and death in New York City (NYC) with over 200,000 motor vehicle crashes annually. </a:t>
            </a:r>
            <a:r>
              <a:rPr lang="en-US" sz="3200" dirty="0" smtClean="0"/>
              <a:t>Of these, 40,000 involves an injury, but the vast majority of these are minor.  Crash </a:t>
            </a:r>
            <a:r>
              <a:rPr lang="en-US" sz="3200" dirty="0"/>
              <a:t>information is typically collected at the scene by responding police </a:t>
            </a:r>
            <a:r>
              <a:rPr lang="en-US" sz="3200" dirty="0" smtClean="0"/>
              <a:t>officers and includes information on </a:t>
            </a:r>
            <a:r>
              <a:rPr lang="en-US" sz="3200" dirty="0"/>
              <a:t>vehicles involved, location, crash type, environmental factors and </a:t>
            </a:r>
            <a:r>
              <a:rPr lang="en-US" sz="3200" dirty="0" smtClean="0"/>
              <a:t>a </a:t>
            </a:r>
            <a:r>
              <a:rPr lang="en-US" sz="3200" dirty="0"/>
              <a:t>field assessment of potential </a:t>
            </a:r>
            <a:r>
              <a:rPr lang="en-US" sz="3200" dirty="0" smtClean="0"/>
              <a:t>injuries. 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NYC DOT </a:t>
            </a:r>
            <a:r>
              <a:rPr lang="en-US" sz="3200" dirty="0"/>
              <a:t>uses a crash severity formula, called KABCO, </a:t>
            </a:r>
            <a:r>
              <a:rPr lang="en-US" sz="3200" dirty="0" smtClean="0"/>
              <a:t>to translate the field assessment of injury into a severity rating</a:t>
            </a:r>
            <a:r>
              <a:rPr lang="en-US" sz="3200" dirty="0"/>
              <a:t>. The formula categorizes people involved in crashes into five categories: K (killed), A (severe injury), B (moderate injury), C (minor injury), and O (no injury). </a:t>
            </a:r>
            <a:r>
              <a:rPr lang="en-US" sz="3200" dirty="0" smtClean="0"/>
              <a:t>Areas with high concentrations of killed or severely </a:t>
            </a:r>
            <a:r>
              <a:rPr lang="en-US" sz="3200" dirty="0"/>
              <a:t>i</a:t>
            </a:r>
            <a:r>
              <a:rPr lang="en-US" sz="3200" dirty="0" smtClean="0"/>
              <a:t>njured (K or A) pedestrian or bicyclist crashes are given priority for street redesign safety projects.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alignment of field-based injury assessments from crash reports and hospitalization data is relatively </a:t>
            </a:r>
            <a:r>
              <a:rPr lang="en-US" sz="3200" dirty="0" smtClean="0"/>
              <a:t>unknown and unevaluated. Linking crash reports to hospital data gives us a way to evaluate and improve on the KABCO formula.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55543" y="163022"/>
            <a:ext cx="42600419" cy="532179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6350" tIns="43176" rIns="86350" bIns="43176" anchor="ctr"/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56301" y="395508"/>
            <a:ext cx="42357960" cy="499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350" tIns="43176" rIns="86350" bIns="43176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7400" b="1" dirty="0" smtClean="0"/>
              <a:t>Predicting pedestrian injury outcomes from motor vehicle crashes using data linkage</a:t>
            </a:r>
            <a:endParaRPr lang="en-US" altLang="en-US" sz="7400" b="1" dirty="0"/>
          </a:p>
          <a:p>
            <a:pPr algn="ctr"/>
            <a:endParaRPr lang="en-US" altLang="en-US" sz="1600" b="1" dirty="0"/>
          </a:p>
          <a:p>
            <a:pPr algn="ctr"/>
            <a:r>
              <a:rPr lang="en-US" altLang="en-US" sz="6800" dirty="0" smtClean="0"/>
              <a:t>Deena Patel</a:t>
            </a:r>
            <a:r>
              <a:rPr lang="en-US" altLang="en-US" sz="6800" baseline="30000" dirty="0" smtClean="0"/>
              <a:t>1</a:t>
            </a:r>
            <a:r>
              <a:rPr lang="en-US" altLang="en-US" sz="6800" dirty="0" smtClean="0"/>
              <a:t>, PhD; Lawrence Fung</a:t>
            </a:r>
            <a:r>
              <a:rPr lang="en-US" altLang="en-US" sz="6800" baseline="30000" dirty="0" smtClean="0"/>
              <a:t>2</a:t>
            </a:r>
            <a:r>
              <a:rPr lang="en-US" altLang="en-US" sz="6800" dirty="0" smtClean="0"/>
              <a:t>, MPH; Seth Hostetter</a:t>
            </a:r>
            <a:r>
              <a:rPr lang="en-US" altLang="en-US" sz="6800" baseline="30000" dirty="0" smtClean="0"/>
              <a:t>3</a:t>
            </a:r>
            <a:r>
              <a:rPr lang="en-US" altLang="en-US" sz="6800" dirty="0" smtClean="0"/>
              <a:t>, Rob Viola</a:t>
            </a:r>
            <a:r>
              <a:rPr lang="en-US" altLang="en-US" sz="6800" baseline="30000" dirty="0" smtClean="0"/>
              <a:t>3</a:t>
            </a:r>
            <a:r>
              <a:rPr lang="en-US" altLang="en-US" sz="6800" dirty="0" smtClean="0"/>
              <a:t>, and Catherine Stayton</a:t>
            </a:r>
            <a:r>
              <a:rPr lang="en-US" altLang="en-US" sz="6800" baseline="30000" dirty="0"/>
              <a:t>2</a:t>
            </a:r>
            <a:r>
              <a:rPr lang="en-US" altLang="en-US" sz="6800" dirty="0" smtClean="0"/>
              <a:t>, </a:t>
            </a:r>
            <a:r>
              <a:rPr lang="en-US" altLang="en-US" sz="6800" dirty="0" err="1" smtClean="0"/>
              <a:t>DrPH</a:t>
            </a:r>
            <a:r>
              <a:rPr lang="en-US" altLang="en-US" sz="6800" dirty="0" smtClean="0"/>
              <a:t>, MPH</a:t>
            </a:r>
            <a:endParaRPr lang="en-US" altLang="en-US" baseline="30000" dirty="0"/>
          </a:p>
          <a:p>
            <a:pPr algn="ctr"/>
            <a:endParaRPr lang="en-US" altLang="en-US" sz="1600" baseline="30000" dirty="0"/>
          </a:p>
          <a:p>
            <a:pPr algn="ctr"/>
            <a:r>
              <a:rPr lang="en-US" altLang="en-US" sz="5400" baseline="30000" dirty="0"/>
              <a:t>1</a:t>
            </a:r>
            <a:r>
              <a:rPr lang="en-US" altLang="en-US" sz="5000" dirty="0" smtClean="0"/>
              <a:t>Mayor’s Office of Data Analytics (MODA), City of New York</a:t>
            </a:r>
          </a:p>
          <a:p>
            <a:pPr algn="ctr"/>
            <a:r>
              <a:rPr lang="en-US" altLang="en-US" sz="5400" baseline="30000" dirty="0"/>
              <a:t>2</a:t>
            </a:r>
            <a:r>
              <a:rPr lang="en-US" altLang="en-US" sz="5000" dirty="0" smtClean="0"/>
              <a:t>New </a:t>
            </a:r>
            <a:r>
              <a:rPr lang="en-US" altLang="en-US" sz="5000" dirty="0"/>
              <a:t>York City Department of Health and Mental </a:t>
            </a:r>
            <a:r>
              <a:rPr lang="en-US" altLang="en-US" sz="5000" dirty="0" smtClean="0"/>
              <a:t>Hygiene (NYC DOHMH), Bureau of Environmental </a:t>
            </a:r>
            <a:r>
              <a:rPr lang="en-US" altLang="en-US" sz="5000" dirty="0"/>
              <a:t>Disease and Injury </a:t>
            </a:r>
            <a:r>
              <a:rPr lang="en-US" altLang="en-US" sz="5000" dirty="0" smtClean="0"/>
              <a:t>Prevention</a:t>
            </a:r>
          </a:p>
          <a:p>
            <a:pPr algn="ctr"/>
            <a:r>
              <a:rPr lang="en-US" altLang="en-US" sz="4800" baseline="30000" dirty="0" smtClean="0"/>
              <a:t>3</a:t>
            </a:r>
            <a:r>
              <a:rPr lang="en-US" altLang="en-US" sz="5000" dirty="0" smtClean="0"/>
              <a:t>New York City Department of Transportation (NYC DOT), Office of Research, Implementation, and Safety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193589" y="6256804"/>
            <a:ext cx="9829799" cy="10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6200" b="1" dirty="0"/>
              <a:t>Introduction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11316263" y="18287963"/>
            <a:ext cx="9829799" cy="10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6200" b="1" dirty="0"/>
              <a:t>Results</a:t>
            </a:r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876299" y="24791241"/>
            <a:ext cx="9829799" cy="10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6200" b="1" dirty="0" smtClean="0"/>
              <a:t>Methods</a:t>
            </a:r>
            <a:endParaRPr lang="en-US" altLang="en-US" sz="6200" b="1" dirty="0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881861" y="25795454"/>
            <a:ext cx="10141527" cy="693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NYC DOHMH </a:t>
            </a:r>
            <a:r>
              <a:rPr lang="en-US" sz="3200" dirty="0"/>
              <a:t>led an effort to create a linked dataset (2011-2013) of crash and hospital </a:t>
            </a:r>
            <a:r>
              <a:rPr lang="en-US" sz="3200" dirty="0" smtClean="0"/>
              <a:t>records.</a:t>
            </a:r>
            <a:r>
              <a:rPr lang="en-US" sz="3200" baseline="30000" dirty="0" smtClean="0"/>
              <a:t>1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altLang="en-US" sz="2500" dirty="0"/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21801943" y="10285906"/>
            <a:ext cx="287313" cy="139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>
            <a:spAutoFit/>
          </a:bodyPr>
          <a:lstStyle/>
          <a:p>
            <a:endParaRPr lang="en-US"/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21801943" y="10285906"/>
            <a:ext cx="287313" cy="139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>
            <a:spAutoFit/>
          </a:bodyPr>
          <a:lstStyle/>
          <a:p>
            <a:endParaRPr lang="en-US"/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544203" y="30998587"/>
            <a:ext cx="8194964" cy="75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For more information, please </a:t>
            </a:r>
            <a:r>
              <a:rPr lang="en-US" altLang="en-US" sz="2000" dirty="0" smtClean="0"/>
              <a:t>contact: </a:t>
            </a:r>
            <a:r>
              <a:rPr lang="en-US" altLang="en-US" sz="2000" dirty="0" smtClean="0">
                <a:hlinkClick r:id="rId3"/>
              </a:rPr>
              <a:t>lfung1@health.nyc.gov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2909366" y="19197779"/>
            <a:ext cx="10054835" cy="11534230"/>
            <a:chOff x="33141088" y="23581396"/>
            <a:chExt cx="10054835" cy="11534230"/>
          </a:xfrm>
        </p:grpSpPr>
        <p:sp>
          <p:nvSpPr>
            <p:cNvPr id="2104" name="Text Box 56"/>
            <p:cNvSpPr txBox="1">
              <a:spLocks noChangeArrowheads="1"/>
            </p:cNvSpPr>
            <p:nvPr/>
          </p:nvSpPr>
          <p:spPr bwMode="auto">
            <a:xfrm>
              <a:off x="33141088" y="23581396"/>
              <a:ext cx="9829801" cy="1041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350" tIns="43176" rIns="86350" bIns="43176">
              <a:spAutoFit/>
            </a:bodyPr>
            <a:lstStyle>
              <a:lvl1pPr algn="l" defTabSz="2665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277813" algn="l" defTabSz="2665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555625" algn="l" defTabSz="2665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833438" algn="l" defTabSz="2665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109663" algn="l" defTabSz="2665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566863"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024063"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481263"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2938463"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6200" b="1" dirty="0"/>
                <a:t>Conclusions</a:t>
              </a:r>
            </a:p>
          </p:txBody>
        </p:sp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33398450" y="24630710"/>
              <a:ext cx="9797473" cy="10484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2235" tIns="71117" rIns="142235" bIns="71117">
              <a:spAutoFit/>
            </a:bodyPr>
            <a:lstStyle>
              <a:lvl1pPr algn="l" defTabSz="2665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algn="l" defTabSz="2665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algn="l" defTabSz="2665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algn="l" defTabSz="2665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algn="l" defTabSz="2665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3200" dirty="0" smtClean="0"/>
                <a:t>DOT’s current severity formula, KABCO, on crashes involving a vehicle and a pedestrian or bicyclist aligns with hospital-derived injury severity findings. </a:t>
              </a:r>
            </a:p>
            <a:p>
              <a:endParaRPr lang="en-US" altLang="en-US" sz="3200" dirty="0"/>
            </a:p>
            <a:p>
              <a:r>
                <a:rPr lang="en-US" altLang="en-US" sz="3200" dirty="0" smtClean="0"/>
                <a:t>Our main finding is that the age of the pedestrian or bicyclist plays a large role in crash injury outcomes. Older adults, 70+,  are over twice as likely to have severe hospitalization outcomes as a random person who is hit.</a:t>
              </a:r>
            </a:p>
            <a:p>
              <a:endParaRPr lang="en-US" altLang="en-US" sz="3200" dirty="0" smtClean="0"/>
            </a:p>
            <a:p>
              <a:r>
                <a:rPr lang="en-US" altLang="en-US" sz="3200" dirty="0" smtClean="0"/>
                <a:t>A simple improvement to KABCO, called KABCO Plus, which added one or more additional categories, showed an increase in recall, but a corresponding decrease in precision. </a:t>
              </a:r>
            </a:p>
            <a:p>
              <a:endParaRPr lang="en-US" altLang="en-US" sz="3200" dirty="0"/>
            </a:p>
            <a:p>
              <a:r>
                <a:rPr lang="en-US" altLang="en-US" sz="3200" dirty="0" smtClean="0"/>
                <a:t>The Scoring Method is more flexible. It uses logistic regression coefficients to score a crash. A threshold was chosen to allow for an increase in recall without sacrificing precision (or vice versa). Ultimately, improvements using this method are relatively modest.   </a:t>
              </a:r>
              <a:endParaRPr lang="en-US" altLang="en-US" sz="3200" dirty="0"/>
            </a:p>
          </p:txBody>
        </p:sp>
      </p:grpSp>
      <p:sp>
        <p:nvSpPr>
          <p:cNvPr id="12479" name="Text Box 3263"/>
          <p:cNvSpPr txBox="1">
            <a:spLocks noChangeArrowheads="1"/>
          </p:cNvSpPr>
          <p:nvPr/>
        </p:nvSpPr>
        <p:spPr bwMode="auto">
          <a:xfrm>
            <a:off x="12024682" y="16436272"/>
            <a:ext cx="9705108" cy="605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endParaRPr lang="en-US" altLang="en-US" sz="3000" dirty="0"/>
          </a:p>
        </p:txBody>
      </p:sp>
      <p:sp>
        <p:nvSpPr>
          <p:cNvPr id="76" name="Text Box 3265"/>
          <p:cNvSpPr txBox="1">
            <a:spLocks noChangeArrowheads="1"/>
          </p:cNvSpPr>
          <p:nvPr/>
        </p:nvSpPr>
        <p:spPr bwMode="auto">
          <a:xfrm>
            <a:off x="11632681" y="19635978"/>
            <a:ext cx="9922958" cy="54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1" dirty="0"/>
              <a:t>Figure </a:t>
            </a:r>
            <a:r>
              <a:rPr lang="en-US" altLang="en-US" sz="2600" b="1" dirty="0" smtClean="0"/>
              <a:t>3</a:t>
            </a:r>
            <a:r>
              <a:rPr lang="en-US" altLang="en-US" sz="2600" dirty="0" smtClean="0"/>
              <a:t>. Top predictors of severe injury</a:t>
            </a:r>
            <a:endParaRPr lang="en-US" altLang="en-US" sz="2600" dirty="0"/>
          </a:p>
        </p:txBody>
      </p:sp>
      <p:pic>
        <p:nvPicPr>
          <p:cNvPr id="48" name="Google Shape;3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1479" y="20545348"/>
            <a:ext cx="9599831" cy="7219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0" name="Google Shape;319;p39"/>
          <p:cNvSpPr txBox="1">
            <a:spLocks/>
          </p:cNvSpPr>
          <p:nvPr/>
        </p:nvSpPr>
        <p:spPr>
          <a:xfrm>
            <a:off x="11595365" y="15482871"/>
            <a:ext cx="9148643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184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7552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16736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 smtClean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457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P(severe | attribute present)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Severity Ratio    = </a:t>
            </a:r>
          </a:p>
          <a:p>
            <a:pPr marL="13716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P(severe)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Google Shape;322;p39"/>
          <p:cNvCxnSpPr/>
          <p:nvPr/>
        </p:nvCxnSpPr>
        <p:spPr>
          <a:xfrm flipV="1">
            <a:off x="15335607" y="17197469"/>
            <a:ext cx="5290413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345;p42"/>
          <p:cNvSpPr txBox="1"/>
          <p:nvPr/>
        </p:nvSpPr>
        <p:spPr>
          <a:xfrm>
            <a:off x="11761177" y="28072852"/>
            <a:ext cx="9588517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KABCO severe (attributes with green </a:t>
            </a:r>
            <a:r>
              <a:rPr lang="en" sz="3200" dirty="0"/>
              <a:t>bars) tracks </a:t>
            </a:r>
            <a:r>
              <a:rPr lang="en" sz="3200" dirty="0" smtClean="0"/>
              <a:t>with the </a:t>
            </a:r>
            <a:r>
              <a:rPr lang="en" sz="3200" dirty="0"/>
              <a:t>hospital </a:t>
            </a:r>
            <a:r>
              <a:rPr lang="en" sz="3200" dirty="0" smtClean="0"/>
              <a:t>outcomes severity.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Other attributes leading the list of top predictors of severe injury include: age over 70, head injuries, and being hit by a motorcycle or truck .  </a:t>
            </a:r>
            <a:r>
              <a:rPr lang="en" sz="3200" dirty="0">
                <a:solidFill>
                  <a:schemeClr val="lt2"/>
                </a:solidFill>
              </a:rPr>
              <a:t/>
            </a:r>
            <a:br>
              <a:rPr lang="en" sz="3200" dirty="0">
                <a:solidFill>
                  <a:schemeClr val="lt2"/>
                </a:solidFill>
              </a:rPr>
            </a:b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2089256" y="6368935"/>
            <a:ext cx="9829799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 anchor="ctr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 smtClean="0"/>
              <a:t>Metrics: Measuring improvement</a:t>
            </a:r>
            <a:endParaRPr lang="en-US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25731" y="12233043"/>
            <a:ext cx="9944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MODA calculated </a:t>
            </a:r>
            <a:r>
              <a:rPr lang="en-US" sz="3200" dirty="0" smtClean="0"/>
              <a:t>the </a:t>
            </a:r>
            <a:r>
              <a:rPr lang="en-US" sz="3200" dirty="0"/>
              <a:t>severity ratio to </a:t>
            </a:r>
            <a:r>
              <a:rPr lang="en-US" sz="3200" dirty="0" smtClean="0"/>
              <a:t>identify </a:t>
            </a:r>
            <a:r>
              <a:rPr lang="en-US" sz="3200" dirty="0"/>
              <a:t>which crash circumstances are more indicative of severe </a:t>
            </a:r>
            <a:r>
              <a:rPr lang="en-US" sz="3200" dirty="0" smtClean="0"/>
              <a:t>crashes. 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The Hospital derived injury scores (b-ISS) were used as the measure of severity. Patients with b-ISS &gt; 8 were considered severe cases.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93589" y="27198773"/>
            <a:ext cx="9105443" cy="4704583"/>
            <a:chOff x="1193589" y="22373456"/>
            <a:chExt cx="9105443" cy="4704583"/>
          </a:xfrm>
        </p:grpSpPr>
        <p:sp>
          <p:nvSpPr>
            <p:cNvPr id="2" name="Rounded Rectangle 1"/>
            <p:cNvSpPr/>
            <p:nvPr/>
          </p:nvSpPr>
          <p:spPr>
            <a:xfrm>
              <a:off x="1622219" y="22907449"/>
              <a:ext cx="8337960" cy="417059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53376" y="23671843"/>
              <a:ext cx="5704168" cy="29621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4993" y="23089591"/>
              <a:ext cx="2035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All crashes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92632" y="23843499"/>
              <a:ext cx="45880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Police-reported crashes (MV-104)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675338" y="24435185"/>
              <a:ext cx="5091763" cy="20240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04393" y="24548662"/>
              <a:ext cx="3360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Taken to hospital (SPARCS)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791199" y="24992744"/>
              <a:ext cx="2502917" cy="13051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04394" y="25174464"/>
              <a:ext cx="3360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Linked data</a:t>
              </a:r>
            </a:p>
          </p:txBody>
        </p:sp>
        <p:sp>
          <p:nvSpPr>
            <p:cNvPr id="55" name="Text Box 3265"/>
            <p:cNvSpPr txBox="1">
              <a:spLocks noChangeArrowheads="1"/>
            </p:cNvSpPr>
            <p:nvPr/>
          </p:nvSpPr>
          <p:spPr bwMode="auto">
            <a:xfrm>
              <a:off x="1193589" y="22373456"/>
              <a:ext cx="9105443" cy="543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2235" tIns="71117" rIns="142235" bIns="71117">
              <a:spAutoFit/>
            </a:bodyPr>
            <a:lstStyle>
              <a:lvl1pPr algn="l" defTabSz="2665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algn="l" defTabSz="2665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algn="l" defTabSz="2665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algn="l" defTabSz="2665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algn="l" defTabSz="2665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2665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600" b="1" dirty="0"/>
                <a:t>Figure </a:t>
              </a:r>
              <a:r>
                <a:rPr lang="en-US" altLang="en-US" sz="2600" b="1" dirty="0" smtClean="0"/>
                <a:t>1</a:t>
              </a:r>
              <a:r>
                <a:rPr lang="en-US" altLang="en-US" sz="2600" dirty="0" smtClean="0"/>
                <a:t>. Venn diagram of data sources for data linkage</a:t>
              </a:r>
              <a:endParaRPr lang="en-US" altLang="en-US" sz="2600" dirty="0"/>
            </a:p>
          </p:txBody>
        </p:sp>
      </p:grpSp>
      <p:sp>
        <p:nvSpPr>
          <p:cNvPr id="57" name="Text Box 3265"/>
          <p:cNvSpPr txBox="1">
            <a:spLocks noChangeArrowheads="1"/>
          </p:cNvSpPr>
          <p:nvPr/>
        </p:nvSpPr>
        <p:spPr bwMode="auto">
          <a:xfrm>
            <a:off x="11525731" y="15818255"/>
            <a:ext cx="9922958" cy="54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1" dirty="0"/>
              <a:t>Figure </a:t>
            </a:r>
            <a:r>
              <a:rPr lang="en-US" altLang="en-US" sz="2600" b="1" dirty="0" smtClean="0"/>
              <a:t>2</a:t>
            </a:r>
            <a:r>
              <a:rPr lang="en-US" altLang="en-US" sz="2600" dirty="0" smtClean="0"/>
              <a:t>. Calculating severity ratio</a:t>
            </a:r>
            <a:endParaRPr lang="en-US" altLang="en-US" sz="2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79457"/>
              </p:ext>
            </p:extLst>
          </p:nvPr>
        </p:nvGraphicFramePr>
        <p:xfrm>
          <a:off x="1880306" y="17617741"/>
          <a:ext cx="782178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124"/>
                <a:gridCol w="3935663"/>
              </a:tblGrid>
              <a:tr h="389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Crash report question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Crash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report response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127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Injury Status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</a:t>
                      </a:r>
                    </a:p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Unconscious</a:t>
                      </a:r>
                    </a:p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Incoherent </a:t>
                      </a:r>
                    </a:p>
                  </a:txBody>
                  <a:tcPr anchor="ctr"/>
                </a:tc>
              </a:tr>
              <a:tr h="1636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Injury type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Amputation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Concussion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Internal,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severe bleeding</a:t>
                      </a:r>
                    </a:p>
                    <a:p>
                      <a:pPr algn="l"/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Severe/moderate burn</a:t>
                      </a:r>
                    </a:p>
                    <a:p>
                      <a:pPr algn="l"/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Fracture-dislocation</a:t>
                      </a:r>
                    </a:p>
                  </a:txBody>
                  <a:tcPr anchor="ctr"/>
                </a:tc>
              </a:tr>
              <a:tr h="389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Injury location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Eye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9" name="Text Box 3265"/>
          <p:cNvSpPr txBox="1">
            <a:spLocks noChangeArrowheads="1"/>
          </p:cNvSpPr>
          <p:nvPr/>
        </p:nvSpPr>
        <p:spPr bwMode="auto">
          <a:xfrm>
            <a:off x="1100430" y="17041560"/>
            <a:ext cx="9922958" cy="54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1" dirty="0" smtClean="0"/>
              <a:t>Table 1</a:t>
            </a:r>
            <a:r>
              <a:rPr lang="en-US" altLang="en-US" sz="2600" dirty="0" smtClean="0"/>
              <a:t>. Severe Injuries from KABCO formula </a:t>
            </a:r>
            <a:endParaRPr lang="en-US" altLang="en-US" sz="2600" dirty="0"/>
          </a:p>
        </p:txBody>
      </p:sp>
      <p:sp>
        <p:nvSpPr>
          <p:cNvPr id="70" name="TextBox 69"/>
          <p:cNvSpPr txBox="1"/>
          <p:nvPr/>
        </p:nvSpPr>
        <p:spPr>
          <a:xfrm>
            <a:off x="11529262" y="6604911"/>
            <a:ext cx="99442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In addition, </a:t>
            </a:r>
            <a:r>
              <a:rPr lang="en-US" sz="3200" dirty="0"/>
              <a:t>DOHMH used traffic-related diagnostic codes from the International Classification of Diseases 9th Edition, </a:t>
            </a:r>
            <a:r>
              <a:rPr lang="en-US" sz="3200" dirty="0" smtClean="0"/>
              <a:t>Clinical </a:t>
            </a:r>
            <a:r>
              <a:rPr lang="en-US" sz="3200" dirty="0"/>
              <a:t>Modifications </a:t>
            </a:r>
            <a:r>
              <a:rPr lang="en-US" sz="3200" dirty="0" smtClean="0"/>
              <a:t>(ICD-9-CM) to assign injury severity scores (b-ISS) based on patient billing records.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Using the linked data and the hospital derived injury severity score (b-ISS), MODA </a:t>
            </a:r>
            <a:r>
              <a:rPr lang="en-US" sz="3200" dirty="0"/>
              <a:t>evaluated the current </a:t>
            </a:r>
            <a:r>
              <a:rPr lang="en-US" sz="3200" dirty="0" smtClean="0"/>
              <a:t>DOT severity formula (KABCO) </a:t>
            </a:r>
            <a:r>
              <a:rPr lang="en-US" sz="3200" dirty="0"/>
              <a:t>and </a:t>
            </a:r>
            <a:r>
              <a:rPr lang="en-US" sz="3200" dirty="0" smtClean="0"/>
              <a:t>presented two methods to improve on the original formula.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22144258" y="19673753"/>
            <a:ext cx="9944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Baseline KABCO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Precision = 31%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Recall = 44%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Accuracy = 85%</a:t>
            </a: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22199181" y="7121124"/>
            <a:ext cx="9834419" cy="550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12001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16573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2114550" indent="-342900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25717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9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61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3350" indent="-342900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u="sng" dirty="0" smtClean="0"/>
              <a:t>Precision</a:t>
            </a:r>
            <a:r>
              <a:rPr lang="en-US" sz="3200" dirty="0" smtClean="0"/>
              <a:t> – crashes predicted “severe,” how many actually are severe? (e.g., correctness of labeled values)</a:t>
            </a:r>
          </a:p>
          <a:p>
            <a:endParaRPr lang="en-US" sz="3200" dirty="0" smtClean="0"/>
          </a:p>
          <a:p>
            <a:r>
              <a:rPr lang="en-US" sz="3200" i="1" dirty="0" smtClean="0"/>
              <a:t>  True Positive / (True Positive  + False Positive)</a:t>
            </a:r>
          </a:p>
          <a:p>
            <a:endParaRPr lang="en-US" sz="3200" dirty="0"/>
          </a:p>
          <a:p>
            <a:r>
              <a:rPr lang="en-US" sz="3200" u="sng" dirty="0" smtClean="0"/>
              <a:t>Recall</a:t>
            </a:r>
            <a:r>
              <a:rPr lang="en-US" sz="3200" dirty="0" smtClean="0"/>
              <a:t> – crashes actually “severe,” how many are predicted correctly by the model (e.g., capture rate)</a:t>
            </a:r>
          </a:p>
          <a:p>
            <a:endParaRPr lang="en-US" sz="3200" dirty="0" smtClean="0"/>
          </a:p>
          <a:p>
            <a:r>
              <a:rPr lang="en-US" sz="3200" i="1" dirty="0" smtClean="0"/>
              <a:t>  True Positive / (True Positive + False Negative)</a:t>
            </a:r>
            <a:endParaRPr lang="en-US" sz="3200" i="1" dirty="0"/>
          </a:p>
          <a:p>
            <a:endParaRPr lang="en-US" sz="3200" dirty="0" smtClean="0"/>
          </a:p>
        </p:txBody>
      </p:sp>
      <p:sp>
        <p:nvSpPr>
          <p:cNvPr id="82" name="Text Box 3265"/>
          <p:cNvSpPr txBox="1">
            <a:spLocks noChangeArrowheads="1"/>
          </p:cNvSpPr>
          <p:nvPr/>
        </p:nvSpPr>
        <p:spPr bwMode="auto">
          <a:xfrm>
            <a:off x="22428033" y="12307008"/>
            <a:ext cx="8490980" cy="54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1" dirty="0"/>
              <a:t>Figure </a:t>
            </a:r>
            <a:r>
              <a:rPr lang="en-US" altLang="en-US" sz="2600" b="1" dirty="0" smtClean="0"/>
              <a:t>4. Box whisker plot, KABCO vs. b-ISS</a:t>
            </a:r>
            <a:endParaRPr lang="en-US" alt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042600" y="7052125"/>
            <a:ext cx="469900" cy="34634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Text Box 3265"/>
          <p:cNvSpPr txBox="1">
            <a:spLocks noChangeArrowheads="1"/>
          </p:cNvSpPr>
          <p:nvPr/>
        </p:nvSpPr>
        <p:spPr bwMode="auto">
          <a:xfrm>
            <a:off x="22351047" y="24450088"/>
            <a:ext cx="8397219" cy="54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1" dirty="0"/>
              <a:t>Figure 5</a:t>
            </a:r>
            <a:r>
              <a:rPr lang="en-US" altLang="en-US" sz="2600" b="1" dirty="0" smtClean="0"/>
              <a:t>. Recall and precision results </a:t>
            </a:r>
            <a:endParaRPr lang="en-US" altLang="en-US" sz="2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524432" y="10889805"/>
            <a:ext cx="8623877" cy="5724262"/>
            <a:chOff x="33399947" y="7548283"/>
            <a:chExt cx="9319594" cy="6452559"/>
          </a:xfrm>
        </p:grpSpPr>
        <p:sp>
          <p:nvSpPr>
            <p:cNvPr id="22" name="TextBox 21"/>
            <p:cNvSpPr txBox="1"/>
            <p:nvPr/>
          </p:nvSpPr>
          <p:spPr>
            <a:xfrm>
              <a:off x="42534810" y="12134892"/>
              <a:ext cx="184731" cy="133882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8" name="Google Shape;503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9947" y="7548283"/>
              <a:ext cx="9319594" cy="64525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0" name="Google Shape;515;p59"/>
            <p:cNvSpPr txBox="1"/>
            <p:nvPr/>
          </p:nvSpPr>
          <p:spPr>
            <a:xfrm>
              <a:off x="36803617" y="11887590"/>
              <a:ext cx="1443597" cy="4896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Baseline</a:t>
              </a:r>
              <a:endParaRPr sz="1800" dirty="0">
                <a:solidFill>
                  <a:schemeClr val="tx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KABCO</a:t>
              </a:r>
              <a:endParaRPr sz="1800" dirty="0">
                <a:solidFill>
                  <a:schemeClr val="tx1"/>
                </a:solidFill>
              </a:endParaRPr>
            </a:p>
          </p:txBody>
        </p:sp>
        <p:sp>
          <p:nvSpPr>
            <p:cNvPr id="92" name="Google Shape;506;p59"/>
            <p:cNvSpPr txBox="1"/>
            <p:nvPr/>
          </p:nvSpPr>
          <p:spPr>
            <a:xfrm>
              <a:off x="40222948" y="10815802"/>
              <a:ext cx="1532682" cy="665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Maximize recall</a:t>
              </a:r>
              <a:endParaRPr sz="1800" dirty="0"/>
            </a:p>
          </p:txBody>
        </p:sp>
        <p:sp>
          <p:nvSpPr>
            <p:cNvPr id="93" name="Google Shape;505;p59"/>
            <p:cNvSpPr txBox="1"/>
            <p:nvPr/>
          </p:nvSpPr>
          <p:spPr>
            <a:xfrm>
              <a:off x="38283967" y="9049947"/>
              <a:ext cx="1800888" cy="6420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Maximize precision</a:t>
              </a:r>
              <a:endParaRPr sz="1800" dirty="0"/>
            </a:p>
          </p:txBody>
        </p:sp>
        <p:cxnSp>
          <p:nvCxnSpPr>
            <p:cNvPr id="94" name="Google Shape;509;p59"/>
            <p:cNvCxnSpPr/>
            <p:nvPr/>
          </p:nvCxnSpPr>
          <p:spPr>
            <a:xfrm>
              <a:off x="37592671" y="11196227"/>
              <a:ext cx="888329" cy="407555"/>
            </a:xfrm>
            <a:prstGeom prst="straightConnector1">
              <a:avLst/>
            </a:prstGeom>
            <a:noFill/>
            <a:ln w="1270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510;p59"/>
            <p:cNvCxnSpPr/>
            <p:nvPr/>
          </p:nvCxnSpPr>
          <p:spPr>
            <a:xfrm flipH="1">
              <a:off x="37647237" y="9677171"/>
              <a:ext cx="1122866" cy="1487905"/>
            </a:xfrm>
            <a:prstGeom prst="straightConnector1">
              <a:avLst/>
            </a:prstGeom>
            <a:noFill/>
            <a:ln w="50800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9" name="Google Shape;510;p59"/>
            <p:cNvCxnSpPr/>
            <p:nvPr/>
          </p:nvCxnSpPr>
          <p:spPr>
            <a:xfrm flipH="1">
              <a:off x="38499435" y="11361800"/>
              <a:ext cx="1749298" cy="210302"/>
            </a:xfrm>
            <a:prstGeom prst="straightConnector1">
              <a:avLst/>
            </a:prstGeom>
            <a:noFill/>
            <a:ln w="50800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02" name="Google Shape;506;p59"/>
            <p:cNvSpPr txBox="1"/>
            <p:nvPr/>
          </p:nvSpPr>
          <p:spPr>
            <a:xfrm>
              <a:off x="41364743" y="7825639"/>
              <a:ext cx="1072307" cy="60105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1" name="Google Shape;508;p59"/>
            <p:cNvSpPr/>
            <p:nvPr/>
          </p:nvSpPr>
          <p:spPr>
            <a:xfrm>
              <a:off x="37611106" y="8307543"/>
              <a:ext cx="4108393" cy="3304195"/>
            </a:xfrm>
            <a:prstGeom prst="rect">
              <a:avLst/>
            </a:pr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506;p59"/>
          <p:cNvSpPr txBox="1"/>
          <p:nvPr/>
        </p:nvSpPr>
        <p:spPr>
          <a:xfrm>
            <a:off x="33223929" y="16731913"/>
            <a:ext cx="9031023" cy="27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 smtClean="0"/>
              <a:t>Findings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 smtClean="0"/>
              <a:t>Age is the most important non-injury attribute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 smtClean="0"/>
              <a:t>20% improvement in the recall metric:</a:t>
            </a:r>
          </a:p>
          <a:p>
            <a:pPr marL="996925" lvl="1" indent="-285750">
              <a:buFont typeface="Arial" panose="020B0604020202020204" pitchFamily="34" charset="0"/>
              <a:buChar char="•"/>
            </a:pPr>
            <a:r>
              <a:rPr lang="en" sz="3200" dirty="0" smtClean="0"/>
              <a:t>Precision held constant at 31% </a:t>
            </a:r>
          </a:p>
          <a:p>
            <a:pPr marL="996925" lvl="1" indent="-285750">
              <a:buFont typeface="Arial" panose="020B0604020202020204" pitchFamily="34" charset="0"/>
              <a:buChar char="•"/>
            </a:pPr>
            <a:r>
              <a:rPr lang="en" sz="3200" dirty="0" smtClean="0"/>
              <a:t>Recall increased from 44% to 53% (+/-5%)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428033" y="25328960"/>
            <a:ext cx="8209561" cy="4555898"/>
            <a:chOff x="22519781" y="27496140"/>
            <a:chExt cx="8209561" cy="4555898"/>
          </a:xfrm>
        </p:grpSpPr>
        <p:pic>
          <p:nvPicPr>
            <p:cNvPr id="86" name="Google Shape;448;p5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519781" y="27496140"/>
              <a:ext cx="8209561" cy="455589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24917423" y="27678115"/>
              <a:ext cx="493271" cy="37918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73" name="Text Box 58"/>
          <p:cNvSpPr txBox="1">
            <a:spLocks noChangeArrowheads="1"/>
          </p:cNvSpPr>
          <p:nvPr/>
        </p:nvSpPr>
        <p:spPr bwMode="auto">
          <a:xfrm>
            <a:off x="11525731" y="11601104"/>
            <a:ext cx="9157515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350" tIns="43176" rIns="86350" bIns="43176" anchor="ctr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 smtClean="0"/>
              <a:t>Injury Severity Ratio</a:t>
            </a:r>
            <a:endParaRPr lang="en-US" altLang="en-US" sz="32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606595" y="13201381"/>
            <a:ext cx="8886531" cy="6175573"/>
            <a:chOff x="22319726" y="13619024"/>
            <a:chExt cx="8886531" cy="6175573"/>
          </a:xfrm>
        </p:grpSpPr>
        <p:grpSp>
          <p:nvGrpSpPr>
            <p:cNvPr id="12" name="Group 11"/>
            <p:cNvGrpSpPr/>
            <p:nvPr/>
          </p:nvGrpSpPr>
          <p:grpSpPr>
            <a:xfrm>
              <a:off x="22319726" y="13619024"/>
              <a:ext cx="8886531" cy="5704854"/>
              <a:chOff x="22484540" y="15154744"/>
              <a:chExt cx="8886531" cy="5704854"/>
            </a:xfrm>
          </p:grpSpPr>
          <p:pic>
            <p:nvPicPr>
              <p:cNvPr id="62" name="Google Shape;371;p46"/>
              <p:cNvPicPr preferRelativeResize="0"/>
              <p:nvPr/>
            </p:nvPicPr>
            <p:blipFill rotWithShape="1">
              <a:blip r:embed="rId7">
                <a:alphaModFix/>
              </a:blip>
              <a:srcRect b="4361"/>
              <a:stretch/>
            </p:blipFill>
            <p:spPr>
              <a:xfrm>
                <a:off x="22484540" y="15154744"/>
                <a:ext cx="8886531" cy="57048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</p:pic>
          <p:cxnSp>
            <p:nvCxnSpPr>
              <p:cNvPr id="71" name="Google Shape;376;p46"/>
              <p:cNvCxnSpPr/>
              <p:nvPr/>
            </p:nvCxnSpPr>
            <p:spPr>
              <a:xfrm>
                <a:off x="25314190" y="15700014"/>
                <a:ext cx="3562" cy="456530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376;p46"/>
              <p:cNvCxnSpPr/>
              <p:nvPr/>
            </p:nvCxnSpPr>
            <p:spPr>
              <a:xfrm flipV="1">
                <a:off x="23442851" y="19298876"/>
                <a:ext cx="7676708" cy="2500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TextBox 14"/>
            <p:cNvSpPr txBox="1"/>
            <p:nvPr/>
          </p:nvSpPr>
          <p:spPr>
            <a:xfrm rot="16200000">
              <a:off x="20696205" y="16609239"/>
              <a:ext cx="36471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Actual (hospital derived b-ISS)</a:t>
              </a:r>
              <a:endParaRPr lang="en-US" sz="2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209520" y="19394487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Predicted Label (KABCO)</a:t>
              </a:r>
              <a:endParaRPr lang="en-US" sz="2000" dirty="0"/>
            </a:p>
          </p:txBody>
        </p:sp>
      </p:grpSp>
      <p:sp>
        <p:nvSpPr>
          <p:cNvPr id="83" name="Text Box 58"/>
          <p:cNvSpPr txBox="1">
            <a:spLocks noChangeArrowheads="1"/>
          </p:cNvSpPr>
          <p:nvPr/>
        </p:nvSpPr>
        <p:spPr bwMode="auto">
          <a:xfrm>
            <a:off x="33027354" y="6390877"/>
            <a:ext cx="9829799" cy="402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50" tIns="43176" rIns="86350" bIns="43176" anchor="ctr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marL="277813"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marL="555625"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marL="833438"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marL="1109663"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marL="15668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240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12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38463"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 smtClean="0"/>
              <a:t>2. Scoring Method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We fit the data to logistic regression models. Using cross validation, we evaluated the models by estimating optimal recall (maximizing recall and keeping precision at the baseline KABCO value).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This was </a:t>
            </a:r>
            <a:r>
              <a:rPr lang="en-US" altLang="en-US" sz="3200" dirty="0"/>
              <a:t>e</a:t>
            </a:r>
            <a:r>
              <a:rPr lang="en-US" altLang="en-US" sz="3200" dirty="0" smtClean="0"/>
              <a:t>valuated for different sets of input variables.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112772" y="21862772"/>
            <a:ext cx="9944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3200" b="1" dirty="0" smtClean="0"/>
              <a:t>1. KABCO Plus Method</a:t>
            </a:r>
            <a:endParaRPr lang="en-US" sz="3200" dirty="0" smtClean="0"/>
          </a:p>
          <a:p>
            <a:pPr algn="l"/>
            <a:r>
              <a:rPr lang="en-US" sz="3200" dirty="0" smtClean="0"/>
              <a:t>Adding new categories to KABCO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Age 70+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Head injury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Other vehicle = motorcycle or truck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090901" y="30130779"/>
            <a:ext cx="9944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By adding other variables, recall is improved, but precision deceases, relative to KABCO baseline.</a:t>
            </a:r>
          </a:p>
        </p:txBody>
      </p:sp>
      <p:sp>
        <p:nvSpPr>
          <p:cNvPr id="89" name="Text Box 3265"/>
          <p:cNvSpPr txBox="1">
            <a:spLocks noChangeArrowheads="1"/>
          </p:cNvSpPr>
          <p:nvPr/>
        </p:nvSpPr>
        <p:spPr bwMode="auto">
          <a:xfrm>
            <a:off x="33701221" y="10337260"/>
            <a:ext cx="8842887" cy="54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algn="l" defTabSz="266541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266541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266541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266541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2665413">
              <a:defRPr>
                <a:solidFill>
                  <a:schemeClr val="tx1"/>
                </a:solidFill>
                <a:latin typeface="Arial" charset="0"/>
              </a:defRPr>
            </a:lvl5pPr>
            <a:lvl6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2665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1" dirty="0"/>
              <a:t>Figure </a:t>
            </a:r>
            <a:r>
              <a:rPr lang="en-US" altLang="en-US" sz="2600" b="1" dirty="0" smtClean="0"/>
              <a:t>6. </a:t>
            </a:r>
            <a:r>
              <a:rPr lang="en-US" altLang="en-US" sz="2600" b="1" dirty="0"/>
              <a:t>P</a:t>
            </a:r>
            <a:r>
              <a:rPr lang="en-US" altLang="en-US" sz="2600" b="1" dirty="0" smtClean="0"/>
              <a:t>recision recall curve – Scoring Method</a:t>
            </a:r>
            <a:endParaRPr lang="en-US" altLang="en-US" sz="2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128009" y="31575785"/>
            <a:ext cx="5692339" cy="688810"/>
            <a:chOff x="34952397" y="31483148"/>
            <a:chExt cx="5692339" cy="688810"/>
          </a:xfrm>
        </p:grpSpPr>
        <p:pic>
          <p:nvPicPr>
            <p:cNvPr id="2138" name="Picture 90" descr="health_color_mai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7302" y="31489563"/>
              <a:ext cx="1290582" cy="68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Google Shape;78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9501236" y="31483148"/>
              <a:ext cx="1143500" cy="68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80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952397" y="31485427"/>
              <a:ext cx="2047117" cy="4910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43651</TotalTime>
  <Words>956</Words>
  <Application>Microsoft Office PowerPoint</Application>
  <PresentationFormat>Custom</PresentationFormat>
  <Paragraphs>120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R-P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42x66 Research Poster Template</dc:title>
  <dc:creator>Kristie</dc:creator>
  <dc:description>© R-P Solutions 2009</dc:description>
  <cp:lastModifiedBy>Patel, Deena</cp:lastModifiedBy>
  <cp:revision>418</cp:revision>
  <cp:lastPrinted>2019-02-12T22:13:23Z</cp:lastPrinted>
  <dcterms:created xsi:type="dcterms:W3CDTF">2008-12-04T00:20:37Z</dcterms:created>
  <dcterms:modified xsi:type="dcterms:W3CDTF">2019-02-21T23:14:38Z</dcterms:modified>
</cp:coreProperties>
</file>