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5223-E4A1-26FE-A5C1-3CB32887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1" y="-203832"/>
            <a:ext cx="3733795" cy="7986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masis MT Pro" panose="020F0502020204030204" pitchFamily="18" charset="0"/>
              </a:rPr>
              <a:t>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B5E4A-08DE-4BD1-A513-5C1B194C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103" y="1143508"/>
            <a:ext cx="2368166" cy="473119"/>
          </a:xfrm>
        </p:spPr>
        <p:txBody>
          <a:bodyPr>
            <a:normAutofit fontScale="92500"/>
          </a:bodyPr>
          <a:lstStyle/>
          <a:p>
            <a:r>
              <a:rPr lang="en-US" dirty="0"/>
              <a:t>Data Analysis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3851BC-5D85-20D5-3D9E-24887C7F2638}"/>
              </a:ext>
            </a:extLst>
          </p:cNvPr>
          <p:cNvSpPr txBox="1">
            <a:spLocks/>
          </p:cNvSpPr>
          <p:nvPr/>
        </p:nvSpPr>
        <p:spPr>
          <a:xfrm>
            <a:off x="2896889" y="2295483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B0DAC2-EA18-6269-596D-B551DB1DDE4A}"/>
              </a:ext>
            </a:extLst>
          </p:cNvPr>
          <p:cNvSpPr txBox="1">
            <a:spLocks/>
          </p:cNvSpPr>
          <p:nvPr/>
        </p:nvSpPr>
        <p:spPr>
          <a:xfrm>
            <a:off x="830345" y="1584035"/>
            <a:ext cx="3595352" cy="71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356F655-C2A3-ADD4-5AE4-7883141E73E2}"/>
              </a:ext>
            </a:extLst>
          </p:cNvPr>
          <p:cNvSpPr txBox="1">
            <a:spLocks/>
          </p:cNvSpPr>
          <p:nvPr/>
        </p:nvSpPr>
        <p:spPr>
          <a:xfrm>
            <a:off x="2310445" y="1805691"/>
            <a:ext cx="2368166" cy="47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Presented by :-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7A8A6B-546A-734F-8764-8024BE674B9C}"/>
              </a:ext>
            </a:extLst>
          </p:cNvPr>
          <p:cNvSpPr txBox="1">
            <a:spLocks/>
          </p:cNvSpPr>
          <p:nvPr/>
        </p:nvSpPr>
        <p:spPr>
          <a:xfrm>
            <a:off x="2738985" y="2195705"/>
            <a:ext cx="2368166" cy="47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Mohamed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Elkhateb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2029B2F-4B12-65B0-6C86-6C56040711E2}"/>
              </a:ext>
            </a:extLst>
          </p:cNvPr>
          <p:cNvSpPr txBox="1">
            <a:spLocks/>
          </p:cNvSpPr>
          <p:nvPr/>
        </p:nvSpPr>
        <p:spPr>
          <a:xfrm>
            <a:off x="1975103" y="3066886"/>
            <a:ext cx="2368166" cy="3622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 of Analysis: Power BI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00FD11-A373-6C04-28CB-EC3525A5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9264" y="738846"/>
            <a:ext cx="5990102" cy="35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">
        <p:diamond/>
      </p:transition>
    </mc:Choice>
    <mc:Fallback xmlns="">
      <p:transition spd="slow" advClick="0" advTm="100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4DF253-7938-6CA2-33CF-E37C7DFA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676656"/>
            <a:ext cx="10291506" cy="5252720"/>
          </a:xfrm>
          <a:prstGeom prst="rect">
            <a:avLst/>
          </a:prstGeom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46C063CE-7D29-0F5E-F733-78FB3F5923ED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48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Dashboard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93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"/>
    </mc:Choice>
    <mc:Fallback>
      <p:transition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B788CE-2709-FC6E-7959-28B3CAB904DF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628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Dealing with the dashboard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ABFD1-06D7-2536-484C-5AC3F4A38105}"/>
              </a:ext>
            </a:extLst>
          </p:cNvPr>
          <p:cNvSpPr txBox="1"/>
          <p:nvPr/>
        </p:nvSpPr>
        <p:spPr>
          <a:xfrm>
            <a:off x="1563624" y="1289304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Menu bar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CB9EB-5438-6684-BF3F-3A085D608E56}"/>
              </a:ext>
            </a:extLst>
          </p:cNvPr>
          <p:cNvSpPr txBox="1"/>
          <p:nvPr/>
        </p:nvSpPr>
        <p:spPr>
          <a:xfrm>
            <a:off x="2587751" y="1680849"/>
            <a:ext cx="6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of all , we can close it from               -    open it  from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190CD-BF52-52F7-28FE-7FDEAF0A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54" y="1668978"/>
            <a:ext cx="434378" cy="369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189F0-2E61-70F1-D6FA-2AF2C023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77" y="1622234"/>
            <a:ext cx="426757" cy="462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C34F8-F202-6510-CE51-2F0689D5DCB1}"/>
              </a:ext>
            </a:extLst>
          </p:cNvPr>
          <p:cNvSpPr txBox="1"/>
          <p:nvPr/>
        </p:nvSpPr>
        <p:spPr>
          <a:xfrm>
            <a:off x="1563624" y="2441726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Menu bar include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3A740-E0DD-DDD9-54A3-50D09023ADCD}"/>
              </a:ext>
            </a:extLst>
          </p:cNvPr>
          <p:cNvSpPr txBox="1"/>
          <p:nvPr/>
        </p:nvSpPr>
        <p:spPr>
          <a:xfrm>
            <a:off x="3127306" y="2867922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F0502020204030204" pitchFamily="18" charset="0"/>
              </a:rPr>
              <a:t>1</a:t>
            </a:r>
            <a:r>
              <a:rPr lang="en-US" dirty="0"/>
              <a:t>- dark / light mode extinction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8F1B3-C5FF-20E8-9AD2-E2093C89DF64}"/>
              </a:ext>
            </a:extLst>
          </p:cNvPr>
          <p:cNvSpPr txBox="1"/>
          <p:nvPr/>
        </p:nvSpPr>
        <p:spPr>
          <a:xfrm>
            <a:off x="3127306" y="3327448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F0502020204030204" pitchFamily="18" charset="0"/>
              </a:rPr>
              <a:t>2</a:t>
            </a:r>
            <a:r>
              <a:rPr lang="en-US" dirty="0"/>
              <a:t>- filter bar to filter our data , it include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6E895-E562-CF28-62FC-2C580B890232}"/>
              </a:ext>
            </a:extLst>
          </p:cNvPr>
          <p:cNvSpPr txBox="1"/>
          <p:nvPr/>
        </p:nvSpPr>
        <p:spPr>
          <a:xfrm>
            <a:off x="3703378" y="3783680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Branch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51117-835E-47D7-DD1B-D1D3F349EF68}"/>
              </a:ext>
            </a:extLst>
          </p:cNvPr>
          <p:cNvSpPr txBox="1"/>
          <p:nvPr/>
        </p:nvSpPr>
        <p:spPr>
          <a:xfrm>
            <a:off x="3703378" y="4153012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-Month 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05D90-17AF-E43F-AA22-064072E77CCA}"/>
              </a:ext>
            </a:extLst>
          </p:cNvPr>
          <p:cNvSpPr txBox="1"/>
          <p:nvPr/>
        </p:nvSpPr>
        <p:spPr>
          <a:xfrm>
            <a:off x="3703378" y="4522344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-Product line 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2EF7B-C628-D879-F475-1A6BAC93C62F}"/>
              </a:ext>
            </a:extLst>
          </p:cNvPr>
          <p:cNvSpPr txBox="1"/>
          <p:nvPr/>
        </p:nvSpPr>
        <p:spPr>
          <a:xfrm>
            <a:off x="3127306" y="5144425"/>
            <a:ext cx="40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UPC" panose="020B0502040204020203" pitchFamily="18" charset="-34"/>
                <a:cs typeface="AngsanaUPC" panose="020B0502040204020203" pitchFamily="18" charset="-34"/>
              </a:rPr>
              <a:t>3</a:t>
            </a:r>
            <a:r>
              <a:rPr lang="en-US" dirty="0"/>
              <a:t>- button to clear filter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75E558-0864-3255-2F57-C59151BD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80" y="603504"/>
            <a:ext cx="1478944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64240"/>
      </p:ext>
    </p:extLst>
  </p:cSld>
  <p:clrMapOvr>
    <a:masterClrMapping/>
  </p:clrMapOvr>
  <p:transition spd="slow" advTm="1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3E6D851-F0B2-BC90-EF6D-48539DE19CAC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Data interpretation and insights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1ABEE-231D-8B96-4DC9-01F3C44C9D28}"/>
              </a:ext>
            </a:extLst>
          </p:cNvPr>
          <p:cNvSpPr txBox="1"/>
          <p:nvPr/>
        </p:nvSpPr>
        <p:spPr>
          <a:xfrm>
            <a:off x="1447006" y="782114"/>
            <a:ext cx="45432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 Narrow" panose="020B0606020202030204" pitchFamily="34" charset="0"/>
              </a:rPr>
              <a:t>Key Performance Indicators (KPIs)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0223E-231F-BF21-160C-D2CA5517B88B}"/>
              </a:ext>
            </a:extLst>
          </p:cNvPr>
          <p:cNvSpPr txBox="1"/>
          <p:nvPr/>
        </p:nvSpPr>
        <p:spPr>
          <a:xfrm>
            <a:off x="1447006" y="1386289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masis MT Pro" panose="020F0502020204030204" pitchFamily="18" charset="0"/>
              </a:rPr>
              <a:t>Sales = 1000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6C5F2-E6EB-83C5-CE94-AA967DE6870C}"/>
              </a:ext>
            </a:extLst>
          </p:cNvPr>
          <p:cNvSpPr txBox="1"/>
          <p:nvPr/>
        </p:nvSpPr>
        <p:spPr>
          <a:xfrm>
            <a:off x="1447006" y="1898131"/>
            <a:ext cx="2373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masis MT Pro" panose="020F0502020204030204" pitchFamily="18" charset="0"/>
              </a:rPr>
              <a:t>Revenue =322.97K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CBC7-9A1F-6072-5668-403E7B2AAB2D}"/>
              </a:ext>
            </a:extLst>
          </p:cNvPr>
          <p:cNvSpPr txBox="1"/>
          <p:nvPr/>
        </p:nvSpPr>
        <p:spPr>
          <a:xfrm>
            <a:off x="5339587" y="1436466"/>
            <a:ext cx="462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of Goods Sold</a:t>
            </a:r>
            <a:r>
              <a:rPr lang="en-US" sz="2400" b="1" dirty="0"/>
              <a:t>(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masis MT Pro" panose="020F0502020204030204" pitchFamily="18" charset="0"/>
              </a:rPr>
              <a:t>COGS</a:t>
            </a:r>
            <a:r>
              <a:rPr lang="en-US" sz="2200" dirty="0">
                <a:latin typeface="Amasis MT Pro" panose="020F0502020204030204" pitchFamily="18" charset="0"/>
              </a:rPr>
              <a:t>)=307.59K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3AE91-FA36-0615-1F5F-1B33964123AD}"/>
              </a:ext>
            </a:extLst>
          </p:cNvPr>
          <p:cNvSpPr txBox="1"/>
          <p:nvPr/>
        </p:nvSpPr>
        <p:spPr>
          <a:xfrm>
            <a:off x="5339587" y="1898131"/>
            <a:ext cx="2737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masis MT Pro" panose="020F0502020204030204" pitchFamily="18" charset="0"/>
              </a:rPr>
              <a:t>Gross Margin = </a:t>
            </a:r>
            <a:r>
              <a:rPr lang="en-US" sz="2200" dirty="0">
                <a:solidFill>
                  <a:schemeClr val="accent4"/>
                </a:solidFill>
                <a:latin typeface="Amasis MT Pro" panose="020F0502020204030204" pitchFamily="18" charset="0"/>
              </a:rPr>
              <a:t>4.76 </a:t>
            </a:r>
            <a:r>
              <a:rPr lang="en-US" sz="2200" dirty="0">
                <a:latin typeface="Amasis MT Pro" panose="020F0502020204030204" pitchFamily="18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00FF5-F350-9EA0-27CC-71F54C87AECC}"/>
              </a:ext>
            </a:extLst>
          </p:cNvPr>
          <p:cNvSpPr txBox="1"/>
          <p:nvPr/>
        </p:nvSpPr>
        <p:spPr>
          <a:xfrm>
            <a:off x="1447006" y="3426483"/>
            <a:ext cx="4350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comparing revenue with COGS, we find that the company does not earn much because the difference between them is small, and this is clear from the Gross Margin ratio.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740B08-C14C-687A-6DCC-F91BCC26AB68}"/>
              </a:ext>
            </a:extLst>
          </p:cNvPr>
          <p:cNvCxnSpPr>
            <a:cxnSpLocks/>
          </p:cNvCxnSpPr>
          <p:nvPr/>
        </p:nvCxnSpPr>
        <p:spPr>
          <a:xfrm>
            <a:off x="6264833" y="3137843"/>
            <a:ext cx="0" cy="24765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DB2B1-6AF3-B43F-8B8A-4E64D054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405">
            <a:off x="7305769" y="2853992"/>
            <a:ext cx="389501" cy="537155"/>
          </a:xfrm>
          <a:prstGeom prst="rect">
            <a:avLst/>
          </a:prstGeom>
        </p:spPr>
      </p:pic>
      <p:pic>
        <p:nvPicPr>
          <p:cNvPr id="20" name="Picture 19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66079BF5-0F4E-07EE-8571-EC166C2E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4053">
            <a:off x="1207221" y="2929612"/>
            <a:ext cx="483947" cy="4839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4BB25-3DF0-7555-A878-2F1AB1063B14}"/>
              </a:ext>
            </a:extLst>
          </p:cNvPr>
          <p:cNvSpPr txBox="1"/>
          <p:nvPr/>
        </p:nvSpPr>
        <p:spPr>
          <a:xfrm>
            <a:off x="7511257" y="3423966"/>
            <a:ext cx="4092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Optimize Pricing Strategy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Reduce (COGS)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Enhance Product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Increase Gross Margin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Marketing and Promotion</a:t>
            </a:r>
          </a:p>
        </p:txBody>
      </p:sp>
    </p:spTree>
    <p:extLst>
      <p:ext uri="{BB962C8B-B14F-4D97-AF65-F5344CB8AC3E}">
        <p14:creationId xmlns:p14="http://schemas.microsoft.com/office/powerpoint/2010/main" val="36486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FD357F7-BA6E-4904-947D-5B2E8370386F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Data interpretation and insights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3B48D-2506-80E2-6E7A-C1AE1FFB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45" y="3603752"/>
            <a:ext cx="4385455" cy="2514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52701-27F0-6ACA-4E44-43A5271E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45" y="914399"/>
            <a:ext cx="4385456" cy="2514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6A3B9-551D-7782-39F4-46675E821A18}"/>
              </a:ext>
            </a:extLst>
          </p:cNvPr>
          <p:cNvSpPr txBox="1"/>
          <p:nvPr/>
        </p:nvSpPr>
        <p:spPr>
          <a:xfrm>
            <a:off x="7125627" y="1109147"/>
            <a:ext cx="4990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comparing the two charts, we find that in February, sales decrease compared to the period before and after February.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Comparing this with the quantity of goods available each month, we see that in February, the quantity of available goods is low.</a:t>
            </a:r>
          </a:p>
        </p:txBody>
      </p:sp>
      <p:pic>
        <p:nvPicPr>
          <p:cNvPr id="14" name="Picture 13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DE073489-5A3C-6546-F8EE-8D86B391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3066">
            <a:off x="6569821" y="752880"/>
            <a:ext cx="487712" cy="487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6EB1C3-6FE4-79D4-5900-FC62D29EC499}"/>
              </a:ext>
            </a:extLst>
          </p:cNvPr>
          <p:cNvSpPr txBox="1"/>
          <p:nvPr/>
        </p:nvSpPr>
        <p:spPr>
          <a:xfrm>
            <a:off x="6922008" y="3429000"/>
            <a:ext cx="5184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steps can mitigate the sales drop in February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Improve inventory planning and demand forecasting to ensure adequate stock levels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Implement promotional strategies, such as pre-February discounts, to boost sales.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Utilize real-time inventory management and increase production before February to maintain sufficient stock levels.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65D610-5DAC-3163-82B0-E730B5784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53405">
            <a:off x="6625863" y="3044420"/>
            <a:ext cx="375629" cy="5180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11175B-67EB-0ADE-4738-C8C57ACF510A}"/>
              </a:ext>
            </a:extLst>
          </p:cNvPr>
          <p:cNvSpPr txBox="1"/>
          <p:nvPr/>
        </p:nvSpPr>
        <p:spPr>
          <a:xfrm>
            <a:off x="2443340" y="472028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Quantity vs sales Per month :</a:t>
            </a:r>
          </a:p>
        </p:txBody>
      </p:sp>
    </p:spTree>
    <p:extLst>
      <p:ext uri="{BB962C8B-B14F-4D97-AF65-F5344CB8AC3E}">
        <p14:creationId xmlns:p14="http://schemas.microsoft.com/office/powerpoint/2010/main" val="1488214162"/>
      </p:ext>
    </p:extLst>
  </p:cSld>
  <p:clrMapOvr>
    <a:masterClrMapping/>
  </p:clrMapOvr>
  <p:transition spd="slow" advTm="1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BDDEC92-8729-4A47-7220-A7FBDA01677C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Data interpretation and insights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EF554-B101-280A-F3B7-A99C5F93660D}"/>
              </a:ext>
            </a:extLst>
          </p:cNvPr>
          <p:cNvSpPr txBox="1"/>
          <p:nvPr/>
        </p:nvSpPr>
        <p:spPr>
          <a:xfrm>
            <a:off x="1693926" y="684014"/>
            <a:ext cx="5356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The top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r>
              <a:rPr lang="en-US" sz="2200" dirty="0">
                <a:latin typeface="Arial Narrow" panose="020B0606020202030204" pitchFamily="34" charset="0"/>
              </a:rPr>
              <a:t> categories with the highest revenue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3375A-3FEF-5271-578C-EA149D83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26" y="1399925"/>
            <a:ext cx="4652010" cy="2175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51613-7579-25BE-05C7-55AFA06673A9}"/>
              </a:ext>
            </a:extLst>
          </p:cNvPr>
          <p:cNvSpPr txBox="1"/>
          <p:nvPr/>
        </p:nvSpPr>
        <p:spPr>
          <a:xfrm>
            <a:off x="8149590" y="684013"/>
            <a:ext cx="35509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Sum of Gross Income by branch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6A6405-E90E-CEFD-780E-F0E864E1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90" y="1399925"/>
            <a:ext cx="3170682" cy="2699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ED088-E8DD-2275-415A-0954289B614B}"/>
              </a:ext>
            </a:extLst>
          </p:cNvPr>
          <p:cNvSpPr txBox="1"/>
          <p:nvPr/>
        </p:nvSpPr>
        <p:spPr>
          <a:xfrm>
            <a:off x="8055864" y="4715179"/>
            <a:ext cx="3739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branches have nearly equal gross income, but Branch C shows a slight increase compared to A and B.</a:t>
            </a:r>
          </a:p>
        </p:txBody>
      </p:sp>
      <p:pic>
        <p:nvPicPr>
          <p:cNvPr id="15" name="Picture 14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40A95F2E-1C18-1D12-5A8D-30C56142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3066">
            <a:off x="7703677" y="4300753"/>
            <a:ext cx="487712" cy="4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E83EA0C-D4FC-57BA-687D-8F28FC023512}"/>
              </a:ext>
            </a:extLst>
          </p:cNvPr>
          <p:cNvSpPr txBox="1">
            <a:spLocks/>
          </p:cNvSpPr>
          <p:nvPr/>
        </p:nvSpPr>
        <p:spPr>
          <a:xfrm>
            <a:off x="2971800" y="0"/>
            <a:ext cx="7114031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Data interpretation and insights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D0A0-79EA-7BA6-5507-D8C8C425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74" y="1540649"/>
            <a:ext cx="2906039" cy="3031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C63AD-E225-C65C-8BEB-72572F93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98" y="2112149"/>
            <a:ext cx="4963472" cy="188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B60F4-D716-0D9E-BDCC-D7B8D631670F}"/>
              </a:ext>
            </a:extLst>
          </p:cNvPr>
          <p:cNvSpPr txBox="1"/>
          <p:nvPr/>
        </p:nvSpPr>
        <p:spPr>
          <a:xfrm>
            <a:off x="2286000" y="4999383"/>
            <a:ext cx="322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dirty="0"/>
              <a:t> types of customers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BFBD-6958-85FD-543F-FA8C199A514F}"/>
              </a:ext>
            </a:extLst>
          </p:cNvPr>
          <p:cNvSpPr txBox="1"/>
          <p:nvPr/>
        </p:nvSpPr>
        <p:spPr>
          <a:xfrm>
            <a:off x="2202674" y="6165432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Customer types are almost equivalent in numbers.</a:t>
            </a:r>
          </a:p>
        </p:txBody>
      </p:sp>
      <p:pic>
        <p:nvPicPr>
          <p:cNvPr id="11" name="Picture 10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AE5B1027-A173-8DFB-C583-229EF2F4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3066">
            <a:off x="1743636" y="4811315"/>
            <a:ext cx="487712" cy="487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30ECDF-BD12-BF87-19F3-BE95D4EADF0D}"/>
              </a:ext>
            </a:extLst>
          </p:cNvPr>
          <p:cNvSpPr txBox="1"/>
          <p:nvPr/>
        </p:nvSpPr>
        <p:spPr>
          <a:xfrm>
            <a:off x="7580376" y="4999383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dirty="0"/>
              <a:t> Payment option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eWallet</a:t>
            </a:r>
            <a:r>
              <a:rPr lang="en-US" dirty="0"/>
              <a:t> (electronic wallet)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</a:t>
            </a:r>
          </a:p>
        </p:txBody>
      </p:sp>
      <p:pic>
        <p:nvPicPr>
          <p:cNvPr id="13" name="Picture 12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79BA4F8C-81C6-0CAA-4CA4-AEF8CE0A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3066">
            <a:off x="7038012" y="4811315"/>
            <a:ext cx="487712" cy="4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4D4F85C8-B7A2-26E3-51AB-17094C9B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" r="-1" b="-1"/>
          <a:stretch/>
        </p:blipFill>
        <p:spPr>
          <a:xfrm>
            <a:off x="3568147" y="1421296"/>
            <a:ext cx="6708913" cy="3817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7165B-3186-D00E-1E0E-6F7231E7BCBA}"/>
              </a:ext>
            </a:extLst>
          </p:cNvPr>
          <p:cNvSpPr txBox="1"/>
          <p:nvPr/>
        </p:nvSpPr>
        <p:spPr>
          <a:xfrm>
            <a:off x="2395728" y="799035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: mobebo2007@gmail.com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EE57B-404A-1812-B5EC-F94BE0914A91}"/>
              </a:ext>
            </a:extLst>
          </p:cNvPr>
          <p:cNvSpPr txBox="1"/>
          <p:nvPr/>
        </p:nvSpPr>
        <p:spPr>
          <a:xfrm>
            <a:off x="2728539" y="129752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 01064810788</a:t>
            </a:r>
          </a:p>
        </p:txBody>
      </p:sp>
      <p:pic>
        <p:nvPicPr>
          <p:cNvPr id="25" name="Picture 24" descr="A green square with a white phone in a circle&#10;&#10;Description automatically generated">
            <a:extLst>
              <a:ext uri="{FF2B5EF4-FFF2-40B4-BE49-F238E27FC236}">
                <a16:creationId xmlns:a16="http://schemas.microsoft.com/office/drawing/2014/main" id="{FAA923B2-42C8-EDA9-6B35-E180B7D6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55544" y="1318471"/>
            <a:ext cx="309368" cy="3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100">
        <p:diamond/>
      </p:transition>
    </mc:Choice>
    <mc:Fallback xmlns="">
      <p:transition spd="med" advTm="1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308</TotalTime>
  <Words>344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</vt:lpstr>
      <vt:lpstr>AngsanaUPC</vt:lpstr>
      <vt:lpstr>Arial</vt:lpstr>
      <vt:lpstr>Arial Narrow</vt:lpstr>
      <vt:lpstr>Corbel</vt:lpstr>
      <vt:lpstr>Wingdings</vt:lpstr>
      <vt:lpstr>Parallax</vt:lpstr>
      <vt:lpstr>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mobebo2003@gmail.com</dc:creator>
  <cp:lastModifiedBy>mobebo2003@gmail.com</cp:lastModifiedBy>
  <cp:revision>20</cp:revision>
  <dcterms:created xsi:type="dcterms:W3CDTF">2024-06-09T15:04:06Z</dcterms:created>
  <dcterms:modified xsi:type="dcterms:W3CDTF">2024-06-09T20:16:53Z</dcterms:modified>
</cp:coreProperties>
</file>