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d141207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d141207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ad1412076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d141207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d141207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ad141207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ru-RU"/>
              <a:t>Команда: GACHIBASS</a:t>
            </a:r>
            <a:br>
              <a:rPr lang="ru-RU"/>
            </a:br>
            <a:endParaRPr/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Решение проблемы транскрибации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rgbClr val="1265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rgbClr val="1265D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Наша команда представляет вам продукт </a:t>
            </a:r>
            <a:r>
              <a:rPr b="1" lang="ru-RU">
                <a:solidFill>
                  <a:schemeClr val="dk2"/>
                </a:solidFill>
              </a:rPr>
              <a:t>MagicT</a:t>
            </a:r>
            <a:r>
              <a:rPr b="1" lang="ru-RU">
                <a:solidFill>
                  <a:schemeClr val="dk2"/>
                </a:solidFill>
              </a:rPr>
              <a:t>ranscription</a:t>
            </a:r>
            <a:r>
              <a:rPr lang="ru-RU"/>
              <a:t>:</a:t>
            </a:r>
            <a:r>
              <a:rPr lang="ru-RU"/>
              <a:t> Он включает в себя программу распознавания речи и обучаемый алгоритм протоколирования по словам-триггерам.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 Данная система может:</a:t>
            </a:r>
            <a:br>
              <a:rPr lang="ru-RU"/>
            </a:br>
            <a:r>
              <a:rPr lang="ru-RU"/>
              <a:t>1) переводить </a:t>
            </a:r>
            <a:r>
              <a:rPr b="1" lang="ru-RU"/>
              <a:t>Speech-to-Text </a:t>
            </a:r>
            <a:r>
              <a:rPr lang="ru-RU"/>
              <a:t>в удобном для вас формате. </a:t>
            </a:r>
            <a:br>
              <a:rPr lang="ru-RU"/>
            </a:br>
            <a:r>
              <a:rPr lang="ru-RU"/>
              <a:t>2) Оформлять текст в соответствие с заданным шаблоном</a:t>
            </a:r>
            <a:r>
              <a:rPr lang="ru-RU"/>
              <a:t>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Стек решения: pytho</a:t>
            </a:r>
            <a:r>
              <a:rPr lang="ru-RU"/>
              <a:t>n</a:t>
            </a:r>
            <a:r>
              <a:rPr lang="ru-RU"/>
              <a:t>, CMU Sphinx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Проблематика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838200" y="1363500"/>
            <a:ext cx="105156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Q:</a:t>
            </a:r>
            <a:r>
              <a:rPr lang="ru-RU"/>
              <a:t>Высокая трудоёмкость расшифровки видеозаписи и формирования протоколов снижает экономический эффект проведения совещаний.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A:Если данная задача будет выполняться автоматически, то не нужны будут дополнительные траты на сотрудников, и фрилансеров-транскрибуторов.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Q:Ручной набор текста секретарем/администратором увеличивает время получения распоряжений по результатам совещания заинтересованным лицам.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A: Достаточно натренированная система будет переводить звук в текст и составлять протокол уже за время заседания/совещания, тем самым сокращая время, требуемое на исполнение заданий.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Q:Выявление основных тезисов и договоренностей – человеческий фактор.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A: Во время интенсивных и длительных совещаний продуктивность сотрудников падает, они чаще совершают ошибки, в то время как ПО можно улучшать дорабатывать и модифицировать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838200" y="1798625"/>
            <a:ext cx="6532800" cy="385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Программа перевода Speech-to-text была реализована и </a:t>
            </a:r>
            <a:r>
              <a:rPr lang="ru-RU"/>
              <a:t>представлена</a:t>
            </a:r>
            <a:r>
              <a:rPr lang="ru-RU"/>
              <a:t> в виде графического интерфейса.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0" y="783000"/>
            <a:ext cx="4538801" cy="60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Фичи.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Автоматическое форматирования текста, преобразованного из речи.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 случае необходимости, пользователь может выбрать новые/дополнительные слова-триггеры, А так же форматы вывода текста.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Реализация решения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0198657" y="1"/>
            <a:ext cx="1155142" cy="625027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текст&#10;&#10;Автоматически созданное описание"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7184" y="2043590"/>
            <a:ext cx="3781051" cy="2126841"/>
          </a:xfrm>
          <a:custGeom>
            <a:rect b="b" l="l" r="r" t="t"/>
            <a:pathLst>
              <a:path extrusionOk="0" h="5712488" w="4114800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6749602" y="1"/>
            <a:ext cx="2066948" cy="162187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2138745" y="1027906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8"/>
          <p:cNvSpPr/>
          <p:nvPr/>
        </p:nvSpPr>
        <p:spPr>
          <a:xfrm rot="-1136562">
            <a:off x="7456580" y="5166682"/>
            <a:ext cx="1835725" cy="2024785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809527" y="6033795"/>
            <a:ext cx="1991064" cy="824205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0851696" y="5519196"/>
            <a:ext cx="1340305" cy="1338805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838200" y="1827749"/>
            <a:ext cx="5393361" cy="4347088"/>
            <a:chOff x="0" y="2124"/>
            <a:chExt cx="5393361" cy="4347088"/>
          </a:xfrm>
        </p:grpSpPr>
        <p:cxnSp>
          <p:nvCxnSpPr>
            <p:cNvPr id="162" name="Google Shape;162;p18"/>
            <p:cNvCxnSpPr/>
            <p:nvPr/>
          </p:nvCxnSpPr>
          <p:spPr>
            <a:xfrm>
              <a:off x="0" y="2124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C5A3F7"/>
                </a:gs>
                <a:gs pos="50000">
                  <a:srgbClr val="BC90FA"/>
                </a:gs>
                <a:gs pos="100000">
                  <a:srgbClr val="A579E2"/>
                </a:gs>
              </a:gsLst>
              <a:lin ang="5400000" scaled="0"/>
            </a:gradFill>
            <a:ln cap="flat" cmpd="sng" w="9525">
              <a:solidFill>
                <a:srgbClr val="BE96F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63" name="Google Shape;163;p18"/>
            <p:cNvSpPr/>
            <p:nvPr/>
          </p:nvSpPr>
          <p:spPr>
            <a:xfrm>
              <a:off x="0" y="212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0" y="212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Стоимость разработки 600 тыс. руб.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5" name="Google Shape;165;p18"/>
            <p:cNvCxnSpPr/>
            <p:nvPr/>
          </p:nvCxnSpPr>
          <p:spPr>
            <a:xfrm>
              <a:off x="0" y="1451154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6DF9AE"/>
                </a:gs>
                <a:gs pos="50000">
                  <a:srgbClr val="4FFFA3"/>
                </a:gs>
                <a:gs pos="100000">
                  <a:srgbClr val="3AE390"/>
                </a:gs>
              </a:gsLst>
              <a:lin ang="5400000" scaled="0"/>
            </a:gradFill>
            <a:ln cap="flat" cmpd="sng" w="9525">
              <a:solidFill>
                <a:srgbClr val="57F7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66" name="Google Shape;166;p18"/>
            <p:cNvSpPr/>
            <p:nvPr/>
          </p:nvSpPr>
          <p:spPr>
            <a:xfrm>
              <a:off x="0" y="145115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0" y="1451154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Срок разработки 4 месяца-альфа версия.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8" name="Google Shape;168;p18"/>
            <p:cNvCxnSpPr/>
            <p:nvPr/>
          </p:nvCxnSpPr>
          <p:spPr>
            <a:xfrm>
              <a:off x="0" y="2900183"/>
              <a:ext cx="5393361" cy="0"/>
            </a:xfrm>
            <a:prstGeom prst="straightConnector1">
              <a:avLst/>
            </a:prstGeom>
            <a:gradFill>
              <a:gsLst>
                <a:gs pos="0">
                  <a:srgbClr val="FF9F49"/>
                </a:gs>
                <a:gs pos="50000">
                  <a:srgbClr val="FF9507"/>
                </a:gs>
                <a:gs pos="100000">
                  <a:srgbClr val="E38400"/>
                </a:gs>
              </a:gsLst>
              <a:lin ang="5400000" scaled="0"/>
            </a:gradFill>
            <a:ln cap="flat" cmpd="sng" w="9525">
              <a:solidFill>
                <a:srgbClr val="FC941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69" name="Google Shape;169;p18"/>
            <p:cNvSpPr/>
            <p:nvPr/>
          </p:nvSpPr>
          <p:spPr>
            <a:xfrm>
              <a:off x="0" y="2900183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0" y="2900183"/>
              <a:ext cx="5393361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Стоимость сотрудника компании/фрилансера транскрибатора стоит определенной суммы, а с учетом протоколирования еще и занимает не мало времени, поэтому куда проще и выгоднее сделать этот процесс автоматическим. Лучшим способом реализации проекта будет распространение по годовым подпискам, увидев мгновенную выгоду предприятия не станут отказываться, к тому же последует поиск новых сотрудников штата, что тоже замедляет производство.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ru-RU"/>
              <a:t>Внимание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