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BBE9D-2A9E-4C9E-97E1-6BD09445216A}" v="1372" dt="2021-08-22T05:30:00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еоргий Бех" userId="9b6bc0115f029cc4" providerId="Windows Live" clId="Web-{A30BBE9D-2A9E-4C9E-97E1-6BD09445216A}"/>
    <pc:docChg chg="addSld modSld">
      <pc:chgData name="Георгий Бех" userId="9b6bc0115f029cc4" providerId="Windows Live" clId="Web-{A30BBE9D-2A9E-4C9E-97E1-6BD09445216A}" dt="2021-08-22T05:29:56.358" v="680" actId="20577"/>
      <pc:docMkLst>
        <pc:docMk/>
      </pc:docMkLst>
      <pc:sldChg chg="modSp">
        <pc:chgData name="Георгий Бех" userId="9b6bc0115f029cc4" providerId="Windows Live" clId="Web-{A30BBE9D-2A9E-4C9E-97E1-6BD09445216A}" dt="2021-08-22T05:14:52.909" v="169" actId="20577"/>
        <pc:sldMkLst>
          <pc:docMk/>
          <pc:sldMk cId="0" sldId="258"/>
        </pc:sldMkLst>
        <pc:spChg chg="mod">
          <ac:chgData name="Георгий Бех" userId="9b6bc0115f029cc4" providerId="Windows Live" clId="Web-{A30BBE9D-2A9E-4C9E-97E1-6BD09445216A}" dt="2021-08-22T05:10:56.418" v="21" actId="20577"/>
          <ac:spMkLst>
            <pc:docMk/>
            <pc:sldMk cId="0" sldId="258"/>
            <ac:spMk id="131" creationId="{00000000-0000-0000-0000-000000000000}"/>
          </ac:spMkLst>
        </pc:spChg>
        <pc:spChg chg="mod">
          <ac:chgData name="Георгий Бех" userId="9b6bc0115f029cc4" providerId="Windows Live" clId="Web-{A30BBE9D-2A9E-4C9E-97E1-6BD09445216A}" dt="2021-08-22T05:14:52.909" v="169" actId="20577"/>
          <ac:spMkLst>
            <pc:docMk/>
            <pc:sldMk cId="0" sldId="258"/>
            <ac:spMk id="132" creationId="{00000000-0000-0000-0000-000000000000}"/>
          </ac:spMkLst>
        </pc:spChg>
      </pc:sldChg>
      <pc:sldChg chg="modSp">
        <pc:chgData name="Георгий Бех" userId="9b6bc0115f029cc4" providerId="Windows Live" clId="Web-{A30BBE9D-2A9E-4C9E-97E1-6BD09445216A}" dt="2021-08-22T05:29:56.358" v="680" actId="20577"/>
        <pc:sldMkLst>
          <pc:docMk/>
          <pc:sldMk cId="0" sldId="260"/>
        </pc:sldMkLst>
        <pc:spChg chg="mod">
          <ac:chgData name="Георгий Бех" userId="9b6bc0115f029cc4" providerId="Windows Live" clId="Web-{A30BBE9D-2A9E-4C9E-97E1-6BD09445216A}" dt="2021-08-22T05:29:56.358" v="680" actId="20577"/>
          <ac:spMkLst>
            <pc:docMk/>
            <pc:sldMk cId="0" sldId="260"/>
            <ac:spMk id="146" creationId="{00000000-0000-0000-0000-000000000000}"/>
          </ac:spMkLst>
        </pc:spChg>
      </pc:sldChg>
      <pc:sldChg chg="modSp">
        <pc:chgData name="Георгий Бех" userId="9b6bc0115f029cc4" providerId="Windows Live" clId="Web-{A30BBE9D-2A9E-4C9E-97E1-6BD09445216A}" dt="2021-08-22T05:22:24.582" v="452" actId="20577"/>
        <pc:sldMkLst>
          <pc:docMk/>
          <pc:sldMk cId="0" sldId="261"/>
        </pc:sldMkLst>
        <pc:spChg chg="mod">
          <ac:chgData name="Георгий Бех" userId="9b6bc0115f029cc4" providerId="Windows Live" clId="Web-{A30BBE9D-2A9E-4C9E-97E1-6BD09445216A}" dt="2021-08-22T05:22:24.582" v="452" actId="20577"/>
          <ac:spMkLst>
            <pc:docMk/>
            <pc:sldMk cId="0" sldId="261"/>
            <ac:spMk id="167" creationId="{00000000-0000-0000-0000-000000000000}"/>
          </ac:spMkLst>
        </pc:spChg>
      </pc:sldChg>
      <pc:sldChg chg="modSp new">
        <pc:chgData name="Георгий Бех" userId="9b6bc0115f029cc4" providerId="Windows Live" clId="Web-{A30BBE9D-2A9E-4C9E-97E1-6BD09445216A}" dt="2021-08-22T05:21:01.674" v="439" actId="20577"/>
        <pc:sldMkLst>
          <pc:docMk/>
          <pc:sldMk cId="671229765" sldId="263"/>
        </pc:sldMkLst>
        <pc:spChg chg="mod">
          <ac:chgData name="Георгий Бех" userId="9b6bc0115f029cc4" providerId="Windows Live" clId="Web-{A30BBE9D-2A9E-4C9E-97E1-6BD09445216A}" dt="2021-08-22T05:16:02.629" v="178" actId="20577"/>
          <ac:spMkLst>
            <pc:docMk/>
            <pc:sldMk cId="671229765" sldId="263"/>
            <ac:spMk id="2" creationId="{449A9725-BB76-499B-BEF3-87D6BFE2F5F0}"/>
          </ac:spMkLst>
        </pc:spChg>
        <pc:spChg chg="mod">
          <ac:chgData name="Георгий Бех" userId="9b6bc0115f029cc4" providerId="Windows Live" clId="Web-{A30BBE9D-2A9E-4C9E-97E1-6BD09445216A}" dt="2021-08-22T05:21:01.674" v="439" actId="20577"/>
          <ac:spMkLst>
            <pc:docMk/>
            <pc:sldMk cId="671229765" sldId="263"/>
            <ac:spMk id="3" creationId="{9EB91EA1-9DCE-4960-9F68-F621133EE5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ad14120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ad14120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ead141207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d141207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ad1412076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ead1412076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6" name="Google Shape;96;p1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4" name="Google Shape;104;p1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9" name="Google Shape;79;p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8" name="Google Shape;88;p1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2769476" y="220196"/>
            <a:ext cx="9422524" cy="6637806"/>
          </a:xfrm>
          <a:custGeom>
            <a:avLst/>
            <a:gdLst/>
            <a:ahLst/>
            <a:cxnLst/>
            <a:rect l="l" t="t" r="r" b="b"/>
            <a:pathLst>
              <a:path w="8191500" h="5770597" extrusionOk="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ru-RU"/>
              <a:t>Команда: GACHIBASS</a:t>
            </a:r>
            <a:br>
              <a:rPr lang="ru-RU"/>
            </a:b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Решение проблемы транскрибации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rgbClr val="1265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/>
          <p:nvPr/>
        </p:nvSpPr>
        <p:spPr>
          <a:xfrm rot="-3079828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noFill/>
          <a:ln w="127000" cap="rnd" cmpd="sng">
            <a:solidFill>
              <a:srgbClr val="1265D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Наша команда представляет вам продукт </a:t>
            </a:r>
            <a:r>
              <a:rPr lang="ru-RU" b="1">
                <a:solidFill>
                  <a:schemeClr val="dk2"/>
                </a:solidFill>
              </a:rPr>
              <a:t>MagicTranscription</a:t>
            </a:r>
            <a:r>
              <a:rPr lang="ru-RU"/>
              <a:t>: Он включает в себя программу распознавания речи и обучаемый алгоритм протоколирования по словам-триггерам.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 Данная система может:</a:t>
            </a:r>
            <a:br>
              <a:rPr lang="ru-RU"/>
            </a:br>
            <a:r>
              <a:rPr lang="ru-RU"/>
              <a:t>1) переводить </a:t>
            </a:r>
            <a:r>
              <a:rPr lang="ru-RU" b="1"/>
              <a:t>Speech-to-Text </a:t>
            </a:r>
            <a:r>
              <a:rPr lang="ru-RU"/>
              <a:t>в удобном для вас формате. </a:t>
            </a:r>
            <a:br>
              <a:rPr lang="ru-RU"/>
            </a:br>
            <a:r>
              <a:rPr lang="ru-RU"/>
              <a:t>2) Оформлять текст в соответствие с заданным шаблоном.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Стек решения: python, CMU Sphinx</a:t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3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dirty="0"/>
              <a:t>Вам нужен наш продукт если:</a:t>
            </a:r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838200" y="1605954"/>
            <a:ext cx="10515600" cy="490104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ru-RU" dirty="0"/>
              <a:t>1)Время ожидания документации слишком велико</a:t>
            </a:r>
          </a:p>
          <a:p>
            <a:pPr marL="0" indent="0">
              <a:buNone/>
            </a:pPr>
            <a:r>
              <a:rPr lang="ru-RU" dirty="0"/>
              <a:t>2)Вы не хотите раздувать штат сотрудников или нанимать фрилансеров чтобы справится с тем, что умеет наш продукт</a:t>
            </a:r>
          </a:p>
          <a:p>
            <a:pPr marL="0" indent="0">
              <a:buNone/>
            </a:pPr>
            <a:r>
              <a:rPr lang="ru-RU" dirty="0"/>
              <a:t>3)Вы не хотите постоянно разбираться какие именно были задачи поставлены на совещании, потому что сотрудник нечетко разобрал суть вопроса.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A9725-BB76-499B-BEF3-87D6BFE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продукт: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B91EA1-9DCE-4960-9F68-F621133EE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b="1" dirty="0"/>
              <a:t>Быстрее</a:t>
            </a:r>
            <a:r>
              <a:rPr lang="ru-RU" dirty="0"/>
              <a:t>: Протоколирование совещаний проходит прямо во время совещания, обработка записи занимает считанные минуты.</a:t>
            </a:r>
          </a:p>
          <a:p>
            <a:pPr marL="114300" indent="0">
              <a:buNone/>
            </a:pPr>
            <a:r>
              <a:rPr lang="ru-RU" b="1" dirty="0"/>
              <a:t>Дешевле</a:t>
            </a:r>
            <a:r>
              <a:rPr lang="ru-RU" dirty="0"/>
              <a:t>: Любая подписка в зависимости от размера вашего предприятия будет дешевле сотрудника/штата сотрудников</a:t>
            </a:r>
          </a:p>
          <a:p>
            <a:pPr marL="114300" indent="0">
              <a:buNone/>
            </a:pPr>
            <a:r>
              <a:rPr lang="ru-RU" b="1" dirty="0"/>
              <a:t>Точнее</a:t>
            </a:r>
            <a:r>
              <a:rPr lang="ru-RU" dirty="0"/>
              <a:t>: Машина исключает человеческий фактор, она ошибается реже чем человек.</a:t>
            </a:r>
          </a:p>
          <a:p>
            <a:pPr marL="114300" indent="0">
              <a:buNone/>
            </a:pPr>
            <a:r>
              <a:rPr lang="ru-RU" b="1" dirty="0" err="1"/>
              <a:t>Адаптивнее</a:t>
            </a:r>
            <a:r>
              <a:rPr lang="ru-RU" dirty="0"/>
              <a:t>: Людям нужно долго привыкать к новым форматам протоколов, обучение машины же происходит за считанные часы.</a:t>
            </a:r>
          </a:p>
        </p:txBody>
      </p:sp>
    </p:spTree>
    <p:extLst>
      <p:ext uri="{BB962C8B-B14F-4D97-AF65-F5344CB8AC3E}">
        <p14:creationId xmlns:p14="http://schemas.microsoft.com/office/powerpoint/2010/main" val="6712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Решение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838200" y="1798625"/>
            <a:ext cx="6532800" cy="38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Программа перевода Speech-to-text была реализована и представлена в виде графического интерфейса.</a:t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000" y="783000"/>
            <a:ext cx="4538801" cy="607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ru-RU"/>
              <a:t>Фичи.</a:t>
            </a: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777586" y="2085398"/>
            <a:ext cx="10515600" cy="443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400"/>
            </a:pPr>
            <a:r>
              <a:rPr lang="ru-RU" b="1" dirty="0"/>
              <a:t>Автоматическое создание приказов/распоряжений: </a:t>
            </a:r>
            <a:r>
              <a:rPr lang="ru-RU" dirty="0"/>
              <a:t>После обучения системы на реальных данный планируется добавления возможности мгновенного генерирования распоряжений, бумажной волокиты связанной с формированием приказа больше не будет. Вам остается лишь проверить, распечатать и подписать.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ru-RU"/>
              <a:t>Реализация решения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0198657" y="1"/>
            <a:ext cx="1155142" cy="625027"/>
          </a:xfrm>
          <a:custGeom>
            <a:avLst/>
            <a:gdLst/>
            <a:ahLst/>
            <a:cxnLst/>
            <a:rect l="l" t="t" r="r" b="b"/>
            <a:pathLst>
              <a:path w="1155142" h="625027" extrusionOk="0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8" descr="Изображение выглядит как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7184" y="2043590"/>
            <a:ext cx="3781051" cy="2126841"/>
          </a:xfrm>
          <a:custGeom>
            <a:avLst/>
            <a:gdLst/>
            <a:ahLst/>
            <a:cxnLst/>
            <a:rect l="l" t="t" r="r" b="b"/>
            <a:pathLst>
              <a:path w="4114800" h="5712488" extrusionOk="0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18"/>
          <p:cNvSpPr/>
          <p:nvPr/>
        </p:nvSpPr>
        <p:spPr>
          <a:xfrm>
            <a:off x="6749602" y="1"/>
            <a:ext cx="2066948" cy="1621879"/>
          </a:xfrm>
          <a:custGeom>
            <a:avLst/>
            <a:gdLst/>
            <a:ahLst/>
            <a:cxnLst/>
            <a:rect l="l" t="t" r="r" b="b"/>
            <a:pathLst>
              <a:path w="2066948" h="1621879" extrusionOk="0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>
            <a:off x="12138745" y="1027906"/>
            <a:ext cx="0" cy="1597708"/>
          </a:xfrm>
          <a:prstGeom prst="straightConnector1">
            <a:avLst/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18"/>
          <p:cNvSpPr/>
          <p:nvPr/>
        </p:nvSpPr>
        <p:spPr>
          <a:xfrm rot="-1136562">
            <a:off x="7456580" y="5166682"/>
            <a:ext cx="1835725" cy="2024785"/>
          </a:xfrm>
          <a:custGeom>
            <a:avLst/>
            <a:gdLst/>
            <a:ahLst/>
            <a:cxnLst/>
            <a:rect l="l" t="t" r="r" b="b"/>
            <a:pathLst>
              <a:path w="1835725" h="2024785" extrusionOk="0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6809527" y="6033795"/>
            <a:ext cx="1991064" cy="824205"/>
          </a:xfrm>
          <a:custGeom>
            <a:avLst/>
            <a:gdLst/>
            <a:ahLst/>
            <a:cxnLst/>
            <a:rect l="l" t="t" r="r" b="b"/>
            <a:pathLst>
              <a:path w="1991064" h="824205" extrusionOk="0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10851696" y="5519196"/>
            <a:ext cx="1340305" cy="1338805"/>
          </a:xfrm>
          <a:custGeom>
            <a:avLst/>
            <a:gdLst/>
            <a:ahLst/>
            <a:cxnLst/>
            <a:rect l="l" t="t" r="r" b="b"/>
            <a:pathLst>
              <a:path w="1340305" h="1338805" extrusionOk="0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18"/>
          <p:cNvGrpSpPr/>
          <p:nvPr/>
        </p:nvGrpSpPr>
        <p:grpSpPr>
          <a:xfrm>
            <a:off x="838200" y="1827749"/>
            <a:ext cx="5393361" cy="4347088"/>
            <a:chOff x="0" y="2124"/>
            <a:chExt cx="5393361" cy="4347088"/>
          </a:xfrm>
        </p:grpSpPr>
        <p:cxnSp>
          <p:nvCxnSpPr>
            <p:cNvPr id="162" name="Google Shape;162;p18"/>
            <p:cNvCxnSpPr/>
            <p:nvPr/>
          </p:nvCxnSpPr>
          <p:spPr>
            <a:xfrm>
              <a:off x="0" y="2124"/>
              <a:ext cx="5393361" cy="0"/>
            </a:xfrm>
            <a:prstGeom prst="straightConnector1">
              <a:avLst/>
            </a:prstGeom>
            <a:gradFill>
              <a:gsLst>
                <a:gs pos="0">
                  <a:srgbClr val="C5A3F7"/>
                </a:gs>
                <a:gs pos="50000">
                  <a:srgbClr val="BC90FA"/>
                </a:gs>
                <a:gs pos="100000">
                  <a:srgbClr val="A579E2"/>
                </a:gs>
              </a:gsLst>
              <a:lin ang="5400000" scaled="0"/>
            </a:gradFill>
            <a:ln w="9525" cap="flat" cmpd="sng">
              <a:solidFill>
                <a:srgbClr val="BE96F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</p:cxnSp>
        <p:sp>
          <p:nvSpPr>
            <p:cNvPr id="163" name="Google Shape;163;p18"/>
            <p:cNvSpPr/>
            <p:nvPr/>
          </p:nvSpPr>
          <p:spPr>
            <a:xfrm>
              <a:off x="0" y="2124"/>
              <a:ext cx="5393361" cy="1449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0" y="2124"/>
              <a:ext cx="5393361" cy="1449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Стоимость разработки 600 тыс. руб.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5" name="Google Shape;165;p18"/>
            <p:cNvCxnSpPr/>
            <p:nvPr/>
          </p:nvCxnSpPr>
          <p:spPr>
            <a:xfrm>
              <a:off x="0" y="1451154"/>
              <a:ext cx="5393361" cy="0"/>
            </a:xfrm>
            <a:prstGeom prst="straightConnector1">
              <a:avLst/>
            </a:prstGeom>
            <a:gradFill>
              <a:gsLst>
                <a:gs pos="0">
                  <a:srgbClr val="6DF9AE"/>
                </a:gs>
                <a:gs pos="50000">
                  <a:srgbClr val="4FFFA3"/>
                </a:gs>
                <a:gs pos="100000">
                  <a:srgbClr val="3AE390"/>
                </a:gs>
              </a:gsLst>
              <a:lin ang="5400000" scaled="0"/>
            </a:gradFill>
            <a:ln w="9525" cap="flat" cmpd="sng">
              <a:solidFill>
                <a:srgbClr val="57F7A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</p:cxnSp>
        <p:sp>
          <p:nvSpPr>
            <p:cNvPr id="166" name="Google Shape;166;p18"/>
            <p:cNvSpPr/>
            <p:nvPr/>
          </p:nvSpPr>
          <p:spPr>
            <a:xfrm>
              <a:off x="0" y="1451154"/>
              <a:ext cx="5393361" cy="1449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0" y="1451154"/>
              <a:ext cx="5393361" cy="1449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1200"/>
              </a:pPr>
              <a:r>
                <a:rPr lang="ru-RU" sz="12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Срок разработки </a:t>
              </a:r>
              <a:r>
                <a:rPr lang="ru-RU" sz="12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</a:t>
              </a:r>
              <a:r>
                <a:rPr lang="ru-RU" sz="12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ru-RU" sz="12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месяцев - альфа</a:t>
              </a:r>
              <a:r>
                <a:rPr lang="ru-RU" sz="12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версия.</a:t>
              </a:r>
              <a:endParaRPr sz="1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8" name="Google Shape;168;p18"/>
            <p:cNvCxnSpPr/>
            <p:nvPr/>
          </p:nvCxnSpPr>
          <p:spPr>
            <a:xfrm>
              <a:off x="0" y="2900183"/>
              <a:ext cx="5393361" cy="0"/>
            </a:xfrm>
            <a:prstGeom prst="straightConnector1">
              <a:avLst/>
            </a:prstGeom>
            <a:gradFill>
              <a:gsLst>
                <a:gs pos="0">
                  <a:srgbClr val="FF9F49"/>
                </a:gs>
                <a:gs pos="50000">
                  <a:srgbClr val="FF9507"/>
                </a:gs>
                <a:gs pos="100000">
                  <a:srgbClr val="E38400"/>
                </a:gs>
              </a:gsLst>
              <a:lin ang="5400000" scaled="0"/>
            </a:gradFill>
            <a:ln w="9525" cap="flat" cmpd="sng">
              <a:solidFill>
                <a:srgbClr val="FC941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</p:cxnSp>
        <p:sp>
          <p:nvSpPr>
            <p:cNvPr id="169" name="Google Shape;169;p18"/>
            <p:cNvSpPr/>
            <p:nvPr/>
          </p:nvSpPr>
          <p:spPr>
            <a:xfrm>
              <a:off x="0" y="2900183"/>
              <a:ext cx="5393361" cy="1449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0" y="2900183"/>
              <a:ext cx="5393361" cy="1449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Стоимость сотрудника компании/фрилансера транскрибатора стоит определенной суммы, а с учетом протоколирования еще и занимает не мало времени, поэтому куда проще и выгоднее сделать этот процесс автоматическим. Лучшим способом реализации проекта будет распространение по годовым подпискам, увидев мгновенную выгоду предприятия не станут отказываться, к тому же последует поиск новых сотрудников штата, что тоже замедляет производство.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ru-RU"/>
              <a:t>Внимание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8</Slides>
  <Notes>7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ShapesVTI</vt:lpstr>
      <vt:lpstr>Команда: GACHIBASS </vt:lpstr>
      <vt:lpstr>Презентация PowerPoint</vt:lpstr>
      <vt:lpstr>Вам нужен наш продукт если:</vt:lpstr>
      <vt:lpstr>Наш продукт:</vt:lpstr>
      <vt:lpstr>Решение</vt:lpstr>
      <vt:lpstr>Фичи.</vt:lpstr>
      <vt:lpstr>Реализация решения</vt:lpstr>
      <vt:lpstr>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Команда: GACHIBASS </dc:title>
  <cp:revision>105</cp:revision>
  <dcterms:modified xsi:type="dcterms:W3CDTF">2021-08-22T05:30:11Z</dcterms:modified>
</cp:coreProperties>
</file>