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1" autoAdjust="0"/>
    <p:restoredTop sz="95332" autoAdjust="0"/>
  </p:normalViewPr>
  <p:slideViewPr>
    <p:cSldViewPr snapToGrid="0">
      <p:cViewPr varScale="1">
        <p:scale>
          <a:sx n="59" d="100"/>
          <a:sy n="59" d="100"/>
        </p:scale>
        <p:origin x="8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5A6A8E-9CF2-4AD5-8AEA-7FF3D07A2441}" type="datetimeFigureOut">
              <a:rPr lang="en-US" smtClean="0"/>
              <a:t>2022-01-03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165B74-3697-4CA4-A2FC-58F14F2F4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ions.e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Fingerprint Voting System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7584" y="814371"/>
            <a:ext cx="6327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Mohamed Ehab Hassan Sayed 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Group 2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Section 3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863" y="-130628"/>
            <a:ext cx="378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Project network diagram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666205"/>
            <a:ext cx="11914557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9748" y="0"/>
            <a:ext cx="33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Resource-constrained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523220"/>
            <a:ext cx="11743509" cy="58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0" y="208871"/>
            <a:ext cx="11861076" cy="62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RISK MANAGEMENT &amp; MONITORING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49217"/>
            <a:ext cx="11273246" cy="551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Risks that the system may face:</a:t>
            </a:r>
            <a:endParaRPr lang="en-US" sz="20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(1)Damage in the IS storage systems.</a:t>
            </a:r>
            <a:r>
              <a:rPr lang="en-U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(2)Data loss.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(3)Cyber-attack.</a:t>
            </a:r>
            <a:r>
              <a:rPr lang="en-U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(4)Damage in the fingerprint scanner devices.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(5)The storage doesn’t have enough space to store the votes and the results.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deal with it:</a:t>
            </a:r>
            <a:endParaRPr lang="en-US" sz="20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(1)Saving spare parts for emergency.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</a:t>
            </a: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Saving a backup copy of the data regularly.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(3)Protecting the system with the latest security methods and best security admins.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(4)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Saving spare parts for emergency.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(5)Expanding the hardware capacity</a:t>
            </a:r>
            <a:r>
              <a:rPr lang="en-US" sz="105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Monitoring the System: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(1)A team of experienced security administrators will take turns to provide high level security against cyber-attacks, especially during the elections period.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(2)The hardware devices will be guarded by the police.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(3)There will be a fire station near the storage systems to protect it from any fire damage.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583" y="46155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Projects Charter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39" y="1059143"/>
            <a:ext cx="11767518" cy="5457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FF0000"/>
                </a:solidFill>
              </a:rPr>
              <a:t>Project name: </a:t>
            </a:r>
            <a:r>
              <a:rPr lang="en-US" sz="2000" dirty="0">
                <a:solidFill>
                  <a:srgbClr val="0070C0"/>
                </a:solidFill>
              </a:rPr>
              <a:t>Fingerprint Voting System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Project sponsor: </a:t>
            </a:r>
            <a:r>
              <a:rPr lang="en-US" u="sng" dirty="0">
                <a:hlinkClick r:id="rId2"/>
              </a:rPr>
              <a:t>National Election Authority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Project </a:t>
            </a:r>
            <a:r>
              <a:rPr lang="en-US" sz="2000" b="1" dirty="0">
                <a:solidFill>
                  <a:srgbClr val="FF0000"/>
                </a:solidFill>
              </a:rPr>
              <a:t>manager: </a:t>
            </a:r>
            <a:r>
              <a:rPr lang="en-US" sz="2000" dirty="0">
                <a:solidFill>
                  <a:srgbClr val="0070C0"/>
                </a:solidFill>
              </a:rPr>
              <a:t>Mohamed Ehab Hassan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Purpose: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More accurate &amp; easier voting </a:t>
            </a:r>
            <a:r>
              <a:rPr lang="en-US" sz="2000" dirty="0" smtClean="0">
                <a:solidFill>
                  <a:srgbClr val="0070C0"/>
                </a:solidFill>
              </a:rPr>
              <a:t>system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Business case: </a:t>
            </a:r>
            <a:r>
              <a:rPr lang="en-US" sz="2000" dirty="0" smtClean="0">
                <a:solidFill>
                  <a:srgbClr val="0070C0"/>
                </a:solidFill>
              </a:rPr>
              <a:t>Solving many problems in the current traditional voting System in Egypt by using a fingerprint-based voting system, since a fingerprint is unique for every one, then using it in the voting process will make sure that the votes are true and will give us the accurate results.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Project scope: </a:t>
            </a:r>
            <a:r>
              <a:rPr lang="en-US" sz="2000" dirty="0">
                <a:solidFill>
                  <a:srgbClr val="0070C0"/>
                </a:solidFill>
              </a:rPr>
              <a:t>T</a:t>
            </a:r>
            <a:r>
              <a:rPr lang="en-US" sz="2000" dirty="0" smtClean="0">
                <a:solidFill>
                  <a:srgbClr val="0070C0"/>
                </a:solidFill>
              </a:rPr>
              <a:t>he system will:</a:t>
            </a:r>
          </a:p>
          <a:p>
            <a:pPr marL="457200" lvl="0" indent="-457200">
              <a:buAutoNum type="arabicParenBoth"/>
            </a:pPr>
            <a:r>
              <a:rPr lang="en-US" sz="2000" dirty="0" smtClean="0">
                <a:solidFill>
                  <a:srgbClr val="0070C0"/>
                </a:solidFill>
              </a:rPr>
              <a:t>register the citizens using the personal ID information and up to 3 Fingerprints per citizen.</a:t>
            </a:r>
          </a:p>
          <a:p>
            <a:pPr marL="457200" lvl="0" indent="-457200">
              <a:buAutoNum type="arabicParenBoth"/>
            </a:pPr>
            <a:r>
              <a:rPr lang="en-US" sz="2000" dirty="0" smtClean="0">
                <a:solidFill>
                  <a:srgbClr val="0070C0"/>
                </a:solidFill>
              </a:rPr>
              <a:t>the system will count the votes. </a:t>
            </a:r>
          </a:p>
          <a:p>
            <a:pPr marL="457200" lvl="0" indent="-457200">
              <a:buAutoNum type="arabicParenBoth"/>
            </a:pPr>
            <a:r>
              <a:rPr lang="en-US" sz="2000" dirty="0" smtClean="0">
                <a:solidFill>
                  <a:srgbClr val="0070C0"/>
                </a:solidFill>
              </a:rPr>
              <a:t>publish the results, then store the results in the DBMS.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deliverables of the project: 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system will:-</a:t>
            </a:r>
          </a:p>
          <a:p>
            <a:pPr lvl="0">
              <a:lnSpc>
                <a:spcPct val="120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 Identify users using fingerprints.                         (2) make sure that each voter can vote only once.</a:t>
            </a:r>
          </a:p>
          <a:p>
            <a:pPr lvl="0">
              <a:lnSpc>
                <a:spcPct val="120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 Calculate the votes                                                 (3) store the results in the DBMS temporary.</a:t>
            </a:r>
          </a:p>
          <a:p>
            <a:pPr lvl="0"/>
            <a:endParaRPr lang="en-US" sz="2000" dirty="0" smtClean="0">
              <a:solidFill>
                <a:srgbClr val="0070C0"/>
              </a:solidFill>
            </a:endParaRPr>
          </a:p>
          <a:p>
            <a:pPr lvl="0"/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35" y="247134"/>
            <a:ext cx="942820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resources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lvl="0">
              <a:lnSpc>
                <a:spcPct val="120000"/>
              </a:lnSpc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 A computer engineers team                        (2)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team of telecommunication engineers. 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(3)A team of Programmers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(4)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team of security administrators.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(5)Fingerprint scanner devices.</a:t>
            </a:r>
            <a:r>
              <a:rPr 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(6)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storage system.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(7)Network devices.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Budget:</a:t>
            </a:r>
            <a:endParaRPr lang="en-US" sz="10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7,000,000 $ (fingerprint devices, IS storage systems, Network, servers, engineers, developers, Training)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Constraints:</a:t>
            </a:r>
            <a:endParaRPr lang="en-US" sz="10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(1)The project must take less than 1 year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(2)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 no more than 7,000,000 $.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(3)The DBMS must be bought from Oracle.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Assumptions:</a:t>
            </a:r>
            <a:endParaRPr lang="en-US" sz="10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(1)The project doesn’t take more than 1 year.           (2)cost is not more than 7,000,000 $.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(3)Efficient fingerprint devices.</a:t>
            </a:r>
            <a:r>
              <a:rPr 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(4)The database has enough storage.</a:t>
            </a:r>
            <a:endParaRPr lang="en-US" sz="1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6512" y="0"/>
            <a:ext cx="4215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32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 </a:t>
            </a:r>
            <a:r>
              <a:rPr lang="en-US" sz="32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56" y="584775"/>
            <a:ext cx="11923776" cy="639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 Description: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1.The 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will allow the voters to use their fingerprints to vote.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2.The 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will automatically count the votes and determine the winner candidate.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3.The 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will save the results in a secure database</a:t>
            </a: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Acceptance Criteria:</a:t>
            </a:r>
            <a:endParaRPr lang="en-US" sz="105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(1)Simple user interface.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(2)Fast votes counting.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3)Strong security system.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Deliverables:</a:t>
            </a:r>
            <a:endParaRPr lang="en-US" sz="105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(1)Project plan, reports, documents.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(2)Easier, faster and more accurate election process.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Exclusions:</a:t>
            </a:r>
            <a:endParaRPr lang="en-US" sz="105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(1)One of the voters wants to store more than 3 fingerprints but the manager refuses.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(2)A researcher wants the system to store the results for a longer time than determined.</a:t>
            </a:r>
          </a:p>
          <a:p>
            <a:pPr lvl="0">
              <a:lnSpc>
                <a:spcPct val="107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Constrains:</a:t>
            </a:r>
            <a:endParaRPr lang="en-US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(1)The rules of the election process according to the Egyptian constitution.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(2)Budget.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sz="2000" dirty="0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launching date.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Assumptions: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(1)Storage for the database not less than 5 zettabytes.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(2)Available Fingerprint-Scanner devices not less than 1 million devices.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896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</a:rPr>
              <a:t>WBS</a:t>
            </a:r>
            <a:endParaRPr lang="en-US" sz="4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46" y="-1"/>
            <a:ext cx="8615042" cy="63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86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WBS Dictionary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80457"/>
              </p:ext>
            </p:extLst>
          </p:nvPr>
        </p:nvGraphicFramePr>
        <p:xfrm>
          <a:off x="6209211" y="594784"/>
          <a:ext cx="5982789" cy="284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90">
                  <a:extLst>
                    <a:ext uri="{9D8B030D-6E8A-4147-A177-3AD203B41FA5}">
                      <a16:colId xmlns:a16="http://schemas.microsoft.com/office/drawing/2014/main" val="1062654285"/>
                    </a:ext>
                  </a:extLst>
                </a:gridCol>
                <a:gridCol w="4092999">
                  <a:extLst>
                    <a:ext uri="{9D8B030D-6E8A-4147-A177-3AD203B41FA5}">
                      <a16:colId xmlns:a16="http://schemas.microsoft.com/office/drawing/2014/main" val="3891555507"/>
                    </a:ext>
                  </a:extLst>
                </a:gridCol>
              </a:tblGrid>
              <a:tr h="6218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623848"/>
                  </a:ext>
                </a:extLst>
              </a:tr>
              <a:tr h="6218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Producing the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130813"/>
                  </a:ext>
                </a:extLst>
              </a:tr>
              <a:tr h="6218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Manufacturing the fingerprint-scanning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352161"/>
                  </a:ext>
                </a:extLst>
              </a:tr>
              <a:tr h="310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computer engineers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915090"/>
                  </a:ext>
                </a:extLst>
              </a:tr>
              <a:tr h="310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1/ 2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112061"/>
                  </a:ext>
                </a:extLst>
              </a:tr>
              <a:tr h="310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1/ 4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5781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1333"/>
              </p:ext>
            </p:extLst>
          </p:nvPr>
        </p:nvGraphicFramePr>
        <p:xfrm>
          <a:off x="36829" y="584775"/>
          <a:ext cx="5919834" cy="2874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788">
                  <a:extLst>
                    <a:ext uri="{9D8B030D-6E8A-4147-A177-3AD203B41FA5}">
                      <a16:colId xmlns:a16="http://schemas.microsoft.com/office/drawing/2014/main" val="2775554542"/>
                    </a:ext>
                  </a:extLst>
                </a:gridCol>
                <a:gridCol w="3958046">
                  <a:extLst>
                    <a:ext uri="{9D8B030D-6E8A-4147-A177-3AD203B41FA5}">
                      <a16:colId xmlns:a16="http://schemas.microsoft.com/office/drawing/2014/main" val="375720098"/>
                    </a:ext>
                  </a:extLst>
                </a:gridCol>
              </a:tblGrid>
              <a:tr h="4359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404342"/>
                  </a:ext>
                </a:extLst>
              </a:tr>
              <a:tr h="6324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Getting 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336584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making </a:t>
                      </a:r>
                      <a:r>
                        <a:rPr lang="en-US" sz="2000" dirty="0">
                          <a:effectLst/>
                        </a:rPr>
                        <a:t>the required resources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172165"/>
                  </a:ext>
                </a:extLst>
              </a:tr>
              <a:tr h="6324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computer engineers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799677"/>
                  </a:ext>
                </a:extLst>
              </a:tr>
              <a:tr h="309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1/ 1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57200"/>
                  </a:ext>
                </a:extLst>
              </a:tr>
              <a:tr h="309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31/ 1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06724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82271"/>
              </p:ext>
            </p:extLst>
          </p:nvPr>
        </p:nvGraphicFramePr>
        <p:xfrm>
          <a:off x="36830" y="3545777"/>
          <a:ext cx="5919834" cy="284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976">
                  <a:extLst>
                    <a:ext uri="{9D8B030D-6E8A-4147-A177-3AD203B41FA5}">
                      <a16:colId xmlns:a16="http://schemas.microsoft.com/office/drawing/2014/main" val="3402839256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1452380635"/>
                    </a:ext>
                  </a:extLst>
                </a:gridCol>
              </a:tblGrid>
              <a:tr h="616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Work package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48639"/>
                  </a:ext>
                </a:extLst>
              </a:tr>
              <a:tr h="574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250713"/>
                  </a:ext>
                </a:extLst>
              </a:tr>
              <a:tr h="574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Developing the software to run the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095495"/>
                  </a:ext>
                </a:extLst>
              </a:tr>
              <a:tr h="280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developers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894279"/>
                  </a:ext>
                </a:extLst>
              </a:tr>
              <a:tr h="280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/ 4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357986"/>
                  </a:ext>
                </a:extLst>
              </a:tr>
              <a:tr h="280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1/ 6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22574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44214"/>
              </p:ext>
            </p:extLst>
          </p:nvPr>
        </p:nvGraphicFramePr>
        <p:xfrm>
          <a:off x="6118361" y="3545775"/>
          <a:ext cx="6073640" cy="2848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486">
                  <a:extLst>
                    <a:ext uri="{9D8B030D-6E8A-4147-A177-3AD203B41FA5}">
                      <a16:colId xmlns:a16="http://schemas.microsoft.com/office/drawing/2014/main" val="3405916308"/>
                    </a:ext>
                  </a:extLst>
                </a:gridCol>
                <a:gridCol w="4155154">
                  <a:extLst>
                    <a:ext uri="{9D8B030D-6E8A-4147-A177-3AD203B41FA5}">
                      <a16:colId xmlns:a16="http://schemas.microsoft.com/office/drawing/2014/main" val="4033232901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816449"/>
                  </a:ext>
                </a:extLst>
              </a:tr>
              <a:tr h="813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Storage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16843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Establishing a reliable storage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995767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computer engineers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728315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/ 1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55600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1 / 3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89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9490"/>
              </p:ext>
            </p:extLst>
          </p:nvPr>
        </p:nvGraphicFramePr>
        <p:xfrm>
          <a:off x="0" y="0"/>
          <a:ext cx="5564777" cy="284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994">
                  <a:extLst>
                    <a:ext uri="{9D8B030D-6E8A-4147-A177-3AD203B41FA5}">
                      <a16:colId xmlns:a16="http://schemas.microsoft.com/office/drawing/2014/main" val="1511044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val="3265551084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132363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DBMS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162773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Developing a reliable DBMS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76812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developers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62816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/ 3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767739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/ 4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9006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47882"/>
              </p:ext>
            </p:extLst>
          </p:nvPr>
        </p:nvGraphicFramePr>
        <p:xfrm>
          <a:off x="5786846" y="0"/>
          <a:ext cx="6405154" cy="284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202">
                  <a:extLst>
                    <a:ext uri="{9D8B030D-6E8A-4147-A177-3AD203B41FA5}">
                      <a16:colId xmlns:a16="http://schemas.microsoft.com/office/drawing/2014/main" val="2747336709"/>
                    </a:ext>
                  </a:extLst>
                </a:gridCol>
                <a:gridCol w="4381952">
                  <a:extLst>
                    <a:ext uri="{9D8B030D-6E8A-4147-A177-3AD203B41FA5}">
                      <a16:colId xmlns:a16="http://schemas.microsoft.com/office/drawing/2014/main" val="182667166"/>
                    </a:ext>
                  </a:extLst>
                </a:gridCol>
              </a:tblGrid>
              <a:tr h="253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14177"/>
                  </a:ext>
                </a:extLst>
              </a:tr>
              <a:tr h="507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DBMS security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124279"/>
                  </a:ext>
                </a:extLst>
              </a:tr>
              <a:tr h="507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Making a strong security system to the DBMS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412543"/>
                  </a:ext>
                </a:extLst>
              </a:tr>
              <a:tr h="507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Security admins &amp; The developers team leaders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607635"/>
                  </a:ext>
                </a:extLst>
              </a:tr>
              <a:tr h="253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/ 4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000486"/>
                  </a:ext>
                </a:extLst>
              </a:tr>
              <a:tr h="253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/ 6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05483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50814"/>
              </p:ext>
            </p:extLst>
          </p:nvPr>
        </p:nvGraphicFramePr>
        <p:xfrm>
          <a:off x="0" y="3049469"/>
          <a:ext cx="5564777" cy="326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801">
                  <a:extLst>
                    <a:ext uri="{9D8B030D-6E8A-4147-A177-3AD203B41FA5}">
                      <a16:colId xmlns:a16="http://schemas.microsoft.com/office/drawing/2014/main" val="2678850693"/>
                    </a:ext>
                  </a:extLst>
                </a:gridCol>
                <a:gridCol w="3802976">
                  <a:extLst>
                    <a:ext uri="{9D8B030D-6E8A-4147-A177-3AD203B41FA5}">
                      <a16:colId xmlns:a16="http://schemas.microsoft.com/office/drawing/2014/main" val="166119416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7121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Network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2581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Connecting the Fingerprint-scanner devices from all around Egypt to the DBMS using a reliable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91681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network engineers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4340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/ 4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54983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/ 7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9263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22141"/>
              </p:ext>
            </p:extLst>
          </p:nvPr>
        </p:nvGraphicFramePr>
        <p:xfrm>
          <a:off x="5891349" y="3055292"/>
          <a:ext cx="6300651" cy="3319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341">
                  <a:extLst>
                    <a:ext uri="{9D8B030D-6E8A-4147-A177-3AD203B41FA5}">
                      <a16:colId xmlns:a16="http://schemas.microsoft.com/office/drawing/2014/main" val="3186792683"/>
                    </a:ext>
                  </a:extLst>
                </a:gridCol>
                <a:gridCol w="4335310">
                  <a:extLst>
                    <a:ext uri="{9D8B030D-6E8A-4147-A177-3AD203B41FA5}">
                      <a16:colId xmlns:a16="http://schemas.microsoft.com/office/drawing/2014/main" val="2725076484"/>
                    </a:ext>
                  </a:extLst>
                </a:gridCol>
              </a:tblGrid>
              <a:tr h="7827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307874"/>
                  </a:ext>
                </a:extLst>
              </a:tr>
              <a:tr h="621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 security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775186"/>
                  </a:ext>
                </a:extLst>
              </a:tr>
              <a:tr h="621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Making a strong security system to the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451516"/>
                  </a:ext>
                </a:extLst>
              </a:tr>
              <a:tr h="621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security admins team leader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 Network engineers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592844"/>
                  </a:ext>
                </a:extLst>
              </a:tr>
              <a:tr h="303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/ 7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12728"/>
                  </a:ext>
                </a:extLst>
              </a:tr>
              <a:tr h="303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/ 8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47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2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41466"/>
              </p:ext>
            </p:extLst>
          </p:nvPr>
        </p:nvGraphicFramePr>
        <p:xfrm>
          <a:off x="0" y="0"/>
          <a:ext cx="7372350" cy="2196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814761390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3573691210"/>
                    </a:ext>
                  </a:extLst>
                </a:gridCol>
              </a:tblGrid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74712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5224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Doing some tests to the final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45182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Developers team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525639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/ 8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66190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/ 9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11348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08616"/>
              </p:ext>
            </p:extLst>
          </p:nvPr>
        </p:nvGraphicFramePr>
        <p:xfrm>
          <a:off x="15512" y="2395891"/>
          <a:ext cx="7381875" cy="1869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2376521170"/>
                    </a:ext>
                  </a:extLst>
                </a:gridCol>
                <a:gridCol w="5050155">
                  <a:extLst>
                    <a:ext uri="{9D8B030D-6E8A-4147-A177-3AD203B41FA5}">
                      <a16:colId xmlns:a16="http://schemas.microsoft.com/office/drawing/2014/main" val="3615171680"/>
                    </a:ext>
                  </a:extLst>
                </a:gridCol>
              </a:tblGrid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92816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Work package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Launching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577423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Introducing the System to public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70748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Person(s)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21295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/ 9 / 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00308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/ 10 / 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29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8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RESPONSIBILITY MATRIX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94658"/>
              </p:ext>
            </p:extLst>
          </p:nvPr>
        </p:nvGraphicFramePr>
        <p:xfrm>
          <a:off x="156752" y="457199"/>
          <a:ext cx="11926390" cy="6257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376">
                  <a:extLst>
                    <a:ext uri="{9D8B030D-6E8A-4147-A177-3AD203B41FA5}">
                      <a16:colId xmlns:a16="http://schemas.microsoft.com/office/drawing/2014/main" val="2290780417"/>
                    </a:ext>
                  </a:extLst>
                </a:gridCol>
                <a:gridCol w="1987376">
                  <a:extLst>
                    <a:ext uri="{9D8B030D-6E8A-4147-A177-3AD203B41FA5}">
                      <a16:colId xmlns:a16="http://schemas.microsoft.com/office/drawing/2014/main" val="3731775463"/>
                    </a:ext>
                  </a:extLst>
                </a:gridCol>
                <a:gridCol w="1987376">
                  <a:extLst>
                    <a:ext uri="{9D8B030D-6E8A-4147-A177-3AD203B41FA5}">
                      <a16:colId xmlns:a16="http://schemas.microsoft.com/office/drawing/2014/main" val="2289415372"/>
                    </a:ext>
                  </a:extLst>
                </a:gridCol>
                <a:gridCol w="1987376">
                  <a:extLst>
                    <a:ext uri="{9D8B030D-6E8A-4147-A177-3AD203B41FA5}">
                      <a16:colId xmlns:a16="http://schemas.microsoft.com/office/drawing/2014/main" val="217019085"/>
                    </a:ext>
                  </a:extLst>
                </a:gridCol>
                <a:gridCol w="1988443">
                  <a:extLst>
                    <a:ext uri="{9D8B030D-6E8A-4147-A177-3AD203B41FA5}">
                      <a16:colId xmlns:a16="http://schemas.microsoft.com/office/drawing/2014/main" val="4165478163"/>
                    </a:ext>
                  </a:extLst>
                </a:gridCol>
                <a:gridCol w="1988443">
                  <a:extLst>
                    <a:ext uri="{9D8B030D-6E8A-4147-A177-3AD203B41FA5}">
                      <a16:colId xmlns:a16="http://schemas.microsoft.com/office/drawing/2014/main" val="1233462203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Manager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Computer Engineers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Developers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Security Admins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Network Engineers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705583572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1.1.1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Getting resources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2566820135"/>
                  </a:ext>
                </a:extLst>
              </a:tr>
              <a:tr h="813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1.1.2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Manufacturing the devices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1357273579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1.1.3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Software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2765434136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1.2.1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Storage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1249825236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1.2.2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DBMS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3377142685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1.2.3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DBMS security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2460872660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1.3.1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Network deployment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3372925731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1.3.2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Network security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1889022777"/>
                  </a:ext>
                </a:extLst>
              </a:tr>
              <a:tr h="53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1.4.1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Testing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4124642328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1.4.2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Launching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013" marR="43013" marT="0" marB="0" anchor="ctr"/>
                </a:tc>
                <a:extLst>
                  <a:ext uri="{0D108BD9-81ED-4DB2-BD59-A6C34878D82A}">
                    <a16:rowId xmlns:a16="http://schemas.microsoft.com/office/drawing/2014/main" val="248683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1092</Words>
  <Application>Microsoft Office PowerPoint</Application>
  <PresentationFormat>Widescreen</PresentationFormat>
  <Paragraphs>264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Fingerprint Voting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Voting System</dc:title>
  <dc:creator>MOH-Ehab</dc:creator>
  <cp:lastModifiedBy>MOH-Ehab</cp:lastModifiedBy>
  <cp:revision>19</cp:revision>
  <dcterms:created xsi:type="dcterms:W3CDTF">2022-01-03T12:12:40Z</dcterms:created>
  <dcterms:modified xsi:type="dcterms:W3CDTF">2022-01-03T14:54:53Z</dcterms:modified>
</cp:coreProperties>
</file>