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0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0"/>
  </p:normalViewPr>
  <p:slideViewPr>
    <p:cSldViewPr snapToGrid="0" snapToObjects="1">
      <p:cViewPr>
        <p:scale>
          <a:sx n="96" d="100"/>
          <a:sy n="96" d="100"/>
        </p:scale>
        <p:origin x="60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458F8-CDB6-CD40-8F4A-FFB1DF9FA7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05436-2D63-5648-9738-A42A3A1A0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B2E-7B2D-E148-A503-946CD1A4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B6251-EBDE-2545-A092-05EE932BC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74F9-3B7B-E143-A0BE-08520F27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7BFC-A921-5E4C-95C8-715B959BE0C8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51C8-8F51-E64C-AEE6-71B2911D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DC82-3D9C-AD49-8692-2999743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F37E9-D076-9040-AEB9-E47955D9FB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565" y="6311900"/>
            <a:ext cx="1017270" cy="2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B01-98A1-814A-8671-94B2A423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B75FF-6F4A-0448-AA0C-EB058630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B296-ECA5-754A-8865-7C33E2B1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A2F-847F-BD48-BB2D-400CC58AD9AF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B933-173C-7141-865E-6F7333E1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1CD8-60F0-5B46-B178-5907BCA9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388E6-0400-8045-8C39-48FB8CE4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FAAA-C287-BC47-A719-F73B0BB0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D52E-C917-B64E-873E-4B2AD984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C98-924E-1248-9E1D-28309886490C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D83C-9FA1-9C4A-BDD4-C05E4C7F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E153-CE5C-464E-A68A-3A305B21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905A-04D7-5444-ABCA-3CC666B1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116F-47A5-8843-AE76-FEA3110E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48CD-0065-4847-8481-DE319C8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446F-75A5-5642-A1A9-A3E953EBFE14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9D0C-1F92-FA40-8B53-B826DFDD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B43A-E177-2F40-AF9C-9E7D53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88BD4-EE69-1E4E-B88F-06D5C89A6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565" y="6311900"/>
            <a:ext cx="1017270" cy="2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C086-1E34-E04D-85CA-135BF9D1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D9B0-3063-9F48-989C-1D5A8B2F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1D4B-0CDA-514B-8752-5C6E6DE3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7EFD-F7F4-C145-AC88-EE00477F9D7D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8538-7809-6E4A-8D59-589EECA0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73B6C-33A2-284C-B0D0-3CBA1B27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602-ED44-3A4F-A9FC-8BE6CD3C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36BF-B91D-1E48-962A-4279C91C3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1BC02-9B3C-E84E-8376-1CF59644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3814B-EA20-0043-BB5C-C5CA9685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D59B-3E63-EC4F-83AA-8714D5EF306A}" type="datetime1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74A67-094E-C845-80A1-391B32B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442E-2AD9-2945-B67E-0D60E38F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8273-0CC5-964E-82A9-A426DEFC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EEB1-7D74-9F49-8485-2019CCEF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5FE28-FBCE-0248-81F0-DAC1A888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EC62B-0C28-734F-A41A-391D3FE4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976DC-D175-2048-8E3D-026D9DACB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EF4D-E5BB-584D-8074-0F9B6BE5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193C-6C96-9348-BA41-E79388E3F29B}" type="datetime1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E797A-0990-9C40-AC79-D4445CA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42049-CCD7-6149-A8EF-F4CAA49B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1F5-4FA8-6A49-9331-680A5962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405D5-B234-EE45-82D9-BB0D0B55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592E-53BF-FB45-AA2C-9447254E22C8}" type="datetime1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698C-687C-5A41-8459-9AC0F05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B7799-46DA-DD44-803F-5DC31AF3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755FB-436E-A046-9777-D62E49D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34F-6D21-E744-959B-EBC0ECB2887D}" type="datetime1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59C0-876A-9D46-913C-7B7E723D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9EBC-21AA-3D48-9E40-F39B8CF6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3CD1-0E75-0047-B28D-5A3F0667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CAF2-D9F6-3C4A-9135-5DD5E61F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84898-CF1A-B840-BF07-A61D97B2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E247-6694-C24A-A8A3-9AD5ED1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444-38F7-7F41-8CC0-26D8260FB4BF}" type="datetime1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23E2A-B1A9-2844-9C0E-7118E4CF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CBD23-B155-7E4A-9601-188699AE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B4BB-7BA0-0F42-A1FA-BC60DECE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95067-F9FD-E447-9146-836B36089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D3FF-ECDE-454D-AC9D-A541F904C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8CE6-53B8-1F45-A665-1BAC504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AB3-6B8E-BD4E-9E42-A0A481A2288B}" type="datetime1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C4021-4B21-EC48-AEEA-48BFDC12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0DA6D-8F31-3141-92C4-5DBF0A92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C4AD4-E87D-5245-812B-133FC0A7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DE9C-A0B8-F748-9122-F7711FBD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74A2-F4FE-A240-B16F-6040A1B65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7F16-6EC6-9446-9BE6-580FFDE7FC67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83F16-6A3F-9749-A0C5-EDF13A7A8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A7FF-F227-A24B-924A-D2500112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am.Phiri@moh.gov.z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6B78-A6C0-B749-A9EE-95A0B0BA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83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Interoperability of Electronic Health Information Systems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449E9-4868-9B49-B5D0-B055269B9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17" y="2530883"/>
            <a:ext cx="9144000" cy="281182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5600" b="1" dirty="0" smtClean="0">
                <a:solidFill>
                  <a:srgbClr val="FF0000"/>
                </a:solidFill>
              </a:rPr>
              <a:t>CBU, CDC, CRS,CIDRZ, DNRPC,JHPIEGO,MOH,UMB, </a:t>
            </a:r>
            <a:r>
              <a:rPr lang="en-US" sz="5600" b="1" dirty="0" smtClean="0">
                <a:solidFill>
                  <a:srgbClr val="FF0000"/>
                </a:solidFill>
              </a:rPr>
              <a:t>ZNBTS, PCI</a:t>
            </a:r>
            <a:endParaRPr lang="en-US" sz="5600" b="1" dirty="0" smtClean="0">
              <a:solidFill>
                <a:srgbClr val="FF0000"/>
              </a:solidFill>
            </a:endParaRPr>
          </a:p>
          <a:p>
            <a:endParaRPr lang="en-US" sz="5600" dirty="0" smtClean="0"/>
          </a:p>
          <a:p>
            <a:endParaRPr lang="en-US" sz="5600" dirty="0" smtClean="0"/>
          </a:p>
          <a:p>
            <a:endParaRPr lang="en-US" sz="5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58D2-65CF-1147-8B59-5E96B74D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7BC7-8444-154D-85EA-B42A7D5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72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2EB2-723D-994D-BA77-8B8D2435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0"/>
            <a:ext cx="10515600" cy="4932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What </a:t>
            </a:r>
            <a:r>
              <a:rPr lang="en-US" sz="1400" b="1" dirty="0">
                <a:solidFill>
                  <a:srgbClr val="002060"/>
                </a:solidFill>
              </a:rPr>
              <a:t>is the problem? Current state, future </a:t>
            </a:r>
            <a:r>
              <a:rPr lang="en-US" sz="1400" b="1" dirty="0" smtClean="0">
                <a:solidFill>
                  <a:srgbClr val="002060"/>
                </a:solidFill>
              </a:rPr>
              <a:t>state</a:t>
            </a:r>
          </a:p>
          <a:p>
            <a:r>
              <a:rPr lang="en-US" sz="1400" dirty="0" smtClean="0"/>
              <a:t>Currently in Zambia, we have multiple electronic information systems that are not integrated. For example: EHR, Supply Chain Systems, </a:t>
            </a:r>
            <a:r>
              <a:rPr lang="en-US" sz="1400" dirty="0" err="1" smtClean="0"/>
              <a:t>eLIMS</a:t>
            </a:r>
            <a:r>
              <a:rPr lang="en-US" sz="1400" dirty="0" smtClean="0"/>
              <a:t> (electronic lab information management system). These systems work in silos. The challenges of the non-integration of these systems are listed below:</a:t>
            </a:r>
          </a:p>
          <a:p>
            <a:pPr lvl="1"/>
            <a:r>
              <a:rPr lang="en-US" sz="1400" dirty="0" smtClean="0"/>
              <a:t>Fragmentation</a:t>
            </a:r>
          </a:p>
          <a:p>
            <a:pPr lvl="1"/>
            <a:r>
              <a:rPr lang="en-US" sz="1400" dirty="0" smtClean="0"/>
              <a:t>Duplication</a:t>
            </a:r>
          </a:p>
          <a:p>
            <a:pPr lvl="1"/>
            <a:r>
              <a:rPr lang="en-US" sz="1400" dirty="0" smtClean="0"/>
              <a:t>Misapplication of resources</a:t>
            </a:r>
          </a:p>
          <a:p>
            <a:pPr lvl="1"/>
            <a:r>
              <a:rPr lang="en-US" sz="1400" dirty="0" smtClean="0"/>
              <a:t>Lack of </a:t>
            </a:r>
            <a:r>
              <a:rPr lang="en-US" sz="1400" dirty="0" smtClean="0"/>
              <a:t>Standardization</a:t>
            </a:r>
            <a:endParaRPr lang="en-US" sz="1400" dirty="0" smtClean="0"/>
          </a:p>
          <a:p>
            <a:pPr lvl="1"/>
            <a:r>
              <a:rPr lang="en-US" sz="1400" dirty="0" smtClean="0"/>
              <a:t>Future State: Interoperability amongst electronic health information systems,  that work together within and across the sector boundaries, in order to advance the effective delivery of health care for individuals and communities.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Why </a:t>
            </a:r>
            <a:r>
              <a:rPr lang="en-US" sz="1400" b="1" dirty="0">
                <a:solidFill>
                  <a:srgbClr val="002060"/>
                </a:solidFill>
              </a:rPr>
              <a:t>problem is important to address?</a:t>
            </a:r>
          </a:p>
          <a:p>
            <a:r>
              <a:rPr lang="en-US" sz="1400" dirty="0" smtClean="0"/>
              <a:t>In order to have efficient and effective systems, which communicate with each other to contribute towards improved quality health care.</a:t>
            </a:r>
          </a:p>
          <a:p>
            <a:r>
              <a:rPr lang="en-US" sz="1400" dirty="0" smtClean="0"/>
              <a:t>To reduce operational costs and complexity</a:t>
            </a:r>
          </a:p>
          <a:p>
            <a:r>
              <a:rPr lang="en-US" sz="1400" dirty="0" smtClean="0"/>
              <a:t>Leveraging of existing investments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Is </a:t>
            </a:r>
            <a:r>
              <a:rPr lang="en-US" sz="1400" b="1" dirty="0">
                <a:solidFill>
                  <a:srgbClr val="002060"/>
                </a:solidFill>
              </a:rPr>
              <a:t>it related to other problems being solved?</a:t>
            </a:r>
          </a:p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58FC5-6458-3D4C-951C-109F2D44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E03A-BEEA-7A49-AF4D-2E53CD9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Potential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BA01-4523-7D4C-BBB0-9B7CDCC1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What are the potential benefits (value claim) if problem is solved</a:t>
            </a:r>
            <a:r>
              <a:rPr lang="en-US" b="1" dirty="0" smtClean="0">
                <a:solidFill>
                  <a:srgbClr val="002060"/>
                </a:solidFill>
              </a:rPr>
              <a:t>?</a:t>
            </a:r>
          </a:p>
          <a:p>
            <a:pPr lvl="1"/>
            <a:r>
              <a:rPr lang="en-US" sz="1600" dirty="0" smtClean="0"/>
              <a:t>Reduction in Fragmentation</a:t>
            </a:r>
            <a:endParaRPr lang="en-US" sz="1600" dirty="0"/>
          </a:p>
          <a:p>
            <a:pPr lvl="1"/>
            <a:r>
              <a:rPr lang="en-US" sz="1600" dirty="0" smtClean="0"/>
              <a:t>Reduced </a:t>
            </a:r>
            <a:r>
              <a:rPr lang="en-US" sz="1600" dirty="0" smtClean="0"/>
              <a:t>Duplication</a:t>
            </a:r>
          </a:p>
          <a:p>
            <a:pPr lvl="1"/>
            <a:r>
              <a:rPr lang="en-US" sz="1600" dirty="0" smtClean="0"/>
              <a:t>Increased productivity</a:t>
            </a:r>
            <a:endParaRPr lang="en-US" sz="1600" dirty="0"/>
          </a:p>
          <a:p>
            <a:pPr lvl="1"/>
            <a:r>
              <a:rPr lang="en-US" sz="1600" dirty="0" smtClean="0"/>
              <a:t>Reduction of misapplication </a:t>
            </a:r>
            <a:r>
              <a:rPr lang="en-US" sz="1600" dirty="0"/>
              <a:t>of </a:t>
            </a:r>
            <a:r>
              <a:rPr lang="en-US" sz="1600" dirty="0" smtClean="0"/>
              <a:t>resources (Reducing cost associated with legacy system)</a:t>
            </a:r>
            <a:endParaRPr lang="en-US" sz="1600" dirty="0"/>
          </a:p>
          <a:p>
            <a:pPr lvl="1"/>
            <a:r>
              <a:rPr lang="en-US" sz="1600" dirty="0" smtClean="0"/>
              <a:t>Introduction of Standardization</a:t>
            </a:r>
          </a:p>
          <a:p>
            <a:pPr lvl="1"/>
            <a:r>
              <a:rPr lang="en-US" sz="1600" dirty="0" smtClean="0"/>
              <a:t>Improvement of service </a:t>
            </a:r>
            <a:r>
              <a:rPr lang="en-US" sz="1600" dirty="0" smtClean="0"/>
              <a:t>delivery (Increasing patient safety, improving the continuum of care)</a:t>
            </a:r>
            <a:endParaRPr lang="en-US" sz="1600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Who will benefit from solving this problem</a:t>
            </a:r>
            <a:r>
              <a:rPr lang="en-US" b="1" dirty="0" smtClean="0">
                <a:solidFill>
                  <a:srgbClr val="002060"/>
                </a:solidFill>
              </a:rPr>
              <a:t>?</a:t>
            </a:r>
          </a:p>
          <a:p>
            <a:pPr lvl="1"/>
            <a:r>
              <a:rPr lang="en-US" sz="1600" dirty="0" smtClean="0"/>
              <a:t>Policy makers</a:t>
            </a:r>
          </a:p>
          <a:p>
            <a:pPr lvl="1"/>
            <a:r>
              <a:rPr lang="en-US" sz="1600" dirty="0" smtClean="0"/>
              <a:t>Providers</a:t>
            </a:r>
          </a:p>
          <a:p>
            <a:pPr lvl="1"/>
            <a:r>
              <a:rPr lang="en-US" sz="1600" dirty="0" smtClean="0"/>
              <a:t>Clients</a:t>
            </a:r>
          </a:p>
          <a:p>
            <a:pPr lvl="1"/>
            <a:r>
              <a:rPr lang="en-US" sz="1600" dirty="0" smtClean="0"/>
              <a:t>Researchers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61349-7B66-344B-A701-3C62855E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CBD4-AF27-9D45-879A-4CC62EE1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Data needed to understand the problem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A269-E798-A341-8165-0E99C776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Landscape analysis of all the systems</a:t>
            </a:r>
          </a:p>
          <a:p>
            <a:r>
              <a:rPr lang="en-US" sz="4400" dirty="0" smtClean="0"/>
              <a:t>Policy and Legislation </a:t>
            </a:r>
            <a:r>
              <a:rPr lang="en-US" sz="4400" dirty="0" smtClean="0"/>
              <a:t>on health information exchange</a:t>
            </a:r>
          </a:p>
          <a:p>
            <a:r>
              <a:rPr lang="en-US" sz="4400" dirty="0" smtClean="0"/>
              <a:t>Skill set </a:t>
            </a:r>
          </a:p>
          <a:p>
            <a:r>
              <a:rPr lang="en-US" sz="4400" dirty="0" smtClean="0"/>
              <a:t>Business Process Analysis</a:t>
            </a:r>
          </a:p>
          <a:p>
            <a:r>
              <a:rPr lang="en-US" sz="4400" dirty="0" smtClean="0"/>
              <a:t>Infrastructure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C9E55-BDF6-434C-B6B9-C39BED5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00BE-7803-164A-9E29-31F5ADBF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4E00-9DD4-5445-A610-041A40CC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Describe your project in terms of scope, duration (9 months), resources </a:t>
            </a:r>
            <a:r>
              <a:rPr lang="en-US" b="1" dirty="0" smtClean="0">
                <a:solidFill>
                  <a:srgbClr val="002060"/>
                </a:solidFill>
              </a:rPr>
              <a:t>needed</a:t>
            </a:r>
          </a:p>
          <a:p>
            <a:pPr marL="0" indent="0">
              <a:buNone/>
            </a:pPr>
            <a:r>
              <a:rPr lang="en-US" i="1" dirty="0" smtClean="0"/>
              <a:t>Scope: </a:t>
            </a:r>
          </a:p>
          <a:p>
            <a:r>
              <a:rPr lang="en-US" dirty="0" smtClean="0"/>
              <a:t>Landscape analysis of the EHR,LIMS (Lab information management systems, LMIS (logistics management information system)</a:t>
            </a:r>
          </a:p>
          <a:p>
            <a:r>
              <a:rPr lang="en-US" dirty="0" smtClean="0"/>
              <a:t>Creation of standards</a:t>
            </a:r>
          </a:p>
          <a:p>
            <a:r>
              <a:rPr lang="en-US" dirty="0" smtClean="0"/>
              <a:t>Deployment of the </a:t>
            </a:r>
            <a:r>
              <a:rPr lang="en-US" dirty="0" err="1" smtClean="0"/>
              <a:t>OpenHIE</a:t>
            </a:r>
            <a:r>
              <a:rPr lang="en-US" dirty="0" smtClean="0"/>
              <a:t> framework </a:t>
            </a:r>
            <a:r>
              <a:rPr lang="en-US" dirty="0" smtClean="0"/>
              <a:t>(health information exchange)</a:t>
            </a:r>
          </a:p>
          <a:p>
            <a:pPr marL="0" indent="0">
              <a:buNone/>
            </a:pPr>
            <a:r>
              <a:rPr lang="en-US" i="1" dirty="0" smtClean="0"/>
              <a:t>Duration: 9 months</a:t>
            </a:r>
          </a:p>
          <a:p>
            <a:pPr marL="0" indent="0">
              <a:buNone/>
            </a:pPr>
            <a:r>
              <a:rPr lang="en-US" dirty="0" smtClean="0"/>
              <a:t>Resources Needed: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AC3A-3DA5-BB47-B368-595BEAB6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00BE-7803-164A-9E29-31F5ADBF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Project </a:t>
            </a:r>
            <a:r>
              <a:rPr lang="en-US" sz="5400" b="1" dirty="0" smtClean="0">
                <a:solidFill>
                  <a:srgbClr val="FF0000"/>
                </a:solidFill>
              </a:rPr>
              <a:t>description Continued….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4E00-9DD4-5445-A610-041A40CC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Describe the risks of the Project</a:t>
            </a:r>
          </a:p>
          <a:p>
            <a:r>
              <a:rPr lang="en-US" dirty="0" smtClean="0"/>
              <a:t>Different stakeholders might have different interests and targets/priorities</a:t>
            </a:r>
          </a:p>
          <a:p>
            <a:r>
              <a:rPr lang="en-US" dirty="0" smtClean="0"/>
              <a:t>Attrition (manpower)</a:t>
            </a:r>
          </a:p>
          <a:p>
            <a:r>
              <a:rPr lang="en-US" dirty="0" smtClean="0"/>
              <a:t>Limited access to systems which </a:t>
            </a:r>
            <a:r>
              <a:rPr lang="en-US" dirty="0" smtClean="0"/>
              <a:t>are proprietary</a:t>
            </a:r>
          </a:p>
          <a:p>
            <a:r>
              <a:rPr lang="en-US" dirty="0" smtClean="0"/>
              <a:t>Unsustainable systems may be unreliable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AC3A-3DA5-BB47-B368-595BEAB6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Team Composition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Carrim</a:t>
            </a:r>
            <a:r>
              <a:rPr lang="en-US" dirty="0" smtClean="0"/>
              <a:t> Banda </a:t>
            </a:r>
            <a:r>
              <a:rPr lang="en-US" dirty="0" smtClean="0"/>
              <a:t>– CRS</a:t>
            </a:r>
            <a:endParaRPr lang="en-US" dirty="0" smtClean="0"/>
          </a:p>
          <a:p>
            <a:r>
              <a:rPr lang="en-US" dirty="0" smtClean="0"/>
              <a:t>Sam </a:t>
            </a:r>
            <a:r>
              <a:rPr lang="en-US" dirty="0" smtClean="0"/>
              <a:t>Phiri – MOH </a:t>
            </a:r>
            <a:r>
              <a:rPr lang="en-US" b="1" dirty="0" smtClean="0"/>
              <a:t>(Team Lead)</a:t>
            </a:r>
            <a:endParaRPr lang="en-US" b="1" dirty="0" smtClean="0"/>
          </a:p>
          <a:p>
            <a:r>
              <a:rPr lang="en-US" dirty="0" smtClean="0"/>
              <a:t>Tato </a:t>
            </a:r>
            <a:r>
              <a:rPr lang="en-US" dirty="0" err="1" smtClean="0"/>
              <a:t>Nyrienda</a:t>
            </a:r>
            <a:r>
              <a:rPr lang="en-US" dirty="0" smtClean="0"/>
              <a:t> </a:t>
            </a:r>
            <a:r>
              <a:rPr lang="en-US" dirty="0" smtClean="0"/>
              <a:t>– CBU</a:t>
            </a:r>
            <a:endParaRPr lang="en-US" dirty="0" smtClean="0"/>
          </a:p>
          <a:p>
            <a:r>
              <a:rPr lang="en-US" dirty="0" smtClean="0"/>
              <a:t>Trevor </a:t>
            </a:r>
            <a:r>
              <a:rPr lang="en-US" dirty="0" err="1" smtClean="0"/>
              <a:t>Sinkala</a:t>
            </a:r>
            <a:r>
              <a:rPr lang="en-US" dirty="0" smtClean="0"/>
              <a:t>- UMB</a:t>
            </a:r>
          </a:p>
          <a:p>
            <a:r>
              <a:rPr lang="en-US" dirty="0" smtClean="0"/>
              <a:t>Faith Kapyela – PCI</a:t>
            </a:r>
          </a:p>
          <a:p>
            <a:r>
              <a:rPr lang="en-US" dirty="0" err="1" smtClean="0"/>
              <a:t>Chisanga</a:t>
            </a:r>
            <a:r>
              <a:rPr lang="en-US" dirty="0" smtClean="0"/>
              <a:t> </a:t>
            </a:r>
            <a:r>
              <a:rPr lang="en-US" dirty="0" err="1" smtClean="0"/>
              <a:t>Siwale</a:t>
            </a:r>
            <a:r>
              <a:rPr lang="en-US" dirty="0" smtClean="0"/>
              <a:t>-MOH</a:t>
            </a:r>
          </a:p>
          <a:p>
            <a:r>
              <a:rPr lang="en-US" dirty="0" smtClean="0"/>
              <a:t>Caleb </a:t>
            </a:r>
            <a:r>
              <a:rPr lang="en-US" dirty="0" err="1" smtClean="0"/>
              <a:t>Milambo</a:t>
            </a:r>
            <a:r>
              <a:rPr lang="en-US" dirty="0" smtClean="0"/>
              <a:t> –MOH</a:t>
            </a:r>
          </a:p>
          <a:p>
            <a:r>
              <a:rPr lang="en-US" dirty="0" smtClean="0"/>
              <a:t>Prince </a:t>
            </a:r>
            <a:r>
              <a:rPr lang="en-US" dirty="0" err="1" smtClean="0"/>
              <a:t>Munyati</a:t>
            </a:r>
            <a:r>
              <a:rPr lang="en-US" dirty="0" smtClean="0"/>
              <a:t> -MOH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Team  Composition Continued…..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Mbindo</a:t>
            </a:r>
            <a:r>
              <a:rPr lang="en-US" sz="3200" dirty="0" smtClean="0"/>
              <a:t> </a:t>
            </a:r>
            <a:r>
              <a:rPr lang="en-US" sz="3200" dirty="0" err="1" smtClean="0"/>
              <a:t>Mbindo</a:t>
            </a:r>
            <a:r>
              <a:rPr lang="en-US" sz="3200" dirty="0" smtClean="0"/>
              <a:t> -MOH</a:t>
            </a:r>
          </a:p>
          <a:p>
            <a:r>
              <a:rPr lang="en-US" sz="3200" dirty="0" err="1" smtClean="0"/>
              <a:t>Kapupa</a:t>
            </a:r>
            <a:r>
              <a:rPr lang="en-US" sz="3200" dirty="0" smtClean="0"/>
              <a:t> </a:t>
            </a:r>
            <a:r>
              <a:rPr lang="en-US" sz="3200" dirty="0" err="1" smtClean="0"/>
              <a:t>Chisenga</a:t>
            </a:r>
            <a:r>
              <a:rPr lang="en-US" sz="3200" dirty="0" smtClean="0"/>
              <a:t> ZNBTS</a:t>
            </a:r>
          </a:p>
          <a:p>
            <a:r>
              <a:rPr lang="en-US" sz="3200" dirty="0" err="1" smtClean="0"/>
              <a:t>Chipo</a:t>
            </a:r>
            <a:r>
              <a:rPr lang="en-US" sz="3200" dirty="0" smtClean="0"/>
              <a:t> </a:t>
            </a:r>
            <a:r>
              <a:rPr lang="en-US" sz="3200" dirty="0" err="1" smtClean="0"/>
              <a:t>Muleya</a:t>
            </a:r>
            <a:r>
              <a:rPr lang="en-US" sz="3200" dirty="0" smtClean="0"/>
              <a:t> -DNRPC</a:t>
            </a:r>
          </a:p>
          <a:p>
            <a:r>
              <a:rPr lang="en-US" sz="3200" dirty="0" smtClean="0"/>
              <a:t>George </a:t>
            </a:r>
            <a:r>
              <a:rPr lang="en-US" sz="3200" dirty="0" err="1" smtClean="0"/>
              <a:t>Muyunda</a:t>
            </a:r>
            <a:r>
              <a:rPr lang="en-US" sz="3200" dirty="0" smtClean="0"/>
              <a:t> _</a:t>
            </a:r>
            <a:r>
              <a:rPr lang="en-US" sz="3200" dirty="0" err="1" smtClean="0"/>
              <a:t>Jhpiego</a:t>
            </a:r>
            <a:endParaRPr lang="en-US" sz="3200" dirty="0" smtClean="0"/>
          </a:p>
          <a:p>
            <a:r>
              <a:rPr lang="en-US" sz="3200" dirty="0" err="1" smtClean="0"/>
              <a:t>Mayapi</a:t>
            </a:r>
            <a:r>
              <a:rPr lang="en-US" sz="3200" dirty="0" smtClean="0"/>
              <a:t> Louise -MOH</a:t>
            </a:r>
          </a:p>
          <a:p>
            <a:r>
              <a:rPr lang="en-US" sz="3200" dirty="0" smtClean="0"/>
              <a:t>Gift </a:t>
            </a:r>
            <a:r>
              <a:rPr lang="en-US" sz="3200" dirty="0" smtClean="0"/>
              <a:t>Lyoko </a:t>
            </a:r>
            <a:r>
              <a:rPr lang="en-US" sz="3200" dirty="0" smtClean="0"/>
              <a:t>-CDC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4790-2FFD-E240-84FA-907D4BF6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754-8922-5C4B-8F56-A76AB912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</a:t>
            </a:r>
            <a:r>
              <a:rPr lang="en-US" dirty="0" smtClean="0"/>
              <a:t>person </a:t>
            </a:r>
          </a:p>
          <a:p>
            <a:pPr lvl="1"/>
            <a:r>
              <a:rPr lang="en-US" dirty="0" smtClean="0"/>
              <a:t>Sam Phiri - MOH</a:t>
            </a:r>
            <a:endParaRPr lang="en-US" dirty="0"/>
          </a:p>
          <a:p>
            <a:r>
              <a:rPr lang="en-US" dirty="0"/>
              <a:t>Contact </a:t>
            </a:r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2"/>
              </a:rPr>
              <a:t>Sam.Phiri@moh.gov.zm</a:t>
            </a:r>
            <a:r>
              <a:rPr lang="en-US" dirty="0" smtClean="0"/>
              <a:t> 0977771967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46503-F7C5-5747-8B89-D4643F82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439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Interoperability of Electronic Health Information Systems</vt:lpstr>
      <vt:lpstr>Statement of Problem</vt:lpstr>
      <vt:lpstr>Potential Benefits</vt:lpstr>
      <vt:lpstr>Data needed to understand the problem better</vt:lpstr>
      <vt:lpstr>Project description</vt:lpstr>
      <vt:lpstr>Project description Continued….</vt:lpstr>
      <vt:lpstr>Team Composition</vt:lpstr>
      <vt:lpstr>Team  Composition Continued…..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Tolentino</dc:creator>
  <cp:lastModifiedBy>Chisanga Louis Siwale</cp:lastModifiedBy>
  <cp:revision>29</cp:revision>
  <dcterms:created xsi:type="dcterms:W3CDTF">2018-07-17T03:16:27Z</dcterms:created>
  <dcterms:modified xsi:type="dcterms:W3CDTF">2018-07-18T12:50:24Z</dcterms:modified>
</cp:coreProperties>
</file>