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75" r:id="rId2"/>
    <p:sldId id="265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36182-1484-4510-B562-AE4333DF00D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07EF37-D06F-4031-9624-594FE076942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factory</a:t>
          </a:r>
          <a:endParaRPr lang="en-US" sz="1800" dirty="0">
            <a:solidFill>
              <a:schemeClr val="tx1"/>
            </a:solidFill>
          </a:endParaRPr>
        </a:p>
      </dgm:t>
    </dgm:pt>
    <dgm:pt modelId="{B9015B14-71A7-457C-9A40-86369204F108}" type="parTrans" cxnId="{2CEE997E-6124-43D3-9004-7B248B80A10D}">
      <dgm:prSet/>
      <dgm:spPr/>
      <dgm:t>
        <a:bodyPr/>
        <a:lstStyle/>
        <a:p>
          <a:endParaRPr lang="en-US"/>
        </a:p>
      </dgm:t>
    </dgm:pt>
    <dgm:pt modelId="{6A716A46-7BDE-4A39-9AB2-F7BFB892E6DE}" type="sibTrans" cxnId="{2CEE997E-6124-43D3-9004-7B248B80A10D}">
      <dgm:prSet/>
      <dgm:spPr/>
      <dgm:t>
        <a:bodyPr/>
        <a:lstStyle/>
        <a:p>
          <a:endParaRPr lang="en-US"/>
        </a:p>
      </dgm:t>
    </dgm:pt>
    <dgm:pt modelId="{2B4E994C-2CEC-42BB-96FE-00F826BC380D}">
      <dgm:prSet phldrT="[Text]"/>
      <dgm:spPr/>
      <dgm:t>
        <a:bodyPr/>
        <a:lstStyle/>
        <a:p>
          <a:r>
            <a:rPr lang="en-US" dirty="0" smtClean="0"/>
            <a:t>observer</a:t>
          </a:r>
          <a:endParaRPr lang="en-US" dirty="0"/>
        </a:p>
      </dgm:t>
    </dgm:pt>
    <dgm:pt modelId="{A4DD1490-6479-4AC0-B61A-CBC1CBA70F96}" type="parTrans" cxnId="{E5AFF88C-C1FB-4D62-B1F0-C6021B7A5FE7}">
      <dgm:prSet/>
      <dgm:spPr/>
      <dgm:t>
        <a:bodyPr/>
        <a:lstStyle/>
        <a:p>
          <a:endParaRPr lang="en-US"/>
        </a:p>
      </dgm:t>
    </dgm:pt>
    <dgm:pt modelId="{4FE46220-D02D-4669-8487-A1B963CDCD8B}" type="sibTrans" cxnId="{E5AFF88C-C1FB-4D62-B1F0-C6021B7A5FE7}">
      <dgm:prSet/>
      <dgm:spPr/>
      <dgm:t>
        <a:bodyPr/>
        <a:lstStyle/>
        <a:p>
          <a:endParaRPr lang="en-US"/>
        </a:p>
      </dgm:t>
    </dgm:pt>
    <dgm:pt modelId="{6DB76DF6-DABB-4AEF-9DCA-1EBB124B3F5A}">
      <dgm:prSet phldrT="[Text]"/>
      <dgm:spPr/>
      <dgm:t>
        <a:bodyPr/>
        <a:lstStyle/>
        <a:p>
          <a:r>
            <a:rPr lang="en-US" dirty="0" smtClean="0"/>
            <a:t>Builder</a:t>
          </a:r>
          <a:endParaRPr lang="en-US" dirty="0"/>
        </a:p>
      </dgm:t>
    </dgm:pt>
    <dgm:pt modelId="{5C1656BE-645F-4CD8-9559-B88177231535}" type="parTrans" cxnId="{C49991C1-B26E-413C-9204-464ABBBE5DCF}">
      <dgm:prSet/>
      <dgm:spPr/>
      <dgm:t>
        <a:bodyPr/>
        <a:lstStyle/>
        <a:p>
          <a:endParaRPr lang="en-US"/>
        </a:p>
      </dgm:t>
    </dgm:pt>
    <dgm:pt modelId="{5C6FC9B5-FBA5-4CB3-9BEE-0B2AC3BB9D98}" type="sibTrans" cxnId="{C49991C1-B26E-413C-9204-464ABBBE5DCF}">
      <dgm:prSet/>
      <dgm:spPr/>
      <dgm:t>
        <a:bodyPr/>
        <a:lstStyle/>
        <a:p>
          <a:endParaRPr lang="en-US"/>
        </a:p>
      </dgm:t>
    </dgm:pt>
    <dgm:pt modelId="{A64F2117-592B-4FF1-94D5-5F3977A247F5}">
      <dgm:prSet phldrT="[Text]"/>
      <dgm:spPr/>
      <dgm:t>
        <a:bodyPr/>
        <a:lstStyle/>
        <a:p>
          <a:r>
            <a:rPr lang="en-US" dirty="0" smtClean="0"/>
            <a:t>adapter</a:t>
          </a:r>
          <a:endParaRPr lang="en-US" dirty="0"/>
        </a:p>
      </dgm:t>
    </dgm:pt>
    <dgm:pt modelId="{509F214F-0305-4225-ADCB-EE162DB94089}" type="parTrans" cxnId="{7B0B7133-E5A3-46B4-9877-88F996A9E46B}">
      <dgm:prSet/>
      <dgm:spPr/>
      <dgm:t>
        <a:bodyPr/>
        <a:lstStyle/>
        <a:p>
          <a:endParaRPr lang="en-US"/>
        </a:p>
      </dgm:t>
    </dgm:pt>
    <dgm:pt modelId="{9B6B60BC-5918-4100-8A97-20B9BB7E1418}" type="sibTrans" cxnId="{7B0B7133-E5A3-46B4-9877-88F996A9E46B}">
      <dgm:prSet/>
      <dgm:spPr/>
      <dgm:t>
        <a:bodyPr/>
        <a:lstStyle/>
        <a:p>
          <a:endParaRPr lang="en-US"/>
        </a:p>
      </dgm:t>
    </dgm:pt>
    <dgm:pt modelId="{D4D39E55-A626-43B4-AECA-094B513D8184}">
      <dgm:prSet custT="1"/>
      <dgm:spPr/>
      <dgm:t>
        <a:bodyPr/>
        <a:lstStyle/>
        <a:p>
          <a:r>
            <a:rPr lang="en-US" sz="1400" dirty="0" smtClean="0"/>
            <a:t>singleton</a:t>
          </a:r>
          <a:endParaRPr lang="en-US" sz="1400" dirty="0"/>
        </a:p>
      </dgm:t>
    </dgm:pt>
    <dgm:pt modelId="{52172A1C-1E0D-4050-A6BD-B5B20E595749}" type="parTrans" cxnId="{3E30A633-5607-4E22-AA9E-2C2AC2A5A402}">
      <dgm:prSet/>
      <dgm:spPr/>
      <dgm:t>
        <a:bodyPr/>
        <a:lstStyle/>
        <a:p>
          <a:endParaRPr lang="en-US"/>
        </a:p>
      </dgm:t>
    </dgm:pt>
    <dgm:pt modelId="{1C098B5D-1050-447C-9E29-3019BA023DC2}" type="sibTrans" cxnId="{3E30A633-5607-4E22-AA9E-2C2AC2A5A402}">
      <dgm:prSet/>
      <dgm:spPr/>
      <dgm:t>
        <a:bodyPr/>
        <a:lstStyle/>
        <a:p>
          <a:endParaRPr lang="en-US"/>
        </a:p>
      </dgm:t>
    </dgm:pt>
    <dgm:pt modelId="{E9805A18-4BEB-4060-8645-17EA6C57AF28}" type="pres">
      <dgm:prSet presAssocID="{2AB36182-1484-4510-B562-AE4333DF00D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553672-4821-4998-86F2-1C5CD21FDCBD}" type="pres">
      <dgm:prSet presAssocID="{CC07EF37-D06F-4031-9624-594FE076942C}" presName="node" presStyleLbl="node1" presStyleIdx="0" presStyleCnt="5" custRadScaleRad="101774" custRadScaleInc="-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2131C-7BD0-4B66-90A4-49C48C5812FA}" type="pres">
      <dgm:prSet presAssocID="{6A716A46-7BDE-4A39-9AB2-F7BFB892E6DE}" presName="sibTrans" presStyleLbl="sibTrans2D1" presStyleIdx="0" presStyleCnt="5"/>
      <dgm:spPr/>
      <dgm:t>
        <a:bodyPr/>
        <a:lstStyle/>
        <a:p>
          <a:endParaRPr lang="en-US"/>
        </a:p>
      </dgm:t>
    </dgm:pt>
    <dgm:pt modelId="{B32CBB07-8715-4B97-8258-E7CF990FA3F6}" type="pres">
      <dgm:prSet presAssocID="{6A716A46-7BDE-4A39-9AB2-F7BFB892E6DE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A5EA038-73DE-4C2F-9601-27F7F2CDD53F}" type="pres">
      <dgm:prSet presAssocID="{2B4E994C-2CEC-42BB-96FE-00F826BC380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E637A-87AD-4A1C-8A7E-8D89F364C3AD}" type="pres">
      <dgm:prSet presAssocID="{4FE46220-D02D-4669-8487-A1B963CDCD8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1065A63-B8B4-49A4-AC71-D67C2B271DBC}" type="pres">
      <dgm:prSet presAssocID="{4FE46220-D02D-4669-8487-A1B963CDCD8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A9C112E-BF2F-4800-9BBA-C435D9EC492E}" type="pres">
      <dgm:prSet presAssocID="{6DB76DF6-DABB-4AEF-9DCA-1EBB124B3F5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F263D-1A04-469B-950A-883AA7091872}" type="pres">
      <dgm:prSet presAssocID="{5C6FC9B5-FBA5-4CB3-9BEE-0B2AC3BB9D9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EAE7155-C4CF-450E-A91E-67819DB11E79}" type="pres">
      <dgm:prSet presAssocID="{5C6FC9B5-FBA5-4CB3-9BEE-0B2AC3BB9D9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C104633-0511-49C2-8098-805382B9DE25}" type="pres">
      <dgm:prSet presAssocID="{A64F2117-592B-4FF1-94D5-5F3977A247F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BA612-D364-4CF5-8FB4-60F5CD9F89C9}" type="pres">
      <dgm:prSet presAssocID="{9B6B60BC-5918-4100-8A97-20B9BB7E141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0F76A75-EB37-49E1-A5A2-05C315D77A53}" type="pres">
      <dgm:prSet presAssocID="{9B6B60BC-5918-4100-8A97-20B9BB7E141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A38BADCE-D886-44BF-87D4-52A3E38B8E2F}" type="pres">
      <dgm:prSet presAssocID="{D4D39E55-A626-43B4-AECA-094B513D818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986F-CC18-4140-B8BD-F1882485C27E}" type="pres">
      <dgm:prSet presAssocID="{1C098B5D-1050-447C-9E29-3019BA023DC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B72C11C-55A7-4F64-8101-96F68B22E0C8}" type="pres">
      <dgm:prSet presAssocID="{1C098B5D-1050-447C-9E29-3019BA023DC2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745D9071-B888-48E1-BB2B-196CCA4124DB}" type="presOf" srcId="{9B6B60BC-5918-4100-8A97-20B9BB7E1418}" destId="{0C9BA612-D364-4CF5-8FB4-60F5CD9F89C9}" srcOrd="0" destOrd="0" presId="urn:microsoft.com/office/officeart/2005/8/layout/cycle2"/>
    <dgm:cxn modelId="{A32DED8A-649B-41E5-97A1-6A09F9C482AA}" type="presOf" srcId="{6DB76DF6-DABB-4AEF-9DCA-1EBB124B3F5A}" destId="{0A9C112E-BF2F-4800-9BBA-C435D9EC492E}" srcOrd="0" destOrd="0" presId="urn:microsoft.com/office/officeart/2005/8/layout/cycle2"/>
    <dgm:cxn modelId="{8ED51398-4B5C-473A-B700-8C76C4DA7951}" type="presOf" srcId="{D4D39E55-A626-43B4-AECA-094B513D8184}" destId="{A38BADCE-D886-44BF-87D4-52A3E38B8E2F}" srcOrd="0" destOrd="0" presId="urn:microsoft.com/office/officeart/2005/8/layout/cycle2"/>
    <dgm:cxn modelId="{7B0B7133-E5A3-46B4-9877-88F996A9E46B}" srcId="{2AB36182-1484-4510-B562-AE4333DF00DF}" destId="{A64F2117-592B-4FF1-94D5-5F3977A247F5}" srcOrd="3" destOrd="0" parTransId="{509F214F-0305-4225-ADCB-EE162DB94089}" sibTransId="{9B6B60BC-5918-4100-8A97-20B9BB7E1418}"/>
    <dgm:cxn modelId="{6966F6C7-7631-4388-8CD5-37630876FA86}" type="presOf" srcId="{9B6B60BC-5918-4100-8A97-20B9BB7E1418}" destId="{10F76A75-EB37-49E1-A5A2-05C315D77A53}" srcOrd="1" destOrd="0" presId="urn:microsoft.com/office/officeart/2005/8/layout/cycle2"/>
    <dgm:cxn modelId="{45C2BC74-3F1A-4DAD-86E8-A6BBC2A1180E}" type="presOf" srcId="{6A716A46-7BDE-4A39-9AB2-F7BFB892E6DE}" destId="{B32CBB07-8715-4B97-8258-E7CF990FA3F6}" srcOrd="1" destOrd="0" presId="urn:microsoft.com/office/officeart/2005/8/layout/cycle2"/>
    <dgm:cxn modelId="{D719D54E-9BDD-4399-B26E-359D41EC3652}" type="presOf" srcId="{CC07EF37-D06F-4031-9624-594FE076942C}" destId="{D5553672-4821-4998-86F2-1C5CD21FDCBD}" srcOrd="0" destOrd="0" presId="urn:microsoft.com/office/officeart/2005/8/layout/cycle2"/>
    <dgm:cxn modelId="{112632E6-1FF3-47BF-A2A5-695C3160B361}" type="presOf" srcId="{2AB36182-1484-4510-B562-AE4333DF00DF}" destId="{E9805A18-4BEB-4060-8645-17EA6C57AF28}" srcOrd="0" destOrd="0" presId="urn:microsoft.com/office/officeart/2005/8/layout/cycle2"/>
    <dgm:cxn modelId="{3E30A633-5607-4E22-AA9E-2C2AC2A5A402}" srcId="{2AB36182-1484-4510-B562-AE4333DF00DF}" destId="{D4D39E55-A626-43B4-AECA-094B513D8184}" srcOrd="4" destOrd="0" parTransId="{52172A1C-1E0D-4050-A6BD-B5B20E595749}" sibTransId="{1C098B5D-1050-447C-9E29-3019BA023DC2}"/>
    <dgm:cxn modelId="{E5AFF88C-C1FB-4D62-B1F0-C6021B7A5FE7}" srcId="{2AB36182-1484-4510-B562-AE4333DF00DF}" destId="{2B4E994C-2CEC-42BB-96FE-00F826BC380D}" srcOrd="1" destOrd="0" parTransId="{A4DD1490-6479-4AC0-B61A-CBC1CBA70F96}" sibTransId="{4FE46220-D02D-4669-8487-A1B963CDCD8B}"/>
    <dgm:cxn modelId="{8AC16047-4330-46FD-9275-87BF9EBE0F57}" type="presOf" srcId="{2B4E994C-2CEC-42BB-96FE-00F826BC380D}" destId="{7A5EA038-73DE-4C2F-9601-27F7F2CDD53F}" srcOrd="0" destOrd="0" presId="urn:microsoft.com/office/officeart/2005/8/layout/cycle2"/>
    <dgm:cxn modelId="{C49991C1-B26E-413C-9204-464ABBBE5DCF}" srcId="{2AB36182-1484-4510-B562-AE4333DF00DF}" destId="{6DB76DF6-DABB-4AEF-9DCA-1EBB124B3F5A}" srcOrd="2" destOrd="0" parTransId="{5C1656BE-645F-4CD8-9559-B88177231535}" sibTransId="{5C6FC9B5-FBA5-4CB3-9BEE-0B2AC3BB9D98}"/>
    <dgm:cxn modelId="{87347FF9-B0BC-4544-9B59-9C9320DF1A1E}" type="presOf" srcId="{5C6FC9B5-FBA5-4CB3-9BEE-0B2AC3BB9D98}" destId="{DEAE7155-C4CF-450E-A91E-67819DB11E79}" srcOrd="1" destOrd="0" presId="urn:microsoft.com/office/officeart/2005/8/layout/cycle2"/>
    <dgm:cxn modelId="{6E506335-0133-49BF-BCEB-7AC5BDA71598}" type="presOf" srcId="{A64F2117-592B-4FF1-94D5-5F3977A247F5}" destId="{DC104633-0511-49C2-8098-805382B9DE25}" srcOrd="0" destOrd="0" presId="urn:microsoft.com/office/officeart/2005/8/layout/cycle2"/>
    <dgm:cxn modelId="{FDB5D31F-90DC-473D-BB75-19BE165BCC95}" type="presOf" srcId="{4FE46220-D02D-4669-8487-A1B963CDCD8B}" destId="{ED7E637A-87AD-4A1C-8A7E-8D89F364C3AD}" srcOrd="0" destOrd="0" presId="urn:microsoft.com/office/officeart/2005/8/layout/cycle2"/>
    <dgm:cxn modelId="{2CEE997E-6124-43D3-9004-7B248B80A10D}" srcId="{2AB36182-1484-4510-B562-AE4333DF00DF}" destId="{CC07EF37-D06F-4031-9624-594FE076942C}" srcOrd="0" destOrd="0" parTransId="{B9015B14-71A7-457C-9A40-86369204F108}" sibTransId="{6A716A46-7BDE-4A39-9AB2-F7BFB892E6DE}"/>
    <dgm:cxn modelId="{B9658B0C-0B33-45AA-8E9B-ACD97D6023B1}" type="presOf" srcId="{1C098B5D-1050-447C-9E29-3019BA023DC2}" destId="{892F986F-CC18-4140-B8BD-F1882485C27E}" srcOrd="0" destOrd="0" presId="urn:microsoft.com/office/officeart/2005/8/layout/cycle2"/>
    <dgm:cxn modelId="{49897F43-0D78-4642-8A92-C8241F452B95}" type="presOf" srcId="{5C6FC9B5-FBA5-4CB3-9BEE-0B2AC3BB9D98}" destId="{D77F263D-1A04-469B-950A-883AA7091872}" srcOrd="0" destOrd="0" presId="urn:microsoft.com/office/officeart/2005/8/layout/cycle2"/>
    <dgm:cxn modelId="{1F948C65-28F3-44ED-92DF-F6BED189CBC8}" type="presOf" srcId="{4FE46220-D02D-4669-8487-A1B963CDCD8B}" destId="{01065A63-B8B4-49A4-AC71-D67C2B271DBC}" srcOrd="1" destOrd="0" presId="urn:microsoft.com/office/officeart/2005/8/layout/cycle2"/>
    <dgm:cxn modelId="{C6A9C9E4-32DD-4393-822E-6226739D1589}" type="presOf" srcId="{6A716A46-7BDE-4A39-9AB2-F7BFB892E6DE}" destId="{7A82131C-7BD0-4B66-90A4-49C48C5812FA}" srcOrd="0" destOrd="0" presId="urn:microsoft.com/office/officeart/2005/8/layout/cycle2"/>
    <dgm:cxn modelId="{69BA7643-EA7F-418E-BD5C-454B5CBC2812}" type="presOf" srcId="{1C098B5D-1050-447C-9E29-3019BA023DC2}" destId="{6B72C11C-55A7-4F64-8101-96F68B22E0C8}" srcOrd="1" destOrd="0" presId="urn:microsoft.com/office/officeart/2005/8/layout/cycle2"/>
    <dgm:cxn modelId="{713B4488-AC2C-498C-92F3-2CCA37B1E9F1}" type="presParOf" srcId="{E9805A18-4BEB-4060-8645-17EA6C57AF28}" destId="{D5553672-4821-4998-86F2-1C5CD21FDCBD}" srcOrd="0" destOrd="0" presId="urn:microsoft.com/office/officeart/2005/8/layout/cycle2"/>
    <dgm:cxn modelId="{8439B7CD-B8AD-4801-B6C2-BFDB3BF27C67}" type="presParOf" srcId="{E9805A18-4BEB-4060-8645-17EA6C57AF28}" destId="{7A82131C-7BD0-4B66-90A4-49C48C5812FA}" srcOrd="1" destOrd="0" presId="urn:microsoft.com/office/officeart/2005/8/layout/cycle2"/>
    <dgm:cxn modelId="{E6911CEB-AEAD-43E5-B2BD-D1FA0101C86C}" type="presParOf" srcId="{7A82131C-7BD0-4B66-90A4-49C48C5812FA}" destId="{B32CBB07-8715-4B97-8258-E7CF990FA3F6}" srcOrd="0" destOrd="0" presId="urn:microsoft.com/office/officeart/2005/8/layout/cycle2"/>
    <dgm:cxn modelId="{8DD233E9-D3A9-4F03-B021-5995BCC1B25E}" type="presParOf" srcId="{E9805A18-4BEB-4060-8645-17EA6C57AF28}" destId="{7A5EA038-73DE-4C2F-9601-27F7F2CDD53F}" srcOrd="2" destOrd="0" presId="urn:microsoft.com/office/officeart/2005/8/layout/cycle2"/>
    <dgm:cxn modelId="{A2FD1217-77E3-44A2-81D0-46E41278E625}" type="presParOf" srcId="{E9805A18-4BEB-4060-8645-17EA6C57AF28}" destId="{ED7E637A-87AD-4A1C-8A7E-8D89F364C3AD}" srcOrd="3" destOrd="0" presId="urn:microsoft.com/office/officeart/2005/8/layout/cycle2"/>
    <dgm:cxn modelId="{773CD044-3A0C-4B27-B1D8-8FC29D2CB2FA}" type="presParOf" srcId="{ED7E637A-87AD-4A1C-8A7E-8D89F364C3AD}" destId="{01065A63-B8B4-49A4-AC71-D67C2B271DBC}" srcOrd="0" destOrd="0" presId="urn:microsoft.com/office/officeart/2005/8/layout/cycle2"/>
    <dgm:cxn modelId="{EA94E449-3A66-499C-9A57-8A4D86C8139B}" type="presParOf" srcId="{E9805A18-4BEB-4060-8645-17EA6C57AF28}" destId="{0A9C112E-BF2F-4800-9BBA-C435D9EC492E}" srcOrd="4" destOrd="0" presId="urn:microsoft.com/office/officeart/2005/8/layout/cycle2"/>
    <dgm:cxn modelId="{13F52D8C-F30C-4F34-8F04-97AF635EC8BD}" type="presParOf" srcId="{E9805A18-4BEB-4060-8645-17EA6C57AF28}" destId="{D77F263D-1A04-469B-950A-883AA7091872}" srcOrd="5" destOrd="0" presId="urn:microsoft.com/office/officeart/2005/8/layout/cycle2"/>
    <dgm:cxn modelId="{1D8808B2-4BB8-48B3-809D-72975A0ED110}" type="presParOf" srcId="{D77F263D-1A04-469B-950A-883AA7091872}" destId="{DEAE7155-C4CF-450E-A91E-67819DB11E79}" srcOrd="0" destOrd="0" presId="urn:microsoft.com/office/officeart/2005/8/layout/cycle2"/>
    <dgm:cxn modelId="{F1D953C1-3597-41CD-BEE5-AB889467D80C}" type="presParOf" srcId="{E9805A18-4BEB-4060-8645-17EA6C57AF28}" destId="{DC104633-0511-49C2-8098-805382B9DE25}" srcOrd="6" destOrd="0" presId="urn:microsoft.com/office/officeart/2005/8/layout/cycle2"/>
    <dgm:cxn modelId="{9739BB2C-9994-4F4C-8DF3-8F02E3C33E62}" type="presParOf" srcId="{E9805A18-4BEB-4060-8645-17EA6C57AF28}" destId="{0C9BA612-D364-4CF5-8FB4-60F5CD9F89C9}" srcOrd="7" destOrd="0" presId="urn:microsoft.com/office/officeart/2005/8/layout/cycle2"/>
    <dgm:cxn modelId="{FED685EA-461B-4FB7-9F11-7A82937B985E}" type="presParOf" srcId="{0C9BA612-D364-4CF5-8FB4-60F5CD9F89C9}" destId="{10F76A75-EB37-49E1-A5A2-05C315D77A53}" srcOrd="0" destOrd="0" presId="urn:microsoft.com/office/officeart/2005/8/layout/cycle2"/>
    <dgm:cxn modelId="{CDD33415-C34A-4E2C-8077-C968F2ADB40A}" type="presParOf" srcId="{E9805A18-4BEB-4060-8645-17EA6C57AF28}" destId="{A38BADCE-D886-44BF-87D4-52A3E38B8E2F}" srcOrd="8" destOrd="0" presId="urn:microsoft.com/office/officeart/2005/8/layout/cycle2"/>
    <dgm:cxn modelId="{55A87637-0692-484B-9766-0DEDFD8BB0A3}" type="presParOf" srcId="{E9805A18-4BEB-4060-8645-17EA6C57AF28}" destId="{892F986F-CC18-4140-B8BD-F1882485C27E}" srcOrd="9" destOrd="0" presId="urn:microsoft.com/office/officeart/2005/8/layout/cycle2"/>
    <dgm:cxn modelId="{2B031A5E-3053-4BA8-86A8-791435A4DBEF}" type="presParOf" srcId="{892F986F-CC18-4140-B8BD-F1882485C27E}" destId="{6B72C11C-55A7-4F64-8101-96F68B22E0C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53672-4821-4998-86F2-1C5CD21FDCBD}">
      <dsp:nvSpPr>
        <dsp:cNvPr id="0" name=""/>
        <dsp:cNvSpPr/>
      </dsp:nvSpPr>
      <dsp:spPr>
        <a:xfrm>
          <a:off x="3634563" y="0"/>
          <a:ext cx="1326384" cy="1326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factory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28807" y="194244"/>
        <a:ext cx="937896" cy="937896"/>
      </dsp:txXfrm>
    </dsp:sp>
    <dsp:sp modelId="{7A82131C-7BD0-4B66-90A4-49C48C5812FA}">
      <dsp:nvSpPr>
        <dsp:cNvPr id="0" name=""/>
        <dsp:cNvSpPr/>
      </dsp:nvSpPr>
      <dsp:spPr>
        <a:xfrm rot="2160617">
          <a:off x="4918963" y="1019066"/>
          <a:ext cx="352763" cy="447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929074" y="1077487"/>
        <a:ext cx="246934" cy="268592"/>
      </dsp:txXfrm>
    </dsp:sp>
    <dsp:sp modelId="{7A5EA038-73DE-4C2F-9601-27F7F2CDD53F}">
      <dsp:nvSpPr>
        <dsp:cNvPr id="0" name=""/>
        <dsp:cNvSpPr/>
      </dsp:nvSpPr>
      <dsp:spPr>
        <a:xfrm>
          <a:off x="5245894" y="1171142"/>
          <a:ext cx="1326384" cy="1326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observer</a:t>
          </a:r>
          <a:endParaRPr lang="en-US" sz="1800" kern="1200" dirty="0"/>
        </a:p>
      </dsp:txBody>
      <dsp:txXfrm>
        <a:off x="5440138" y="1365386"/>
        <a:ext cx="937896" cy="937896"/>
      </dsp:txXfrm>
    </dsp:sp>
    <dsp:sp modelId="{ED7E637A-87AD-4A1C-8A7E-8D89F364C3AD}">
      <dsp:nvSpPr>
        <dsp:cNvPr id="0" name=""/>
        <dsp:cNvSpPr/>
      </dsp:nvSpPr>
      <dsp:spPr>
        <a:xfrm rot="6480000">
          <a:off x="5428326" y="2547904"/>
          <a:ext cx="352363" cy="447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497513" y="2587167"/>
        <a:ext cx="246654" cy="268592"/>
      </dsp:txXfrm>
    </dsp:sp>
    <dsp:sp modelId="{0A9C112E-BF2F-4800-9BBA-C435D9EC492E}">
      <dsp:nvSpPr>
        <dsp:cNvPr id="0" name=""/>
        <dsp:cNvSpPr/>
      </dsp:nvSpPr>
      <dsp:spPr>
        <a:xfrm>
          <a:off x="4630574" y="3064905"/>
          <a:ext cx="1326384" cy="1326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Builder</a:t>
          </a:r>
          <a:endParaRPr lang="en-US" sz="1800" kern="1200" dirty="0"/>
        </a:p>
      </dsp:txBody>
      <dsp:txXfrm>
        <a:off x="4824818" y="3259149"/>
        <a:ext cx="937896" cy="937896"/>
      </dsp:txXfrm>
    </dsp:sp>
    <dsp:sp modelId="{D77F263D-1A04-469B-950A-883AA7091872}">
      <dsp:nvSpPr>
        <dsp:cNvPr id="0" name=""/>
        <dsp:cNvSpPr/>
      </dsp:nvSpPr>
      <dsp:spPr>
        <a:xfrm rot="10800000">
          <a:off x="4131946" y="3504270"/>
          <a:ext cx="352363" cy="447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237655" y="3593801"/>
        <a:ext cx="246654" cy="268592"/>
      </dsp:txXfrm>
    </dsp:sp>
    <dsp:sp modelId="{DC104633-0511-49C2-8098-805382B9DE25}">
      <dsp:nvSpPr>
        <dsp:cNvPr id="0" name=""/>
        <dsp:cNvSpPr/>
      </dsp:nvSpPr>
      <dsp:spPr>
        <a:xfrm>
          <a:off x="2639353" y="3064905"/>
          <a:ext cx="1326384" cy="1326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adapter</a:t>
          </a:r>
          <a:endParaRPr lang="en-US" sz="1800" kern="1200" dirty="0"/>
        </a:p>
      </dsp:txBody>
      <dsp:txXfrm>
        <a:off x="2833597" y="3259149"/>
        <a:ext cx="937896" cy="937896"/>
      </dsp:txXfrm>
    </dsp:sp>
    <dsp:sp modelId="{0C9BA612-D364-4CF5-8FB4-60F5CD9F89C9}">
      <dsp:nvSpPr>
        <dsp:cNvPr id="0" name=""/>
        <dsp:cNvSpPr/>
      </dsp:nvSpPr>
      <dsp:spPr>
        <a:xfrm rot="15120000">
          <a:off x="2821785" y="2566873"/>
          <a:ext cx="352363" cy="447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890972" y="2706672"/>
        <a:ext cx="246654" cy="268592"/>
      </dsp:txXfrm>
    </dsp:sp>
    <dsp:sp modelId="{A38BADCE-D886-44BF-87D4-52A3E38B8E2F}">
      <dsp:nvSpPr>
        <dsp:cNvPr id="0" name=""/>
        <dsp:cNvSpPr/>
      </dsp:nvSpPr>
      <dsp:spPr>
        <a:xfrm>
          <a:off x="2024033" y="1171142"/>
          <a:ext cx="1326384" cy="1326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singleton</a:t>
          </a:r>
          <a:endParaRPr lang="en-US" sz="1400" kern="1200" dirty="0"/>
        </a:p>
      </dsp:txBody>
      <dsp:txXfrm>
        <a:off x="2218277" y="1365386"/>
        <a:ext cx="937896" cy="937896"/>
      </dsp:txXfrm>
    </dsp:sp>
    <dsp:sp modelId="{892F986F-CC18-4140-B8BD-F1882485C27E}">
      <dsp:nvSpPr>
        <dsp:cNvPr id="0" name=""/>
        <dsp:cNvSpPr/>
      </dsp:nvSpPr>
      <dsp:spPr>
        <a:xfrm rot="19438569">
          <a:off x="3308213" y="1030802"/>
          <a:ext cx="352419" cy="447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318322" y="1151423"/>
        <a:ext cx="246693" cy="26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332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033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031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26293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06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34624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3394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118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105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104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275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56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212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9847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429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4171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DEC0-7664-41E3-AF42-B946860B2F94}" type="datetimeFigureOut">
              <a:rPr lang="ar-EG" smtClean="0"/>
              <a:t>16/06/1446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8DAF6B-D82B-4D28-B61C-55184D7820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08818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722" y="478971"/>
            <a:ext cx="8596668" cy="1320800"/>
          </a:xfrm>
        </p:spPr>
        <p:txBody>
          <a:bodyPr>
            <a:normAutofit/>
          </a:bodyPr>
          <a:lstStyle/>
          <a:p>
            <a:r>
              <a:rPr lang="ar-EG" sz="6600" dirty="0" smtClean="0">
                <a:cs typeface="Old Antic Decorative" panose="02010400000000000000" pitchFamily="2" charset="-78"/>
              </a:rPr>
              <a:t> </a:t>
            </a:r>
            <a:r>
              <a:rPr lang="ar-EG" sz="6600" dirty="0" smtClean="0">
                <a:solidFill>
                  <a:srgbClr val="FFFF00"/>
                </a:solidFill>
                <a:latin typeface="Agency FB" panose="020B0503020202020204" pitchFamily="34" charset="0"/>
                <a:cs typeface="Diwani Bent" panose="02010400000000000000" pitchFamily="2" charset="-78"/>
              </a:rPr>
              <a:t>بسم الله الرحمن الرحيم  </a:t>
            </a:r>
            <a:endParaRPr lang="ar-EG" sz="6600" dirty="0">
              <a:solidFill>
                <a:srgbClr val="FFFF00"/>
              </a:solidFill>
              <a:latin typeface="Agency FB" panose="020B0503020202020204" pitchFamily="34" charset="0"/>
              <a:cs typeface="Diwani Bent" panose="0201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25" y="1799771"/>
            <a:ext cx="8596668" cy="3880773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</a:t>
            </a:r>
            <a:r>
              <a:rPr lang="en-US" sz="2400" b="1" dirty="0" smtClean="0"/>
              <a:t>Selected </a:t>
            </a:r>
            <a:r>
              <a:rPr lang="en-US" sz="2400" b="1" dirty="0"/>
              <a:t>Labs in Software </a:t>
            </a:r>
            <a:r>
              <a:rPr lang="en-US" sz="2400" b="1" dirty="0" smtClean="0"/>
              <a:t>Engineering project</a:t>
            </a:r>
          </a:p>
          <a:p>
            <a:pPr marL="0" indent="0" algn="l">
              <a:buNone/>
            </a:pPr>
            <a:r>
              <a:rPr lang="en-US" sz="2400" b="1" dirty="0" smtClean="0"/>
              <a:t>                   </a:t>
            </a:r>
            <a:r>
              <a:rPr lang="en-US" sz="2400" b="1" dirty="0">
                <a:solidFill>
                  <a:srgbClr val="FF0000"/>
                </a:solidFill>
              </a:rPr>
              <a:t>[[ medical clinic management system ]]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sz="2800" b="1" dirty="0" err="1"/>
              <a:t>dr</a:t>
            </a:r>
            <a:r>
              <a:rPr lang="en-US" sz="2800" b="1" dirty="0"/>
              <a:t> : Mahmoud </a:t>
            </a:r>
            <a:r>
              <a:rPr lang="en-US" sz="2800" b="1" dirty="0" err="1" smtClean="0"/>
              <a:t>Bassiouni</a:t>
            </a:r>
            <a:r>
              <a:rPr lang="ar-EG" sz="2800" b="1" dirty="0" smtClean="0"/>
              <a:t>  </a:t>
            </a: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M : mohamed </a:t>
            </a:r>
            <a:r>
              <a:rPr lang="en-US" sz="2800" b="1" dirty="0" smtClean="0"/>
              <a:t>hussien</a:t>
            </a:r>
            <a:r>
              <a:rPr lang="ar-EG" sz="2800" b="1" dirty="0" smtClean="0"/>
              <a:t>              </a:t>
            </a:r>
            <a:endParaRPr lang="en-US" sz="2800" b="1" dirty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5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Factory :-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The factory design pattern is a constructor design pattern that provides </a:t>
            </a:r>
            <a:r>
              <a:rPr lang="en-US" dirty="0" smtClean="0"/>
              <a:t>an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r>
              <a:rPr lang="en-US" dirty="0"/>
              <a:t>interface for creating objects without specifying their exact class. Instead of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creating </a:t>
            </a:r>
            <a:r>
              <a:rPr lang="en-US" dirty="0"/>
              <a:t>objects directly using the new keyword, the factory </a:t>
            </a:r>
            <a:r>
              <a:rPr lang="en-US" dirty="0" smtClean="0"/>
              <a:t>pattern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r>
              <a:rPr lang="en-US" dirty="0"/>
              <a:t>delegates the responsibility of creating instances to a separate factory </a:t>
            </a:r>
            <a:r>
              <a:rPr lang="en-US" dirty="0" smtClean="0"/>
              <a:t>class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r>
              <a:rPr lang="en-US" dirty="0"/>
              <a:t>or method. This enhances flexibility and extensibility in your code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Type of factory design pattern</a:t>
            </a:r>
          </a:p>
          <a:p>
            <a:pPr marL="0" indent="0" algn="l" rtl="0">
              <a:buNone/>
            </a:pPr>
            <a:r>
              <a:rPr lang="en-US" dirty="0" smtClean="0"/>
              <a:t>1-</a:t>
            </a:r>
            <a:r>
              <a:rPr lang="en-US" b="1" dirty="0"/>
              <a:t>Simple Factory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2-</a:t>
            </a:r>
            <a:r>
              <a:rPr lang="en-US" b="1" dirty="0"/>
              <a:t>Factory Method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3-</a:t>
            </a:r>
            <a:r>
              <a:rPr lang="en-US" b="1" dirty="0"/>
              <a:t>Abstract Factory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3660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5" y="182880"/>
            <a:ext cx="9198186" cy="670560"/>
          </a:xfrm>
        </p:spPr>
        <p:txBody>
          <a:bodyPr/>
          <a:lstStyle/>
          <a:p>
            <a:r>
              <a:rPr lang="en-US" b="1" dirty="0"/>
              <a:t>Advantages of Factory Design </a:t>
            </a:r>
            <a:r>
              <a:rPr lang="en-US" b="1" dirty="0" smtClean="0"/>
              <a:t>Pattern 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56" y="1454330"/>
            <a:ext cx="9372358" cy="4868092"/>
          </a:xfrm>
        </p:spPr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sz="6400" b="1" dirty="0" smtClean="0">
                <a:solidFill>
                  <a:srgbClr val="0070C0"/>
                </a:solidFill>
              </a:rPr>
              <a:t>1-Decoupling :-</a:t>
            </a:r>
            <a:endParaRPr lang="en-US" sz="6400" dirty="0" smtClean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6400" dirty="0" smtClean="0"/>
              <a:t>The </a:t>
            </a:r>
            <a:r>
              <a:rPr lang="en-US" sz="6400" dirty="0"/>
              <a:t>client code is decoupled from the concrete classes, reducing dependencies and enhancing flexibility</a:t>
            </a:r>
            <a:r>
              <a:rPr lang="en-US" sz="6400" dirty="0" smtClean="0"/>
              <a:t>.</a:t>
            </a:r>
          </a:p>
          <a:p>
            <a:pPr marL="0" indent="0" algn="l" rtl="0">
              <a:buNone/>
            </a:pPr>
            <a:endParaRPr lang="en-US" sz="6400" dirty="0" smtClean="0"/>
          </a:p>
          <a:p>
            <a:pPr marL="0" indent="0" algn="l" rtl="0">
              <a:buNone/>
            </a:pPr>
            <a:r>
              <a:rPr lang="en-US" sz="6400" dirty="0" smtClean="0">
                <a:solidFill>
                  <a:srgbClr val="0070C0"/>
                </a:solidFill>
              </a:rPr>
              <a:t>2-</a:t>
            </a:r>
            <a:r>
              <a:rPr lang="en-US" sz="6400" b="1" dirty="0" smtClean="0">
                <a:solidFill>
                  <a:srgbClr val="0070C0"/>
                </a:solidFill>
              </a:rPr>
              <a:t>Reusability :-</a:t>
            </a:r>
          </a:p>
          <a:p>
            <a:pPr marL="0" indent="0" algn="l" rtl="0">
              <a:buNone/>
            </a:pPr>
            <a:r>
              <a:rPr lang="en-US" sz="6400" dirty="0"/>
              <a:t>Centralized object creation logic can be reused across multiple clients or projects.</a:t>
            </a:r>
          </a:p>
          <a:p>
            <a:pPr marL="0" indent="0" algn="l" rtl="0">
              <a:buNone/>
            </a:pPr>
            <a:endParaRPr lang="en-US" sz="6400" dirty="0" smtClean="0"/>
          </a:p>
          <a:p>
            <a:pPr marL="0" indent="0" algn="l" rtl="0">
              <a:buNone/>
            </a:pPr>
            <a:r>
              <a:rPr lang="en-US" sz="6400" dirty="0" smtClean="0">
                <a:solidFill>
                  <a:srgbClr val="0070C0"/>
                </a:solidFill>
              </a:rPr>
              <a:t>3-</a:t>
            </a:r>
            <a:r>
              <a:rPr lang="en-US" sz="6400" b="1" dirty="0" smtClean="0">
                <a:solidFill>
                  <a:srgbClr val="0070C0"/>
                </a:solidFill>
              </a:rPr>
              <a:t>Scalability :-</a:t>
            </a:r>
          </a:p>
          <a:p>
            <a:pPr marL="0" indent="0" algn="l" rtl="0">
              <a:buNone/>
            </a:pPr>
            <a:r>
              <a:rPr lang="en-US" sz="6400" dirty="0"/>
              <a:t>Adding new product types becomes easier, as you only need to add new classes and update the factory logic without modifying the client code.</a:t>
            </a:r>
          </a:p>
          <a:p>
            <a:pPr marL="0" indent="0" algn="l" rtl="0">
              <a:buNone/>
            </a:pPr>
            <a:endParaRPr lang="en-US" sz="6400" dirty="0"/>
          </a:p>
          <a:p>
            <a:pPr marL="0" indent="0" algn="l" rtl="0">
              <a:buNone/>
            </a:pPr>
            <a:r>
              <a:rPr lang="en-US" sz="6400" b="1" dirty="0" smtClean="0">
                <a:solidFill>
                  <a:srgbClr val="0070C0"/>
                </a:solidFill>
              </a:rPr>
              <a:t>4-</a:t>
            </a:r>
            <a:r>
              <a:rPr lang="en-US" sz="6400" b="1" dirty="0">
                <a:solidFill>
                  <a:srgbClr val="0070C0"/>
                </a:solidFill>
              </a:rPr>
              <a:t>mproved </a:t>
            </a:r>
            <a:r>
              <a:rPr lang="en-US" sz="6400" b="1" dirty="0" smtClean="0">
                <a:solidFill>
                  <a:srgbClr val="0070C0"/>
                </a:solidFill>
              </a:rPr>
              <a:t>Maintainability :-</a:t>
            </a:r>
          </a:p>
          <a:p>
            <a:pPr marL="0" indent="0" algn="l" rtl="0">
              <a:buNone/>
            </a:pPr>
            <a:r>
              <a:rPr lang="en-US" sz="6400" dirty="0"/>
              <a:t>Centralizing object creation simplifies the codebase and makes it easier to maintain and modify</a:t>
            </a:r>
            <a:r>
              <a:rPr lang="en-US" sz="6400" dirty="0" smtClean="0"/>
              <a:t>.</a:t>
            </a:r>
          </a:p>
          <a:p>
            <a:pPr marL="0" indent="0" algn="l" rtl="0">
              <a:buNone/>
            </a:pPr>
            <a:endParaRPr lang="en-US" sz="6400" dirty="0"/>
          </a:p>
          <a:p>
            <a:pPr marL="0" indent="0" algn="l" rtl="0">
              <a:buNone/>
            </a:pPr>
            <a:r>
              <a:rPr lang="en-US" sz="6400" dirty="0" smtClean="0">
                <a:solidFill>
                  <a:srgbClr val="0070C0"/>
                </a:solidFill>
              </a:rPr>
              <a:t>5-</a:t>
            </a:r>
            <a:r>
              <a:rPr lang="en-US" sz="6400" b="1" dirty="0">
                <a:solidFill>
                  <a:srgbClr val="0070C0"/>
                </a:solidFill>
              </a:rPr>
              <a:t>Enhanced </a:t>
            </a:r>
            <a:r>
              <a:rPr lang="en-US" sz="6400" b="1" dirty="0" smtClean="0">
                <a:solidFill>
                  <a:srgbClr val="0070C0"/>
                </a:solidFill>
              </a:rPr>
              <a:t>Testability :-</a:t>
            </a:r>
          </a:p>
          <a:p>
            <a:pPr marL="0" indent="0" algn="l" rtl="0">
              <a:buNone/>
            </a:pPr>
            <a:r>
              <a:rPr lang="en-US" sz="6400" dirty="0"/>
              <a:t>Mock objects or different product types can be injected easily for testing purposes.</a:t>
            </a:r>
          </a:p>
          <a:p>
            <a:pPr marL="0" indent="0" algn="l" rtl="0">
              <a:buNone/>
            </a:pPr>
            <a:endParaRPr lang="en-US" sz="6400" dirty="0"/>
          </a:p>
          <a:p>
            <a:pPr marL="0" indent="0" algn="l" rtl="0">
              <a:buNone/>
            </a:pPr>
            <a:endParaRPr lang="en-US" sz="6400" dirty="0"/>
          </a:p>
          <a:p>
            <a:pPr algn="l" rtl="0"/>
            <a:endParaRPr lang="en-US" sz="6400" b="1" dirty="0" smtClean="0"/>
          </a:p>
          <a:p>
            <a:pPr algn="l" rtl="0"/>
            <a:endParaRPr lang="en-US" sz="6400" b="1" dirty="0" smtClean="0"/>
          </a:p>
          <a:p>
            <a:pPr algn="l" rtl="0"/>
            <a:endParaRPr lang="en-US" sz="6400" dirty="0" smtClean="0"/>
          </a:p>
          <a:p>
            <a:pPr marL="0" indent="0" algn="l" rtl="0">
              <a:buNone/>
            </a:pPr>
            <a:r>
              <a:rPr lang="en-US" sz="6400" dirty="0" smtClean="0"/>
              <a:t>2</a:t>
            </a:r>
          </a:p>
          <a:p>
            <a:pPr marL="0" indent="0" algn="l" rtl="0">
              <a:buNone/>
            </a:pPr>
            <a:endParaRPr lang="en-US" sz="6400" dirty="0"/>
          </a:p>
          <a:p>
            <a:pPr marL="0" indent="0" algn="l" rtl="0">
              <a:buNone/>
            </a:pPr>
            <a:endParaRPr lang="en-US" sz="6400" dirty="0"/>
          </a:p>
          <a:p>
            <a:pPr marL="0" indent="0" algn="l" rtl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1047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11" y="165464"/>
            <a:ext cx="9415900" cy="6017622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0070C0"/>
                </a:solidFill>
                <a:latin typeface="Segoe UI Variable Text"/>
              </a:rPr>
              <a:t>Use </a:t>
            </a:r>
            <a:r>
              <a:rPr lang="en-US" sz="2400" dirty="0" smtClean="0">
                <a:solidFill>
                  <a:srgbClr val="0070C0"/>
                </a:solidFill>
                <a:latin typeface="Segoe UI Variable Text"/>
              </a:rPr>
              <a:t>Cases :- </a:t>
            </a:r>
            <a:r>
              <a:rPr lang="ar-EG" dirty="0" smtClean="0">
                <a:solidFill>
                  <a:srgbClr val="0070C0"/>
                </a:solidFill>
                <a:latin typeface="Segoe UI Variable Text"/>
              </a:rPr>
              <a:t> </a:t>
            </a:r>
            <a:endParaRPr lang="en-US" dirty="0">
              <a:solidFill>
                <a:srgbClr val="0070C0"/>
              </a:solidFill>
              <a:latin typeface="Segoe UI Variable Text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Segoe UI Variable Text"/>
              </a:rPr>
              <a:t>1- When </a:t>
            </a:r>
            <a:r>
              <a:rPr lang="en-US" dirty="0">
                <a:solidFill>
                  <a:schemeClr val="tx1"/>
                </a:solidFill>
                <a:latin typeface="Segoe UI Variable Text"/>
              </a:rPr>
              <a:t>the exact type of object to create depends on runtime </a:t>
            </a:r>
            <a:r>
              <a:rPr lang="en-US" dirty="0" smtClean="0">
                <a:solidFill>
                  <a:schemeClr val="tx1"/>
                </a:solidFill>
                <a:latin typeface="Segoe UI Variable Text"/>
              </a:rPr>
              <a:t>conditions.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Segoe UI Variable Text"/>
              </a:rPr>
              <a:t> 2-When </a:t>
            </a:r>
            <a:r>
              <a:rPr lang="en-US" dirty="0">
                <a:solidFill>
                  <a:schemeClr val="tx1"/>
                </a:solidFill>
                <a:latin typeface="Segoe UI Variable Text"/>
              </a:rPr>
              <a:t>creating an object is a complex process involving multiple </a:t>
            </a:r>
            <a:r>
              <a:rPr lang="en-US" dirty="0" smtClean="0">
                <a:solidFill>
                  <a:schemeClr val="tx1"/>
                </a:solidFill>
                <a:latin typeface="Segoe UI Variable Text"/>
              </a:rPr>
              <a:t>steps.</a:t>
            </a:r>
            <a:endParaRPr lang="en-US" dirty="0">
              <a:solidFill>
                <a:schemeClr val="tx1"/>
              </a:solidFill>
              <a:latin typeface="Segoe UI Variable Text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Segoe UI Variable Text"/>
              </a:rPr>
              <a:t>3-When </a:t>
            </a:r>
            <a:r>
              <a:rPr lang="en-US" dirty="0">
                <a:solidFill>
                  <a:schemeClr val="tx1"/>
                </a:solidFill>
                <a:latin typeface="Segoe UI Variable Text"/>
              </a:rPr>
              <a:t>there’s a need to manage and reuse shared or common object instances.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Segoe UI Variable Text"/>
              </a:rPr>
              <a:t>4-To </a:t>
            </a:r>
            <a:r>
              <a:rPr lang="en-US" dirty="0">
                <a:solidFill>
                  <a:schemeClr val="tx1"/>
                </a:solidFill>
                <a:latin typeface="Segoe UI Variable Text"/>
              </a:rPr>
              <a:t>implement frameworks or libraries with extensible behavior</a:t>
            </a:r>
            <a:r>
              <a:rPr lang="en-US" dirty="0" smtClean="0">
                <a:solidFill>
                  <a:schemeClr val="tx1"/>
                </a:solidFill>
                <a:latin typeface="Segoe UI Variable Text"/>
              </a:rPr>
              <a:t>.</a:t>
            </a:r>
            <a:endParaRPr lang="ar-EG" dirty="0" smtClean="0">
              <a:solidFill>
                <a:schemeClr val="tx1"/>
              </a:solidFill>
              <a:latin typeface="Segoe UI Variable Text"/>
            </a:endParaRPr>
          </a:p>
          <a:p>
            <a:pPr marL="0" indent="0" algn="l">
              <a:buNone/>
            </a:pPr>
            <a:endParaRPr lang="ar-EG" dirty="0">
              <a:solidFill>
                <a:schemeClr val="tx1"/>
              </a:solidFill>
              <a:latin typeface="Segoe UI Variable Text"/>
            </a:endParaRPr>
          </a:p>
          <a:p>
            <a:pPr marL="0" indent="0" algn="l">
              <a:buNone/>
            </a:pPr>
            <a:endParaRPr lang="ar-EG" dirty="0" smtClean="0">
              <a:solidFill>
                <a:srgbClr val="0D0D0D"/>
              </a:solidFill>
              <a:latin typeface="Segoe UI Variable Text"/>
            </a:endParaRPr>
          </a:p>
          <a:p>
            <a:pPr marL="0" indent="0" algn="l">
              <a:buNone/>
            </a:pPr>
            <a:r>
              <a:rPr lang="en-US" sz="2400" dirty="0" smtClean="0">
                <a:solidFill>
                  <a:srgbClr val="0070C0"/>
                </a:solidFill>
                <a:latin typeface="Segoe UI Variable Text"/>
              </a:rPr>
              <a:t>Used factory in project :-</a:t>
            </a:r>
            <a:endParaRPr lang="ar-EG" sz="2400" dirty="0" smtClean="0">
              <a:solidFill>
                <a:srgbClr val="0070C0"/>
              </a:solidFill>
              <a:latin typeface="Segoe UI Variable Text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Segoe UI Variable Text"/>
              </a:rPr>
              <a:t>Medical Records Factory: Creates different types of medical records (Patient History, Prescriptions, Lab Results</a:t>
            </a:r>
            <a:r>
              <a:rPr lang="en-US" dirty="0" smtClean="0">
                <a:solidFill>
                  <a:schemeClr val="tx1"/>
                </a:solidFill>
                <a:latin typeface="Segoe UI Variable Text"/>
              </a:rPr>
              <a:t>).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Segoe UI Variable Text"/>
              </a:rPr>
              <a:t>Doctor </a:t>
            </a:r>
            <a:r>
              <a:rPr lang="en-US" dirty="0">
                <a:solidFill>
                  <a:schemeClr val="tx1"/>
                </a:solidFill>
                <a:latin typeface="Segoe UI Variable Text"/>
              </a:rPr>
              <a:t>Specializations Factory: Instantiates doctor objects based on specialty (Cardiologist, Neurologist, General Practitioner).</a:t>
            </a:r>
            <a:endParaRPr lang="ar-EG" dirty="0" smtClean="0">
              <a:solidFill>
                <a:schemeClr val="tx1"/>
              </a:solidFill>
              <a:latin typeface="Segoe UI Variable Text"/>
            </a:endParaRPr>
          </a:p>
          <a:p>
            <a:pPr marL="0" indent="0" algn="l">
              <a:buNone/>
            </a:pPr>
            <a:endParaRPr lang="en-US" dirty="0" smtClean="0">
              <a:solidFill>
                <a:srgbClr val="0D0D0D"/>
              </a:solidFill>
              <a:latin typeface="Segoe UI Variable Text"/>
            </a:endParaRPr>
          </a:p>
          <a:p>
            <a:pPr marL="0" indent="0" algn="l">
              <a:buNone/>
            </a:pPr>
            <a:r>
              <a:rPr lang="ar-EG" dirty="0" smtClean="0">
                <a:solidFill>
                  <a:srgbClr val="0D0D0D"/>
                </a:solidFill>
                <a:latin typeface="Segoe UI Variable Text"/>
              </a:rPr>
              <a:t> </a:t>
            </a:r>
            <a:endParaRPr lang="en-US" b="0" i="0" dirty="0">
              <a:solidFill>
                <a:srgbClr val="0D0D0D"/>
              </a:solidFill>
              <a:effectLst/>
              <a:latin typeface="Segoe UI Variable Text"/>
            </a:endParaRPr>
          </a:p>
        </p:txBody>
      </p:sp>
    </p:spTree>
    <p:extLst>
      <p:ext uri="{BB962C8B-B14F-4D97-AF65-F5344CB8AC3E}">
        <p14:creationId xmlns:p14="http://schemas.microsoft.com/office/powerpoint/2010/main" val="225699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03" y="522514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Observer design  patter :-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03" y="1703977"/>
            <a:ext cx="8377647" cy="388077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The Observer Design Pattern is a behavioral pattern that allows one object (the subject) to notify other objects (observers) about changes to its state.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This </a:t>
            </a:r>
            <a:r>
              <a:rPr lang="en-US" dirty="0"/>
              <a:t>pattern is particularly useful in situations where a change in one object needs to be reflected across multiple dependent objects without tightly coupling them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Key </a:t>
            </a:r>
            <a:r>
              <a:rPr lang="en-US" sz="2400" dirty="0" smtClean="0">
                <a:solidFill>
                  <a:srgbClr val="0070C0"/>
                </a:solidFill>
              </a:rPr>
              <a:t>Components :-</a:t>
            </a:r>
          </a:p>
          <a:p>
            <a:pPr marL="0" indent="0" algn="l" rtl="0">
              <a:buNone/>
            </a:pPr>
            <a:r>
              <a:rPr lang="en-US" dirty="0" smtClean="0"/>
              <a:t>Subject</a:t>
            </a:r>
            <a:r>
              <a:rPr lang="en-US" dirty="0"/>
              <a:t>: The object that holds the state and notifies observers about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err="1" smtClean="0"/>
              <a:t>changes.Observers</a:t>
            </a:r>
            <a:r>
              <a:rPr lang="en-US" dirty="0" smtClean="0"/>
              <a:t> : </a:t>
            </a:r>
            <a:r>
              <a:rPr lang="en-US" dirty="0"/>
              <a:t>The objects that watch the subject and get notified of any state changes.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4500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How it work :-</a:t>
            </a:r>
            <a:b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ar-E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dirty="0" smtClean="0"/>
              <a:t>Subject</a:t>
            </a:r>
            <a:r>
              <a:rPr lang="en-US" sz="2000" dirty="0"/>
              <a:t>: Maintains a list of observers and provides methods to add or </a:t>
            </a:r>
            <a:r>
              <a:rPr lang="en-US" sz="2000" dirty="0" smtClean="0"/>
              <a:t>remove </a:t>
            </a:r>
            <a:r>
              <a:rPr lang="en-US" sz="2000" dirty="0"/>
              <a:t>observers</a:t>
            </a:r>
            <a:r>
              <a:rPr lang="en-US" sz="2000" dirty="0" smtClean="0"/>
              <a:t>.</a:t>
            </a:r>
          </a:p>
          <a:p>
            <a:pPr marL="0" indent="0" algn="l">
              <a:buNone/>
            </a:pPr>
            <a:r>
              <a:rPr lang="en-US" sz="2000" dirty="0" smtClean="0"/>
              <a:t>Observers</a:t>
            </a:r>
            <a:r>
              <a:rPr lang="en-US" sz="2000" dirty="0"/>
              <a:t>: Implement an interface with an update method that gets called when the subject's state </a:t>
            </a:r>
            <a:r>
              <a:rPr lang="en-US" sz="2000" dirty="0" smtClean="0"/>
              <a:t>changes .</a:t>
            </a:r>
          </a:p>
          <a:p>
            <a:pPr marL="0" indent="0" algn="l">
              <a:buNone/>
            </a:pPr>
            <a:r>
              <a:rPr lang="en-US" sz="2000" dirty="0" smtClean="0"/>
              <a:t>Notification</a:t>
            </a:r>
            <a:r>
              <a:rPr lang="en-US" sz="2000" dirty="0"/>
              <a:t>: When the subject's state changes, it calls the update method on all registered </a:t>
            </a:r>
            <a:r>
              <a:rPr lang="en-US" dirty="0"/>
              <a:t>observers.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545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Advantages of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using Observer :-</a:t>
            </a:r>
            <a:r>
              <a:rPr lang="ar-E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ar-E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1. Decoupling Between Subject and Observers</a:t>
            </a:r>
          </a:p>
          <a:p>
            <a:pPr algn="l" rtl="0"/>
            <a:r>
              <a:rPr lang="en-US" b="1" dirty="0"/>
              <a:t>2. Dynamic and Flexible Relationships</a:t>
            </a:r>
          </a:p>
          <a:p>
            <a:pPr algn="l" rtl="0"/>
            <a:r>
              <a:rPr lang="en-US" b="1" dirty="0"/>
              <a:t>3. Automatic Updates</a:t>
            </a:r>
          </a:p>
          <a:p>
            <a:pPr algn="l" rtl="0"/>
            <a:r>
              <a:rPr lang="en-US" b="1" dirty="0"/>
              <a:t>4. Promotes Reusability</a:t>
            </a:r>
          </a:p>
          <a:p>
            <a:pPr algn="l" rtl="0"/>
            <a:r>
              <a:rPr lang="en-US" b="1" dirty="0"/>
              <a:t>4. Promotes Reusability</a:t>
            </a:r>
          </a:p>
          <a:p>
            <a:pPr algn="l" rtl="0"/>
            <a:r>
              <a:rPr lang="en-US" b="1" dirty="0"/>
              <a:t>6. Improved Maintainability</a:t>
            </a:r>
          </a:p>
          <a:p>
            <a:pPr algn="l" rtl="0"/>
            <a:r>
              <a:rPr lang="en-US" b="1" dirty="0"/>
              <a:t>6. Improved Maintainability</a:t>
            </a:r>
          </a:p>
          <a:p>
            <a:pPr algn="l" rtl="0"/>
            <a:r>
              <a:rPr lang="en-US" b="1" dirty="0"/>
              <a:t>8. Supports Open/Closed Principle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4740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Common Use Cases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:-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Common Use Cases</a:t>
            </a:r>
            <a:r>
              <a:rPr lang="en-US" dirty="0" smtClean="0"/>
              <a:t>:</a:t>
            </a:r>
          </a:p>
          <a:p>
            <a:pPr algn="l" rtl="0"/>
            <a:r>
              <a:rPr lang="en-US" dirty="0" smtClean="0"/>
              <a:t>**Used </a:t>
            </a:r>
            <a:r>
              <a:rPr lang="en-US" dirty="0"/>
              <a:t>for updating the GUI elements in response to data changes.</a:t>
            </a:r>
          </a:p>
          <a:p>
            <a:pPr algn="l" rtl="0"/>
            <a:r>
              <a:rPr lang="en-US" dirty="0"/>
              <a:t>Event-driven systems: GUIs, notification systems, or event logging.</a:t>
            </a:r>
          </a:p>
          <a:p>
            <a:pPr algn="l" rtl="0"/>
            <a:r>
              <a:rPr lang="en-US" dirty="0"/>
              <a:t>Data synchronization: Keeping data consistent across multiple components or systems.</a:t>
            </a:r>
          </a:p>
          <a:p>
            <a:pPr algn="l" rtl="0"/>
            <a:r>
              <a:rPr lang="en-US" dirty="0"/>
              <a:t>Broadcast communication: Messaging systems or pub/sub frameworks.</a:t>
            </a:r>
          </a:p>
          <a:p>
            <a:pPr algn="l" rtl="0"/>
            <a:r>
              <a:rPr lang="en-US" dirty="0"/>
              <a:t>Real-time updates: Dashboards, live feeds, or streaming data.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6238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Adapter  design pattern :-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The Adapter Design Pattern is a structural design pattern used in </a:t>
            </a: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development to bridge the gap between two incompatible interfaces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 enables systems, components, or classes with different interfaces to work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1"/>
                </a:solidFill>
              </a:rPr>
              <a:t>together </a:t>
            </a:r>
            <a:r>
              <a:rPr lang="en-US" dirty="0">
                <a:solidFill>
                  <a:schemeClr val="tx1"/>
                </a:solidFill>
              </a:rPr>
              <a:t>by providing a "wrapper" or "adapter" that translates one interface </a:t>
            </a:r>
            <a:r>
              <a:rPr lang="en-US" dirty="0" smtClean="0">
                <a:solidFill>
                  <a:schemeClr val="tx1"/>
                </a:solidFill>
              </a:rPr>
              <a:t>into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another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l" rtl="0">
              <a:buNone/>
            </a:pP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the Adapter </a:t>
            </a:r>
            <a:r>
              <a:rPr lang="en-US" b="1" dirty="0" smtClean="0"/>
              <a:t>Pattern 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1-Reusability</a:t>
            </a:r>
          </a:p>
          <a:p>
            <a:pPr algn="l" rtl="0"/>
            <a:r>
              <a:rPr lang="en-US" b="1" dirty="0" smtClean="0"/>
              <a:t>2-Flexibility</a:t>
            </a:r>
          </a:p>
          <a:p>
            <a:pPr algn="l" rtl="0"/>
            <a:r>
              <a:rPr lang="en-US" b="1" dirty="0" smtClean="0"/>
              <a:t>3-Decoupling</a:t>
            </a:r>
          </a:p>
          <a:p>
            <a:pPr algn="l" rtl="0"/>
            <a:r>
              <a:rPr lang="en-US" b="1" dirty="0" smtClean="0"/>
              <a:t>4-Scalability</a:t>
            </a:r>
            <a:endParaRPr lang="en-US" dirty="0"/>
          </a:p>
          <a:p>
            <a:pPr marL="0" indent="0" algn="l" rtl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 8</a:t>
            </a:r>
            <a:r>
              <a:rPr lang="en-US" sz="2800" dirty="0">
                <a:solidFill>
                  <a:srgbClr val="FFFF00"/>
                </a:solidFill>
              </a:rPr>
              <a:t>: Use </a:t>
            </a:r>
            <a:r>
              <a:rPr lang="en-US" sz="2800" dirty="0" smtClean="0">
                <a:solidFill>
                  <a:srgbClr val="FFFF00"/>
                </a:solidFill>
              </a:rPr>
              <a:t>Cases :-</a:t>
            </a:r>
            <a:endParaRPr lang="en-US" sz="2800" dirty="0">
              <a:solidFill>
                <a:srgbClr val="FFFF00"/>
              </a:solidFill>
            </a:endParaRPr>
          </a:p>
          <a:p>
            <a:pPr algn="l" rtl="0"/>
            <a:r>
              <a:rPr lang="en-US" dirty="0"/>
              <a:t>Integrating legacy and modern systems.</a:t>
            </a:r>
          </a:p>
          <a:p>
            <a:pPr algn="l" rtl="0"/>
            <a:r>
              <a:rPr lang="en-US" dirty="0"/>
              <a:t>Connecting applications with different interfaces.</a:t>
            </a:r>
          </a:p>
          <a:p>
            <a:pPr algn="l" rtl="0"/>
            <a:r>
              <a:rPr lang="en-US" dirty="0"/>
              <a:t>Interfacing with third-party libraries or external services.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1266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the Code </a:t>
            </a:r>
            <a:r>
              <a:rPr lang="en-US" b="1" dirty="0" smtClean="0"/>
              <a:t>Works 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client (Main) calls the target interface.</a:t>
            </a:r>
          </a:p>
          <a:p>
            <a:pPr algn="l" rtl="0"/>
            <a:r>
              <a:rPr lang="en-US" dirty="0"/>
              <a:t>The adapter (</a:t>
            </a:r>
            <a:r>
              <a:rPr lang="en-US" dirty="0" err="1"/>
              <a:t>MedicalClinicAdapter</a:t>
            </a:r>
            <a:r>
              <a:rPr lang="en-US" dirty="0"/>
              <a:t>) translates the request to the external system.</a:t>
            </a:r>
          </a:p>
          <a:p>
            <a:pPr algn="l" rtl="0"/>
            <a:r>
              <a:rPr lang="en-US" dirty="0"/>
              <a:t>The external system (</a:t>
            </a:r>
            <a:r>
              <a:rPr lang="en-US" dirty="0" err="1"/>
              <a:t>ExternalBookingSystem</a:t>
            </a:r>
            <a:r>
              <a:rPr lang="en-US" dirty="0"/>
              <a:t>) processes the request and returns the result.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8467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63" y="1175657"/>
            <a:ext cx="8596668" cy="1320800"/>
          </a:xfrm>
        </p:spPr>
        <p:txBody>
          <a:bodyPr/>
          <a:lstStyle/>
          <a:p>
            <a:r>
              <a:rPr lang="en-US" dirty="0" smtClean="0"/>
              <a:t>Team member :-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6005"/>
          </a:xfrm>
        </p:spPr>
        <p:txBody>
          <a:bodyPr/>
          <a:lstStyle/>
          <a:p>
            <a:pPr algn="l" rtl="0"/>
            <a:endParaRPr lang="en-US" b="1" dirty="0" smtClean="0"/>
          </a:p>
          <a:p>
            <a:pPr algn="l" rtl="0"/>
            <a:r>
              <a:rPr lang="en-US" b="1" dirty="0" smtClean="0"/>
              <a:t>1-Srabamon </a:t>
            </a:r>
            <a:r>
              <a:rPr lang="en-US" b="1" dirty="0"/>
              <a:t>Ashraf </a:t>
            </a:r>
            <a:r>
              <a:rPr lang="en-US" b="1" dirty="0" err="1" smtClean="0"/>
              <a:t>Fawzey</a:t>
            </a:r>
            <a:r>
              <a:rPr lang="en-US" b="1" dirty="0" smtClean="0"/>
              <a:t>          ID:2101652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b="1" dirty="0" smtClean="0"/>
              <a:t>2-mohammed hussien </a:t>
            </a:r>
            <a:r>
              <a:rPr lang="en-US" b="1" dirty="0" err="1" smtClean="0"/>
              <a:t>ahmed</a:t>
            </a:r>
            <a:r>
              <a:rPr lang="en-US" b="1" dirty="0" smtClean="0"/>
              <a:t>      ID:2101275</a:t>
            </a:r>
            <a:endParaRPr lang="en-US" b="1" dirty="0"/>
          </a:p>
          <a:p>
            <a:pPr algn="l" rtl="0"/>
            <a:endParaRPr lang="en-US" b="1" dirty="0" smtClean="0"/>
          </a:p>
          <a:p>
            <a:pPr algn="l" rtl="0"/>
            <a:r>
              <a:rPr lang="en-US" b="1" dirty="0" smtClean="0"/>
              <a:t>3-Mahmoud </a:t>
            </a:r>
            <a:r>
              <a:rPr lang="en-US" b="1" dirty="0"/>
              <a:t>Ashraf Gaber </a:t>
            </a:r>
            <a:r>
              <a:rPr lang="en-US" b="1" dirty="0" smtClean="0"/>
              <a:t>           ID:2101282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b="1" dirty="0" smtClean="0"/>
              <a:t>4-mohammed </a:t>
            </a:r>
            <a:r>
              <a:rPr lang="en-US" b="1" dirty="0" err="1" smtClean="0"/>
              <a:t>ahmed</a:t>
            </a:r>
            <a:r>
              <a:rPr lang="en-US" b="1" dirty="0" smtClean="0"/>
              <a:t> </a:t>
            </a:r>
            <a:r>
              <a:rPr lang="en-US" b="1" dirty="0" err="1" smtClean="0"/>
              <a:t>maged</a:t>
            </a:r>
            <a:r>
              <a:rPr lang="en-US" b="1" dirty="0" smtClean="0"/>
              <a:t>       ID:2101255</a:t>
            </a:r>
            <a:endParaRPr lang="en-US" b="1" dirty="0"/>
          </a:p>
          <a:p>
            <a:pPr algn="l" rtl="0"/>
            <a:endParaRPr lang="en-US" b="1" dirty="0" smtClean="0"/>
          </a:p>
          <a:p>
            <a:pPr algn="l" rtl="0"/>
            <a:r>
              <a:rPr lang="en-US" b="1" dirty="0" smtClean="0"/>
              <a:t>5-Remon </a:t>
            </a:r>
            <a:r>
              <a:rPr lang="en-US" b="1" dirty="0" err="1"/>
              <a:t>Sobhy</a:t>
            </a:r>
            <a:r>
              <a:rPr lang="en-US" b="1" dirty="0"/>
              <a:t> </a:t>
            </a:r>
            <a:r>
              <a:rPr lang="en-US" b="1" dirty="0" err="1" smtClean="0"/>
              <a:t>Sadek</a:t>
            </a:r>
            <a:r>
              <a:rPr lang="en-US" b="1" dirty="0" smtClean="0"/>
              <a:t>                 ID: </a:t>
            </a:r>
            <a:r>
              <a:rPr lang="en-US" b="1" dirty="0"/>
              <a:t>2101498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4238805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Builder design pattern :-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what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is builder design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pattern :-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Builder Design Pattern is a creational pattern that provides a way to construct a complex object step by step. </a:t>
            </a:r>
            <a:endParaRPr lang="en-US" dirty="0" smtClean="0"/>
          </a:p>
          <a:p>
            <a:pPr algn="l" rtl="0"/>
            <a:r>
              <a:rPr lang="en-US" dirty="0" smtClean="0"/>
              <a:t>It </a:t>
            </a:r>
            <a:r>
              <a:rPr lang="en-US" dirty="0"/>
              <a:t>separates the construction of a complex object from its representation so that the same construction process can create different representations.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6445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Advantages of the </a:t>
            </a:r>
            <a:r>
              <a:rPr lang="en-US" dirty="0" smtClean="0"/>
              <a:t>Design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14" y="1429069"/>
            <a:ext cx="8596668" cy="3880773"/>
          </a:xfrm>
        </p:spPr>
        <p:txBody>
          <a:bodyPr/>
          <a:lstStyle/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Readability:</a:t>
            </a:r>
          </a:p>
          <a:p>
            <a:pPr algn="l" rtl="0"/>
            <a:r>
              <a:rPr lang="en-US" dirty="0"/>
              <a:t>The fluent interface makes object construction clear and intuitive.</a:t>
            </a:r>
          </a:p>
          <a:p>
            <a:pPr marL="0" indent="0" algn="l" rtl="0">
              <a:buNone/>
            </a:pPr>
            <a:r>
              <a:rPr lang="en-US" dirty="0"/>
              <a:t>Validation:</a:t>
            </a:r>
          </a:p>
          <a:p>
            <a:pPr algn="l" rtl="0"/>
            <a:r>
              <a:rPr lang="en-US" dirty="0"/>
              <a:t>Mandatory fields are enforced during the build process.</a:t>
            </a:r>
          </a:p>
          <a:p>
            <a:pPr marL="0" indent="0" algn="l" rtl="0">
              <a:buNone/>
            </a:pPr>
            <a:r>
              <a:rPr lang="en-US" dirty="0"/>
              <a:t>Reusability:</a:t>
            </a:r>
          </a:p>
          <a:p>
            <a:pPr algn="l" rtl="0"/>
            <a:r>
              <a:rPr lang="en-US" dirty="0"/>
              <a:t>The reset method or creating new builders allows for multiple objects to be constructed easily.</a:t>
            </a:r>
          </a:p>
          <a:p>
            <a:pPr algn="l" rtl="0"/>
            <a:r>
              <a:rPr lang="en-US" dirty="0"/>
              <a:t>Maintainability:</a:t>
            </a:r>
          </a:p>
          <a:p>
            <a:pPr algn="l" rtl="0"/>
            <a:r>
              <a:rPr lang="en-US" dirty="0"/>
              <a:t>Adding new fields requires changes only in the builder.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2407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Why Use </a:t>
            </a:r>
            <a:r>
              <a:rPr lang="en-US" dirty="0" smtClean="0"/>
              <a:t>It</a:t>
            </a:r>
            <a:r>
              <a:rPr lang="en-US" dirty="0"/>
              <a:t> </a:t>
            </a:r>
            <a:r>
              <a:rPr lang="en-US" dirty="0" smtClean="0"/>
              <a:t>:-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9" y="1533572"/>
            <a:ext cx="8596668" cy="3880773"/>
          </a:xfrm>
        </p:spPr>
        <p:txBody>
          <a:bodyPr/>
          <a:lstStyle/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sz="2400" dirty="0"/>
              <a:t>Avoids large constructors with numerous parameters.</a:t>
            </a:r>
          </a:p>
          <a:p>
            <a:pPr algn="l" rtl="0"/>
            <a:r>
              <a:rPr lang="en-US" sz="2400" dirty="0"/>
              <a:t>Ensures immutability of the constructed object.</a:t>
            </a:r>
          </a:p>
          <a:p>
            <a:pPr algn="l" rtl="0"/>
            <a:r>
              <a:rPr lang="en-US" sz="2400" dirty="0"/>
              <a:t>Enforces validation during the build process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8999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:-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This document describes the design and implementation of a </a:t>
            </a:r>
            <a:r>
              <a:rPr lang="en-US" sz="2400" dirty="0" smtClean="0"/>
              <a:t>desktop</a:t>
            </a:r>
          </a:p>
          <a:p>
            <a:pPr marL="0" indent="0" algn="l" rtl="0">
              <a:buNone/>
            </a:pPr>
            <a:r>
              <a:rPr lang="en-US" sz="2400" dirty="0" smtClean="0"/>
              <a:t> </a:t>
            </a:r>
            <a:r>
              <a:rPr lang="en-US" sz="2400" dirty="0"/>
              <a:t>application for managing patient records, doctor schedules</a:t>
            </a:r>
            <a:r>
              <a:rPr lang="en-US" sz="2400" dirty="0" smtClean="0"/>
              <a:t>,</a:t>
            </a:r>
          </a:p>
          <a:p>
            <a:pPr marL="0" indent="0" algn="l" rtl="0">
              <a:buNone/>
            </a:pPr>
            <a:r>
              <a:rPr lang="en-US" sz="2400" dirty="0" smtClean="0"/>
              <a:t> </a:t>
            </a:r>
            <a:r>
              <a:rPr lang="en-US" sz="2400" dirty="0"/>
              <a:t>appointments and medical history using Java. Singleton pattern, 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/>
              <a:t>Factory </a:t>
            </a:r>
            <a:r>
              <a:rPr lang="en-US" sz="2400" dirty="0"/>
              <a:t>pattern and three other patterns are used in this design </a:t>
            </a:r>
            <a:r>
              <a:rPr lang="en-US" sz="2400" dirty="0" smtClean="0"/>
              <a:t>which</a:t>
            </a:r>
          </a:p>
          <a:p>
            <a:pPr marL="0" indent="0" algn="l" rtl="0">
              <a:buNone/>
            </a:pPr>
            <a:r>
              <a:rPr lang="en-US" sz="2400" dirty="0" smtClean="0"/>
              <a:t> are observer  and adapter and Builder </a:t>
            </a:r>
            <a:r>
              <a:rPr lang="en-US" sz="2400" dirty="0" err="1" smtClean="0"/>
              <a:t>designe</a:t>
            </a:r>
            <a:r>
              <a:rPr lang="en-US" sz="2400" dirty="0" smtClean="0"/>
              <a:t> patterns.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320224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214" y="1863634"/>
            <a:ext cx="7970277" cy="1320800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tx1"/>
                </a:solidFill>
              </a:rPr>
              <a:t>What are design patterns</a:t>
            </a:r>
            <a:endParaRPr lang="ar-EG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" y="2656114"/>
            <a:ext cx="11652069" cy="4319452"/>
          </a:xfrm>
        </p:spPr>
        <p:txBody>
          <a:bodyPr/>
          <a:lstStyle/>
          <a:p>
            <a:pPr fontAlgn="base"/>
            <a:endParaRPr lang="en-US" b="1" dirty="0"/>
          </a:p>
          <a:p>
            <a:pPr algn="l" rtl="0" fontAlgn="base"/>
            <a:r>
              <a:rPr lang="en-US" sz="2000" dirty="0"/>
              <a:t>A design pattern is a reusable solution for common problems in software design used in engineering</a:t>
            </a:r>
            <a:r>
              <a:rPr lang="en-US" sz="2000" dirty="0" smtClean="0"/>
              <a:t>.</a:t>
            </a:r>
          </a:p>
          <a:p>
            <a:pPr algn="l" rtl="0" fontAlgn="base"/>
            <a:r>
              <a:rPr lang="en-US" sz="2000" dirty="0" smtClean="0"/>
              <a:t> </a:t>
            </a:r>
            <a:r>
              <a:rPr lang="en-US" sz="2000" dirty="0"/>
              <a:t>It is not a full design ready for coding but rather a guideline or model for solving issues. </a:t>
            </a:r>
            <a:r>
              <a:rPr lang="en-US" sz="2000" dirty="0" smtClean="0"/>
              <a:t>Design</a:t>
            </a:r>
          </a:p>
          <a:p>
            <a:pPr algn="l" rtl="0" fontAlgn="base"/>
            <a:r>
              <a:rPr lang="en-US" sz="2000" dirty="0" smtClean="0"/>
              <a:t> </a:t>
            </a:r>
            <a:r>
              <a:rPr lang="en-US" sz="2000" dirty="0"/>
              <a:t>patterns can </a:t>
            </a:r>
            <a:r>
              <a:rPr lang="en-US" sz="2000" dirty="0" smtClean="0"/>
              <a:t>be </a:t>
            </a:r>
            <a:r>
              <a:rPr lang="en-US" sz="2000" dirty="0"/>
              <a:t>adapted to different situations and contexts, providing flexibility in problem-solving.</a:t>
            </a:r>
          </a:p>
        </p:txBody>
      </p:sp>
    </p:spTree>
    <p:extLst>
      <p:ext uri="{BB962C8B-B14F-4D97-AF65-F5344CB8AC3E}">
        <p14:creationId xmlns:p14="http://schemas.microsoft.com/office/powerpoint/2010/main" val="372598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pattern types:-</a:t>
            </a:r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5" y="1672046"/>
            <a:ext cx="5338354" cy="4396705"/>
          </a:xfrm>
        </p:spPr>
      </p:pic>
    </p:spTree>
    <p:extLst>
      <p:ext uri="{BB962C8B-B14F-4D97-AF65-F5344CB8AC3E}">
        <p14:creationId xmlns:p14="http://schemas.microsoft.com/office/powerpoint/2010/main" val="316664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Desigin</a:t>
            </a:r>
            <a:r>
              <a:rPr lang="en-US" dirty="0" smtClean="0"/>
              <a:t> pattern used :- </a:t>
            </a:r>
            <a:endParaRPr lang="ar-EG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395701"/>
              </p:ext>
            </p:extLst>
          </p:nvPr>
        </p:nvGraphicFramePr>
        <p:xfrm>
          <a:off x="677863" y="1947817"/>
          <a:ext cx="8596312" cy="4392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82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Description :-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The application manages various aspects of a medical practice including patient data, doctor schedules, appointments, and medical records. The goal is to create a user-friendly GUI application that facilitates efficient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14860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Singleton pattern :-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8" y="1930400"/>
            <a:ext cx="8594733" cy="4293326"/>
          </a:xfrm>
        </p:spPr>
        <p:txBody>
          <a:bodyPr/>
          <a:lstStyle/>
          <a:p>
            <a:pPr algn="l" rtl="0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Benefits of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singleton :-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b="1" dirty="0" smtClean="0"/>
              <a:t>1-Resource </a:t>
            </a:r>
            <a:r>
              <a:rPr lang="en-US" b="1" dirty="0"/>
              <a:t>Management</a:t>
            </a:r>
            <a:r>
              <a:rPr lang="en-US" dirty="0"/>
              <a:t>: Prevents multiple instances that could waste </a:t>
            </a:r>
            <a:r>
              <a:rPr lang="en-US" dirty="0" smtClean="0"/>
              <a:t> resources .</a:t>
            </a:r>
          </a:p>
          <a:p>
            <a:pPr algn="l" rtl="0"/>
            <a:r>
              <a:rPr lang="en-US" dirty="0" smtClean="0"/>
              <a:t>2-</a:t>
            </a:r>
            <a:r>
              <a:rPr lang="en-US" b="1" dirty="0"/>
              <a:t>Consistency</a:t>
            </a:r>
            <a:r>
              <a:rPr lang="en-US" dirty="0"/>
              <a:t>: Ensures all parts of the application use the same instance, avoiding conflicts or </a:t>
            </a:r>
            <a:r>
              <a:rPr lang="en-US" dirty="0" smtClean="0"/>
              <a:t>inconsistencies</a:t>
            </a:r>
          </a:p>
          <a:p>
            <a:pPr algn="l" rtl="0"/>
            <a:r>
              <a:rPr lang="en-US" dirty="0" smtClean="0"/>
              <a:t>3-</a:t>
            </a:r>
            <a:r>
              <a:rPr lang="en-US" b="1" dirty="0"/>
              <a:t>Global Access</a:t>
            </a:r>
            <a:r>
              <a:rPr lang="en-US" dirty="0"/>
              <a:t>: Provides a centralized way to access shared resources.</a:t>
            </a:r>
          </a:p>
          <a:p>
            <a:pPr algn="l" rtl="0"/>
            <a:r>
              <a:rPr lang="en-US" dirty="0" smtClean="0"/>
              <a:t>4-</a:t>
            </a:r>
            <a:r>
              <a:rPr lang="en-US" b="1" dirty="0"/>
              <a:t>Thread Safety</a:t>
            </a:r>
            <a:r>
              <a:rPr lang="en-US" dirty="0"/>
              <a:t>: Proper implementation ensures safe access in multithreaded environments.</a:t>
            </a:r>
          </a:p>
          <a:p>
            <a:pPr algn="l" rtl="0"/>
            <a:r>
              <a:rPr lang="en-US" dirty="0" smtClean="0"/>
              <a:t>5-</a:t>
            </a:r>
            <a:r>
              <a:rPr lang="en-US" b="1" dirty="0"/>
              <a:t>Simplified Maintenance</a:t>
            </a:r>
            <a:r>
              <a:rPr lang="en-US" dirty="0"/>
              <a:t>: Changes to the singleton instance apply globally without affecting other parts of the application.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ar-EG" sz="1400" dirty="0"/>
          </a:p>
        </p:txBody>
      </p:sp>
    </p:spTree>
    <p:extLst>
      <p:ext uri="{BB962C8B-B14F-4D97-AF65-F5344CB8AC3E}">
        <p14:creationId xmlns:p14="http://schemas.microsoft.com/office/powerpoint/2010/main" val="127108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Used singleton in project :-</a:t>
            </a:r>
            <a:endParaRPr lang="ar-EG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Patient Database Manager</a:t>
            </a:r>
            <a:r>
              <a:rPr lang="en-US" dirty="0"/>
              <a:t>: Ensures a single instance for managing patient data</a:t>
            </a:r>
            <a:r>
              <a:rPr lang="en-US" dirty="0" smtClean="0"/>
              <a:t>.</a:t>
            </a:r>
          </a:p>
          <a:p>
            <a:pPr algn="l" rtl="0"/>
            <a:r>
              <a:rPr lang="en-US" b="1" dirty="0"/>
              <a:t>Appointment Scheduling System</a:t>
            </a:r>
            <a:r>
              <a:rPr lang="en-US" dirty="0"/>
              <a:t>: Ensures consistent checking and assignment of appointment slots.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36515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4386</TotalTime>
  <Words>1094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Agency FB</vt:lpstr>
      <vt:lpstr>Arial</vt:lpstr>
      <vt:lpstr>Diwani Bent</vt:lpstr>
      <vt:lpstr>Old Antic Decorative</vt:lpstr>
      <vt:lpstr>Segoe UI Variable Text</vt:lpstr>
      <vt:lpstr>Tahoma</vt:lpstr>
      <vt:lpstr>Trebuchet MS</vt:lpstr>
      <vt:lpstr>Wingdings 3</vt:lpstr>
      <vt:lpstr>Facet</vt:lpstr>
      <vt:lpstr> بسم الله الرحمن الرحيم  </vt:lpstr>
      <vt:lpstr>Team member :-</vt:lpstr>
      <vt:lpstr>Introduction :-</vt:lpstr>
      <vt:lpstr>What are design patterns</vt:lpstr>
      <vt:lpstr>Design pattern types:-</vt:lpstr>
      <vt:lpstr>Desigin pattern used :- </vt:lpstr>
      <vt:lpstr>Project Description :-</vt:lpstr>
      <vt:lpstr>Singleton pattern :-</vt:lpstr>
      <vt:lpstr>Used singleton in project :-</vt:lpstr>
      <vt:lpstr>Factory :-</vt:lpstr>
      <vt:lpstr>Advantages of Factory Design Pattern :-</vt:lpstr>
      <vt:lpstr>PowerPoint Presentation</vt:lpstr>
      <vt:lpstr>Observer design  patter :-</vt:lpstr>
      <vt:lpstr>How it work :- </vt:lpstr>
      <vt:lpstr>Advantages of using Observer :- </vt:lpstr>
      <vt:lpstr>Common Use Cases:-</vt:lpstr>
      <vt:lpstr>Adapter  design pattern :-</vt:lpstr>
      <vt:lpstr>Advantages of the Adapter Pattern :-</vt:lpstr>
      <vt:lpstr>How the Code Works :-</vt:lpstr>
      <vt:lpstr>Builder design pattern :-</vt:lpstr>
      <vt:lpstr>Advantages of the Design :-</vt:lpstr>
      <vt:lpstr>Why Use It 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labs project</dc:title>
  <dc:creator>Dream</dc:creator>
  <cp:lastModifiedBy>Dream</cp:lastModifiedBy>
  <cp:revision>39</cp:revision>
  <dcterms:created xsi:type="dcterms:W3CDTF">2024-12-03T13:25:33Z</dcterms:created>
  <dcterms:modified xsi:type="dcterms:W3CDTF">2024-12-18T19:55:57Z</dcterms:modified>
</cp:coreProperties>
</file>