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797675" cy="9926625"/>
  <p:embeddedFontLst>
    <p:embeddedFont>
      <p:font typeface="Gill Sans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g79tkxCjjm7UNJuq2bktvUjbF1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GillSans-bold.fntdata"/><Relationship Id="rId23" Type="http://schemas.openxmlformats.org/officeDocument/2006/relationships/font" Target="fonts/Gill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 txBox="1"/>
          <p:nvPr>
            <p:ph idx="12" type="sldNum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4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5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:notes"/>
          <p:cNvSpPr txBox="1"/>
          <p:nvPr>
            <p:ph idx="12" type="sldNum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6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7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457200" y="914400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2" type="body"/>
          </p:nvPr>
        </p:nvSpPr>
        <p:spPr>
          <a:xfrm>
            <a:off x="4632198" y="912114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8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1" type="body"/>
          </p:nvPr>
        </p:nvSpPr>
        <p:spPr>
          <a:xfrm rot="5400000">
            <a:off x="2730627" y="-1359027"/>
            <a:ext cx="368274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8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9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9" name="Google Shape;99;p29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9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9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2" name="Google Shape;102;p29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3" name="Google Shape;103;p29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4" name="Google Shape;104;p29"/>
          <p:cNvCxnSpPr/>
          <p:nvPr/>
        </p:nvCxnSpPr>
        <p:spPr>
          <a:xfrm rot="5400000">
            <a:off x="4361127" y="2401464"/>
            <a:ext cx="438912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21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/>
          <p:nvPr>
            <p:ph type="ctrTitle"/>
          </p:nvPr>
        </p:nvSpPr>
        <p:spPr>
          <a:xfrm>
            <a:off x="1219200" y="2914650"/>
            <a:ext cx="68580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" type="subTitle"/>
          </p:nvPr>
        </p:nvSpPr>
        <p:spPr>
          <a:xfrm>
            <a:off x="1219200" y="3843338"/>
            <a:ext cx="6858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0" type="dt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1" type="ftr"/>
          </p:nvPr>
        </p:nvSpPr>
        <p:spPr>
          <a:xfrm>
            <a:off x="2898648" y="4766310"/>
            <a:ext cx="3474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2" type="sldNum"/>
          </p:nvPr>
        </p:nvSpPr>
        <p:spPr>
          <a:xfrm>
            <a:off x="1216152" y="4766310"/>
            <a:ext cx="1219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22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2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22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22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/>
          <p:nvPr>
            <p:ph type="title"/>
          </p:nvPr>
        </p:nvSpPr>
        <p:spPr>
          <a:xfrm>
            <a:off x="1219200" y="2228850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" type="body"/>
          </p:nvPr>
        </p:nvSpPr>
        <p:spPr>
          <a:xfrm>
            <a:off x="1295400" y="3200400"/>
            <a:ext cx="6781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0" type="dt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1" type="ftr"/>
          </p:nvPr>
        </p:nvSpPr>
        <p:spPr>
          <a:xfrm>
            <a:off x="2898648" y="4766310"/>
            <a:ext cx="3474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2" type="sldNum"/>
          </p:nvPr>
        </p:nvSpPr>
        <p:spPr>
          <a:xfrm>
            <a:off x="1069848" y="4766310"/>
            <a:ext cx="15209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23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23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" type="body"/>
          </p:nvPr>
        </p:nvSpPr>
        <p:spPr>
          <a:xfrm>
            <a:off x="457200" y="964406"/>
            <a:ext cx="4040188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2" type="body"/>
          </p:nvPr>
        </p:nvSpPr>
        <p:spPr>
          <a:xfrm>
            <a:off x="4648201" y="971550"/>
            <a:ext cx="4041775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24"/>
          <p:cNvSpPr txBox="1"/>
          <p:nvPr>
            <p:ph idx="3" type="body"/>
          </p:nvPr>
        </p:nvSpPr>
        <p:spPr>
          <a:xfrm>
            <a:off x="457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4" type="body"/>
          </p:nvPr>
        </p:nvSpPr>
        <p:spPr>
          <a:xfrm>
            <a:off x="4648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5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8" name="Google Shape;68;p25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9" name="Google Shape;69;p25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/>
          <p:nvPr>
            <p:ph type="title"/>
          </p:nvPr>
        </p:nvSpPr>
        <p:spPr>
          <a:xfrm>
            <a:off x="6324600" y="228600"/>
            <a:ext cx="25146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" type="body"/>
          </p:nvPr>
        </p:nvSpPr>
        <p:spPr>
          <a:xfrm>
            <a:off x="6324600" y="914401"/>
            <a:ext cx="2514600" cy="3632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6" name="Google Shape;76;p26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7" name="Google Shape;77;p26"/>
          <p:cNvCxnSpPr/>
          <p:nvPr/>
        </p:nvCxnSpPr>
        <p:spPr>
          <a:xfrm rot="5400000">
            <a:off x="3915025" y="2493169"/>
            <a:ext cx="452628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8" name="Google Shape;78;p26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p26"/>
          <p:cNvSpPr txBox="1"/>
          <p:nvPr>
            <p:ph idx="2" type="body"/>
          </p:nvPr>
        </p:nvSpPr>
        <p:spPr>
          <a:xfrm>
            <a:off x="304800" y="228600"/>
            <a:ext cx="5715000" cy="428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"/>
          <p:cNvSpPr txBox="1"/>
          <p:nvPr>
            <p:ph type="title"/>
          </p:nvPr>
        </p:nvSpPr>
        <p:spPr>
          <a:xfrm>
            <a:off x="457200" y="375642"/>
            <a:ext cx="8229600" cy="50601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/>
          <p:nvPr>
            <p:ph idx="2" type="pic"/>
          </p:nvPr>
        </p:nvSpPr>
        <p:spPr>
          <a:xfrm>
            <a:off x="457200" y="1428750"/>
            <a:ext cx="8229600" cy="3202686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83" name="Google Shape;83;p27"/>
          <p:cNvSpPr txBox="1"/>
          <p:nvPr>
            <p:ph idx="1" type="body"/>
          </p:nvPr>
        </p:nvSpPr>
        <p:spPr>
          <a:xfrm>
            <a:off x="457200" y="914400"/>
            <a:ext cx="82296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27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8" name="Google Shape;88;p27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27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 amt="29000"/>
          </a:blip>
          <a:tile algn="tl" flip="none" tx="0" sx="100000" ty="0" sy="10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8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" name="Google Shape;16;p18"/>
          <p:cNvCxnSpPr/>
          <p:nvPr/>
        </p:nvCxnSpPr>
        <p:spPr>
          <a:xfrm>
            <a:off x="457200" y="85725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" name="Google Shape;17;p18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/>
          <p:nvPr>
            <p:ph type="title"/>
          </p:nvPr>
        </p:nvSpPr>
        <p:spPr>
          <a:xfrm>
            <a:off x="0" y="1"/>
            <a:ext cx="9144000" cy="1052513"/>
          </a:xfrm>
          <a:prstGeom prst="rect">
            <a:avLst/>
          </a:prstGeom>
          <a:solidFill>
            <a:srgbClr val="93B9C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</a:t>
            </a:r>
            <a:b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762000" y="1123950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rgbClr val="4141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Artificial Intelligence and Data Science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Year: 2024 – 2025 (Odd Semester)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Number	: 2303811724321067</a:t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					: MOHAMED FIRDOUS S</a:t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					: II</a:t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Semester				:III</a:t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				: B</a:t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					:03-12-2024</a:t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1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Code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0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5" name="Google Shape;185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2143" y="914400"/>
            <a:ext cx="6699714" cy="370363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0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t/>
            </a:r>
            <a:endParaRPr/>
          </a:p>
        </p:txBody>
      </p:sp>
      <p:sp>
        <p:nvSpPr>
          <p:cNvPr id="192" name="Google Shape;192;p11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3" name="Google Shape;193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47750"/>
            <a:ext cx="4003550" cy="343368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1"/>
          <p:cNvSpPr txBox="1"/>
          <p:nvPr/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Code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6" name="Google Shape;196;p11"/>
          <p:cNvSpPr txBox="1"/>
          <p:nvPr/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7" name="Google Shape;19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1093076"/>
            <a:ext cx="3657600" cy="3508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t/>
            </a:r>
            <a:endParaRPr/>
          </a:p>
        </p:txBody>
      </p:sp>
      <p:sp>
        <p:nvSpPr>
          <p:cNvPr id="203" name="Google Shape;203;p12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12"/>
          <p:cNvSpPr txBox="1"/>
          <p:nvPr/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Code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12"/>
          <p:cNvSpPr txBox="1"/>
          <p:nvPr/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6" name="Google Shape;206;p12"/>
          <p:cNvSpPr txBox="1"/>
          <p:nvPr/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7" name="Google Shape;207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4098" y="914400"/>
            <a:ext cx="7215803" cy="3703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t/>
            </a:r>
            <a:endParaRPr/>
          </a:p>
        </p:txBody>
      </p:sp>
      <p:sp>
        <p:nvSpPr>
          <p:cNvPr id="213" name="Google Shape;213;p13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13"/>
          <p:cNvSpPr txBox="1"/>
          <p:nvPr/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Code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13"/>
          <p:cNvSpPr txBox="1"/>
          <p:nvPr/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6" name="Google Shape;216;p13"/>
          <p:cNvSpPr txBox="1"/>
          <p:nvPr/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Google Shape;217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8461" y="914400"/>
            <a:ext cx="3627077" cy="3703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14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4" name="Google Shape;224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075" y="1472775"/>
            <a:ext cx="3733800" cy="231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4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/>
          </a:p>
        </p:txBody>
      </p:sp>
      <p:sp>
        <p:nvSpPr>
          <p:cNvPr id="226" name="Google Shape;226;p14"/>
          <p:cNvSpPr txBox="1"/>
          <p:nvPr/>
        </p:nvSpPr>
        <p:spPr>
          <a:xfrm>
            <a:off x="843300" y="995700"/>
            <a:ext cx="18480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 Products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7" name="Google Shape;22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4000" y="1593193"/>
            <a:ext cx="3407213" cy="126648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4"/>
          <p:cNvSpPr txBox="1"/>
          <p:nvPr/>
        </p:nvSpPr>
        <p:spPr>
          <a:xfrm>
            <a:off x="5764725" y="995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Place Orders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15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6" name="Google Shape;236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762" y="1323350"/>
            <a:ext cx="3904500" cy="12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5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/>
          </a:p>
        </p:txBody>
      </p:sp>
      <p:pic>
        <p:nvPicPr>
          <p:cNvPr id="238" name="Google Shape;23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9975" y="1391137"/>
            <a:ext cx="4513900" cy="1072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5"/>
          <p:cNvPicPr preferRelativeResize="0"/>
          <p:nvPr/>
        </p:nvPicPr>
        <p:blipFill rotWithShape="1">
          <a:blip r:embed="rId5">
            <a:alphaModFix/>
          </a:blip>
          <a:srcRect b="49803" l="-1439" r="1440" t="-1408"/>
          <a:stretch/>
        </p:blipFill>
        <p:spPr>
          <a:xfrm>
            <a:off x="2010900" y="3261505"/>
            <a:ext cx="3657601" cy="13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5"/>
          <p:cNvSpPr txBox="1"/>
          <p:nvPr/>
        </p:nvSpPr>
        <p:spPr>
          <a:xfrm>
            <a:off x="1330725" y="934500"/>
            <a:ext cx="2160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Products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5079100" y="934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Replenish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2966275" y="27878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Stock Report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16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16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project provides an efficient, user-friendly solution for managing stock, addressing common challenges in inventory systems. By leveraging Java's robust features and modular design, it ensures streamlined operations, accurate reporting, and better inventory control.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250" name="Google Shape;250;p16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"/>
          <p:cNvSpPr txBox="1"/>
          <p:nvPr>
            <p:ph type="title"/>
          </p:nvPr>
        </p:nvSpPr>
        <p:spPr>
          <a:xfrm>
            <a:off x="457200" y="1962150"/>
            <a:ext cx="8229600" cy="6858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 You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17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7" name="Google Shape;257;p17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 of the Project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"/>
          <p:cNvSpPr txBox="1"/>
          <p:nvPr>
            <p:ph idx="11" type="ftr"/>
          </p:nvPr>
        </p:nvSpPr>
        <p:spPr>
          <a:xfrm>
            <a:off x="2438400" y="4767263"/>
            <a:ext cx="4340352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sp>
        <p:nvSpPr>
          <p:cNvPr id="120" name="Google Shape;120;p2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2"/>
          <p:cNvSpPr txBox="1"/>
          <p:nvPr/>
        </p:nvSpPr>
        <p:spPr>
          <a:xfrm>
            <a:off x="799641" y="1271071"/>
            <a:ext cx="7772400" cy="12244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1208525" y="1943796"/>
            <a:ext cx="7086900" cy="9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STOCK MANAGEMENT SYSTEM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/>
          <p:nvPr>
            <p:ph type="title"/>
          </p:nvPr>
        </p:nvSpPr>
        <p:spPr>
          <a:xfrm>
            <a:off x="457200" y="209550"/>
            <a:ext cx="8229600" cy="6096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Identification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3"/>
          <p:cNvSpPr txBox="1"/>
          <p:nvPr>
            <p:ph idx="11" type="ftr"/>
          </p:nvPr>
        </p:nvSpPr>
        <p:spPr>
          <a:xfrm>
            <a:off x="2514600" y="4767263"/>
            <a:ext cx="41910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/>
          </a:p>
        </p:txBody>
      </p:sp>
      <p:sp>
        <p:nvSpPr>
          <p:cNvPr id="129" name="Google Shape;129;p3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3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520"/>
              <a:buChar char="🞂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Stock Management Complexity: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 Managing inventory levels and orders is often inefficient and error-prone in manual systems.</a:t>
            </a:r>
            <a:endParaRPr/>
          </a:p>
          <a:p>
            <a:pPr indent="-177800" lvl="0" marL="274320" rtl="0" algn="l"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520"/>
              <a:buChar char="🞂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Real-Time Updates: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 Lack of real-time updates on stock availability leads to stockouts or overstocking.</a:t>
            </a:r>
            <a:endParaRPr/>
          </a:p>
          <a:p>
            <a:pPr indent="-177800" lvl="0" marL="274320" rtl="0" algn="l"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520"/>
              <a:buChar char="🞂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Customer Satisfaction Issues: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 Inefficient management affects order fulfillment and customer satisfaction.</a:t>
            </a:r>
            <a:endParaRPr/>
          </a:p>
          <a:p>
            <a:pPr indent="-177800" lvl="0" marL="274320" rtl="0" algn="l"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type="title"/>
          </p:nvPr>
        </p:nvSpPr>
        <p:spPr>
          <a:xfrm>
            <a:off x="457200" y="285750"/>
            <a:ext cx="8229600" cy="4572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/>
          </a:p>
        </p:txBody>
      </p:sp>
      <p:sp>
        <p:nvSpPr>
          <p:cNvPr id="136" name="Google Shape;136;p4"/>
          <p:cNvSpPr txBox="1"/>
          <p:nvPr>
            <p:ph idx="11" type="ftr"/>
          </p:nvPr>
        </p:nvSpPr>
        <p:spPr>
          <a:xfrm>
            <a:off x="2743200" y="4767263"/>
            <a:ext cx="41148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sp>
        <p:nvSpPr>
          <p:cNvPr id="137" name="Google Shape;137;p4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4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Streamline Inventory Management: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 Automate stock tracking and replenishment.</a:t>
            </a:r>
            <a:endParaRPr/>
          </a:p>
          <a:p>
            <a:pPr indent="-158496" lvl="0" marL="274320" rtl="0" algn="l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Char char="🞂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Ensure Real-Time Updates: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 Provide real-time inventory status to minimize stockouts or overstock situations.</a:t>
            </a:r>
            <a:endParaRPr/>
          </a:p>
          <a:p>
            <a:pPr indent="-158496" lvl="0" marL="274320" rtl="0" algn="l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Char char="🞂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Improve Decision-Making: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 Facilitate better planning with accurate reporting of inventory data.</a:t>
            </a:r>
            <a:endParaRPr/>
          </a:p>
          <a:p>
            <a:pPr indent="-158496" lvl="0" marL="274320" rtl="0" algn="l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/>
          <p:nvPr>
            <p:ph type="title"/>
          </p:nvPr>
        </p:nvSpPr>
        <p:spPr>
          <a:xfrm>
            <a:off x="381000" y="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Architecture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5"/>
          <p:cNvSpPr txBox="1"/>
          <p:nvPr>
            <p:ph idx="11" type="ftr"/>
          </p:nvPr>
        </p:nvSpPr>
        <p:spPr>
          <a:xfrm>
            <a:off x="2667000" y="4781550"/>
            <a:ext cx="4035552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sp>
        <p:nvSpPr>
          <p:cNvPr id="145" name="Google Shape;145;p5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6" name="Google Shape;14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025" y="990600"/>
            <a:ext cx="590550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Programming  - Concepts Used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6"/>
          <p:cNvSpPr txBox="1"/>
          <p:nvPr>
            <p:ph idx="11" type="ftr"/>
          </p:nvPr>
        </p:nvSpPr>
        <p:spPr>
          <a:xfrm>
            <a:off x="2514600" y="4767263"/>
            <a:ext cx="4035552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/>
          </a:p>
        </p:txBody>
      </p:sp>
      <p:sp>
        <p:nvSpPr>
          <p:cNvPr id="153" name="Google Shape;153;p6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6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520"/>
              <a:buChar char="🞂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Object-Oriented Programming: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Encapsulation and modular design with Product class and methods.</a:t>
            </a:r>
            <a:endParaRPr/>
          </a:p>
          <a:p>
            <a:pPr indent="-177800" lvl="0" marL="274320" rtl="0" algn="l"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520"/>
              <a:buChar char="🞂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AWT Event Handling: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Implementing ActionListener for interactive user inputs.</a:t>
            </a:r>
            <a:endParaRPr/>
          </a:p>
          <a:p>
            <a:pPr indent="-177800" lvl="0" marL="274320" rtl="0" algn="l"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520"/>
              <a:buChar char="🞂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Collections Framework: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Using HashMap for efficient product catalog management.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 txBox="1"/>
          <p:nvPr>
            <p:ph type="title"/>
          </p:nvPr>
        </p:nvSpPr>
        <p:spPr>
          <a:xfrm>
            <a:off x="457200" y="13335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Modules</a:t>
            </a:r>
            <a:endParaRPr/>
          </a:p>
        </p:txBody>
      </p:sp>
      <p:sp>
        <p:nvSpPr>
          <p:cNvPr id="160" name="Google Shape;160;p7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sp>
        <p:nvSpPr>
          <p:cNvPr id="161" name="Google Shape;161;p7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7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520"/>
              <a:buChar char="🞂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Product Management </a:t>
            </a:r>
            <a:endParaRPr/>
          </a:p>
          <a:p>
            <a:pPr indent="-177800" lvl="0" marL="274320" rtl="0" algn="l"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520"/>
              <a:buChar char="🞂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Order Placement </a:t>
            </a:r>
            <a:endParaRPr/>
          </a:p>
          <a:p>
            <a:pPr indent="-177800" lvl="0" marL="274320" rtl="0" algn="l"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520"/>
              <a:buChar char="🞂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Stock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Replenishment </a:t>
            </a:r>
            <a:endParaRPr/>
          </a:p>
          <a:p>
            <a:pPr indent="-177800" lvl="0" marL="274320" rtl="0" algn="l"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520"/>
              <a:buChar char="🞂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Report Generation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Description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8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8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216"/>
              <a:buChar char="🞂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Product Management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216"/>
              <a:buChar char="🞂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Handles adding new products, updating existing product details, and storing them in a centralized product catalog.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216"/>
              <a:buChar char="🞂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Provides input fields for product name, ID, quantity, and price.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216"/>
              <a:buChar char="🞂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Order Management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216"/>
              <a:buChar char="🞂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Processes customer orders by checking product availability, updating stock levels, and notifying the user about order success or failure.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216"/>
              <a:buChar char="🞂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Prevents over-ordering by validating stock quantities.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216"/>
              <a:buChar char="🞂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Stock Replenishment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216"/>
              <a:buChar char="🞂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Allows users to restock products by adding specific quantities to existing inventory.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216"/>
              <a:buChar char="🞂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Updates the product catalog in real-time to reflect replenished quantities.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8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Description (Cont..)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9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9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216"/>
              <a:buChar char="🞂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Report Generation 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216"/>
              <a:buChar char="🞂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Generates detailed reports of the current inventory, including product names, IDs, stock levels, and prices.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216"/>
              <a:buChar char="🞂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Aids in decision-making by providing insights into stock performance.</a:t>
            </a:r>
            <a:endParaRPr/>
          </a:p>
          <a:p>
            <a:pPr indent="-197104" lvl="1" marL="548640" rtl="0" algn="l">
              <a:spcBef>
                <a:spcPts val="500"/>
              </a:spcBef>
              <a:spcAft>
                <a:spcPts val="0"/>
              </a:spcAft>
              <a:buSzPts val="1216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178" name="Google Shape;178;p9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