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0" roundtripDataSignature="AMtx7mgKvVuSniNzfUkkI3SYEpBwFuFt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8ade75e84a03333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ade75e84a0333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8ade75e84a0333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5" name="Shape 15"/>
        <p:cNvGrpSpPr/>
        <p:nvPr/>
      </p:nvGrpSpPr>
      <p:grpSpPr>
        <a:xfrm>
          <a:off x="0" y="0"/>
          <a:ext cx="0" cy="0"/>
          <a:chOff x="0" y="0"/>
          <a:chExt cx="0" cy="0"/>
        </a:xfrm>
      </p:grpSpPr>
      <p:sp>
        <p:nvSpPr>
          <p:cNvPr id="16" name="Google Shape;16;p3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72" name="Shape 72"/>
        <p:cNvGrpSpPr/>
        <p:nvPr/>
      </p:nvGrpSpPr>
      <p:grpSpPr>
        <a:xfrm>
          <a:off x="0" y="0"/>
          <a:ext cx="0" cy="0"/>
          <a:chOff x="0" y="0"/>
          <a:chExt cx="0" cy="0"/>
        </a:xfrm>
      </p:grpSpPr>
      <p:sp>
        <p:nvSpPr>
          <p:cNvPr id="73" name="Google Shape;73;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8" name="Shape 78"/>
        <p:cNvGrpSpPr/>
        <p:nvPr/>
      </p:nvGrpSpPr>
      <p:grpSpPr>
        <a:xfrm>
          <a:off x="0" y="0"/>
          <a:ext cx="0" cy="0"/>
          <a:chOff x="0" y="0"/>
          <a:chExt cx="0" cy="0"/>
        </a:xfrm>
      </p:grpSpPr>
      <p:sp>
        <p:nvSpPr>
          <p:cNvPr id="79" name="Google Shape;79;p4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1" name="Shape 21"/>
        <p:cNvGrpSpPr/>
        <p:nvPr/>
      </p:nvGrpSpPr>
      <p:grpSpPr>
        <a:xfrm>
          <a:off x="0" y="0"/>
          <a:ext cx="0" cy="0"/>
          <a:chOff x="0" y="0"/>
          <a:chExt cx="0" cy="0"/>
        </a:xfrm>
      </p:grpSpPr>
      <p:sp>
        <p:nvSpPr>
          <p:cNvPr id="22" name="Google Shape;22;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7" name="Shape 27"/>
        <p:cNvGrpSpPr/>
        <p:nvPr/>
      </p:nvGrpSpPr>
      <p:grpSpPr>
        <a:xfrm>
          <a:off x="0" y="0"/>
          <a:ext cx="0" cy="0"/>
          <a:chOff x="0" y="0"/>
          <a:chExt cx="0" cy="0"/>
        </a:xfrm>
      </p:grpSpPr>
      <p:sp>
        <p:nvSpPr>
          <p:cNvPr id="28" name="Google Shape;28;p3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33" name="Shape 33"/>
        <p:cNvGrpSpPr/>
        <p:nvPr/>
      </p:nvGrpSpPr>
      <p:grpSpPr>
        <a:xfrm>
          <a:off x="0" y="0"/>
          <a:ext cx="0" cy="0"/>
          <a:chOff x="0" y="0"/>
          <a:chExt cx="0" cy="0"/>
        </a:xfrm>
      </p:grpSpPr>
      <p:sp>
        <p:nvSpPr>
          <p:cNvPr id="34" name="Google Shape;34;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40" name="Shape 40"/>
        <p:cNvGrpSpPr/>
        <p:nvPr/>
      </p:nvGrpSpPr>
      <p:grpSpPr>
        <a:xfrm>
          <a:off x="0" y="0"/>
          <a:ext cx="0" cy="0"/>
          <a:chOff x="0" y="0"/>
          <a:chExt cx="0" cy="0"/>
        </a:xfrm>
      </p:grpSpPr>
      <p:sp>
        <p:nvSpPr>
          <p:cNvPr id="41" name="Google Shape;41;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9" name="Shape 49"/>
        <p:cNvGrpSpPr/>
        <p:nvPr/>
      </p:nvGrpSpPr>
      <p:grpSpPr>
        <a:xfrm>
          <a:off x="0" y="0"/>
          <a:ext cx="0" cy="0"/>
          <a:chOff x="0" y="0"/>
          <a:chExt cx="0" cy="0"/>
        </a:xfrm>
      </p:grpSpPr>
      <p:sp>
        <p:nvSpPr>
          <p:cNvPr id="50" name="Google Shape;50;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4" name="Shape 54"/>
        <p:cNvGrpSpPr/>
        <p:nvPr/>
      </p:nvGrpSpPr>
      <p:grpSpPr>
        <a:xfrm>
          <a:off x="0" y="0"/>
          <a:ext cx="0" cy="0"/>
          <a:chOff x="0" y="0"/>
          <a:chExt cx="0" cy="0"/>
        </a:xfrm>
      </p:grpSpPr>
      <p:sp>
        <p:nvSpPr>
          <p:cNvPr id="55" name="Google Shape;55;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8" name="Shape 58"/>
        <p:cNvGrpSpPr/>
        <p:nvPr/>
      </p:nvGrpSpPr>
      <p:grpSpPr>
        <a:xfrm>
          <a:off x="0" y="0"/>
          <a:ext cx="0" cy="0"/>
          <a:chOff x="0" y="0"/>
          <a:chExt cx="0" cy="0"/>
        </a:xfrm>
      </p:grpSpPr>
      <p:sp>
        <p:nvSpPr>
          <p:cNvPr id="59" name="Google Shape;59;p4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4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5" name="Shape 65"/>
        <p:cNvGrpSpPr/>
        <p:nvPr/>
      </p:nvGrpSpPr>
      <p:grpSpPr>
        <a:xfrm>
          <a:off x="0" y="0"/>
          <a:ext cx="0" cy="0"/>
          <a:chOff x="0" y="0"/>
          <a:chExt cx="0" cy="0"/>
        </a:xfrm>
      </p:grpSpPr>
      <p:sp>
        <p:nvSpPr>
          <p:cNvPr id="66" name="Google Shape;66;p4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3"/>
          <p:cNvSpPr/>
          <p:nvPr>
            <p:ph idx="2" type="pic"/>
          </p:nvPr>
        </p:nvSpPr>
        <p:spPr>
          <a:xfrm>
            <a:off x="1792288" y="612775"/>
            <a:ext cx="5486400" cy="4114800"/>
          </a:xfrm>
          <a:prstGeom prst="rect">
            <a:avLst/>
          </a:prstGeom>
          <a:noFill/>
          <a:ln>
            <a:noFill/>
          </a:ln>
        </p:spPr>
      </p:sp>
      <p:sp>
        <p:nvSpPr>
          <p:cNvPr id="68" name="Google Shape;68;p4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2316165"/>
            <a:ext cx="7772400" cy="1470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6000"/>
              <a:buFont typeface="Calibri"/>
              <a:buNone/>
            </a:pPr>
            <a:r>
              <a:rPr b="1" lang="fr-FR" sz="6000"/>
              <a:t>SGBD 2 </a:t>
            </a:r>
            <a:br>
              <a:rPr b="1" lang="fr-FR" sz="6000"/>
            </a:br>
            <a:r>
              <a:rPr b="1" lang="fr-FR" sz="6000"/>
              <a:t>SQL Serveur</a:t>
            </a:r>
            <a:br>
              <a:rPr b="1" lang="fr-FR" sz="6000"/>
            </a:br>
            <a:endParaRPr b="1" sz="6000"/>
          </a:p>
        </p:txBody>
      </p:sp>
      <p:sp>
        <p:nvSpPr>
          <p:cNvPr id="89" name="Google Shape;89;p1"/>
          <p:cNvSpPr txBox="1"/>
          <p:nvPr/>
        </p:nvSpPr>
        <p:spPr>
          <a:xfrm>
            <a:off x="685801" y="373479"/>
            <a:ext cx="33486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000000"/>
                </a:solidFill>
                <a:latin typeface="Calibri"/>
                <a:ea typeface="Calibri"/>
                <a:cs typeface="Calibri"/>
                <a:sym typeface="Calibri"/>
              </a:rPr>
              <a:t>MIAGE KSAR EL KEBIR</a:t>
            </a:r>
            <a:endParaRPr b="1" i="0" sz="1800" u="none" cap="none" strike="noStrike">
              <a:solidFill>
                <a:srgbClr val="000000"/>
              </a:solidFill>
              <a:latin typeface="Calibri"/>
              <a:ea typeface="Calibri"/>
              <a:cs typeface="Calibri"/>
              <a:sym typeface="Calibri"/>
            </a:endParaRPr>
          </a:p>
        </p:txBody>
      </p:sp>
      <p:sp>
        <p:nvSpPr>
          <p:cNvPr id="90" name="Google Shape;90;p1"/>
          <p:cNvSpPr txBox="1"/>
          <p:nvPr/>
        </p:nvSpPr>
        <p:spPr>
          <a:xfrm>
            <a:off x="914408" y="5789731"/>
            <a:ext cx="7315200" cy="396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fr-FR" sz="1400" u="none" cap="none" strike="noStrike">
                <a:solidFill>
                  <a:srgbClr val="000000"/>
                </a:solidFill>
                <a:latin typeface="Calibri"/>
                <a:ea typeface="Calibri"/>
                <a:cs typeface="Calibri"/>
                <a:sym typeface="Calibri"/>
              </a:rPr>
              <a:t>Prof: M. ZBAIR</a:t>
            </a:r>
            <a:endParaRPr b="1"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txBox="1"/>
          <p:nvPr>
            <p:ph type="title"/>
          </p:nvPr>
        </p:nvSpPr>
        <p:spPr>
          <a:xfrm>
            <a:off x="107504" y="-27384"/>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200"/>
              <a:buFont typeface="Calibri"/>
              <a:buNone/>
            </a:pPr>
            <a:r>
              <a:rPr b="1" lang="fr-FR" sz="3200">
                <a:solidFill>
                  <a:schemeClr val="accent2"/>
                </a:solidFill>
              </a:rPr>
              <a:t>Structure Itérative</a:t>
            </a:r>
            <a:endParaRPr b="1">
              <a:solidFill>
                <a:schemeClr val="accent2"/>
              </a:solidFill>
            </a:endParaRPr>
          </a:p>
        </p:txBody>
      </p:sp>
      <p:sp>
        <p:nvSpPr>
          <p:cNvPr id="142" name="Google Shape;142;p10"/>
          <p:cNvSpPr txBox="1"/>
          <p:nvPr>
            <p:ph idx="1" type="body"/>
          </p:nvPr>
        </p:nvSpPr>
        <p:spPr>
          <a:xfrm>
            <a:off x="457200" y="1124744"/>
            <a:ext cx="8229600" cy="452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fr-FR" sz="2400"/>
              <a:t>La structure itérative est une structure qui permet d’exécuter un même traitement plusieurs fois. </a:t>
            </a:r>
            <a:endParaRPr sz="2400"/>
          </a:p>
          <a:p>
            <a:pPr indent="0" lvl="0" marL="0" rtl="0" algn="l">
              <a:spcBef>
                <a:spcPts val="480"/>
              </a:spcBef>
              <a:spcAft>
                <a:spcPts val="0"/>
              </a:spcAft>
              <a:buClr>
                <a:schemeClr val="dk1"/>
              </a:buClr>
              <a:buSzPts val="2400"/>
              <a:buNone/>
            </a:pPr>
            <a:r>
              <a:rPr lang="fr-FR" sz="2400"/>
              <a:t>Syntaxe générale :</a:t>
            </a:r>
            <a:endParaRPr/>
          </a:p>
          <a:p>
            <a:pPr indent="0" lvl="0" marL="0" rtl="0" algn="l">
              <a:spcBef>
                <a:spcPts val="480"/>
              </a:spcBef>
              <a:spcAft>
                <a:spcPts val="0"/>
              </a:spcAft>
              <a:buClr>
                <a:schemeClr val="dk1"/>
              </a:buClr>
              <a:buSzPts val="2400"/>
              <a:buNone/>
            </a:pPr>
            <a:r>
              <a:rPr lang="fr-FR" sz="2400"/>
              <a:t>	While(condition)</a:t>
            </a:r>
            <a:endParaRPr/>
          </a:p>
          <a:p>
            <a:pPr indent="0" lvl="0" marL="0" rtl="0" algn="l">
              <a:spcBef>
                <a:spcPts val="480"/>
              </a:spcBef>
              <a:spcAft>
                <a:spcPts val="0"/>
              </a:spcAft>
              <a:buClr>
                <a:schemeClr val="dk1"/>
              </a:buClr>
              <a:buSzPts val="2400"/>
              <a:buNone/>
            </a:pPr>
            <a:r>
              <a:rPr lang="fr-FR" sz="2400"/>
              <a:t>	Begin</a:t>
            </a:r>
            <a:endParaRPr sz="2400"/>
          </a:p>
          <a:p>
            <a:pPr indent="0" lvl="0" marL="0" rtl="0" algn="l">
              <a:spcBef>
                <a:spcPts val="480"/>
              </a:spcBef>
              <a:spcAft>
                <a:spcPts val="0"/>
              </a:spcAft>
              <a:buClr>
                <a:schemeClr val="dk1"/>
              </a:buClr>
              <a:buSzPts val="2400"/>
              <a:buNone/>
            </a:pPr>
            <a:r>
              <a:rPr lang="fr-FR" sz="2400"/>
              <a:t>      	          -instruction ou bloc d’instructions</a:t>
            </a:r>
            <a:endParaRPr/>
          </a:p>
          <a:p>
            <a:pPr indent="0" lvl="0" marL="0" rtl="0" algn="l">
              <a:spcBef>
                <a:spcPts val="480"/>
              </a:spcBef>
              <a:spcAft>
                <a:spcPts val="0"/>
              </a:spcAft>
              <a:buClr>
                <a:schemeClr val="dk1"/>
              </a:buClr>
              <a:buSzPts val="2400"/>
              <a:buNone/>
            </a:pPr>
            <a:r>
              <a:rPr lang="fr-FR" sz="2400"/>
              <a:t>	           …</a:t>
            </a:r>
            <a:endParaRPr/>
          </a:p>
          <a:p>
            <a:pPr indent="0" lvl="0" marL="0" rtl="0" algn="l">
              <a:spcBef>
                <a:spcPts val="480"/>
              </a:spcBef>
              <a:spcAft>
                <a:spcPts val="0"/>
              </a:spcAft>
              <a:buClr>
                <a:schemeClr val="dk1"/>
              </a:buClr>
              <a:buSzPts val="2400"/>
              <a:buNone/>
            </a:pPr>
            <a:r>
              <a:rPr lang="fr-FR" sz="2400"/>
              <a:t>	End</a:t>
            </a:r>
            <a:endParaRPr sz="2400"/>
          </a:p>
          <a:p>
            <a:pPr indent="0" lvl="0" marL="0" rtl="0" algn="l">
              <a:spcBef>
                <a:spcPts val="360"/>
              </a:spcBef>
              <a:spcAft>
                <a:spcPts val="0"/>
              </a:spcAft>
              <a:buClr>
                <a:schemeClr val="dk1"/>
              </a:buClr>
              <a:buSzPts val="1800"/>
              <a:buNone/>
            </a:pPr>
            <a:r>
              <a:t/>
            </a:r>
            <a:endParaRPr sz="1800"/>
          </a:p>
        </p:txBody>
      </p:sp>
      <p:sp>
        <p:nvSpPr>
          <p:cNvPr id="143" name="Google Shape;143;p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1200"/>
              <a:buFont typeface="Calibri"/>
              <a:buNone/>
            </a:pPr>
            <a:fld id="{00000000-1234-1234-1234-123412341234}" type="slidenum">
              <a:rPr lang="fr-F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Calibri"/>
              <a:buNone/>
            </a:pPr>
            <a:r>
              <a:rPr b="1" lang="fr-FR" sz="2800">
                <a:solidFill>
                  <a:schemeClr val="accent2"/>
                </a:solidFill>
              </a:rPr>
              <a:t>Exemple : calcule de la factorielle d’un nombre</a:t>
            </a:r>
            <a:br>
              <a:rPr b="1" lang="fr-FR" sz="2800">
                <a:solidFill>
                  <a:schemeClr val="accent2"/>
                </a:solidFill>
              </a:rPr>
            </a:br>
            <a:endParaRPr b="1" sz="2800">
              <a:solidFill>
                <a:schemeClr val="accent2"/>
              </a:solidFill>
            </a:endParaRPr>
          </a:p>
        </p:txBody>
      </p:sp>
      <p:sp>
        <p:nvSpPr>
          <p:cNvPr id="149" name="Google Shape;149;p11"/>
          <p:cNvSpPr txBox="1"/>
          <p:nvPr>
            <p:ph idx="1" type="body"/>
          </p:nvPr>
        </p:nvSpPr>
        <p:spPr>
          <a:xfrm>
            <a:off x="457200" y="1196752"/>
            <a:ext cx="8229600" cy="452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fr-FR" sz="2400"/>
              <a:t>Declare @i int, @f int,@n int</a:t>
            </a:r>
            <a:endParaRPr sz="2400"/>
          </a:p>
          <a:p>
            <a:pPr indent="0" lvl="0" marL="0" rtl="0" algn="l">
              <a:spcBef>
                <a:spcPts val="480"/>
              </a:spcBef>
              <a:spcAft>
                <a:spcPts val="0"/>
              </a:spcAft>
              <a:buClr>
                <a:schemeClr val="dk1"/>
              </a:buClr>
              <a:buSzPts val="2400"/>
              <a:buNone/>
            </a:pPr>
            <a:r>
              <a:rPr lang="fr-FR" sz="2400"/>
              <a:t>select @n=6, @f=1, @i=1</a:t>
            </a:r>
            <a:endParaRPr/>
          </a:p>
          <a:p>
            <a:pPr indent="0" lvl="0" marL="0" rtl="0" algn="l">
              <a:spcBef>
                <a:spcPts val="480"/>
              </a:spcBef>
              <a:spcAft>
                <a:spcPts val="0"/>
              </a:spcAft>
              <a:buClr>
                <a:schemeClr val="dk1"/>
              </a:buClr>
              <a:buSzPts val="2400"/>
              <a:buNone/>
            </a:pPr>
            <a:r>
              <a:rPr lang="fr-FR" sz="2400"/>
              <a:t>while (@i&lt;=@n)</a:t>
            </a:r>
            <a:endParaRPr/>
          </a:p>
          <a:p>
            <a:pPr indent="0" lvl="0" marL="0" rtl="0" algn="l">
              <a:spcBef>
                <a:spcPts val="480"/>
              </a:spcBef>
              <a:spcAft>
                <a:spcPts val="0"/>
              </a:spcAft>
              <a:buClr>
                <a:schemeClr val="dk1"/>
              </a:buClr>
              <a:buSzPts val="2400"/>
              <a:buNone/>
            </a:pPr>
            <a:r>
              <a:rPr lang="fr-FR" sz="2400"/>
              <a:t>begin</a:t>
            </a:r>
            <a:endParaRPr sz="2400"/>
          </a:p>
          <a:p>
            <a:pPr indent="0" lvl="0" marL="0" rtl="0" algn="l">
              <a:spcBef>
                <a:spcPts val="480"/>
              </a:spcBef>
              <a:spcAft>
                <a:spcPts val="0"/>
              </a:spcAft>
              <a:buClr>
                <a:schemeClr val="dk1"/>
              </a:buClr>
              <a:buSzPts val="2400"/>
              <a:buNone/>
            </a:pPr>
            <a:r>
              <a:rPr lang="fr-FR" sz="2400"/>
              <a:t>          set @f=@f*@i</a:t>
            </a:r>
            <a:endParaRPr/>
          </a:p>
          <a:p>
            <a:pPr indent="0" lvl="0" marL="0" rtl="0" algn="l">
              <a:spcBef>
                <a:spcPts val="480"/>
              </a:spcBef>
              <a:spcAft>
                <a:spcPts val="0"/>
              </a:spcAft>
              <a:buClr>
                <a:schemeClr val="dk1"/>
              </a:buClr>
              <a:buSzPts val="2400"/>
              <a:buNone/>
            </a:pPr>
            <a:r>
              <a:rPr lang="fr-FR" sz="2400"/>
              <a:t>          set @i=@i+1</a:t>
            </a:r>
            <a:endParaRPr/>
          </a:p>
          <a:p>
            <a:pPr indent="0" lvl="0" marL="0" rtl="0" algn="l">
              <a:spcBef>
                <a:spcPts val="480"/>
              </a:spcBef>
              <a:spcAft>
                <a:spcPts val="0"/>
              </a:spcAft>
              <a:buClr>
                <a:schemeClr val="dk1"/>
              </a:buClr>
              <a:buSzPts val="2400"/>
              <a:buNone/>
            </a:pPr>
            <a:r>
              <a:rPr lang="fr-FR" sz="2400"/>
              <a:t>end</a:t>
            </a:r>
            <a:endParaRPr/>
          </a:p>
          <a:p>
            <a:pPr indent="0" lvl="0" marL="0" rtl="0" algn="l">
              <a:spcBef>
                <a:spcPts val="480"/>
              </a:spcBef>
              <a:spcAft>
                <a:spcPts val="0"/>
              </a:spcAft>
              <a:buClr>
                <a:schemeClr val="dk1"/>
              </a:buClr>
              <a:buSzPts val="2400"/>
              <a:buNone/>
            </a:pPr>
            <a:r>
              <a:rPr lang="fr-FR" sz="2400"/>
              <a:t>select @f as “le factoriel”</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200"/>
              <a:buFont typeface="Calibri"/>
              <a:buNone/>
            </a:pPr>
            <a:r>
              <a:rPr b="1" lang="fr-FR" sz="3200">
                <a:solidFill>
                  <a:schemeClr val="accent2"/>
                </a:solidFill>
              </a:rPr>
              <a:t>Structure Alternative IF</a:t>
            </a:r>
            <a:br>
              <a:rPr b="1" lang="fr-FR" sz="3200">
                <a:solidFill>
                  <a:schemeClr val="accent2"/>
                </a:solidFill>
              </a:rPr>
            </a:br>
            <a:endParaRPr b="1" sz="3200">
              <a:solidFill>
                <a:schemeClr val="accent2"/>
              </a:solidFill>
            </a:endParaRPr>
          </a:p>
        </p:txBody>
      </p:sp>
      <p:sp>
        <p:nvSpPr>
          <p:cNvPr id="155" name="Google Shape;155;p12"/>
          <p:cNvSpPr txBox="1"/>
          <p:nvPr>
            <p:ph idx="1" type="body"/>
          </p:nvPr>
        </p:nvSpPr>
        <p:spPr>
          <a:xfrm>
            <a:off x="457200" y="1124744"/>
            <a:ext cx="8229600" cy="4392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fr-FR" sz="2400"/>
              <a:t>La structure alternative est une structure de contrôle qui permet d’exécuter un de</a:t>
            </a:r>
            <a:endParaRPr/>
          </a:p>
          <a:p>
            <a:pPr indent="0" lvl="0" marL="0" rtl="0" algn="l">
              <a:spcBef>
                <a:spcPts val="480"/>
              </a:spcBef>
              <a:spcAft>
                <a:spcPts val="0"/>
              </a:spcAft>
              <a:buClr>
                <a:schemeClr val="dk1"/>
              </a:buClr>
              <a:buSzPts val="2400"/>
              <a:buNone/>
            </a:pPr>
            <a:r>
              <a:rPr lang="fr-FR" sz="2400"/>
              <a:t>deux actions suivant une condition. Syntaxe :</a:t>
            </a:r>
            <a:endParaRPr/>
          </a:p>
          <a:p>
            <a:pPr indent="0" lvl="0" marL="0" rtl="0" algn="l">
              <a:spcBef>
                <a:spcPts val="480"/>
              </a:spcBef>
              <a:spcAft>
                <a:spcPts val="0"/>
              </a:spcAft>
              <a:buClr>
                <a:schemeClr val="dk1"/>
              </a:buClr>
              <a:buSzPts val="2400"/>
              <a:buNone/>
            </a:pPr>
            <a:r>
              <a:rPr lang="fr-FR" sz="2400"/>
              <a:t>If(condition)</a:t>
            </a:r>
            <a:endParaRPr/>
          </a:p>
          <a:p>
            <a:pPr indent="0" lvl="0" marL="0" rtl="0" algn="l">
              <a:spcBef>
                <a:spcPts val="480"/>
              </a:spcBef>
              <a:spcAft>
                <a:spcPts val="0"/>
              </a:spcAft>
              <a:buClr>
                <a:schemeClr val="dk1"/>
              </a:buClr>
              <a:buSzPts val="2400"/>
              <a:buNone/>
            </a:pPr>
            <a:r>
              <a:rPr lang="fr-FR" sz="2400"/>
              <a:t>    -instruction ou bloc d’instruction</a:t>
            </a:r>
            <a:endParaRPr/>
          </a:p>
          <a:p>
            <a:pPr indent="0" lvl="0" marL="0" rtl="0" algn="l">
              <a:spcBef>
                <a:spcPts val="480"/>
              </a:spcBef>
              <a:spcAft>
                <a:spcPts val="0"/>
              </a:spcAft>
              <a:buClr>
                <a:schemeClr val="dk1"/>
              </a:buClr>
              <a:buSzPts val="2400"/>
              <a:buNone/>
            </a:pPr>
            <a:r>
              <a:rPr lang="fr-FR" sz="2400"/>
              <a:t>else</a:t>
            </a:r>
            <a:endParaRPr sz="2400"/>
          </a:p>
          <a:p>
            <a:pPr indent="0" lvl="0" marL="0" rtl="0" algn="l">
              <a:spcBef>
                <a:spcPts val="480"/>
              </a:spcBef>
              <a:spcAft>
                <a:spcPts val="0"/>
              </a:spcAft>
              <a:buClr>
                <a:schemeClr val="dk1"/>
              </a:buClr>
              <a:buSzPts val="2400"/>
              <a:buNone/>
            </a:pPr>
            <a:r>
              <a:rPr lang="fr-FR" sz="2400"/>
              <a:t>      -instruction ou bloc d’instruction</a:t>
            </a:r>
            <a:endParaRPr/>
          </a:p>
          <a:p>
            <a:pPr indent="0" lvl="0" marL="0" rtl="0" algn="l">
              <a:spcBef>
                <a:spcPts val="480"/>
              </a:spcBef>
              <a:spcAft>
                <a:spcPts val="0"/>
              </a:spcAft>
              <a:buClr>
                <a:schemeClr val="dk1"/>
              </a:buClr>
              <a:buSzPts val="2400"/>
              <a:buNone/>
            </a:pPr>
            <a:r>
              <a:rPr lang="fr-FR" sz="2400"/>
              <a:t>NB : la partie « else » est optionnelle. Il est possible d’imbriquer des if.</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8ade75e84a03333_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200"/>
              <a:buFont typeface="Calibri"/>
              <a:buNone/>
            </a:pPr>
            <a:r>
              <a:rPr b="1" lang="fr-FR" sz="3200">
                <a:solidFill>
                  <a:schemeClr val="accent2"/>
                </a:solidFill>
              </a:rPr>
              <a:t>Structure Alternative CASE</a:t>
            </a:r>
            <a:br>
              <a:rPr b="1" lang="fr-FR" sz="3200">
                <a:solidFill>
                  <a:schemeClr val="accent2"/>
                </a:solidFill>
              </a:rPr>
            </a:br>
            <a:endParaRPr b="1" sz="3200">
              <a:solidFill>
                <a:schemeClr val="accent2"/>
              </a:solidFill>
            </a:endParaRPr>
          </a:p>
        </p:txBody>
      </p:sp>
      <p:sp>
        <p:nvSpPr>
          <p:cNvPr id="162" name="Google Shape;162;g8ade75e84a03333_0"/>
          <p:cNvSpPr txBox="1"/>
          <p:nvPr>
            <p:ph idx="1" type="body"/>
          </p:nvPr>
        </p:nvSpPr>
        <p:spPr>
          <a:xfrm>
            <a:off x="457200" y="1124751"/>
            <a:ext cx="8229600" cy="5351700"/>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Clr>
                <a:schemeClr val="dk1"/>
              </a:buClr>
              <a:buSzPts val="2400"/>
              <a:buNone/>
            </a:pPr>
            <a:r>
              <a:rPr lang="fr-FR" sz="2200"/>
              <a:t>L’instruction CASE passe par des conditions et renvoie une valeur lorsque la première condition est remplie (comme une instruction if-then-else).</a:t>
            </a:r>
            <a:endParaRPr sz="2200"/>
          </a:p>
          <a:p>
            <a:pPr indent="0" lvl="0" marL="0" rtl="0" algn="l">
              <a:spcBef>
                <a:spcPts val="480"/>
              </a:spcBef>
              <a:spcAft>
                <a:spcPts val="0"/>
              </a:spcAft>
              <a:buClr>
                <a:schemeClr val="dk1"/>
              </a:buClr>
              <a:buSzPts val="2400"/>
              <a:buNone/>
            </a:pPr>
            <a:r>
              <a:t/>
            </a:r>
            <a:endParaRPr sz="2200"/>
          </a:p>
          <a:p>
            <a:pPr indent="0" lvl="0" marL="0" rtl="0" algn="l">
              <a:spcBef>
                <a:spcPts val="480"/>
              </a:spcBef>
              <a:spcAft>
                <a:spcPts val="0"/>
              </a:spcAft>
              <a:buClr>
                <a:schemeClr val="dk1"/>
              </a:buClr>
              <a:buSzPts val="2400"/>
              <a:buNone/>
            </a:pPr>
            <a:r>
              <a:rPr lang="fr-FR" sz="2200"/>
              <a:t>Syntaxe général: </a:t>
            </a:r>
            <a:endParaRPr sz="2200"/>
          </a:p>
          <a:p>
            <a:pPr indent="0" lvl="0" marL="0" rtl="0" algn="l">
              <a:spcBef>
                <a:spcPts val="480"/>
              </a:spcBef>
              <a:spcAft>
                <a:spcPts val="0"/>
              </a:spcAft>
              <a:buClr>
                <a:schemeClr val="dk1"/>
              </a:buClr>
              <a:buSzPts val="2400"/>
              <a:buNone/>
            </a:pPr>
            <a:r>
              <a:t/>
            </a:r>
            <a:endParaRPr sz="2200"/>
          </a:p>
          <a:p>
            <a:pPr indent="0" lvl="0" marL="0" rtl="0" algn="l">
              <a:spcBef>
                <a:spcPts val="480"/>
              </a:spcBef>
              <a:spcAft>
                <a:spcPts val="0"/>
              </a:spcAft>
              <a:buClr>
                <a:schemeClr val="dk1"/>
              </a:buClr>
              <a:buSzPts val="2400"/>
              <a:buNone/>
            </a:pPr>
            <a:r>
              <a:rPr lang="fr-FR" sz="2200"/>
              <a:t>CASE</a:t>
            </a:r>
            <a:endParaRPr sz="2200"/>
          </a:p>
          <a:p>
            <a:pPr indent="0" lvl="0" marL="0" rtl="0" algn="l">
              <a:spcBef>
                <a:spcPts val="480"/>
              </a:spcBef>
              <a:spcAft>
                <a:spcPts val="0"/>
              </a:spcAft>
              <a:buClr>
                <a:schemeClr val="dk1"/>
              </a:buClr>
              <a:buSzPts val="2400"/>
              <a:buNone/>
            </a:pPr>
            <a:r>
              <a:rPr lang="fr-FR" sz="2200"/>
              <a:t>    WHEN condition1 THEN result1</a:t>
            </a:r>
            <a:endParaRPr sz="2200"/>
          </a:p>
          <a:p>
            <a:pPr indent="0" lvl="0" marL="0" rtl="0" algn="l">
              <a:spcBef>
                <a:spcPts val="480"/>
              </a:spcBef>
              <a:spcAft>
                <a:spcPts val="0"/>
              </a:spcAft>
              <a:buClr>
                <a:schemeClr val="dk1"/>
              </a:buClr>
              <a:buSzPts val="2400"/>
              <a:buNone/>
            </a:pPr>
            <a:r>
              <a:rPr lang="fr-FR" sz="2200"/>
              <a:t>    WHEN condition2 THEN result2</a:t>
            </a:r>
            <a:endParaRPr sz="2200"/>
          </a:p>
          <a:p>
            <a:pPr indent="0" lvl="0" marL="0" rtl="0" algn="l">
              <a:spcBef>
                <a:spcPts val="480"/>
              </a:spcBef>
              <a:spcAft>
                <a:spcPts val="0"/>
              </a:spcAft>
              <a:buClr>
                <a:schemeClr val="dk1"/>
              </a:buClr>
              <a:buSzPts val="2400"/>
              <a:buNone/>
            </a:pPr>
            <a:r>
              <a:rPr lang="fr-FR" sz="2200"/>
              <a:t>    WHEN conditionN THEN resultN</a:t>
            </a:r>
            <a:endParaRPr sz="2200"/>
          </a:p>
          <a:p>
            <a:pPr indent="0" lvl="0" marL="0" rtl="0" algn="l">
              <a:spcBef>
                <a:spcPts val="480"/>
              </a:spcBef>
              <a:spcAft>
                <a:spcPts val="0"/>
              </a:spcAft>
              <a:buClr>
                <a:schemeClr val="dk1"/>
              </a:buClr>
              <a:buSzPts val="2400"/>
              <a:buNone/>
            </a:pPr>
            <a:r>
              <a:rPr lang="fr-FR" sz="2200"/>
              <a:t>    ELSE result</a:t>
            </a:r>
            <a:endParaRPr sz="2200"/>
          </a:p>
          <a:p>
            <a:pPr indent="0" lvl="0" marL="0" rtl="0" algn="l">
              <a:spcBef>
                <a:spcPts val="480"/>
              </a:spcBef>
              <a:spcAft>
                <a:spcPts val="0"/>
              </a:spcAft>
              <a:buClr>
                <a:schemeClr val="dk1"/>
              </a:buClr>
              <a:buSzPts val="2400"/>
              <a:buNone/>
            </a:pPr>
            <a:r>
              <a:rPr lang="fr-FR" sz="2200"/>
              <a:t>END;</a:t>
            </a:r>
            <a:endParaRPr sz="2200"/>
          </a:p>
          <a:p>
            <a:pPr indent="0" lvl="0" marL="0" rtl="0" algn="l">
              <a:spcBef>
                <a:spcPts val="480"/>
              </a:spcBef>
              <a:spcAft>
                <a:spcPts val="0"/>
              </a:spcAft>
              <a:buClr>
                <a:schemeClr val="dk1"/>
              </a:buClr>
              <a:buSzPts val="2400"/>
              <a:buNone/>
            </a:pPr>
            <a:r>
              <a:t/>
            </a:r>
            <a:endParaRPr sz="2200"/>
          </a:p>
          <a:p>
            <a:pPr indent="0" lvl="0" marL="0" rtl="0" algn="l">
              <a:spcBef>
                <a:spcPts val="480"/>
              </a:spcBef>
              <a:spcAft>
                <a:spcPts val="0"/>
              </a:spcAft>
              <a:buClr>
                <a:schemeClr val="dk1"/>
              </a:buClr>
              <a:buSzPts val="2400"/>
              <a:buNone/>
            </a:pPr>
            <a:r>
              <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3"/>
          <p:cNvSpPr txBox="1"/>
          <p:nvPr>
            <p:ph idx="1" type="body"/>
          </p:nvPr>
        </p:nvSpPr>
        <p:spPr>
          <a:xfrm>
            <a:off x="0" y="259749"/>
            <a:ext cx="9144000" cy="669764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2800"/>
              <a:buFont typeface="Noto Sans Symbols"/>
              <a:buChar char="▪"/>
            </a:pPr>
            <a:r>
              <a:rPr b="1" lang="fr-FR" sz="2800">
                <a:solidFill>
                  <a:srgbClr val="FF0000"/>
                </a:solidFill>
                <a:latin typeface="Calibri"/>
                <a:ea typeface="Calibri"/>
                <a:cs typeface="Calibri"/>
                <a:sym typeface="Calibri"/>
              </a:rPr>
              <a:t>Les Variables Globales</a:t>
            </a:r>
            <a:endParaRPr/>
          </a:p>
          <a:p>
            <a:pPr indent="0" lvl="0" marL="0" rtl="0" algn="l">
              <a:spcBef>
                <a:spcPts val="560"/>
              </a:spcBef>
              <a:spcAft>
                <a:spcPts val="0"/>
              </a:spcAft>
              <a:buClr>
                <a:schemeClr val="dk1"/>
              </a:buClr>
              <a:buSzPts val="2800"/>
              <a:buNone/>
            </a:pPr>
            <a:r>
              <a:t/>
            </a:r>
            <a:endParaRPr b="1" sz="2800">
              <a:solidFill>
                <a:srgbClr val="FF0000"/>
              </a:solidFill>
              <a:latin typeface="Calibri"/>
              <a:ea typeface="Calibri"/>
              <a:cs typeface="Calibri"/>
              <a:sym typeface="Calibri"/>
            </a:endParaRPr>
          </a:p>
          <a:p>
            <a:pPr indent="0" lvl="0" marL="0" rtl="0" algn="just">
              <a:spcBef>
                <a:spcPts val="480"/>
              </a:spcBef>
              <a:spcAft>
                <a:spcPts val="0"/>
              </a:spcAft>
              <a:buClr>
                <a:schemeClr val="dk1"/>
              </a:buClr>
              <a:buSzPts val="2400"/>
              <a:buNone/>
            </a:pPr>
            <a:r>
              <a:rPr lang="fr-FR" sz="2400"/>
              <a:t>Les variables globales sont affectées directement par le serveur, elle retournent une seul valeur, elles sont utilisées pour communiquer une information au client, elles sont représentées par @@nom_variable</a:t>
            </a:r>
            <a:endParaRPr sz="2400"/>
          </a:p>
          <a:p>
            <a:pPr indent="0" lvl="0" marL="0" rtl="0" algn="l">
              <a:spcBef>
                <a:spcPts val="480"/>
              </a:spcBef>
              <a:spcAft>
                <a:spcPts val="0"/>
              </a:spcAft>
              <a:buClr>
                <a:schemeClr val="dk1"/>
              </a:buClr>
              <a:buSzPts val="2400"/>
              <a:buNone/>
            </a:pPr>
            <a:r>
              <a:rPr lang="fr-FR" sz="2400"/>
              <a:t>Exemples :</a:t>
            </a:r>
            <a:endParaRPr/>
          </a:p>
          <a:p>
            <a:pPr indent="-342900" lvl="0" marL="342900" rtl="0" algn="l">
              <a:spcBef>
                <a:spcPts val="480"/>
              </a:spcBef>
              <a:spcAft>
                <a:spcPts val="0"/>
              </a:spcAft>
              <a:buClr>
                <a:schemeClr val="dk1"/>
              </a:buClr>
              <a:buSzPts val="2400"/>
              <a:buFont typeface="Noto Sans Symbols"/>
              <a:buChar char="▪"/>
            </a:pPr>
            <a:r>
              <a:rPr lang="fr-FR" sz="2400"/>
              <a:t>@@error :indique le type d’erreur survenu lors de la dernière instruction.</a:t>
            </a:r>
            <a:endParaRPr/>
          </a:p>
          <a:p>
            <a:pPr indent="-342900" lvl="0" marL="342900" rtl="0" algn="l">
              <a:spcBef>
                <a:spcPts val="480"/>
              </a:spcBef>
              <a:spcAft>
                <a:spcPts val="0"/>
              </a:spcAft>
              <a:buClr>
                <a:schemeClr val="dk1"/>
              </a:buClr>
              <a:buSzPts val="2400"/>
              <a:buFont typeface="Noto Sans Symbols"/>
              <a:buChar char="▪"/>
            </a:pPr>
            <a:r>
              <a:rPr lang="fr-FR" sz="2400"/>
              <a:t>@@rowcount : indique le nombre de lignes affectées par la dernière instruction.</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4"/>
          <p:cNvSpPr txBox="1"/>
          <p:nvPr>
            <p:ph type="title"/>
          </p:nvPr>
        </p:nvSpPr>
        <p:spPr>
          <a:xfrm>
            <a:off x="0" y="274638"/>
            <a:ext cx="8858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200"/>
              <a:buFont typeface="Calibri"/>
              <a:buNone/>
            </a:pPr>
            <a:r>
              <a:rPr b="1" lang="fr-FR" sz="3200">
                <a:solidFill>
                  <a:schemeClr val="accent2"/>
                </a:solidFill>
              </a:rPr>
              <a:t>2. Programmation des procédures stockées sur le SGBD</a:t>
            </a:r>
            <a:endParaRPr b="1" sz="3200">
              <a:solidFill>
                <a:schemeClr val="accent2"/>
              </a:solidFill>
            </a:endParaRPr>
          </a:p>
        </p:txBody>
      </p:sp>
      <p:sp>
        <p:nvSpPr>
          <p:cNvPr id="173" name="Google Shape;173;p14"/>
          <p:cNvSpPr txBox="1"/>
          <p:nvPr>
            <p:ph idx="1" type="body"/>
          </p:nvPr>
        </p:nvSpPr>
        <p:spPr>
          <a:xfrm>
            <a:off x="107504" y="1600200"/>
            <a:ext cx="8928900" cy="4997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0000"/>
              </a:buClr>
              <a:buSzPts val="2400"/>
              <a:buNone/>
            </a:pPr>
            <a:r>
              <a:rPr b="1" lang="fr-FR" sz="2400">
                <a:solidFill>
                  <a:srgbClr val="FF0000"/>
                </a:solidFill>
              </a:rPr>
              <a:t>Définition:</a:t>
            </a:r>
            <a:endParaRPr b="1" sz="2400">
              <a:solidFill>
                <a:srgbClr val="FF0000"/>
              </a:solidFill>
            </a:endParaRPr>
          </a:p>
          <a:p>
            <a:pPr indent="0" lvl="0" marL="0" rtl="0" algn="l">
              <a:spcBef>
                <a:spcPts val="480"/>
              </a:spcBef>
              <a:spcAft>
                <a:spcPts val="0"/>
              </a:spcAft>
              <a:buClr>
                <a:schemeClr val="dk1"/>
              </a:buClr>
              <a:buSzPts val="2400"/>
              <a:buNone/>
            </a:pPr>
            <a:r>
              <a:rPr lang="fr-FR" sz="2400"/>
              <a:t>Une procédure stockée (Stored Procedure pour SQL Server) est une suite d’instructions SQL stockées dans la base de données et pouvant être exécutée par appel de son nom avec ou sans paramètre.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200"/>
              <a:buFont typeface="Calibri"/>
              <a:buNone/>
            </a:pPr>
            <a:r>
              <a:rPr b="1" lang="fr-FR" sz="3200">
                <a:solidFill>
                  <a:schemeClr val="accent2"/>
                </a:solidFill>
              </a:rPr>
              <a:t>Procédure stockée simple</a:t>
            </a:r>
            <a:br>
              <a:rPr b="1" lang="fr-FR" sz="3200">
                <a:solidFill>
                  <a:schemeClr val="accent2"/>
                </a:solidFill>
              </a:rPr>
            </a:br>
            <a:endParaRPr b="1" sz="3200">
              <a:solidFill>
                <a:schemeClr val="accent2"/>
              </a:solidFill>
            </a:endParaRPr>
          </a:p>
        </p:txBody>
      </p:sp>
      <p:sp>
        <p:nvSpPr>
          <p:cNvPr id="179" name="Google Shape;179;p15"/>
          <p:cNvSpPr txBox="1"/>
          <p:nvPr>
            <p:ph idx="1" type="body"/>
          </p:nvPr>
        </p:nvSpPr>
        <p:spPr>
          <a:xfrm>
            <a:off x="457200" y="1268760"/>
            <a:ext cx="8229600" cy="5184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FF0000"/>
              </a:buClr>
              <a:buSzPts val="3600"/>
              <a:buNone/>
            </a:pPr>
            <a:r>
              <a:rPr b="1" lang="fr-FR" sz="3600" u="sng">
                <a:solidFill>
                  <a:srgbClr val="FF0000"/>
                </a:solidFill>
              </a:rPr>
              <a:t>Exemple:</a:t>
            </a:r>
            <a:endParaRPr sz="3600">
              <a:solidFill>
                <a:srgbClr val="FF0000"/>
              </a:solidFill>
            </a:endParaRPr>
          </a:p>
          <a:p>
            <a:pPr indent="0" lvl="0" marL="0" rtl="0" algn="l">
              <a:spcBef>
                <a:spcPts val="720"/>
              </a:spcBef>
              <a:spcAft>
                <a:spcPts val="0"/>
              </a:spcAft>
              <a:buClr>
                <a:schemeClr val="dk1"/>
              </a:buClr>
              <a:buSzPts val="3600"/>
              <a:buNone/>
            </a:pPr>
            <a:r>
              <a:rPr lang="fr-FR" sz="3600"/>
              <a:t>Create proc ps_Client</a:t>
            </a:r>
            <a:endParaRPr sz="3600"/>
          </a:p>
          <a:p>
            <a:pPr indent="0" lvl="0" marL="0" rtl="0" algn="l">
              <a:spcBef>
                <a:spcPts val="720"/>
              </a:spcBef>
              <a:spcAft>
                <a:spcPts val="0"/>
              </a:spcAft>
              <a:buClr>
                <a:schemeClr val="dk1"/>
              </a:buClr>
              <a:buSzPts val="3600"/>
              <a:buNone/>
            </a:pPr>
            <a:r>
              <a:rPr lang="fr-FR" sz="3600"/>
              <a:t>as</a:t>
            </a:r>
            <a:endParaRPr/>
          </a:p>
          <a:p>
            <a:pPr indent="0" lvl="0" marL="0" rtl="0" algn="l">
              <a:spcBef>
                <a:spcPts val="720"/>
              </a:spcBef>
              <a:spcAft>
                <a:spcPts val="0"/>
              </a:spcAft>
              <a:buClr>
                <a:schemeClr val="dk1"/>
              </a:buClr>
              <a:buSzPts val="3600"/>
              <a:buNone/>
            </a:pPr>
            <a:r>
              <a:rPr lang="fr-FR" sz="3600"/>
              <a:t>begin</a:t>
            </a:r>
            <a:endParaRPr sz="3600"/>
          </a:p>
          <a:p>
            <a:pPr indent="0" lvl="0" marL="0" rtl="0" algn="l">
              <a:spcBef>
                <a:spcPts val="720"/>
              </a:spcBef>
              <a:spcAft>
                <a:spcPts val="0"/>
              </a:spcAft>
              <a:buClr>
                <a:schemeClr val="dk1"/>
              </a:buClr>
              <a:buSzPts val="3600"/>
              <a:buNone/>
            </a:pPr>
            <a:r>
              <a:rPr lang="fr-FR" sz="3600"/>
              <a:t>      select * from Clients where IdClient&gt;3</a:t>
            </a:r>
            <a:endParaRPr/>
          </a:p>
          <a:p>
            <a:pPr indent="0" lvl="0" marL="0" rtl="0" algn="l">
              <a:spcBef>
                <a:spcPts val="720"/>
              </a:spcBef>
              <a:spcAft>
                <a:spcPts val="0"/>
              </a:spcAft>
              <a:buClr>
                <a:schemeClr val="dk1"/>
              </a:buClr>
              <a:buSzPts val="3600"/>
              <a:buNone/>
            </a:pPr>
            <a:r>
              <a:rPr lang="fr-FR" sz="3600"/>
              <a:t>end</a:t>
            </a:r>
            <a:endParaRPr sz="3600"/>
          </a:p>
          <a:p>
            <a:pPr indent="0" lvl="0" marL="0" rtl="0" algn="l">
              <a:spcBef>
                <a:spcPts val="720"/>
              </a:spcBef>
              <a:spcAft>
                <a:spcPts val="0"/>
              </a:spcAft>
              <a:buClr>
                <a:schemeClr val="dk1"/>
              </a:buClr>
              <a:buSzPts val="3600"/>
              <a:buNone/>
            </a:pPr>
            <a:r>
              <a:rPr lang="fr-FR" sz="3600"/>
              <a:t>--exécution de la procédure</a:t>
            </a:r>
            <a:endParaRPr sz="3600"/>
          </a:p>
          <a:p>
            <a:pPr indent="0" lvl="0" marL="0" rtl="0" algn="l">
              <a:spcBef>
                <a:spcPts val="720"/>
              </a:spcBef>
              <a:spcAft>
                <a:spcPts val="0"/>
              </a:spcAft>
              <a:buClr>
                <a:schemeClr val="dk1"/>
              </a:buClr>
              <a:buSzPts val="3600"/>
              <a:buNone/>
            </a:pPr>
            <a:r>
              <a:rPr lang="fr-FR" sz="3600"/>
              <a:t>Execute ps_Client</a:t>
            </a:r>
            <a:endParaRPr sz="3600"/>
          </a:p>
          <a:p>
            <a:pPr indent="0" lvl="0" marL="0" rtl="0" algn="l">
              <a:spcBef>
                <a:spcPts val="720"/>
              </a:spcBef>
              <a:spcAft>
                <a:spcPts val="0"/>
              </a:spcAft>
              <a:buClr>
                <a:schemeClr val="dk1"/>
              </a:buClr>
              <a:buSzPts val="3600"/>
              <a:buNone/>
            </a:pPr>
            <a:r>
              <a:t/>
            </a:r>
            <a:endParaRPr sz="3600"/>
          </a:p>
          <a:p>
            <a:pPr indent="0" lvl="0" marL="0" rtl="0" algn="l">
              <a:spcBef>
                <a:spcPts val="720"/>
              </a:spcBef>
              <a:spcAft>
                <a:spcPts val="0"/>
              </a:spcAft>
              <a:buClr>
                <a:schemeClr val="dk1"/>
              </a:buClr>
              <a:buSzPts val="3600"/>
              <a:buNone/>
            </a:pPr>
            <a:r>
              <a:t/>
            </a:r>
            <a:endParaRPr sz="3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200"/>
              <a:buFont typeface="Calibri"/>
              <a:buNone/>
            </a:pPr>
            <a:r>
              <a:rPr b="1" lang="fr-FR" sz="3200">
                <a:solidFill>
                  <a:schemeClr val="accent2"/>
                </a:solidFill>
              </a:rPr>
              <a:t>Procédure stockée avec paramètre d’entrée</a:t>
            </a:r>
            <a:br>
              <a:rPr b="1" lang="fr-FR" sz="3200">
                <a:solidFill>
                  <a:schemeClr val="accent2"/>
                </a:solidFill>
              </a:rPr>
            </a:br>
            <a:endParaRPr b="1" sz="3200">
              <a:solidFill>
                <a:schemeClr val="accent2"/>
              </a:solidFill>
            </a:endParaRPr>
          </a:p>
        </p:txBody>
      </p:sp>
      <p:sp>
        <p:nvSpPr>
          <p:cNvPr id="185" name="Google Shape;185;p16"/>
          <p:cNvSpPr txBox="1"/>
          <p:nvPr>
            <p:ph idx="1" type="body"/>
          </p:nvPr>
        </p:nvSpPr>
        <p:spPr>
          <a:xfrm>
            <a:off x="251520" y="980728"/>
            <a:ext cx="8229600" cy="56886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rgbClr val="FF0000"/>
              </a:buClr>
              <a:buSzPct val="100000"/>
              <a:buNone/>
            </a:pPr>
            <a:r>
              <a:rPr b="1" lang="fr-FR" sz="3800" u="sng">
                <a:solidFill>
                  <a:srgbClr val="FF0000"/>
                </a:solidFill>
              </a:rPr>
              <a:t>Exemple:</a:t>
            </a:r>
            <a:endParaRPr b="1" sz="3800" u="sng">
              <a:solidFill>
                <a:srgbClr val="FF0000"/>
              </a:solidFill>
            </a:endParaRPr>
          </a:p>
          <a:p>
            <a:pPr indent="0" lvl="0" marL="0" rtl="0" algn="l">
              <a:spcBef>
                <a:spcPts val="448"/>
              </a:spcBef>
              <a:spcAft>
                <a:spcPts val="0"/>
              </a:spcAft>
              <a:buClr>
                <a:schemeClr val="dk1"/>
              </a:buClr>
              <a:buSzPct val="100000"/>
              <a:buNone/>
            </a:pPr>
            <a:r>
              <a:rPr lang="fr-FR"/>
              <a:t> </a:t>
            </a:r>
            <a:endParaRPr/>
          </a:p>
          <a:p>
            <a:pPr indent="0" lvl="0" marL="0" rtl="0" algn="l">
              <a:spcBef>
                <a:spcPts val="448"/>
              </a:spcBef>
              <a:spcAft>
                <a:spcPts val="0"/>
              </a:spcAft>
              <a:buClr>
                <a:schemeClr val="dk1"/>
              </a:buClr>
              <a:buSzPct val="100000"/>
              <a:buNone/>
            </a:pPr>
            <a:r>
              <a:rPr lang="fr-FR"/>
              <a:t>create proc ps_infoClient</a:t>
            </a:r>
            <a:endParaRPr/>
          </a:p>
          <a:p>
            <a:pPr indent="0" lvl="0" marL="0" rtl="0" algn="l">
              <a:spcBef>
                <a:spcPts val="448"/>
              </a:spcBef>
              <a:spcAft>
                <a:spcPts val="0"/>
              </a:spcAft>
              <a:buClr>
                <a:schemeClr val="dk1"/>
              </a:buClr>
              <a:buSzPct val="100000"/>
              <a:buNone/>
            </a:pPr>
            <a:r>
              <a:rPr lang="fr-FR"/>
              <a:t>(</a:t>
            </a:r>
            <a:endParaRPr/>
          </a:p>
          <a:p>
            <a:pPr indent="0" lvl="0" marL="0" rtl="0" algn="l">
              <a:spcBef>
                <a:spcPts val="448"/>
              </a:spcBef>
              <a:spcAft>
                <a:spcPts val="0"/>
              </a:spcAft>
              <a:buClr>
                <a:schemeClr val="dk1"/>
              </a:buClr>
              <a:buSzPct val="100000"/>
              <a:buNone/>
            </a:pPr>
            <a:r>
              <a:rPr lang="fr-FR"/>
              <a:t>@num   int</a:t>
            </a:r>
            <a:endParaRPr/>
          </a:p>
          <a:p>
            <a:pPr indent="0" lvl="0" marL="0" rtl="0" algn="l">
              <a:spcBef>
                <a:spcPts val="448"/>
              </a:spcBef>
              <a:spcAft>
                <a:spcPts val="0"/>
              </a:spcAft>
              <a:buClr>
                <a:schemeClr val="dk1"/>
              </a:buClr>
              <a:buSzPct val="100000"/>
              <a:buNone/>
            </a:pPr>
            <a:r>
              <a:rPr lang="fr-FR"/>
              <a:t>)</a:t>
            </a:r>
            <a:endParaRPr/>
          </a:p>
          <a:p>
            <a:pPr indent="0" lvl="0" marL="0" rtl="0" algn="l">
              <a:spcBef>
                <a:spcPts val="448"/>
              </a:spcBef>
              <a:spcAft>
                <a:spcPts val="0"/>
              </a:spcAft>
              <a:buClr>
                <a:schemeClr val="dk1"/>
              </a:buClr>
              <a:buSzPct val="100000"/>
              <a:buNone/>
            </a:pPr>
            <a:r>
              <a:rPr lang="fr-FR"/>
              <a:t>as</a:t>
            </a:r>
            <a:endParaRPr/>
          </a:p>
          <a:p>
            <a:pPr indent="0" lvl="0" marL="0" rtl="0" algn="l">
              <a:spcBef>
                <a:spcPts val="448"/>
              </a:spcBef>
              <a:spcAft>
                <a:spcPts val="0"/>
              </a:spcAft>
              <a:buClr>
                <a:schemeClr val="dk1"/>
              </a:buClr>
              <a:buSzPct val="100000"/>
              <a:buNone/>
            </a:pPr>
            <a:r>
              <a:rPr lang="fr-FR"/>
              <a:t>begin</a:t>
            </a:r>
            <a:endParaRPr/>
          </a:p>
          <a:p>
            <a:pPr indent="0" lvl="0" marL="0" rtl="0" algn="l">
              <a:spcBef>
                <a:spcPts val="448"/>
              </a:spcBef>
              <a:spcAft>
                <a:spcPts val="0"/>
              </a:spcAft>
              <a:buClr>
                <a:schemeClr val="dk1"/>
              </a:buClr>
              <a:buSzPct val="100000"/>
              <a:buNone/>
            </a:pPr>
            <a:r>
              <a:rPr lang="fr-FR"/>
              <a:t>     if exists(select * from Clients where IdClient=@num)</a:t>
            </a:r>
            <a:endParaRPr/>
          </a:p>
          <a:p>
            <a:pPr indent="0" lvl="0" marL="0" rtl="0" algn="l">
              <a:spcBef>
                <a:spcPts val="448"/>
              </a:spcBef>
              <a:spcAft>
                <a:spcPts val="0"/>
              </a:spcAft>
              <a:buClr>
                <a:schemeClr val="dk1"/>
              </a:buClr>
              <a:buSzPct val="100000"/>
              <a:buNone/>
            </a:pPr>
            <a:r>
              <a:rPr lang="fr-FR"/>
              <a:t>           select * from Clients where IdClient=@num</a:t>
            </a:r>
            <a:endParaRPr/>
          </a:p>
          <a:p>
            <a:pPr indent="0" lvl="0" marL="0" rtl="0" algn="l">
              <a:spcBef>
                <a:spcPts val="448"/>
              </a:spcBef>
              <a:spcAft>
                <a:spcPts val="0"/>
              </a:spcAft>
              <a:buClr>
                <a:schemeClr val="dk1"/>
              </a:buClr>
              <a:buSzPct val="100000"/>
              <a:buNone/>
            </a:pPr>
            <a:r>
              <a:rPr lang="fr-FR"/>
              <a:t>     else</a:t>
            </a:r>
            <a:endParaRPr/>
          </a:p>
          <a:p>
            <a:pPr indent="0" lvl="0" marL="0" rtl="0" algn="l">
              <a:spcBef>
                <a:spcPts val="448"/>
              </a:spcBef>
              <a:spcAft>
                <a:spcPts val="0"/>
              </a:spcAft>
              <a:buClr>
                <a:schemeClr val="dk1"/>
              </a:buClr>
              <a:buSzPct val="100000"/>
              <a:buNone/>
            </a:pPr>
            <a:r>
              <a:rPr lang="fr-FR"/>
              <a:t>            print 'Pas de Client'</a:t>
            </a:r>
            <a:endParaRPr/>
          </a:p>
          <a:p>
            <a:pPr indent="0" lvl="0" marL="0" rtl="0" algn="l">
              <a:spcBef>
                <a:spcPts val="448"/>
              </a:spcBef>
              <a:spcAft>
                <a:spcPts val="0"/>
              </a:spcAft>
              <a:buClr>
                <a:schemeClr val="dk1"/>
              </a:buClr>
              <a:buSzPct val="100000"/>
              <a:buNone/>
            </a:pPr>
            <a:r>
              <a:rPr lang="fr-FR"/>
              <a:t> end</a:t>
            </a:r>
            <a:endParaRPr/>
          </a:p>
          <a:p>
            <a:pPr indent="0" lvl="0" marL="0" rtl="0" algn="l">
              <a:spcBef>
                <a:spcPts val="448"/>
              </a:spcBef>
              <a:spcAft>
                <a:spcPts val="0"/>
              </a:spcAft>
              <a:buClr>
                <a:schemeClr val="dk1"/>
              </a:buClr>
              <a:buSzPct val="100000"/>
              <a:buNone/>
            </a:pPr>
            <a:r>
              <a:t/>
            </a:r>
            <a:endParaRPr/>
          </a:p>
          <a:p>
            <a:pPr indent="0" lvl="0" marL="0" rtl="0" algn="l">
              <a:spcBef>
                <a:spcPts val="448"/>
              </a:spcBef>
              <a:spcAft>
                <a:spcPts val="0"/>
              </a:spcAft>
              <a:buClr>
                <a:schemeClr val="dk1"/>
              </a:buClr>
              <a:buSzPct val="100000"/>
              <a:buNone/>
            </a:pPr>
            <a:r>
              <a:rPr lang="fr-FR"/>
              <a:t>--exécution de la procédure</a:t>
            </a:r>
            <a:endParaRPr/>
          </a:p>
          <a:p>
            <a:pPr indent="0" lvl="0" marL="0" rtl="0" algn="l">
              <a:spcBef>
                <a:spcPts val="448"/>
              </a:spcBef>
              <a:spcAft>
                <a:spcPts val="0"/>
              </a:spcAft>
              <a:buClr>
                <a:schemeClr val="dk1"/>
              </a:buClr>
              <a:buSzPct val="100000"/>
              <a:buNone/>
            </a:pPr>
            <a:r>
              <a:rPr lang="fr-FR"/>
              <a:t>exec  ps_infoClient  3</a:t>
            </a:r>
            <a:endParaRPr/>
          </a:p>
          <a:p>
            <a:pPr indent="-200660" lvl="0" marL="342900" rtl="0" algn="l">
              <a:spcBef>
                <a:spcPts val="448"/>
              </a:spcBef>
              <a:spcAft>
                <a:spcPts val="0"/>
              </a:spcAft>
              <a:buClr>
                <a:schemeClr val="dk1"/>
              </a:buClr>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7"/>
          <p:cNvSpPr txBox="1"/>
          <p:nvPr>
            <p:ph type="title"/>
          </p:nvPr>
        </p:nvSpPr>
        <p:spPr>
          <a:xfrm>
            <a:off x="107504" y="260648"/>
            <a:ext cx="9036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200"/>
              <a:buFont typeface="Calibri"/>
              <a:buNone/>
            </a:pPr>
            <a:r>
              <a:rPr b="1" lang="fr-FR" sz="3200">
                <a:solidFill>
                  <a:schemeClr val="accent2"/>
                </a:solidFill>
              </a:rPr>
              <a:t>Procédure stockée avec paramètre d’entrée et sortie</a:t>
            </a:r>
            <a:br>
              <a:rPr b="1" lang="fr-FR" sz="3200">
                <a:solidFill>
                  <a:schemeClr val="accent2"/>
                </a:solidFill>
              </a:rPr>
            </a:br>
            <a:endParaRPr b="1" sz="3200">
              <a:solidFill>
                <a:schemeClr val="accent2"/>
              </a:solidFill>
            </a:endParaRPr>
          </a:p>
        </p:txBody>
      </p:sp>
      <p:sp>
        <p:nvSpPr>
          <p:cNvPr id="191" name="Google Shape;191;p17"/>
          <p:cNvSpPr txBox="1"/>
          <p:nvPr>
            <p:ph idx="1" type="body"/>
          </p:nvPr>
        </p:nvSpPr>
        <p:spPr>
          <a:xfrm>
            <a:off x="107504" y="1124744"/>
            <a:ext cx="9036600" cy="52566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Clr>
                <a:srgbClr val="FF0000"/>
              </a:buClr>
              <a:buSzPct val="100000"/>
              <a:buNone/>
            </a:pPr>
            <a:r>
              <a:rPr b="1" lang="fr-FR" sz="3400" u="sng">
                <a:solidFill>
                  <a:srgbClr val="FF0000"/>
                </a:solidFill>
              </a:rPr>
              <a:t>Exemple1:</a:t>
            </a:r>
            <a:endParaRPr b="1" sz="3400" u="sng">
              <a:solidFill>
                <a:srgbClr val="FF0000"/>
              </a:solidFill>
            </a:endParaRPr>
          </a:p>
          <a:p>
            <a:pPr indent="0" lvl="0" marL="0" rtl="0" algn="l">
              <a:spcBef>
                <a:spcPts val="400"/>
              </a:spcBef>
              <a:spcAft>
                <a:spcPts val="0"/>
              </a:spcAft>
              <a:buClr>
                <a:schemeClr val="dk1"/>
              </a:buClr>
              <a:buSzPct val="100000"/>
              <a:buNone/>
            </a:pPr>
            <a:r>
              <a:rPr lang="fr-FR"/>
              <a:t>---Affiche le nombre des clients qu'ont la même ville</a:t>
            </a:r>
            <a:endParaRPr/>
          </a:p>
          <a:p>
            <a:pPr indent="0" lvl="0" marL="0" rtl="0" algn="l">
              <a:spcBef>
                <a:spcPts val="400"/>
              </a:spcBef>
              <a:spcAft>
                <a:spcPts val="0"/>
              </a:spcAft>
              <a:buClr>
                <a:srgbClr val="0000FF"/>
              </a:buClr>
              <a:buSzPct val="100000"/>
              <a:buNone/>
            </a:pPr>
            <a:r>
              <a:rPr b="1" lang="fr-FR">
                <a:solidFill>
                  <a:srgbClr val="0000FF"/>
                </a:solidFill>
              </a:rPr>
              <a:t>create proc   </a:t>
            </a:r>
            <a:r>
              <a:rPr lang="fr-FR"/>
              <a:t>ps_NbClientsVille2</a:t>
            </a:r>
            <a:endParaRPr/>
          </a:p>
          <a:p>
            <a:pPr indent="0" lvl="0" marL="0" rtl="0" algn="l">
              <a:spcBef>
                <a:spcPts val="400"/>
              </a:spcBef>
              <a:spcAft>
                <a:spcPts val="0"/>
              </a:spcAft>
              <a:buClr>
                <a:schemeClr val="dk1"/>
              </a:buClr>
              <a:buSzPct val="100000"/>
              <a:buNone/>
            </a:pPr>
            <a:r>
              <a:rPr lang="fr-FR"/>
              <a:t> (</a:t>
            </a:r>
            <a:endParaRPr/>
          </a:p>
          <a:p>
            <a:pPr indent="0" lvl="0" marL="0" rtl="0" algn="l">
              <a:spcBef>
                <a:spcPts val="400"/>
              </a:spcBef>
              <a:spcAft>
                <a:spcPts val="0"/>
              </a:spcAft>
              <a:buClr>
                <a:schemeClr val="dk1"/>
              </a:buClr>
              <a:buSzPct val="100000"/>
              <a:buNone/>
            </a:pPr>
            <a:r>
              <a:rPr lang="fr-FR"/>
              <a:t>  @ville    </a:t>
            </a:r>
            <a:r>
              <a:rPr b="1" lang="fr-FR">
                <a:solidFill>
                  <a:srgbClr val="0000FF"/>
                </a:solidFill>
              </a:rPr>
              <a:t>varchar</a:t>
            </a:r>
            <a:r>
              <a:rPr lang="fr-FR"/>
              <a:t>(20),</a:t>
            </a:r>
            <a:endParaRPr/>
          </a:p>
          <a:p>
            <a:pPr indent="0" lvl="0" marL="0" rtl="0" algn="l">
              <a:spcBef>
                <a:spcPts val="400"/>
              </a:spcBef>
              <a:spcAft>
                <a:spcPts val="0"/>
              </a:spcAft>
              <a:buClr>
                <a:schemeClr val="dk1"/>
              </a:buClr>
              <a:buSzPct val="100000"/>
              <a:buNone/>
            </a:pPr>
            <a:r>
              <a:rPr lang="fr-FR"/>
              <a:t>  @nbClients   </a:t>
            </a:r>
            <a:r>
              <a:rPr b="1" lang="fr-FR">
                <a:solidFill>
                  <a:srgbClr val="0000FF"/>
                </a:solidFill>
              </a:rPr>
              <a:t>int</a:t>
            </a:r>
            <a:r>
              <a:rPr lang="fr-FR"/>
              <a:t>   </a:t>
            </a:r>
            <a:r>
              <a:rPr b="1" lang="fr-FR">
                <a:solidFill>
                  <a:srgbClr val="0000FF"/>
                </a:solidFill>
              </a:rPr>
              <a:t>output</a:t>
            </a:r>
            <a:endParaRPr b="1">
              <a:solidFill>
                <a:srgbClr val="0000FF"/>
              </a:solidFill>
            </a:endParaRPr>
          </a:p>
          <a:p>
            <a:pPr indent="0" lvl="0" marL="0" rtl="0" algn="l">
              <a:spcBef>
                <a:spcPts val="400"/>
              </a:spcBef>
              <a:spcAft>
                <a:spcPts val="0"/>
              </a:spcAft>
              <a:buClr>
                <a:schemeClr val="dk1"/>
              </a:buClr>
              <a:buSzPct val="100000"/>
              <a:buNone/>
            </a:pPr>
            <a:r>
              <a:rPr lang="fr-FR"/>
              <a:t> )</a:t>
            </a:r>
            <a:endParaRPr/>
          </a:p>
          <a:p>
            <a:pPr indent="0" lvl="0" marL="0" rtl="0" algn="l">
              <a:spcBef>
                <a:spcPts val="400"/>
              </a:spcBef>
              <a:spcAft>
                <a:spcPts val="0"/>
              </a:spcAft>
              <a:buClr>
                <a:srgbClr val="0000FF"/>
              </a:buClr>
              <a:buSzPct val="100000"/>
              <a:buNone/>
            </a:pPr>
            <a:r>
              <a:rPr b="1" lang="fr-FR">
                <a:solidFill>
                  <a:srgbClr val="0000FF"/>
                </a:solidFill>
              </a:rPr>
              <a:t>as</a:t>
            </a:r>
            <a:endParaRPr/>
          </a:p>
          <a:p>
            <a:pPr indent="0" lvl="0" marL="0" rtl="0" algn="l">
              <a:spcBef>
                <a:spcPts val="400"/>
              </a:spcBef>
              <a:spcAft>
                <a:spcPts val="0"/>
              </a:spcAft>
              <a:buClr>
                <a:srgbClr val="0000FF"/>
              </a:buClr>
              <a:buSzPct val="100000"/>
              <a:buNone/>
            </a:pPr>
            <a:r>
              <a:rPr b="1" lang="fr-FR">
                <a:solidFill>
                  <a:srgbClr val="0000FF"/>
                </a:solidFill>
              </a:rPr>
              <a:t>begin</a:t>
            </a:r>
            <a:endParaRPr b="1">
              <a:solidFill>
                <a:srgbClr val="0000FF"/>
              </a:solidFill>
            </a:endParaRPr>
          </a:p>
          <a:p>
            <a:pPr indent="0" lvl="0" marL="0" rtl="0" algn="l">
              <a:spcBef>
                <a:spcPts val="400"/>
              </a:spcBef>
              <a:spcAft>
                <a:spcPts val="0"/>
              </a:spcAft>
              <a:buClr>
                <a:schemeClr val="dk1"/>
              </a:buClr>
              <a:buSzPct val="100000"/>
              <a:buNone/>
            </a:pPr>
            <a:r>
              <a:rPr lang="fr-FR"/>
              <a:t>     </a:t>
            </a:r>
            <a:r>
              <a:rPr lang="fr-FR">
                <a:solidFill>
                  <a:srgbClr val="0000FF"/>
                </a:solidFill>
              </a:rPr>
              <a:t>set</a:t>
            </a:r>
            <a:r>
              <a:rPr lang="fr-FR"/>
              <a:t> @nbClients=(</a:t>
            </a:r>
            <a:r>
              <a:rPr lang="fr-FR">
                <a:solidFill>
                  <a:srgbClr val="0000FF"/>
                </a:solidFill>
              </a:rPr>
              <a:t>select</a:t>
            </a:r>
            <a:r>
              <a:rPr lang="fr-FR"/>
              <a:t>   count(IdClient)   </a:t>
            </a:r>
            <a:r>
              <a:rPr lang="fr-FR">
                <a:solidFill>
                  <a:srgbClr val="0000FF"/>
                </a:solidFill>
              </a:rPr>
              <a:t>from</a:t>
            </a:r>
            <a:r>
              <a:rPr lang="fr-FR"/>
              <a:t>  Clients  </a:t>
            </a:r>
            <a:r>
              <a:rPr lang="fr-FR">
                <a:solidFill>
                  <a:srgbClr val="0000FF"/>
                </a:solidFill>
              </a:rPr>
              <a:t>where</a:t>
            </a:r>
            <a:r>
              <a:rPr lang="fr-FR"/>
              <a:t>  Ville=@ville)</a:t>
            </a:r>
            <a:endParaRPr/>
          </a:p>
          <a:p>
            <a:pPr indent="0" lvl="0" marL="0" rtl="0" algn="l">
              <a:spcBef>
                <a:spcPts val="400"/>
              </a:spcBef>
              <a:spcAft>
                <a:spcPts val="0"/>
              </a:spcAft>
              <a:buClr>
                <a:srgbClr val="0000FF"/>
              </a:buClr>
              <a:buSzPct val="100000"/>
              <a:buNone/>
            </a:pPr>
            <a:r>
              <a:rPr b="1" lang="fr-FR">
                <a:solidFill>
                  <a:srgbClr val="0000FF"/>
                </a:solidFill>
              </a:rPr>
              <a:t>end</a:t>
            </a:r>
            <a:endParaRPr/>
          </a:p>
          <a:p>
            <a:pPr indent="0" lvl="0" marL="0" rtl="0" algn="l">
              <a:lnSpc>
                <a:spcPct val="170000"/>
              </a:lnSpc>
              <a:spcBef>
                <a:spcPts val="400"/>
              </a:spcBef>
              <a:spcAft>
                <a:spcPts val="0"/>
              </a:spcAft>
              <a:buClr>
                <a:schemeClr val="dk1"/>
              </a:buClr>
              <a:buSzPct val="100000"/>
              <a:buNone/>
            </a:pPr>
            <a:r>
              <a:rPr lang="fr-FR"/>
              <a:t>--exécution de la procédure</a:t>
            </a:r>
            <a:endParaRPr/>
          </a:p>
          <a:p>
            <a:pPr indent="0" lvl="0" marL="0" rtl="0" algn="l">
              <a:spcBef>
                <a:spcPts val="400"/>
              </a:spcBef>
              <a:spcAft>
                <a:spcPts val="0"/>
              </a:spcAft>
              <a:buClr>
                <a:srgbClr val="0000FF"/>
              </a:buClr>
              <a:buSzPct val="100000"/>
              <a:buNone/>
            </a:pPr>
            <a:r>
              <a:rPr b="1" lang="fr-FR">
                <a:solidFill>
                  <a:srgbClr val="0000FF"/>
                </a:solidFill>
              </a:rPr>
              <a:t>Declare</a:t>
            </a:r>
            <a:r>
              <a:rPr lang="fr-FR"/>
              <a:t>  @nbCli  </a:t>
            </a:r>
            <a:r>
              <a:rPr b="1" lang="fr-FR">
                <a:solidFill>
                  <a:srgbClr val="0000FF"/>
                </a:solidFill>
              </a:rPr>
              <a:t>int</a:t>
            </a:r>
            <a:endParaRPr b="1">
              <a:solidFill>
                <a:srgbClr val="0000FF"/>
              </a:solidFill>
            </a:endParaRPr>
          </a:p>
          <a:p>
            <a:pPr indent="0" lvl="0" marL="0" rtl="0" algn="l">
              <a:spcBef>
                <a:spcPts val="400"/>
              </a:spcBef>
              <a:spcAft>
                <a:spcPts val="0"/>
              </a:spcAft>
              <a:buClr>
                <a:srgbClr val="0000FF"/>
              </a:buClr>
              <a:buSzPct val="100000"/>
              <a:buNone/>
            </a:pPr>
            <a:r>
              <a:rPr b="1" lang="fr-FR">
                <a:solidFill>
                  <a:srgbClr val="0000FF"/>
                </a:solidFill>
              </a:rPr>
              <a:t>Exec</a:t>
            </a:r>
            <a:r>
              <a:rPr lang="fr-FR"/>
              <a:t>  ps_NbClientsVille2   </a:t>
            </a:r>
            <a:r>
              <a:rPr b="1" lang="fr-FR">
                <a:solidFill>
                  <a:srgbClr val="FF0000"/>
                </a:solidFill>
              </a:rPr>
              <a:t>‘RABAT'</a:t>
            </a:r>
            <a:r>
              <a:rPr lang="fr-FR"/>
              <a:t>,  @nbCli    </a:t>
            </a:r>
            <a:r>
              <a:rPr b="1" lang="fr-FR">
                <a:solidFill>
                  <a:srgbClr val="0000FF"/>
                </a:solidFill>
              </a:rPr>
              <a:t>output</a:t>
            </a:r>
            <a:endParaRPr b="1">
              <a:solidFill>
                <a:srgbClr val="0000FF"/>
              </a:solidFill>
            </a:endParaRPr>
          </a:p>
          <a:p>
            <a:pPr indent="0" lvl="0" marL="0" rtl="0" algn="l">
              <a:spcBef>
                <a:spcPts val="400"/>
              </a:spcBef>
              <a:spcAft>
                <a:spcPts val="0"/>
              </a:spcAft>
              <a:buClr>
                <a:srgbClr val="0000FF"/>
              </a:buClr>
              <a:buSzPct val="100000"/>
              <a:buNone/>
            </a:pPr>
            <a:r>
              <a:rPr b="1" lang="fr-FR">
                <a:solidFill>
                  <a:srgbClr val="0000FF"/>
                </a:solidFill>
              </a:rPr>
              <a:t>select </a:t>
            </a:r>
            <a:r>
              <a:rPr lang="fr-FR"/>
              <a:t>  </a:t>
            </a:r>
            <a:r>
              <a:rPr lang="fr-FR">
                <a:solidFill>
                  <a:srgbClr val="FF0000"/>
                </a:solidFill>
              </a:rPr>
              <a:t>'Le nombre de Clients est:‘ </a:t>
            </a:r>
            <a:r>
              <a:rPr lang="fr-FR"/>
              <a:t>, @nbCli</a:t>
            </a:r>
            <a:endParaRPr/>
          </a:p>
          <a:p>
            <a:pPr indent="-215900" lvl="0" marL="342900" rtl="0" algn="l">
              <a:spcBef>
                <a:spcPts val="400"/>
              </a:spcBef>
              <a:spcAft>
                <a:spcPts val="0"/>
              </a:spcAft>
              <a:buClr>
                <a:schemeClr val="dk1"/>
              </a:buClr>
              <a:buSzPct val="100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8"/>
          <p:cNvSpPr txBox="1"/>
          <p:nvPr>
            <p:ph type="title"/>
          </p:nvPr>
        </p:nvSpPr>
        <p:spPr>
          <a:xfrm>
            <a:off x="107504" y="260648"/>
            <a:ext cx="9036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200"/>
              <a:buFont typeface="Calibri"/>
              <a:buNone/>
            </a:pPr>
            <a:r>
              <a:rPr b="1" lang="fr-FR" sz="3200">
                <a:solidFill>
                  <a:schemeClr val="accent2"/>
                </a:solidFill>
              </a:rPr>
              <a:t>Procédure stockée avec paramètre d’entrée et sortie</a:t>
            </a:r>
            <a:br>
              <a:rPr b="1" lang="fr-FR" sz="3200">
                <a:solidFill>
                  <a:schemeClr val="accent2"/>
                </a:solidFill>
              </a:rPr>
            </a:br>
            <a:endParaRPr b="1" sz="3200">
              <a:solidFill>
                <a:schemeClr val="accent2"/>
              </a:solidFill>
            </a:endParaRPr>
          </a:p>
        </p:txBody>
      </p:sp>
      <p:sp>
        <p:nvSpPr>
          <p:cNvPr id="197" name="Google Shape;197;p18"/>
          <p:cNvSpPr txBox="1"/>
          <p:nvPr>
            <p:ph idx="1" type="body"/>
          </p:nvPr>
        </p:nvSpPr>
        <p:spPr>
          <a:xfrm>
            <a:off x="107504" y="1124744"/>
            <a:ext cx="9036600" cy="525660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Clr>
                <a:srgbClr val="FF0000"/>
              </a:buClr>
              <a:buSzPct val="100000"/>
              <a:buNone/>
            </a:pPr>
            <a:r>
              <a:rPr b="1" lang="fr-FR" sz="3400" u="sng">
                <a:solidFill>
                  <a:srgbClr val="FF0000"/>
                </a:solidFill>
              </a:rPr>
              <a:t> Exemple2:</a:t>
            </a:r>
            <a:endParaRPr b="1" sz="3400" u="sng">
              <a:solidFill>
                <a:srgbClr val="FF0000"/>
              </a:solidFill>
            </a:endParaRPr>
          </a:p>
          <a:p>
            <a:pPr indent="0" lvl="0" marL="0" rtl="0" algn="l">
              <a:spcBef>
                <a:spcPts val="400"/>
              </a:spcBef>
              <a:spcAft>
                <a:spcPts val="0"/>
              </a:spcAft>
              <a:buClr>
                <a:schemeClr val="dk1"/>
              </a:buClr>
              <a:buSzPct val="100000"/>
              <a:buNone/>
            </a:pPr>
            <a:r>
              <a:rPr lang="fr-FR"/>
              <a:t> </a:t>
            </a:r>
            <a:endParaRPr/>
          </a:p>
          <a:p>
            <a:pPr indent="0" lvl="0" marL="0" rtl="0" algn="l">
              <a:spcBef>
                <a:spcPts val="400"/>
              </a:spcBef>
              <a:spcAft>
                <a:spcPts val="0"/>
              </a:spcAft>
              <a:buClr>
                <a:schemeClr val="dk1"/>
              </a:buClr>
              <a:buSzPct val="100000"/>
              <a:buNone/>
            </a:pPr>
            <a:r>
              <a:rPr lang="fr-FR"/>
              <a:t>Créer une procédure stockée qui retourne la somme des prix à payer par chaque client en utilisant un paramètre de sortie.</a:t>
            </a:r>
            <a:endParaRPr/>
          </a:p>
          <a:p>
            <a:pPr indent="0" lvl="0" marL="0" rtl="0" algn="l">
              <a:spcBef>
                <a:spcPts val="400"/>
              </a:spcBef>
              <a:spcAft>
                <a:spcPts val="0"/>
              </a:spcAft>
              <a:buClr>
                <a:srgbClr val="0000FF"/>
              </a:buClr>
              <a:buSzPct val="100000"/>
              <a:buNone/>
            </a:pPr>
            <a:r>
              <a:rPr b="1" lang="fr-FR">
                <a:solidFill>
                  <a:srgbClr val="0000FF"/>
                </a:solidFill>
              </a:rPr>
              <a:t>create proc   </a:t>
            </a:r>
            <a:r>
              <a:rPr lang="fr-FR"/>
              <a:t>ps_SommePrix</a:t>
            </a:r>
            <a:endParaRPr/>
          </a:p>
          <a:p>
            <a:pPr indent="0" lvl="0" marL="0" rtl="0" algn="l">
              <a:spcBef>
                <a:spcPts val="400"/>
              </a:spcBef>
              <a:spcAft>
                <a:spcPts val="0"/>
              </a:spcAft>
              <a:buClr>
                <a:schemeClr val="dk1"/>
              </a:buClr>
              <a:buSzPct val="100000"/>
              <a:buNone/>
            </a:pPr>
            <a:r>
              <a:rPr lang="fr-FR"/>
              <a:t>(</a:t>
            </a:r>
            <a:endParaRPr/>
          </a:p>
          <a:p>
            <a:pPr indent="0" lvl="0" marL="0" rtl="0" algn="l">
              <a:spcBef>
                <a:spcPts val="400"/>
              </a:spcBef>
              <a:spcAft>
                <a:spcPts val="0"/>
              </a:spcAft>
              <a:buClr>
                <a:schemeClr val="dk1"/>
              </a:buClr>
              <a:buSzPct val="100000"/>
              <a:buNone/>
            </a:pPr>
            <a:r>
              <a:rPr lang="fr-FR"/>
              <a:t> @id   </a:t>
            </a:r>
            <a:r>
              <a:rPr b="1" lang="fr-FR">
                <a:solidFill>
                  <a:srgbClr val="0000FF"/>
                </a:solidFill>
              </a:rPr>
              <a:t>int</a:t>
            </a:r>
            <a:r>
              <a:rPr lang="fr-FR"/>
              <a:t>,</a:t>
            </a:r>
            <a:endParaRPr/>
          </a:p>
          <a:p>
            <a:pPr indent="0" lvl="0" marL="0" rtl="0" algn="l">
              <a:spcBef>
                <a:spcPts val="400"/>
              </a:spcBef>
              <a:spcAft>
                <a:spcPts val="0"/>
              </a:spcAft>
              <a:buClr>
                <a:schemeClr val="dk1"/>
              </a:buClr>
              <a:buSzPct val="100000"/>
              <a:buNone/>
            </a:pPr>
            <a:r>
              <a:rPr lang="fr-FR"/>
              <a:t> @somme   </a:t>
            </a:r>
            <a:r>
              <a:rPr b="1" lang="fr-FR">
                <a:solidFill>
                  <a:srgbClr val="0000FF"/>
                </a:solidFill>
              </a:rPr>
              <a:t>int </a:t>
            </a:r>
            <a:r>
              <a:rPr lang="fr-FR"/>
              <a:t>  </a:t>
            </a:r>
            <a:r>
              <a:rPr b="1" lang="fr-FR">
                <a:solidFill>
                  <a:srgbClr val="0000FF"/>
                </a:solidFill>
              </a:rPr>
              <a:t>output</a:t>
            </a:r>
            <a:endParaRPr b="1">
              <a:solidFill>
                <a:srgbClr val="0000FF"/>
              </a:solidFill>
            </a:endParaRPr>
          </a:p>
          <a:p>
            <a:pPr indent="0" lvl="0" marL="0" rtl="0" algn="l">
              <a:spcBef>
                <a:spcPts val="400"/>
              </a:spcBef>
              <a:spcAft>
                <a:spcPts val="0"/>
              </a:spcAft>
              <a:buClr>
                <a:schemeClr val="dk1"/>
              </a:buClr>
              <a:buSzPct val="100000"/>
              <a:buNone/>
            </a:pPr>
            <a:r>
              <a:rPr lang="fr-FR"/>
              <a:t>)</a:t>
            </a:r>
            <a:endParaRPr/>
          </a:p>
          <a:p>
            <a:pPr indent="0" lvl="0" marL="0" rtl="0" algn="l">
              <a:spcBef>
                <a:spcPts val="400"/>
              </a:spcBef>
              <a:spcAft>
                <a:spcPts val="0"/>
              </a:spcAft>
              <a:buClr>
                <a:srgbClr val="0000FF"/>
              </a:buClr>
              <a:buSzPct val="100000"/>
              <a:buNone/>
            </a:pPr>
            <a:r>
              <a:rPr b="1" lang="fr-FR">
                <a:solidFill>
                  <a:srgbClr val="0000FF"/>
                </a:solidFill>
              </a:rPr>
              <a:t>as  </a:t>
            </a:r>
            <a:r>
              <a:rPr lang="fr-FR"/>
              <a:t>      </a:t>
            </a:r>
            <a:endParaRPr/>
          </a:p>
          <a:p>
            <a:pPr indent="0" lvl="0" marL="0" rtl="0" algn="l">
              <a:spcBef>
                <a:spcPts val="400"/>
              </a:spcBef>
              <a:spcAft>
                <a:spcPts val="0"/>
              </a:spcAft>
              <a:buClr>
                <a:schemeClr val="dk1"/>
              </a:buClr>
              <a:buSzPct val="100000"/>
              <a:buNone/>
            </a:pPr>
            <a:r>
              <a:rPr lang="fr-FR"/>
              <a:t>           </a:t>
            </a:r>
            <a:r>
              <a:rPr b="1" lang="fr-FR">
                <a:solidFill>
                  <a:srgbClr val="0000FF"/>
                </a:solidFill>
              </a:rPr>
              <a:t>begin</a:t>
            </a:r>
            <a:endParaRPr/>
          </a:p>
          <a:p>
            <a:pPr indent="0" lvl="0" marL="0" rtl="0" algn="l">
              <a:spcBef>
                <a:spcPts val="400"/>
              </a:spcBef>
              <a:spcAft>
                <a:spcPts val="0"/>
              </a:spcAft>
              <a:buClr>
                <a:schemeClr val="dk1"/>
              </a:buClr>
              <a:buSzPct val="100000"/>
              <a:buNone/>
            </a:pPr>
            <a:r>
              <a:rPr lang="fr-FR"/>
              <a:t>	</a:t>
            </a:r>
            <a:r>
              <a:rPr lang="fr-FR">
                <a:solidFill>
                  <a:srgbClr val="0000FF"/>
                </a:solidFill>
              </a:rPr>
              <a:t>          select </a:t>
            </a:r>
            <a:r>
              <a:rPr lang="fr-FR"/>
              <a:t>@somme = </a:t>
            </a:r>
            <a:r>
              <a:rPr lang="fr-FR">
                <a:solidFill>
                  <a:srgbClr val="FF0000"/>
                </a:solidFill>
              </a:rPr>
              <a:t>sum</a:t>
            </a:r>
            <a:r>
              <a:rPr lang="fr-FR"/>
              <a:t>(Montant) </a:t>
            </a:r>
            <a:r>
              <a:rPr lang="fr-FR">
                <a:solidFill>
                  <a:srgbClr val="0000FF"/>
                </a:solidFill>
              </a:rPr>
              <a:t>from</a:t>
            </a:r>
            <a:r>
              <a:rPr lang="fr-FR"/>
              <a:t> Commande </a:t>
            </a:r>
            <a:r>
              <a:rPr lang="fr-FR">
                <a:solidFill>
                  <a:srgbClr val="0000FF"/>
                </a:solidFill>
              </a:rPr>
              <a:t>where</a:t>
            </a:r>
            <a:r>
              <a:rPr lang="fr-FR"/>
              <a:t> IdClient=@id</a:t>
            </a:r>
            <a:endParaRPr/>
          </a:p>
          <a:p>
            <a:pPr indent="0" lvl="0" marL="0" rtl="0" algn="l">
              <a:spcBef>
                <a:spcPts val="400"/>
              </a:spcBef>
              <a:spcAft>
                <a:spcPts val="0"/>
              </a:spcAft>
              <a:buClr>
                <a:schemeClr val="dk1"/>
              </a:buClr>
              <a:buSzPct val="100000"/>
              <a:buNone/>
            </a:pPr>
            <a:r>
              <a:rPr lang="fr-FR"/>
              <a:t>          </a:t>
            </a:r>
            <a:r>
              <a:rPr b="1" lang="fr-FR">
                <a:solidFill>
                  <a:srgbClr val="0000FF"/>
                </a:solidFill>
              </a:rPr>
              <a:t>end</a:t>
            </a:r>
            <a:endParaRPr/>
          </a:p>
          <a:p>
            <a:pPr indent="0" lvl="0" marL="0" rtl="0" algn="l">
              <a:spcBef>
                <a:spcPts val="400"/>
              </a:spcBef>
              <a:spcAft>
                <a:spcPts val="0"/>
              </a:spcAft>
              <a:buClr>
                <a:schemeClr val="dk1"/>
              </a:buClr>
              <a:buSzPct val="100000"/>
              <a:buNone/>
            </a:pPr>
            <a:r>
              <a:rPr lang="fr-FR"/>
              <a:t> </a:t>
            </a:r>
            <a:endParaRPr/>
          </a:p>
          <a:p>
            <a:pPr indent="0" lvl="0" marL="0" rtl="0" algn="l">
              <a:spcBef>
                <a:spcPts val="400"/>
              </a:spcBef>
              <a:spcAft>
                <a:spcPts val="0"/>
              </a:spcAft>
              <a:buClr>
                <a:schemeClr val="dk1"/>
              </a:buClr>
              <a:buSzPct val="100000"/>
              <a:buNone/>
            </a:pPr>
            <a:r>
              <a:rPr lang="fr-FR"/>
              <a:t> </a:t>
            </a:r>
            <a:r>
              <a:rPr b="1" lang="fr-FR">
                <a:solidFill>
                  <a:srgbClr val="0000FF"/>
                </a:solidFill>
              </a:rPr>
              <a:t>Declare</a:t>
            </a:r>
            <a:r>
              <a:rPr lang="fr-FR"/>
              <a:t>   @m   </a:t>
            </a:r>
            <a:r>
              <a:rPr b="1" lang="fr-FR">
                <a:solidFill>
                  <a:srgbClr val="0000FF"/>
                </a:solidFill>
              </a:rPr>
              <a:t>int</a:t>
            </a:r>
            <a:endParaRPr b="1">
              <a:solidFill>
                <a:srgbClr val="0000FF"/>
              </a:solidFill>
            </a:endParaRPr>
          </a:p>
          <a:p>
            <a:pPr indent="0" lvl="0" marL="0" rtl="0" algn="l">
              <a:spcBef>
                <a:spcPts val="400"/>
              </a:spcBef>
              <a:spcAft>
                <a:spcPts val="0"/>
              </a:spcAft>
              <a:buClr>
                <a:schemeClr val="dk1"/>
              </a:buClr>
              <a:buSzPct val="100000"/>
              <a:buNone/>
            </a:pPr>
            <a:r>
              <a:rPr lang="fr-FR"/>
              <a:t> </a:t>
            </a:r>
            <a:r>
              <a:rPr b="1" lang="fr-FR">
                <a:solidFill>
                  <a:srgbClr val="0000FF"/>
                </a:solidFill>
              </a:rPr>
              <a:t>exec</a:t>
            </a:r>
            <a:r>
              <a:rPr lang="fr-FR"/>
              <a:t>  ps_SommePrix   </a:t>
            </a:r>
            <a:r>
              <a:rPr b="1" lang="fr-FR"/>
              <a:t>1</a:t>
            </a:r>
            <a:r>
              <a:rPr lang="fr-FR"/>
              <a:t>,@m   </a:t>
            </a:r>
            <a:r>
              <a:rPr b="1" lang="fr-FR">
                <a:solidFill>
                  <a:srgbClr val="0000FF"/>
                </a:solidFill>
              </a:rPr>
              <a:t>output</a:t>
            </a:r>
            <a:endParaRPr b="1">
              <a:solidFill>
                <a:srgbClr val="0000FF"/>
              </a:solidFill>
            </a:endParaRPr>
          </a:p>
          <a:p>
            <a:pPr indent="0" lvl="0" marL="0" rtl="0" algn="l">
              <a:spcBef>
                <a:spcPts val="400"/>
              </a:spcBef>
              <a:spcAft>
                <a:spcPts val="0"/>
              </a:spcAft>
              <a:buClr>
                <a:schemeClr val="dk1"/>
              </a:buClr>
              <a:buSzPct val="100000"/>
              <a:buNone/>
            </a:pPr>
            <a:r>
              <a:rPr lang="fr-FR"/>
              <a:t>  </a:t>
            </a:r>
            <a:r>
              <a:rPr b="1" lang="fr-FR">
                <a:solidFill>
                  <a:srgbClr val="0000FF"/>
                </a:solidFill>
              </a:rPr>
              <a:t>select</a:t>
            </a:r>
            <a:r>
              <a:rPr lang="fr-FR"/>
              <a:t>   @m</a:t>
            </a:r>
            <a:endParaRPr/>
          </a:p>
          <a:p>
            <a:pPr indent="0" lvl="0" marL="0" rtl="0" algn="l">
              <a:spcBef>
                <a:spcPts val="400"/>
              </a:spcBef>
              <a:spcAft>
                <a:spcPts val="0"/>
              </a:spcAft>
              <a:buClr>
                <a:schemeClr val="dk1"/>
              </a:buClr>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0" y="274638"/>
            <a:ext cx="9144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1859B"/>
              </a:buClr>
              <a:buSzPts val="3600"/>
              <a:buFont typeface="Calibri"/>
              <a:buNone/>
            </a:pPr>
            <a:r>
              <a:rPr b="1" lang="fr-FR" sz="3600">
                <a:solidFill>
                  <a:srgbClr val="31859B"/>
                </a:solidFill>
              </a:rPr>
              <a:t>Les éléments de base  de la Programmation sur le SGBD 2</a:t>
            </a:r>
            <a:endParaRPr sz="3600">
              <a:solidFill>
                <a:srgbClr val="31859B"/>
              </a:solidFill>
            </a:endParaRPr>
          </a:p>
        </p:txBody>
      </p:sp>
      <p:sp>
        <p:nvSpPr>
          <p:cNvPr id="96" name="Google Shape;96;p2"/>
          <p:cNvSpPr txBox="1"/>
          <p:nvPr>
            <p:ph idx="1" type="body"/>
          </p:nvPr>
        </p:nvSpPr>
        <p:spPr>
          <a:xfrm>
            <a:off x="285720" y="1357298"/>
            <a:ext cx="8858280" cy="5257800"/>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Clr>
                <a:schemeClr val="dk1"/>
              </a:buClr>
              <a:buSzPts val="2400"/>
              <a:buFont typeface="Noto Sans Symbols"/>
              <a:buChar char="❑"/>
            </a:pPr>
            <a:r>
              <a:rPr lang="fr-FR" sz="2400"/>
              <a:t>Les variables</a:t>
            </a:r>
            <a:endParaRPr sz="2400"/>
          </a:p>
          <a:p>
            <a:pPr indent="-514350" lvl="0" marL="514350" rtl="0" algn="l">
              <a:spcBef>
                <a:spcPts val="480"/>
              </a:spcBef>
              <a:spcAft>
                <a:spcPts val="0"/>
              </a:spcAft>
              <a:buClr>
                <a:schemeClr val="dk1"/>
              </a:buClr>
              <a:buSzPts val="2400"/>
              <a:buFont typeface="Noto Sans Symbols"/>
              <a:buChar char="❑"/>
            </a:pPr>
            <a:r>
              <a:rPr lang="fr-FR" sz="2400"/>
              <a:t>Les structures de contrôle</a:t>
            </a:r>
            <a:endParaRPr/>
          </a:p>
          <a:p>
            <a:pPr indent="-514350" lvl="0" marL="514350" rtl="0" algn="l">
              <a:spcBef>
                <a:spcPts val="480"/>
              </a:spcBef>
              <a:spcAft>
                <a:spcPts val="0"/>
              </a:spcAft>
              <a:buClr>
                <a:schemeClr val="dk1"/>
              </a:buClr>
              <a:buSzPts val="2400"/>
              <a:buFont typeface="Noto Sans Symbols"/>
              <a:buChar char="❑"/>
            </a:pPr>
            <a:r>
              <a:rPr lang="fr-FR" sz="2400"/>
              <a:t>Les conditions</a:t>
            </a:r>
            <a:endParaRPr/>
          </a:p>
          <a:p>
            <a:pPr indent="-514350" lvl="0" marL="514350" rtl="0" algn="l">
              <a:spcBef>
                <a:spcPts val="480"/>
              </a:spcBef>
              <a:spcAft>
                <a:spcPts val="0"/>
              </a:spcAft>
              <a:buClr>
                <a:schemeClr val="dk1"/>
              </a:buClr>
              <a:buSzPts val="2400"/>
              <a:buFont typeface="Noto Sans Symbols"/>
              <a:buChar char="❑"/>
            </a:pPr>
            <a:r>
              <a:rPr lang="fr-FR" sz="2400"/>
              <a:t>Programmation des procédures stockées sur le SGBD</a:t>
            </a:r>
            <a:endParaRPr/>
          </a:p>
          <a:p>
            <a:pPr indent="-514350" lvl="0" marL="514350" rtl="0" algn="l">
              <a:spcBef>
                <a:spcPts val="480"/>
              </a:spcBef>
              <a:spcAft>
                <a:spcPts val="0"/>
              </a:spcAft>
              <a:buClr>
                <a:schemeClr val="dk1"/>
              </a:buClr>
              <a:buSzPts val="2400"/>
              <a:buFont typeface="Noto Sans Symbols"/>
              <a:buChar char="❑"/>
            </a:pPr>
            <a:r>
              <a:rPr lang="fr-FR" sz="2400"/>
              <a:t>Les fonctions</a:t>
            </a:r>
            <a:endParaRPr/>
          </a:p>
          <a:p>
            <a:pPr indent="-514350" lvl="0" marL="514350" rtl="0" algn="l">
              <a:spcBef>
                <a:spcPts val="480"/>
              </a:spcBef>
              <a:spcAft>
                <a:spcPts val="0"/>
              </a:spcAft>
              <a:buClr>
                <a:schemeClr val="dk1"/>
              </a:buClr>
              <a:buSzPts val="2400"/>
              <a:buFont typeface="Noto Sans Symbols"/>
              <a:buChar char="❑"/>
            </a:pPr>
            <a:r>
              <a:rPr lang="fr-FR" sz="2400"/>
              <a:t>Les Curseurs</a:t>
            </a:r>
            <a:endParaRPr/>
          </a:p>
          <a:p>
            <a:pPr indent="-514350" lvl="0" marL="514350" rtl="0" algn="l">
              <a:spcBef>
                <a:spcPts val="480"/>
              </a:spcBef>
              <a:spcAft>
                <a:spcPts val="0"/>
              </a:spcAft>
              <a:buClr>
                <a:schemeClr val="dk1"/>
              </a:buClr>
              <a:buSzPts val="2400"/>
              <a:buFont typeface="Noto Sans Symbols"/>
              <a:buChar char="❑"/>
            </a:pPr>
            <a:r>
              <a:rPr lang="fr-FR" sz="2400"/>
              <a:t>Trigger</a:t>
            </a:r>
            <a:endParaRPr/>
          </a:p>
          <a:p>
            <a:pPr indent="-361950" lvl="0" marL="514350" rtl="0" algn="l">
              <a:spcBef>
                <a:spcPts val="480"/>
              </a:spcBef>
              <a:spcAft>
                <a:spcPts val="0"/>
              </a:spcAft>
              <a:buClr>
                <a:schemeClr val="dk1"/>
              </a:buClr>
              <a:buSzPts val="2400"/>
              <a:buFont typeface="Noto Sans Symbols"/>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fr-FR">
                <a:solidFill>
                  <a:schemeClr val="accent2"/>
                </a:solidFill>
              </a:rPr>
              <a:t>Les Curseurs</a:t>
            </a:r>
            <a:endParaRPr b="1">
              <a:solidFill>
                <a:schemeClr val="accent2"/>
              </a:solidFill>
            </a:endParaRPr>
          </a:p>
        </p:txBody>
      </p:sp>
      <p:sp>
        <p:nvSpPr>
          <p:cNvPr id="203" name="Google Shape;203;p19"/>
          <p:cNvSpPr txBox="1"/>
          <p:nvPr>
            <p:ph idx="1" type="body"/>
          </p:nvPr>
        </p:nvSpPr>
        <p:spPr>
          <a:xfrm>
            <a:off x="457200" y="1600200"/>
            <a:ext cx="8686800" cy="452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fr-FR" sz="2400"/>
              <a:t>Les curseurs permettent de réaliser des traitements itératifs sur des jeux de résultats, comme le balayage d’une table, enregistrement par enregistrement, en lecture seul.</a:t>
            </a:r>
            <a:endParaRPr/>
          </a:p>
          <a:p>
            <a:pPr indent="-342900" lvl="0" marL="342900" rtl="0" algn="l">
              <a:spcBef>
                <a:spcPts val="560"/>
              </a:spcBef>
              <a:spcAft>
                <a:spcPts val="0"/>
              </a:spcAft>
              <a:buClr>
                <a:srgbClr val="FF0000"/>
              </a:buClr>
              <a:buSzPts val="2800"/>
              <a:buFont typeface="Noto Sans Symbols"/>
              <a:buChar char="❑"/>
            </a:pPr>
            <a:r>
              <a:rPr lang="fr-FR" sz="2800">
                <a:solidFill>
                  <a:srgbClr val="FF0000"/>
                </a:solidFill>
              </a:rPr>
              <a:t> </a:t>
            </a:r>
            <a:r>
              <a:rPr b="1" lang="fr-FR" sz="2800">
                <a:solidFill>
                  <a:srgbClr val="FF0000"/>
                </a:solidFill>
              </a:rPr>
              <a:t>Syntaxe</a:t>
            </a:r>
            <a:endParaRPr/>
          </a:p>
          <a:p>
            <a:pPr indent="0" lvl="0" marL="0" rtl="0" algn="l">
              <a:spcBef>
                <a:spcPts val="480"/>
              </a:spcBef>
              <a:spcAft>
                <a:spcPts val="0"/>
              </a:spcAft>
              <a:buClr>
                <a:srgbClr val="0000FF"/>
              </a:buClr>
              <a:buSzPts val="2400"/>
              <a:buNone/>
            </a:pPr>
            <a:r>
              <a:rPr b="1" lang="fr-FR" sz="2400">
                <a:solidFill>
                  <a:srgbClr val="0000FF"/>
                </a:solidFill>
              </a:rPr>
              <a:t>DECLARE</a:t>
            </a:r>
            <a:r>
              <a:rPr lang="fr-FR" sz="2400"/>
              <a:t>   </a:t>
            </a:r>
            <a:r>
              <a:rPr i="1" lang="fr-FR" sz="2400"/>
              <a:t>cursor_name  </a:t>
            </a:r>
            <a:r>
              <a:rPr lang="fr-FR" sz="2400">
                <a:solidFill>
                  <a:srgbClr val="0000FF"/>
                </a:solidFill>
              </a:rPr>
              <a:t>CURSOR  FOR  </a:t>
            </a:r>
            <a:r>
              <a:rPr i="1" lang="fr-FR" sz="2400"/>
              <a:t>select_statement</a:t>
            </a:r>
            <a:endParaRPr i="1" sz="2400"/>
          </a:p>
          <a:p>
            <a:pPr indent="0" lvl="0" marL="0" rtl="0" algn="l">
              <a:spcBef>
                <a:spcPts val="480"/>
              </a:spcBef>
              <a:spcAft>
                <a:spcPts val="0"/>
              </a:spcAft>
              <a:buClr>
                <a:schemeClr val="dk1"/>
              </a:buClr>
              <a:buSzPts val="2400"/>
              <a:buNone/>
            </a:pPr>
            <a:r>
              <a:t/>
            </a:r>
            <a:endParaRPr i="1" sz="2400"/>
          </a:p>
          <a:p>
            <a:pPr indent="-342900" lvl="0" marL="342900" rtl="0" algn="l">
              <a:spcBef>
                <a:spcPts val="560"/>
              </a:spcBef>
              <a:spcAft>
                <a:spcPts val="0"/>
              </a:spcAft>
              <a:buClr>
                <a:srgbClr val="FF0000"/>
              </a:buClr>
              <a:buSzPts val="2800"/>
              <a:buFont typeface="Noto Sans Symbols"/>
              <a:buChar char="❑"/>
            </a:pPr>
            <a:r>
              <a:rPr lang="fr-FR" sz="2800">
                <a:solidFill>
                  <a:srgbClr val="FF0000"/>
                </a:solidFill>
              </a:rPr>
              <a:t>Arguments :</a:t>
            </a:r>
            <a:endParaRPr/>
          </a:p>
          <a:p>
            <a:pPr indent="0" lvl="0" marL="0" rtl="0" algn="l">
              <a:spcBef>
                <a:spcPts val="480"/>
              </a:spcBef>
              <a:spcAft>
                <a:spcPts val="0"/>
              </a:spcAft>
              <a:buClr>
                <a:schemeClr val="dk1"/>
              </a:buClr>
              <a:buSzPts val="2400"/>
              <a:buNone/>
            </a:pPr>
            <a:r>
              <a:rPr i="1" lang="fr-FR" sz="2400"/>
              <a:t>cursor_name : </a:t>
            </a:r>
            <a:r>
              <a:rPr lang="fr-FR" sz="2400"/>
              <a:t>Nom du curseur de serveur Transact-SQL défini. </a:t>
            </a:r>
            <a:r>
              <a:rPr i="1" lang="fr-FR" sz="2400"/>
              <a:t>select_statement : </a:t>
            </a:r>
            <a:r>
              <a:rPr lang="fr-FR" sz="2400"/>
              <a:t>Instruction SELECT standard qui définit le jeu de résultats du curseur.</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fr-FR">
                <a:solidFill>
                  <a:schemeClr val="accent2"/>
                </a:solidFill>
              </a:rPr>
              <a:t>Les Curseurs</a:t>
            </a:r>
            <a:endParaRPr b="1">
              <a:solidFill>
                <a:schemeClr val="accent2"/>
              </a:solidFill>
            </a:endParaRPr>
          </a:p>
        </p:txBody>
      </p:sp>
      <p:sp>
        <p:nvSpPr>
          <p:cNvPr id="209" name="Google Shape;209;p20"/>
          <p:cNvSpPr txBox="1"/>
          <p:nvPr>
            <p:ph idx="1" type="body"/>
          </p:nvPr>
        </p:nvSpPr>
        <p:spPr>
          <a:xfrm>
            <a:off x="395536" y="1196752"/>
            <a:ext cx="8229600" cy="59766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2400"/>
              <a:buFont typeface="Noto Sans Symbols"/>
              <a:buChar char="❑"/>
            </a:pPr>
            <a:r>
              <a:rPr lang="fr-FR" sz="2400"/>
              <a:t>L'instruction </a:t>
            </a:r>
            <a:r>
              <a:rPr b="1" lang="fr-FR" sz="2400">
                <a:solidFill>
                  <a:srgbClr val="0000FF"/>
                </a:solidFill>
              </a:rPr>
              <a:t>OPEN</a:t>
            </a:r>
            <a:r>
              <a:rPr lang="fr-FR" sz="2400"/>
              <a:t> remplit le jeu de résultats tandis que l'instruction </a:t>
            </a:r>
            <a:r>
              <a:rPr b="1" lang="fr-FR" sz="2400">
                <a:solidFill>
                  <a:srgbClr val="0000FF"/>
                </a:solidFill>
              </a:rPr>
              <a:t>FETCH </a:t>
            </a:r>
            <a:r>
              <a:rPr lang="fr-FR" sz="2400"/>
              <a:t>renvoie une ligne à partir de ce jeu de résultats.</a:t>
            </a:r>
            <a:endParaRPr/>
          </a:p>
          <a:p>
            <a:pPr indent="-342900" lvl="0" marL="342900" rtl="0" algn="l">
              <a:lnSpc>
                <a:spcPct val="150000"/>
              </a:lnSpc>
              <a:spcBef>
                <a:spcPts val="480"/>
              </a:spcBef>
              <a:spcAft>
                <a:spcPts val="0"/>
              </a:spcAft>
              <a:buClr>
                <a:schemeClr val="dk1"/>
              </a:buClr>
              <a:buSzPts val="2400"/>
              <a:buFont typeface="Noto Sans Symbols"/>
              <a:buChar char="❑"/>
            </a:pPr>
            <a:r>
              <a:rPr lang="fr-FR" sz="2400"/>
              <a:t>Le variable globale </a:t>
            </a:r>
            <a:r>
              <a:rPr lang="fr-FR" sz="2400">
                <a:solidFill>
                  <a:srgbClr val="FF0000"/>
                </a:solidFill>
              </a:rPr>
              <a:t>@@FETCH_STATUS </a:t>
            </a:r>
            <a:r>
              <a:rPr lang="fr-FR" sz="2400"/>
              <a:t>établit un rapport d'état de la dernière instruction FETCH</a:t>
            </a:r>
            <a:endParaRPr/>
          </a:p>
          <a:p>
            <a:pPr indent="0" lvl="0" marL="0" rtl="0" algn="l">
              <a:lnSpc>
                <a:spcPct val="150000"/>
              </a:lnSpc>
              <a:spcBef>
                <a:spcPts val="480"/>
              </a:spcBef>
              <a:spcAft>
                <a:spcPts val="0"/>
              </a:spcAft>
              <a:buClr>
                <a:schemeClr val="dk1"/>
              </a:buClr>
              <a:buSzPts val="2400"/>
              <a:buNone/>
            </a:pPr>
            <a:r>
              <a:rPr lang="fr-FR" sz="2400"/>
              <a:t>  0 : L'instruction FETCH a réussi.</a:t>
            </a:r>
            <a:endParaRPr/>
          </a:p>
          <a:p>
            <a:pPr indent="0" lvl="0" marL="0" rtl="0" algn="l">
              <a:lnSpc>
                <a:spcPct val="150000"/>
              </a:lnSpc>
              <a:spcBef>
                <a:spcPts val="480"/>
              </a:spcBef>
              <a:spcAft>
                <a:spcPts val="0"/>
              </a:spcAft>
              <a:buClr>
                <a:schemeClr val="dk1"/>
              </a:buClr>
              <a:buSzPts val="2400"/>
              <a:buNone/>
            </a:pPr>
            <a:r>
              <a:rPr lang="fr-FR" sz="2400"/>
              <a:t>-1 : L'instruction FETCH a échoué ou la ligne se situait au-delà du </a:t>
            </a:r>
            <a:endParaRPr sz="2400"/>
          </a:p>
          <a:p>
            <a:pPr indent="0" lvl="0" marL="0" rtl="0" algn="l">
              <a:lnSpc>
                <a:spcPct val="150000"/>
              </a:lnSpc>
              <a:spcBef>
                <a:spcPts val="480"/>
              </a:spcBef>
              <a:spcAft>
                <a:spcPts val="0"/>
              </a:spcAft>
              <a:buClr>
                <a:schemeClr val="dk1"/>
              </a:buClr>
              <a:buSzPts val="2400"/>
              <a:buNone/>
            </a:pPr>
            <a:r>
              <a:rPr lang="fr-FR" sz="2400"/>
              <a:t>       jeu de résultats.</a:t>
            </a:r>
            <a:endParaRPr/>
          </a:p>
          <a:p>
            <a:pPr indent="0" lvl="0" marL="0" rtl="0" algn="l">
              <a:lnSpc>
                <a:spcPct val="150000"/>
              </a:lnSpc>
              <a:spcBef>
                <a:spcPts val="480"/>
              </a:spcBef>
              <a:spcAft>
                <a:spcPts val="0"/>
              </a:spcAft>
              <a:buClr>
                <a:schemeClr val="dk1"/>
              </a:buClr>
              <a:buSzPts val="2400"/>
              <a:buNone/>
            </a:pPr>
            <a:r>
              <a:rPr lang="fr-FR" sz="2400"/>
              <a:t>-2 : La ligne recherchée est manquante.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fr-FR">
                <a:solidFill>
                  <a:schemeClr val="accent2"/>
                </a:solidFill>
              </a:rPr>
              <a:t>Les Curseurs(Exemple)</a:t>
            </a:r>
            <a:endParaRPr b="1">
              <a:solidFill>
                <a:schemeClr val="accent2"/>
              </a:solidFill>
            </a:endParaRPr>
          </a:p>
        </p:txBody>
      </p:sp>
      <p:sp>
        <p:nvSpPr>
          <p:cNvPr id="215" name="Google Shape;215;p2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rgbClr val="0000FF"/>
              </a:buClr>
              <a:buSzPct val="100000"/>
              <a:buNone/>
            </a:pPr>
            <a:r>
              <a:rPr lang="fr-FR">
                <a:solidFill>
                  <a:srgbClr val="0000FF"/>
                </a:solidFill>
              </a:rPr>
              <a:t>DECLARE</a:t>
            </a:r>
            <a:r>
              <a:rPr lang="fr-FR"/>
              <a:t> @Id_Client </a:t>
            </a:r>
            <a:r>
              <a:rPr lang="fr-FR">
                <a:solidFill>
                  <a:srgbClr val="0000FF"/>
                </a:solidFill>
              </a:rPr>
              <a:t>INT</a:t>
            </a:r>
            <a:endParaRPr/>
          </a:p>
          <a:p>
            <a:pPr indent="0" lvl="0" marL="0" rtl="0" algn="l">
              <a:spcBef>
                <a:spcPts val="496"/>
              </a:spcBef>
              <a:spcAft>
                <a:spcPts val="0"/>
              </a:spcAft>
              <a:buClr>
                <a:srgbClr val="0000FF"/>
              </a:buClr>
              <a:buSzPct val="100000"/>
              <a:buNone/>
            </a:pPr>
            <a:r>
              <a:rPr lang="fr-FR">
                <a:solidFill>
                  <a:srgbClr val="0000FF"/>
                </a:solidFill>
              </a:rPr>
              <a:t>DECLARE</a:t>
            </a:r>
            <a:r>
              <a:rPr lang="fr-FR"/>
              <a:t> crClient </a:t>
            </a:r>
            <a:r>
              <a:rPr lang="fr-FR">
                <a:solidFill>
                  <a:srgbClr val="0000FF"/>
                </a:solidFill>
              </a:rPr>
              <a:t>CURSOR FOR SELECT</a:t>
            </a:r>
            <a:r>
              <a:rPr lang="fr-FR"/>
              <a:t> Id_Client </a:t>
            </a:r>
            <a:r>
              <a:rPr lang="fr-FR">
                <a:solidFill>
                  <a:srgbClr val="0000FF"/>
                </a:solidFill>
              </a:rPr>
              <a:t>FROM</a:t>
            </a:r>
            <a:r>
              <a:rPr lang="fr-FR"/>
              <a:t> Client</a:t>
            </a:r>
            <a:endParaRPr/>
          </a:p>
          <a:p>
            <a:pPr indent="0" lvl="0" marL="0" rtl="0" algn="l">
              <a:spcBef>
                <a:spcPts val="496"/>
              </a:spcBef>
              <a:spcAft>
                <a:spcPts val="0"/>
              </a:spcAft>
              <a:buClr>
                <a:srgbClr val="0000FF"/>
              </a:buClr>
              <a:buSzPct val="100000"/>
              <a:buNone/>
            </a:pPr>
            <a:r>
              <a:rPr lang="fr-FR">
                <a:solidFill>
                  <a:srgbClr val="0000FF"/>
                </a:solidFill>
              </a:rPr>
              <a:t>OPEN</a:t>
            </a:r>
            <a:r>
              <a:rPr lang="fr-FR"/>
              <a:t> crClient</a:t>
            </a:r>
            <a:endParaRPr/>
          </a:p>
          <a:p>
            <a:pPr indent="0" lvl="0" marL="0" rtl="0" algn="l">
              <a:spcBef>
                <a:spcPts val="496"/>
              </a:spcBef>
              <a:spcAft>
                <a:spcPts val="0"/>
              </a:spcAft>
              <a:buClr>
                <a:srgbClr val="0000FF"/>
              </a:buClr>
              <a:buSzPct val="100000"/>
              <a:buNone/>
            </a:pPr>
            <a:r>
              <a:rPr lang="fr-FR">
                <a:solidFill>
                  <a:srgbClr val="0000FF"/>
                </a:solidFill>
              </a:rPr>
              <a:t>FETCH  NEXT   from</a:t>
            </a:r>
            <a:r>
              <a:rPr lang="fr-FR"/>
              <a:t>   crClient </a:t>
            </a:r>
            <a:r>
              <a:rPr lang="fr-FR">
                <a:solidFill>
                  <a:srgbClr val="0000FF"/>
                </a:solidFill>
              </a:rPr>
              <a:t>INTO</a:t>
            </a:r>
            <a:r>
              <a:rPr lang="fr-FR"/>
              <a:t>  @Id_Client</a:t>
            </a:r>
            <a:endParaRPr/>
          </a:p>
          <a:p>
            <a:pPr indent="0" lvl="0" marL="0" rtl="0" algn="l">
              <a:spcBef>
                <a:spcPts val="496"/>
              </a:spcBef>
              <a:spcAft>
                <a:spcPts val="0"/>
              </a:spcAft>
              <a:buClr>
                <a:srgbClr val="0000FF"/>
              </a:buClr>
              <a:buSzPct val="100000"/>
              <a:buNone/>
            </a:pPr>
            <a:r>
              <a:rPr lang="fr-FR">
                <a:solidFill>
                  <a:srgbClr val="0000FF"/>
                </a:solidFill>
              </a:rPr>
              <a:t>WHILE</a:t>
            </a:r>
            <a:r>
              <a:rPr lang="fr-FR"/>
              <a:t> </a:t>
            </a:r>
            <a:r>
              <a:rPr lang="fr-FR">
                <a:solidFill>
                  <a:srgbClr val="FF0000"/>
                </a:solidFill>
              </a:rPr>
              <a:t>@@FETCH_STATUS</a:t>
            </a:r>
            <a:r>
              <a:rPr lang="fr-FR"/>
              <a:t> = 0</a:t>
            </a:r>
            <a:endParaRPr/>
          </a:p>
          <a:p>
            <a:pPr indent="0" lvl="0" marL="0" rtl="0" algn="l">
              <a:spcBef>
                <a:spcPts val="496"/>
              </a:spcBef>
              <a:spcAft>
                <a:spcPts val="0"/>
              </a:spcAft>
              <a:buClr>
                <a:srgbClr val="0000FF"/>
              </a:buClr>
              <a:buSzPct val="100000"/>
              <a:buNone/>
            </a:pPr>
            <a:r>
              <a:rPr lang="fr-FR">
                <a:solidFill>
                  <a:srgbClr val="0000FF"/>
                </a:solidFill>
              </a:rPr>
              <a:t>BEGIN</a:t>
            </a:r>
            <a:endParaRPr/>
          </a:p>
          <a:p>
            <a:pPr indent="0" lvl="0" marL="0" rtl="0" algn="l">
              <a:spcBef>
                <a:spcPts val="496"/>
              </a:spcBef>
              <a:spcAft>
                <a:spcPts val="0"/>
              </a:spcAft>
              <a:buClr>
                <a:schemeClr val="dk1"/>
              </a:buClr>
              <a:buSzPct val="100000"/>
              <a:buNone/>
            </a:pPr>
            <a:r>
              <a:rPr lang="fr-FR"/>
              <a:t>       print @Id_Client</a:t>
            </a:r>
            <a:endParaRPr/>
          </a:p>
          <a:p>
            <a:pPr indent="0" lvl="0" marL="0" rtl="0" algn="l">
              <a:spcBef>
                <a:spcPts val="496"/>
              </a:spcBef>
              <a:spcAft>
                <a:spcPts val="0"/>
              </a:spcAft>
              <a:buClr>
                <a:srgbClr val="0000FF"/>
              </a:buClr>
              <a:buSzPct val="100000"/>
              <a:buNone/>
            </a:pPr>
            <a:r>
              <a:rPr lang="fr-FR">
                <a:solidFill>
                  <a:srgbClr val="0000FF"/>
                </a:solidFill>
              </a:rPr>
              <a:t>FETCH    NEXT  from</a:t>
            </a:r>
            <a:r>
              <a:rPr lang="fr-FR"/>
              <a:t>  crClient </a:t>
            </a:r>
            <a:r>
              <a:rPr lang="fr-FR">
                <a:solidFill>
                  <a:srgbClr val="0000FF"/>
                </a:solidFill>
              </a:rPr>
              <a:t>INTO</a:t>
            </a:r>
            <a:r>
              <a:rPr lang="fr-FR"/>
              <a:t>   @Id_Client</a:t>
            </a:r>
            <a:endParaRPr/>
          </a:p>
          <a:p>
            <a:pPr indent="0" lvl="0" marL="0" rtl="0" algn="l">
              <a:spcBef>
                <a:spcPts val="496"/>
              </a:spcBef>
              <a:spcAft>
                <a:spcPts val="0"/>
              </a:spcAft>
              <a:buClr>
                <a:srgbClr val="0000FF"/>
              </a:buClr>
              <a:buSzPct val="100000"/>
              <a:buNone/>
            </a:pPr>
            <a:r>
              <a:rPr lang="fr-FR">
                <a:solidFill>
                  <a:srgbClr val="0000FF"/>
                </a:solidFill>
              </a:rPr>
              <a:t>END</a:t>
            </a:r>
            <a:endParaRPr/>
          </a:p>
          <a:p>
            <a:pPr indent="0" lvl="0" marL="0" rtl="0" algn="l">
              <a:spcBef>
                <a:spcPts val="496"/>
              </a:spcBef>
              <a:spcAft>
                <a:spcPts val="0"/>
              </a:spcAft>
              <a:buClr>
                <a:srgbClr val="0000FF"/>
              </a:buClr>
              <a:buSzPct val="100000"/>
              <a:buNone/>
            </a:pPr>
            <a:r>
              <a:rPr lang="fr-FR">
                <a:solidFill>
                  <a:srgbClr val="0000FF"/>
                </a:solidFill>
              </a:rPr>
              <a:t>CLOSE</a:t>
            </a:r>
            <a:r>
              <a:rPr lang="fr-FR"/>
              <a:t> crClient</a:t>
            </a:r>
            <a:endParaRPr/>
          </a:p>
          <a:p>
            <a:pPr indent="0" lvl="0" marL="0" rtl="0" algn="l">
              <a:spcBef>
                <a:spcPts val="496"/>
              </a:spcBef>
              <a:spcAft>
                <a:spcPts val="0"/>
              </a:spcAft>
              <a:buClr>
                <a:srgbClr val="0000FF"/>
              </a:buClr>
              <a:buSzPct val="100000"/>
              <a:buNone/>
            </a:pPr>
            <a:r>
              <a:rPr lang="fr-FR">
                <a:solidFill>
                  <a:srgbClr val="0000FF"/>
                </a:solidFill>
              </a:rPr>
              <a:t>DEALLOCATE</a:t>
            </a:r>
            <a:r>
              <a:rPr lang="fr-FR"/>
              <a:t> crClient</a:t>
            </a:r>
            <a:endParaRPr/>
          </a:p>
          <a:p>
            <a:pPr indent="0" lvl="0" marL="0" rtl="0" algn="l">
              <a:spcBef>
                <a:spcPts val="496"/>
              </a:spcBef>
              <a:spcAft>
                <a:spcPts val="0"/>
              </a:spcAft>
              <a:buClr>
                <a:schemeClr val="dk1"/>
              </a:buClr>
              <a:buSzPct val="1000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2"/>
          <p:cNvSpPr txBox="1"/>
          <p:nvPr>
            <p:ph type="title"/>
          </p:nvPr>
        </p:nvSpPr>
        <p:spPr>
          <a:xfrm>
            <a:off x="457200" y="-27384"/>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62962"/>
              <a:buFont typeface="Calibri"/>
              <a:buNone/>
            </a:pPr>
            <a:r>
              <a:rPr b="1" lang="fr-FR">
                <a:solidFill>
                  <a:srgbClr val="FF0000"/>
                </a:solidFill>
              </a:rPr>
              <a:t>Fonctions</a:t>
            </a:r>
            <a:br>
              <a:rPr b="1" lang="fr-FR"/>
            </a:br>
            <a:endParaRPr sz="2700">
              <a:solidFill>
                <a:srgbClr val="FF0000"/>
              </a:solidFill>
            </a:endParaRPr>
          </a:p>
        </p:txBody>
      </p:sp>
      <p:sp>
        <p:nvSpPr>
          <p:cNvPr id="221" name="Google Shape;221;p22"/>
          <p:cNvSpPr txBox="1"/>
          <p:nvPr>
            <p:ph idx="1" type="body"/>
          </p:nvPr>
        </p:nvSpPr>
        <p:spPr>
          <a:xfrm>
            <a:off x="251520" y="620688"/>
            <a:ext cx="8435280" cy="5472608"/>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7030A0"/>
              </a:buClr>
              <a:buSzPts val="2400"/>
              <a:buFont typeface="Noto Sans Symbols"/>
              <a:buChar char="❑"/>
            </a:pPr>
            <a:r>
              <a:rPr b="1" lang="fr-FR" sz="2400" u="sng">
                <a:solidFill>
                  <a:srgbClr val="7030A0"/>
                </a:solidFill>
              </a:rPr>
              <a:t>Définition</a:t>
            </a:r>
            <a:r>
              <a:rPr lang="fr-FR" sz="2400"/>
              <a:t>: </a:t>
            </a:r>
            <a:endParaRPr sz="2400"/>
          </a:p>
          <a:p>
            <a:pPr indent="0" lvl="0" marL="0" rtl="0" algn="just">
              <a:spcBef>
                <a:spcPts val="480"/>
              </a:spcBef>
              <a:spcAft>
                <a:spcPts val="0"/>
              </a:spcAft>
              <a:buClr>
                <a:schemeClr val="dk1"/>
              </a:buClr>
              <a:buSzPts val="2400"/>
              <a:buNone/>
            </a:pPr>
            <a:r>
              <a:rPr lang="fr-FR" sz="2400"/>
              <a:t>Une fonction définie par l'utilisateur  est une routine Transact-SQL qui accepte des paramètres, exécute une action, par exemple un calcul complexe, et retourne le résultat de cette action sous forme de valeur. La valeur retournée peut être une valeur scalaire (unique) ou une table. </a:t>
            </a:r>
            <a:endParaRPr b="1" sz="2400" u="sng">
              <a:solidFill>
                <a:srgbClr val="7030A0"/>
              </a:solidFill>
            </a:endParaRPr>
          </a:p>
          <a:p>
            <a:pPr indent="-342900" lvl="0" marL="342900" rtl="0" algn="l">
              <a:spcBef>
                <a:spcPts val="480"/>
              </a:spcBef>
              <a:spcAft>
                <a:spcPts val="0"/>
              </a:spcAft>
              <a:buClr>
                <a:srgbClr val="7030A0"/>
              </a:buClr>
              <a:buSzPts val="2400"/>
              <a:buFont typeface="Noto Sans Symbols"/>
              <a:buChar char="❑"/>
            </a:pPr>
            <a:r>
              <a:rPr b="1" lang="fr-FR" sz="2400" u="sng">
                <a:solidFill>
                  <a:srgbClr val="7030A0"/>
                </a:solidFill>
              </a:rPr>
              <a:t>Syntaxe</a:t>
            </a:r>
            <a:r>
              <a:rPr lang="fr-FR" sz="2400"/>
              <a:t>:</a:t>
            </a:r>
            <a:endParaRPr/>
          </a:p>
          <a:p>
            <a:pPr indent="0" lvl="0" marL="0" rtl="0" algn="l">
              <a:spcBef>
                <a:spcPts val="480"/>
              </a:spcBef>
              <a:spcAft>
                <a:spcPts val="0"/>
              </a:spcAft>
              <a:buClr>
                <a:srgbClr val="0000FF"/>
              </a:buClr>
              <a:buSzPts val="2400"/>
              <a:buNone/>
            </a:pPr>
            <a:r>
              <a:rPr lang="fr-FR" sz="2400">
                <a:solidFill>
                  <a:srgbClr val="0000FF"/>
                </a:solidFill>
              </a:rPr>
              <a:t>CREATE</a:t>
            </a:r>
            <a:r>
              <a:rPr lang="fr-FR" sz="2400">
                <a:solidFill>
                  <a:srgbClr val="FF0000"/>
                </a:solidFill>
              </a:rPr>
              <a:t>   </a:t>
            </a:r>
            <a:r>
              <a:rPr lang="fr-FR" sz="2400">
                <a:solidFill>
                  <a:srgbClr val="0000FF"/>
                </a:solidFill>
              </a:rPr>
              <a:t>FUNCTION</a:t>
            </a:r>
            <a:r>
              <a:rPr lang="fr-FR" sz="2400">
                <a:solidFill>
                  <a:srgbClr val="FF0000"/>
                </a:solidFill>
              </a:rPr>
              <a:t>  </a:t>
            </a:r>
            <a:r>
              <a:rPr i="1" lang="fr-FR" sz="2400"/>
              <a:t>function_name </a:t>
            </a:r>
            <a:r>
              <a:rPr b="1" lang="fr-FR" sz="2400"/>
              <a:t>(</a:t>
            </a:r>
            <a:r>
              <a:rPr lang="fr-FR" sz="2400"/>
              <a:t> ….</a:t>
            </a:r>
            <a:r>
              <a:rPr b="1" lang="fr-FR" sz="2400"/>
              <a:t>) </a:t>
            </a:r>
            <a:r>
              <a:rPr lang="fr-FR" sz="2400">
                <a:solidFill>
                  <a:srgbClr val="0000FF"/>
                </a:solidFill>
              </a:rPr>
              <a:t>RETURNS</a:t>
            </a:r>
            <a:r>
              <a:rPr lang="fr-FR" sz="2400"/>
              <a:t>  </a:t>
            </a:r>
            <a:r>
              <a:rPr i="1" lang="fr-FR" sz="2400"/>
              <a:t>type_Retour </a:t>
            </a:r>
            <a:endParaRPr sz="2400"/>
          </a:p>
          <a:p>
            <a:pPr indent="0" lvl="0" marL="0" rtl="0" algn="l">
              <a:spcBef>
                <a:spcPts val="480"/>
              </a:spcBef>
              <a:spcAft>
                <a:spcPts val="0"/>
              </a:spcAft>
              <a:buClr>
                <a:srgbClr val="0000FF"/>
              </a:buClr>
              <a:buSzPts val="2400"/>
              <a:buNone/>
            </a:pPr>
            <a:r>
              <a:rPr lang="fr-FR" sz="2400">
                <a:solidFill>
                  <a:srgbClr val="0000FF"/>
                </a:solidFill>
              </a:rPr>
              <a:t>AS</a:t>
            </a:r>
            <a:endParaRPr sz="2400">
              <a:solidFill>
                <a:srgbClr val="0000FF"/>
              </a:solidFill>
            </a:endParaRPr>
          </a:p>
          <a:p>
            <a:pPr indent="0" lvl="0" marL="0" rtl="0" algn="l">
              <a:spcBef>
                <a:spcPts val="480"/>
              </a:spcBef>
              <a:spcAft>
                <a:spcPts val="0"/>
              </a:spcAft>
              <a:buClr>
                <a:srgbClr val="0000FF"/>
              </a:buClr>
              <a:buSzPts val="2400"/>
              <a:buNone/>
            </a:pPr>
            <a:r>
              <a:rPr lang="fr-FR" sz="2400">
                <a:solidFill>
                  <a:srgbClr val="0000FF"/>
                </a:solidFill>
              </a:rPr>
              <a:t>BEGIN</a:t>
            </a:r>
            <a:endParaRPr/>
          </a:p>
          <a:p>
            <a:pPr indent="0" lvl="0" marL="0" rtl="0" algn="l">
              <a:spcBef>
                <a:spcPts val="480"/>
              </a:spcBef>
              <a:spcAft>
                <a:spcPts val="0"/>
              </a:spcAft>
              <a:buClr>
                <a:schemeClr val="dk1"/>
              </a:buClr>
              <a:buSzPts val="2400"/>
              <a:buNone/>
            </a:pPr>
            <a:r>
              <a:rPr i="1" lang="fr-FR" sz="2400"/>
              <a:t>       --</a:t>
            </a:r>
            <a:endParaRPr i="1" sz="2400"/>
          </a:p>
          <a:p>
            <a:pPr indent="0" lvl="0" marL="0" rtl="0" algn="l">
              <a:spcBef>
                <a:spcPts val="480"/>
              </a:spcBef>
              <a:spcAft>
                <a:spcPts val="0"/>
              </a:spcAft>
              <a:buClr>
                <a:srgbClr val="FF0000"/>
              </a:buClr>
              <a:buSzPts val="2400"/>
              <a:buNone/>
            </a:pPr>
            <a:r>
              <a:rPr lang="fr-FR" sz="2400">
                <a:solidFill>
                  <a:srgbClr val="FF0000"/>
                </a:solidFill>
              </a:rPr>
              <a:t>     </a:t>
            </a:r>
            <a:r>
              <a:rPr lang="fr-FR" sz="2400">
                <a:solidFill>
                  <a:srgbClr val="0000FF"/>
                </a:solidFill>
              </a:rPr>
              <a:t>RETURN</a:t>
            </a:r>
            <a:r>
              <a:rPr lang="fr-FR" sz="2400"/>
              <a:t>     </a:t>
            </a:r>
            <a:r>
              <a:rPr i="1" lang="fr-FR" sz="2400"/>
              <a:t>valeur_Retour</a:t>
            </a:r>
            <a:endParaRPr i="1" sz="2400"/>
          </a:p>
          <a:p>
            <a:pPr indent="0" lvl="0" marL="0" rtl="0" algn="l">
              <a:spcBef>
                <a:spcPts val="480"/>
              </a:spcBef>
              <a:spcAft>
                <a:spcPts val="0"/>
              </a:spcAft>
              <a:buClr>
                <a:srgbClr val="0000FF"/>
              </a:buClr>
              <a:buSzPts val="2400"/>
              <a:buNone/>
            </a:pPr>
            <a:r>
              <a:rPr lang="fr-FR" sz="2400">
                <a:solidFill>
                  <a:srgbClr val="0000FF"/>
                </a:solidFill>
              </a:rPr>
              <a:t>END</a:t>
            </a:r>
            <a:r>
              <a:rPr lang="fr-FR" sz="2400"/>
              <a:t> </a:t>
            </a:r>
            <a:endParaRPr sz="2400"/>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chemeClr val="dk1"/>
              </a:buClr>
              <a:buSzPts val="2400"/>
              <a:buNone/>
            </a:pPr>
            <a:r>
              <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b="1" lang="fr-FR">
                <a:solidFill>
                  <a:srgbClr val="FF0000"/>
                </a:solidFill>
              </a:rPr>
              <a:t>Fonction simple</a:t>
            </a:r>
            <a:br>
              <a:rPr b="1" lang="fr-FR" u="sng">
                <a:solidFill>
                  <a:srgbClr val="7030A0"/>
                </a:solidFill>
              </a:rPr>
            </a:br>
            <a:endParaRPr b="1"/>
          </a:p>
        </p:txBody>
      </p:sp>
      <p:sp>
        <p:nvSpPr>
          <p:cNvPr id="227" name="Google Shape;227;p2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7030A0"/>
              </a:buClr>
              <a:buSzPts val="2800"/>
              <a:buNone/>
            </a:pPr>
            <a:r>
              <a:rPr b="1" lang="fr-FR" sz="2800" u="sng">
                <a:solidFill>
                  <a:srgbClr val="7030A0"/>
                </a:solidFill>
              </a:rPr>
              <a:t>Exemple:   </a:t>
            </a:r>
            <a:endParaRPr b="1" sz="2800" u="sng">
              <a:solidFill>
                <a:srgbClr val="7030A0"/>
              </a:solidFill>
            </a:endParaRPr>
          </a:p>
          <a:p>
            <a:pPr indent="0" lvl="0" marL="0" rtl="0" algn="l">
              <a:spcBef>
                <a:spcPts val="560"/>
              </a:spcBef>
              <a:spcAft>
                <a:spcPts val="0"/>
              </a:spcAft>
              <a:buClr>
                <a:srgbClr val="0000FF"/>
              </a:buClr>
              <a:buSzPts val="2800"/>
              <a:buNone/>
            </a:pPr>
            <a:r>
              <a:rPr lang="fr-FR" sz="2800">
                <a:solidFill>
                  <a:srgbClr val="0000FF"/>
                </a:solidFill>
              </a:rPr>
              <a:t>Create</a:t>
            </a:r>
            <a:r>
              <a:rPr lang="fr-FR" sz="2800"/>
              <a:t>    </a:t>
            </a:r>
            <a:r>
              <a:rPr lang="fr-FR" sz="2800">
                <a:solidFill>
                  <a:srgbClr val="0000FF"/>
                </a:solidFill>
              </a:rPr>
              <a:t>function</a:t>
            </a:r>
            <a:r>
              <a:rPr lang="fr-FR" sz="2800"/>
              <a:t>   siteEcole()     </a:t>
            </a:r>
            <a:r>
              <a:rPr lang="fr-FR" sz="2800">
                <a:solidFill>
                  <a:srgbClr val="0000FF"/>
                </a:solidFill>
              </a:rPr>
              <a:t>returns</a:t>
            </a:r>
            <a:r>
              <a:rPr lang="fr-FR" sz="2800"/>
              <a:t>  varchar(80)</a:t>
            </a:r>
            <a:endParaRPr/>
          </a:p>
          <a:p>
            <a:pPr indent="0" lvl="0" marL="0" rtl="0" algn="l">
              <a:spcBef>
                <a:spcPts val="560"/>
              </a:spcBef>
              <a:spcAft>
                <a:spcPts val="0"/>
              </a:spcAft>
              <a:buClr>
                <a:srgbClr val="0000FF"/>
              </a:buClr>
              <a:buSzPts val="2800"/>
              <a:buNone/>
            </a:pPr>
            <a:r>
              <a:rPr lang="fr-FR" sz="2800">
                <a:solidFill>
                  <a:srgbClr val="0000FF"/>
                </a:solidFill>
              </a:rPr>
              <a:t>as</a:t>
            </a:r>
            <a:endParaRPr/>
          </a:p>
          <a:p>
            <a:pPr indent="0" lvl="0" marL="0" rtl="0" algn="l">
              <a:spcBef>
                <a:spcPts val="560"/>
              </a:spcBef>
              <a:spcAft>
                <a:spcPts val="0"/>
              </a:spcAft>
              <a:buClr>
                <a:srgbClr val="0000FF"/>
              </a:buClr>
              <a:buSzPts val="2800"/>
              <a:buNone/>
            </a:pPr>
            <a:r>
              <a:rPr lang="fr-FR" sz="2800">
                <a:solidFill>
                  <a:srgbClr val="0000FF"/>
                </a:solidFill>
              </a:rPr>
              <a:t>begin</a:t>
            </a:r>
            <a:endParaRPr sz="2800">
              <a:solidFill>
                <a:srgbClr val="0000FF"/>
              </a:solidFill>
            </a:endParaRPr>
          </a:p>
          <a:p>
            <a:pPr indent="0" lvl="0" marL="0" rtl="0" algn="l">
              <a:spcBef>
                <a:spcPts val="560"/>
              </a:spcBef>
              <a:spcAft>
                <a:spcPts val="0"/>
              </a:spcAft>
              <a:buClr>
                <a:schemeClr val="dk1"/>
              </a:buClr>
              <a:buSzPts val="2800"/>
              <a:buNone/>
            </a:pPr>
            <a:r>
              <a:rPr lang="fr-FR" sz="2800"/>
              <a:t>        </a:t>
            </a:r>
            <a:r>
              <a:rPr lang="fr-FR" sz="2800">
                <a:solidFill>
                  <a:srgbClr val="0000FF"/>
                </a:solidFill>
              </a:rPr>
              <a:t>return</a:t>
            </a:r>
            <a:r>
              <a:rPr lang="fr-FR" sz="2800"/>
              <a:t>    '</a:t>
            </a:r>
            <a:r>
              <a:rPr lang="fr-FR" sz="2800"/>
              <a:t>www.miage.ma</a:t>
            </a:r>
            <a:r>
              <a:rPr lang="fr-FR" sz="2800"/>
              <a:t>'</a:t>
            </a:r>
            <a:endParaRPr/>
          </a:p>
          <a:p>
            <a:pPr indent="0" lvl="0" marL="0" rtl="0" algn="l">
              <a:spcBef>
                <a:spcPts val="560"/>
              </a:spcBef>
              <a:spcAft>
                <a:spcPts val="0"/>
              </a:spcAft>
              <a:buClr>
                <a:srgbClr val="0000FF"/>
              </a:buClr>
              <a:buSzPts val="2800"/>
              <a:buNone/>
            </a:pPr>
            <a:r>
              <a:rPr lang="fr-FR" sz="2800">
                <a:solidFill>
                  <a:srgbClr val="0000FF"/>
                </a:solidFill>
              </a:rPr>
              <a:t>end</a:t>
            </a:r>
            <a:endParaRPr/>
          </a:p>
          <a:p>
            <a:pPr indent="0" lvl="0" marL="0" rtl="0" algn="l">
              <a:spcBef>
                <a:spcPts val="560"/>
              </a:spcBef>
              <a:spcAft>
                <a:spcPts val="0"/>
              </a:spcAft>
              <a:buClr>
                <a:schemeClr val="dk1"/>
              </a:buClr>
              <a:buSzPts val="2800"/>
              <a:buNone/>
            </a:pPr>
            <a:r>
              <a:t/>
            </a:r>
            <a:endParaRPr sz="2800"/>
          </a:p>
          <a:p>
            <a:pPr indent="0" lvl="0" marL="0" rtl="0" algn="l">
              <a:spcBef>
                <a:spcPts val="560"/>
              </a:spcBef>
              <a:spcAft>
                <a:spcPts val="0"/>
              </a:spcAft>
              <a:buClr>
                <a:schemeClr val="dk1"/>
              </a:buClr>
              <a:buSzPts val="2800"/>
              <a:buNone/>
            </a:pPr>
            <a:r>
              <a:rPr lang="fr-FR" sz="2800"/>
              <a:t>Appel de la fonction:</a:t>
            </a:r>
            <a:endParaRPr sz="2800"/>
          </a:p>
          <a:p>
            <a:pPr indent="0" lvl="0" marL="0" rtl="0" algn="l">
              <a:spcBef>
                <a:spcPts val="560"/>
              </a:spcBef>
              <a:spcAft>
                <a:spcPts val="0"/>
              </a:spcAft>
              <a:buClr>
                <a:srgbClr val="0000FF"/>
              </a:buClr>
              <a:buSzPts val="2800"/>
              <a:buNone/>
            </a:pPr>
            <a:r>
              <a:rPr lang="fr-FR" sz="2800">
                <a:solidFill>
                  <a:srgbClr val="0000FF"/>
                </a:solidFill>
              </a:rPr>
              <a:t>select</a:t>
            </a:r>
            <a:r>
              <a:rPr lang="fr-FR" sz="2800"/>
              <a:t> dbo. siteEcole()</a:t>
            </a:r>
            <a:endParaRPr sz="2800"/>
          </a:p>
          <a:p>
            <a:pPr indent="-165100" lvl="0" marL="342900" rtl="0" algn="l">
              <a:spcBef>
                <a:spcPts val="560"/>
              </a:spcBef>
              <a:spcAft>
                <a:spcPts val="0"/>
              </a:spcAft>
              <a:buClr>
                <a:schemeClr val="dk1"/>
              </a:buClr>
              <a:buSzPts val="2800"/>
              <a:buNone/>
            </a:pPr>
            <a:r>
              <a:t/>
            </a:r>
            <a:endParaRPr sz="2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265567"/>
              <a:buFont typeface="Calibri"/>
              <a:buNone/>
            </a:pPr>
            <a:r>
              <a:rPr b="1" lang="fr-FR">
                <a:solidFill>
                  <a:srgbClr val="FF0000"/>
                </a:solidFill>
              </a:rPr>
              <a:t>Fonction avec paramètre d’entrée</a:t>
            </a:r>
            <a:br>
              <a:rPr b="1" lang="fr-FR"/>
            </a:br>
            <a:endParaRPr b="1" sz="2700">
              <a:solidFill>
                <a:srgbClr val="FF0000"/>
              </a:solidFill>
            </a:endParaRPr>
          </a:p>
        </p:txBody>
      </p:sp>
      <p:sp>
        <p:nvSpPr>
          <p:cNvPr id="233" name="Google Shape;233;p2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rgbClr val="7030A0"/>
              </a:buClr>
              <a:buSzPts val="2400"/>
              <a:buNone/>
            </a:pPr>
            <a:r>
              <a:rPr b="1" lang="fr-FR" sz="2400" u="sng">
                <a:solidFill>
                  <a:srgbClr val="7030A0"/>
                </a:solidFill>
              </a:rPr>
              <a:t>Exemple 1:</a:t>
            </a:r>
            <a:endParaRPr b="1" sz="2400" u="sng">
              <a:solidFill>
                <a:srgbClr val="7030A0"/>
              </a:solidFill>
            </a:endParaRPr>
          </a:p>
          <a:p>
            <a:pPr indent="0" lvl="0" marL="0" rtl="0" algn="l">
              <a:spcBef>
                <a:spcPts val="480"/>
              </a:spcBef>
              <a:spcAft>
                <a:spcPts val="0"/>
              </a:spcAft>
              <a:buClr>
                <a:schemeClr val="dk1"/>
              </a:buClr>
              <a:buSzPts val="2400"/>
              <a:buNone/>
            </a:pPr>
            <a:r>
              <a:t/>
            </a:r>
            <a:endParaRPr b="1" sz="2400" u="sng">
              <a:solidFill>
                <a:srgbClr val="7030A0"/>
              </a:solidFill>
            </a:endParaRPr>
          </a:p>
          <a:p>
            <a:pPr indent="0" lvl="0" marL="0" rtl="0" algn="l">
              <a:spcBef>
                <a:spcPts val="480"/>
              </a:spcBef>
              <a:spcAft>
                <a:spcPts val="0"/>
              </a:spcAft>
              <a:buClr>
                <a:srgbClr val="0000FF"/>
              </a:buClr>
              <a:buSzPts val="2400"/>
              <a:buNone/>
            </a:pPr>
            <a:r>
              <a:rPr lang="fr-FR" sz="2400">
                <a:solidFill>
                  <a:srgbClr val="0000FF"/>
                </a:solidFill>
              </a:rPr>
              <a:t>Create</a:t>
            </a:r>
            <a:r>
              <a:rPr lang="fr-FR" sz="2400"/>
              <a:t>   </a:t>
            </a:r>
            <a:r>
              <a:rPr lang="fr-FR" sz="2400">
                <a:solidFill>
                  <a:srgbClr val="0000FF"/>
                </a:solidFill>
              </a:rPr>
              <a:t>function</a:t>
            </a:r>
            <a:r>
              <a:rPr lang="fr-FR" sz="2400"/>
              <a:t>    doubleNbr(@nbr int)    </a:t>
            </a:r>
            <a:r>
              <a:rPr lang="fr-FR" sz="2400">
                <a:solidFill>
                  <a:srgbClr val="0000FF"/>
                </a:solidFill>
              </a:rPr>
              <a:t>returns</a:t>
            </a:r>
            <a:r>
              <a:rPr lang="fr-FR" sz="2400"/>
              <a:t>     int</a:t>
            </a:r>
            <a:endParaRPr sz="2400"/>
          </a:p>
          <a:p>
            <a:pPr indent="0" lvl="0" marL="0" rtl="0" algn="l">
              <a:spcBef>
                <a:spcPts val="480"/>
              </a:spcBef>
              <a:spcAft>
                <a:spcPts val="0"/>
              </a:spcAft>
              <a:buClr>
                <a:srgbClr val="0000FF"/>
              </a:buClr>
              <a:buSzPts val="2400"/>
              <a:buNone/>
            </a:pPr>
            <a:r>
              <a:rPr lang="fr-FR" sz="2400">
                <a:solidFill>
                  <a:srgbClr val="0000FF"/>
                </a:solidFill>
              </a:rPr>
              <a:t>as</a:t>
            </a:r>
            <a:endParaRPr/>
          </a:p>
          <a:p>
            <a:pPr indent="0" lvl="0" marL="0" rtl="0" algn="l">
              <a:spcBef>
                <a:spcPts val="480"/>
              </a:spcBef>
              <a:spcAft>
                <a:spcPts val="0"/>
              </a:spcAft>
              <a:buClr>
                <a:srgbClr val="0000FF"/>
              </a:buClr>
              <a:buSzPts val="2400"/>
              <a:buNone/>
            </a:pPr>
            <a:r>
              <a:rPr lang="fr-FR" sz="2400">
                <a:solidFill>
                  <a:srgbClr val="0000FF"/>
                </a:solidFill>
              </a:rPr>
              <a:t>begin</a:t>
            </a:r>
            <a:endParaRPr sz="2400">
              <a:solidFill>
                <a:srgbClr val="0000FF"/>
              </a:solidFill>
            </a:endParaRPr>
          </a:p>
          <a:p>
            <a:pPr indent="0" lvl="0" marL="0" rtl="0" algn="l">
              <a:spcBef>
                <a:spcPts val="480"/>
              </a:spcBef>
              <a:spcAft>
                <a:spcPts val="0"/>
              </a:spcAft>
              <a:buClr>
                <a:schemeClr val="dk1"/>
              </a:buClr>
              <a:buSzPts val="2400"/>
              <a:buNone/>
            </a:pPr>
            <a:r>
              <a:rPr lang="fr-FR" sz="2400"/>
              <a:t>    </a:t>
            </a:r>
            <a:r>
              <a:rPr lang="fr-FR" sz="2400">
                <a:solidFill>
                  <a:srgbClr val="0000FF"/>
                </a:solidFill>
              </a:rPr>
              <a:t>return</a:t>
            </a:r>
            <a:r>
              <a:rPr lang="fr-FR" sz="2400"/>
              <a:t>   @nbr*2</a:t>
            </a:r>
            <a:endParaRPr/>
          </a:p>
          <a:p>
            <a:pPr indent="0" lvl="0" marL="0" rtl="0" algn="l">
              <a:spcBef>
                <a:spcPts val="480"/>
              </a:spcBef>
              <a:spcAft>
                <a:spcPts val="0"/>
              </a:spcAft>
              <a:buClr>
                <a:srgbClr val="0000FF"/>
              </a:buClr>
              <a:buSzPts val="2400"/>
              <a:buNone/>
            </a:pPr>
            <a:r>
              <a:rPr lang="fr-FR" sz="2400">
                <a:solidFill>
                  <a:srgbClr val="0000FF"/>
                </a:solidFill>
              </a:rPr>
              <a:t>End</a:t>
            </a:r>
            <a:endParaRPr/>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rgbClr val="0000FF"/>
              </a:buClr>
              <a:buSzPts val="2400"/>
              <a:buNone/>
            </a:pPr>
            <a:r>
              <a:rPr lang="fr-FR" sz="2400">
                <a:solidFill>
                  <a:srgbClr val="0000FF"/>
                </a:solidFill>
              </a:rPr>
              <a:t>Declare </a:t>
            </a:r>
            <a:r>
              <a:rPr lang="fr-FR" sz="2400"/>
              <a:t> @n  </a:t>
            </a:r>
            <a:r>
              <a:rPr lang="fr-FR" sz="2400">
                <a:solidFill>
                  <a:srgbClr val="0000FF"/>
                </a:solidFill>
              </a:rPr>
              <a:t>int</a:t>
            </a:r>
            <a:endParaRPr sz="2400">
              <a:solidFill>
                <a:srgbClr val="0000FF"/>
              </a:solidFill>
            </a:endParaRPr>
          </a:p>
          <a:p>
            <a:pPr indent="0" lvl="0" marL="0" rtl="0" algn="l">
              <a:spcBef>
                <a:spcPts val="480"/>
              </a:spcBef>
              <a:spcAft>
                <a:spcPts val="0"/>
              </a:spcAft>
              <a:buClr>
                <a:srgbClr val="0000FF"/>
              </a:buClr>
              <a:buSzPts val="2400"/>
              <a:buNone/>
            </a:pPr>
            <a:r>
              <a:rPr lang="fr-FR" sz="2400">
                <a:solidFill>
                  <a:srgbClr val="0000FF"/>
                </a:solidFill>
              </a:rPr>
              <a:t>set</a:t>
            </a:r>
            <a:r>
              <a:rPr lang="fr-FR" sz="2400"/>
              <a:t>  @n=5</a:t>
            </a:r>
            <a:endParaRPr/>
          </a:p>
          <a:p>
            <a:pPr indent="0" lvl="0" marL="0" rtl="0" algn="l">
              <a:spcBef>
                <a:spcPts val="480"/>
              </a:spcBef>
              <a:spcAft>
                <a:spcPts val="0"/>
              </a:spcAft>
              <a:buClr>
                <a:srgbClr val="0000FF"/>
              </a:buClr>
              <a:buSzPts val="2400"/>
              <a:buNone/>
            </a:pPr>
            <a:r>
              <a:rPr lang="fr-FR" sz="2400">
                <a:solidFill>
                  <a:srgbClr val="0000FF"/>
                </a:solidFill>
              </a:rPr>
              <a:t>select</a:t>
            </a:r>
            <a:r>
              <a:rPr lang="fr-FR" sz="2400"/>
              <a:t>   dbo.doubleNbr(@n)</a:t>
            </a:r>
            <a:endParaRPr/>
          </a:p>
          <a:p>
            <a:pPr indent="0" lvl="0" marL="0" rtl="0" algn="l">
              <a:spcBef>
                <a:spcPts val="480"/>
              </a:spcBef>
              <a:spcAft>
                <a:spcPts val="0"/>
              </a:spcAft>
              <a:buClr>
                <a:schemeClr val="dk1"/>
              </a:buClr>
              <a:buSzPts val="2400"/>
              <a:buNone/>
            </a:pPr>
            <a:r>
              <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265567"/>
              <a:buFont typeface="Calibri"/>
              <a:buNone/>
            </a:pPr>
            <a:r>
              <a:rPr b="1" lang="fr-FR">
                <a:solidFill>
                  <a:srgbClr val="FF0000"/>
                </a:solidFill>
              </a:rPr>
              <a:t>Fonction avec paramètre d’entrée</a:t>
            </a:r>
            <a:br>
              <a:rPr b="1" lang="fr-FR"/>
            </a:br>
            <a:endParaRPr b="1" sz="2700">
              <a:solidFill>
                <a:srgbClr val="FF0000"/>
              </a:solidFill>
            </a:endParaRPr>
          </a:p>
        </p:txBody>
      </p:sp>
      <p:sp>
        <p:nvSpPr>
          <p:cNvPr id="239" name="Google Shape;239;p2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rgbClr val="7030A0"/>
              </a:buClr>
              <a:buSzPct val="100000"/>
              <a:buNone/>
            </a:pPr>
            <a:r>
              <a:rPr b="1" lang="fr-FR" sz="2800" u="sng">
                <a:solidFill>
                  <a:srgbClr val="7030A0"/>
                </a:solidFill>
              </a:rPr>
              <a:t>Exemple 2:</a:t>
            </a:r>
            <a:endParaRPr b="1" sz="2800" u="sng">
              <a:solidFill>
                <a:srgbClr val="7030A0"/>
              </a:solidFill>
            </a:endParaRPr>
          </a:p>
          <a:p>
            <a:pPr indent="0" lvl="0" marL="0" rtl="0" algn="l">
              <a:spcBef>
                <a:spcPts val="518"/>
              </a:spcBef>
              <a:spcAft>
                <a:spcPts val="0"/>
              </a:spcAft>
              <a:buClr>
                <a:schemeClr val="dk1"/>
              </a:buClr>
              <a:buSzPct val="100000"/>
              <a:buNone/>
            </a:pPr>
            <a:r>
              <a:t/>
            </a:r>
            <a:endParaRPr sz="2800"/>
          </a:p>
          <a:p>
            <a:pPr indent="0" lvl="0" marL="0" rtl="0" algn="l">
              <a:spcBef>
                <a:spcPts val="518"/>
              </a:spcBef>
              <a:spcAft>
                <a:spcPts val="0"/>
              </a:spcAft>
              <a:buClr>
                <a:srgbClr val="0000FF"/>
              </a:buClr>
              <a:buSzPct val="100000"/>
              <a:buNone/>
            </a:pPr>
            <a:r>
              <a:rPr lang="fr-FR" sz="2800">
                <a:solidFill>
                  <a:srgbClr val="0000FF"/>
                </a:solidFill>
              </a:rPr>
              <a:t>create</a:t>
            </a:r>
            <a:r>
              <a:rPr lang="fr-FR" sz="2800"/>
              <a:t> </a:t>
            </a:r>
            <a:r>
              <a:rPr lang="fr-FR" sz="2800">
                <a:solidFill>
                  <a:srgbClr val="0000FF"/>
                </a:solidFill>
              </a:rPr>
              <a:t>function</a:t>
            </a:r>
            <a:r>
              <a:rPr lang="fr-FR" sz="2800"/>
              <a:t>  RacineCarreNbr(@nbr int)    returns   int</a:t>
            </a:r>
            <a:endParaRPr sz="2800"/>
          </a:p>
          <a:p>
            <a:pPr indent="0" lvl="0" marL="0" rtl="0" algn="l">
              <a:spcBef>
                <a:spcPts val="518"/>
              </a:spcBef>
              <a:spcAft>
                <a:spcPts val="0"/>
              </a:spcAft>
              <a:buClr>
                <a:srgbClr val="0000FF"/>
              </a:buClr>
              <a:buSzPct val="100000"/>
              <a:buNone/>
            </a:pPr>
            <a:r>
              <a:rPr lang="fr-FR" sz="2800">
                <a:solidFill>
                  <a:srgbClr val="0000FF"/>
                </a:solidFill>
              </a:rPr>
              <a:t>as</a:t>
            </a:r>
            <a:endParaRPr/>
          </a:p>
          <a:p>
            <a:pPr indent="0" lvl="0" marL="0" rtl="0" algn="l">
              <a:spcBef>
                <a:spcPts val="518"/>
              </a:spcBef>
              <a:spcAft>
                <a:spcPts val="0"/>
              </a:spcAft>
              <a:buClr>
                <a:srgbClr val="0000FF"/>
              </a:buClr>
              <a:buSzPct val="100000"/>
              <a:buNone/>
            </a:pPr>
            <a:r>
              <a:rPr lang="fr-FR" sz="2800">
                <a:solidFill>
                  <a:srgbClr val="0000FF"/>
                </a:solidFill>
              </a:rPr>
              <a:t>begin</a:t>
            </a:r>
            <a:endParaRPr sz="2800">
              <a:solidFill>
                <a:srgbClr val="0000FF"/>
              </a:solidFill>
            </a:endParaRPr>
          </a:p>
          <a:p>
            <a:pPr indent="0" lvl="0" marL="0" rtl="0" algn="l">
              <a:spcBef>
                <a:spcPts val="518"/>
              </a:spcBef>
              <a:spcAft>
                <a:spcPts val="0"/>
              </a:spcAft>
              <a:buClr>
                <a:schemeClr val="dk1"/>
              </a:buClr>
              <a:buSzPct val="100000"/>
              <a:buNone/>
            </a:pPr>
            <a:r>
              <a:rPr lang="fr-FR" sz="2800"/>
              <a:t>     </a:t>
            </a:r>
            <a:r>
              <a:rPr lang="fr-FR" sz="2800">
                <a:solidFill>
                  <a:srgbClr val="0000FF"/>
                </a:solidFill>
              </a:rPr>
              <a:t>return</a:t>
            </a:r>
            <a:r>
              <a:rPr lang="fr-FR" sz="2800"/>
              <a:t>    </a:t>
            </a:r>
            <a:r>
              <a:rPr lang="fr-FR" sz="2800">
                <a:solidFill>
                  <a:srgbClr val="0000FF"/>
                </a:solidFill>
              </a:rPr>
              <a:t>sqrt</a:t>
            </a:r>
            <a:r>
              <a:rPr lang="fr-FR" sz="2800"/>
              <a:t>(@nbr)</a:t>
            </a:r>
            <a:endParaRPr/>
          </a:p>
          <a:p>
            <a:pPr indent="0" lvl="0" marL="0" rtl="0" algn="l">
              <a:spcBef>
                <a:spcPts val="518"/>
              </a:spcBef>
              <a:spcAft>
                <a:spcPts val="0"/>
              </a:spcAft>
              <a:buClr>
                <a:srgbClr val="0000FF"/>
              </a:buClr>
              <a:buSzPct val="100000"/>
              <a:buNone/>
            </a:pPr>
            <a:r>
              <a:rPr lang="fr-FR" sz="2800">
                <a:solidFill>
                  <a:srgbClr val="0000FF"/>
                </a:solidFill>
              </a:rPr>
              <a:t>end</a:t>
            </a:r>
            <a:endParaRPr/>
          </a:p>
          <a:p>
            <a:pPr indent="0" lvl="0" marL="0" rtl="0" algn="l">
              <a:spcBef>
                <a:spcPts val="518"/>
              </a:spcBef>
              <a:spcAft>
                <a:spcPts val="0"/>
              </a:spcAft>
              <a:buClr>
                <a:srgbClr val="0000FF"/>
              </a:buClr>
              <a:buSzPct val="100000"/>
              <a:buNone/>
            </a:pPr>
            <a:r>
              <a:rPr lang="fr-FR" sz="2800">
                <a:solidFill>
                  <a:srgbClr val="0000FF"/>
                </a:solidFill>
              </a:rPr>
              <a:t>Declare</a:t>
            </a:r>
            <a:r>
              <a:rPr lang="fr-FR" sz="2800"/>
              <a:t>   @n  </a:t>
            </a:r>
            <a:r>
              <a:rPr lang="fr-FR" sz="2800">
                <a:solidFill>
                  <a:srgbClr val="0000FF"/>
                </a:solidFill>
              </a:rPr>
              <a:t>int</a:t>
            </a:r>
            <a:endParaRPr sz="2800">
              <a:solidFill>
                <a:srgbClr val="0000FF"/>
              </a:solidFill>
            </a:endParaRPr>
          </a:p>
          <a:p>
            <a:pPr indent="0" lvl="0" marL="0" rtl="0" algn="l">
              <a:spcBef>
                <a:spcPts val="518"/>
              </a:spcBef>
              <a:spcAft>
                <a:spcPts val="0"/>
              </a:spcAft>
              <a:buClr>
                <a:srgbClr val="0000FF"/>
              </a:buClr>
              <a:buSzPct val="100000"/>
              <a:buNone/>
            </a:pPr>
            <a:r>
              <a:rPr lang="fr-FR" sz="2800">
                <a:solidFill>
                  <a:srgbClr val="0000FF"/>
                </a:solidFill>
              </a:rPr>
              <a:t>set</a:t>
            </a:r>
            <a:r>
              <a:rPr lang="fr-FR" sz="2800"/>
              <a:t>   @n=36</a:t>
            </a:r>
            <a:endParaRPr/>
          </a:p>
          <a:p>
            <a:pPr indent="0" lvl="0" marL="0" rtl="0" algn="l">
              <a:spcBef>
                <a:spcPts val="518"/>
              </a:spcBef>
              <a:spcAft>
                <a:spcPts val="0"/>
              </a:spcAft>
              <a:buClr>
                <a:srgbClr val="0000FF"/>
              </a:buClr>
              <a:buSzPct val="100000"/>
              <a:buNone/>
            </a:pPr>
            <a:r>
              <a:rPr lang="fr-FR" sz="2800">
                <a:solidFill>
                  <a:srgbClr val="0000FF"/>
                </a:solidFill>
              </a:rPr>
              <a:t>select</a:t>
            </a:r>
            <a:r>
              <a:rPr lang="fr-FR" sz="2800"/>
              <a:t>   dbo.RacineCarreNbr(@n)   </a:t>
            </a:r>
            <a:r>
              <a:rPr lang="fr-FR" sz="2800">
                <a:solidFill>
                  <a:srgbClr val="0000FF"/>
                </a:solidFill>
              </a:rPr>
              <a:t>as</a:t>
            </a:r>
            <a:r>
              <a:rPr lang="fr-FR" sz="2800"/>
              <a:t>  'Résultat'</a:t>
            </a:r>
            <a:endParaRPr/>
          </a:p>
          <a:p>
            <a:pPr indent="0" lvl="0" marL="0" rtl="0" algn="l">
              <a:spcBef>
                <a:spcPts val="518"/>
              </a:spcBef>
              <a:spcAft>
                <a:spcPts val="0"/>
              </a:spcAft>
              <a:buClr>
                <a:schemeClr val="dk1"/>
              </a:buClr>
              <a:buSzPct val="100000"/>
              <a:buNone/>
            </a:pPr>
            <a:r>
              <a:t/>
            </a:r>
            <a:endParaRPr sz="2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265567"/>
              <a:buFont typeface="Calibri"/>
              <a:buNone/>
            </a:pPr>
            <a:r>
              <a:rPr b="1" lang="fr-FR">
                <a:solidFill>
                  <a:srgbClr val="FF0000"/>
                </a:solidFill>
              </a:rPr>
              <a:t>Fonction qui retourne une table</a:t>
            </a:r>
            <a:br>
              <a:rPr b="1" lang="fr-FR"/>
            </a:br>
            <a:endParaRPr b="1" sz="2700">
              <a:solidFill>
                <a:srgbClr val="FF0000"/>
              </a:solidFill>
            </a:endParaRPr>
          </a:p>
        </p:txBody>
      </p:sp>
      <p:sp>
        <p:nvSpPr>
          <p:cNvPr id="245" name="Google Shape;245;p2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7030A0"/>
              </a:buClr>
              <a:buSzPts val="2000"/>
              <a:buNone/>
            </a:pPr>
            <a:r>
              <a:rPr b="1" lang="fr-FR" sz="2000" u="sng">
                <a:solidFill>
                  <a:srgbClr val="7030A0"/>
                </a:solidFill>
              </a:rPr>
              <a:t>Syntaxe</a:t>
            </a:r>
            <a:endParaRPr sz="2000"/>
          </a:p>
          <a:p>
            <a:pPr indent="0" lvl="0" marL="0" rtl="0" algn="l">
              <a:spcBef>
                <a:spcPts val="400"/>
              </a:spcBef>
              <a:spcAft>
                <a:spcPts val="0"/>
              </a:spcAft>
              <a:buClr>
                <a:srgbClr val="0000FF"/>
              </a:buClr>
              <a:buSzPts val="2000"/>
              <a:buNone/>
            </a:pPr>
            <a:r>
              <a:rPr lang="fr-FR" sz="2000">
                <a:solidFill>
                  <a:srgbClr val="0000FF"/>
                </a:solidFill>
              </a:rPr>
              <a:t>create</a:t>
            </a:r>
            <a:r>
              <a:rPr lang="fr-FR" sz="2000"/>
              <a:t>  </a:t>
            </a:r>
            <a:r>
              <a:rPr lang="fr-FR" sz="2000">
                <a:solidFill>
                  <a:srgbClr val="0000FF"/>
                </a:solidFill>
              </a:rPr>
              <a:t>function</a:t>
            </a:r>
            <a:r>
              <a:rPr lang="fr-FR" sz="2000"/>
              <a:t> FonctionTable(@variable1   </a:t>
            </a:r>
            <a:r>
              <a:rPr lang="fr-FR" sz="2000">
                <a:solidFill>
                  <a:srgbClr val="0000FF"/>
                </a:solidFill>
              </a:rPr>
              <a:t>type1</a:t>
            </a:r>
            <a:r>
              <a:rPr lang="fr-FR" sz="2000"/>
              <a:t>, @variable2   type2, ) </a:t>
            </a:r>
            <a:r>
              <a:rPr lang="fr-FR" sz="2000">
                <a:solidFill>
                  <a:srgbClr val="0000FF"/>
                </a:solidFill>
              </a:rPr>
              <a:t>returns</a:t>
            </a:r>
            <a:r>
              <a:rPr lang="fr-FR" sz="2000"/>
              <a:t> @TabVar  </a:t>
            </a:r>
            <a:r>
              <a:rPr lang="fr-FR" sz="2000">
                <a:solidFill>
                  <a:srgbClr val="0000FF"/>
                </a:solidFill>
              </a:rPr>
              <a:t>table</a:t>
            </a:r>
            <a:r>
              <a:rPr lang="fr-FR" sz="2000"/>
              <a:t>(champ1 </a:t>
            </a:r>
            <a:r>
              <a:rPr lang="fr-FR" sz="2000">
                <a:solidFill>
                  <a:srgbClr val="0000FF"/>
                </a:solidFill>
              </a:rPr>
              <a:t>type1</a:t>
            </a:r>
            <a:r>
              <a:rPr lang="fr-FR" sz="2000"/>
              <a:t>, champ2 </a:t>
            </a:r>
            <a:r>
              <a:rPr lang="fr-FR" sz="2000">
                <a:solidFill>
                  <a:srgbClr val="0000FF"/>
                </a:solidFill>
              </a:rPr>
              <a:t>type2</a:t>
            </a:r>
            <a:r>
              <a:rPr lang="fr-FR" sz="2000"/>
              <a:t>, … )</a:t>
            </a:r>
            <a:endParaRPr sz="2000"/>
          </a:p>
          <a:p>
            <a:pPr indent="0" lvl="0" marL="0" rtl="0" algn="l">
              <a:spcBef>
                <a:spcPts val="400"/>
              </a:spcBef>
              <a:spcAft>
                <a:spcPts val="0"/>
              </a:spcAft>
              <a:buClr>
                <a:srgbClr val="0000FF"/>
              </a:buClr>
              <a:buSzPts val="2000"/>
              <a:buNone/>
            </a:pPr>
            <a:r>
              <a:rPr lang="fr-FR" sz="2000">
                <a:solidFill>
                  <a:srgbClr val="0000FF"/>
                </a:solidFill>
              </a:rPr>
              <a:t> as</a:t>
            </a:r>
            <a:endParaRPr sz="2000">
              <a:solidFill>
                <a:srgbClr val="0000FF"/>
              </a:solidFill>
            </a:endParaRPr>
          </a:p>
          <a:p>
            <a:pPr indent="0" lvl="0" marL="0" rtl="0" algn="l">
              <a:spcBef>
                <a:spcPts val="400"/>
              </a:spcBef>
              <a:spcAft>
                <a:spcPts val="0"/>
              </a:spcAft>
              <a:buClr>
                <a:srgbClr val="0000FF"/>
              </a:buClr>
              <a:buSzPts val="2000"/>
              <a:buNone/>
            </a:pPr>
            <a:r>
              <a:rPr lang="fr-FR" sz="2000">
                <a:solidFill>
                  <a:srgbClr val="0000FF"/>
                </a:solidFill>
              </a:rPr>
              <a:t>    begin</a:t>
            </a:r>
            <a:endParaRPr sz="2000">
              <a:solidFill>
                <a:srgbClr val="0000FF"/>
              </a:solidFill>
            </a:endParaRPr>
          </a:p>
          <a:p>
            <a:pPr indent="0" lvl="0" marL="0" rtl="0" algn="l">
              <a:spcBef>
                <a:spcPts val="400"/>
              </a:spcBef>
              <a:spcAft>
                <a:spcPts val="0"/>
              </a:spcAft>
              <a:buClr>
                <a:schemeClr val="dk1"/>
              </a:buClr>
              <a:buSzPts val="2000"/>
              <a:buNone/>
            </a:pPr>
            <a:r>
              <a:rPr lang="fr-FR" sz="2000"/>
              <a:t>     …instructions</a:t>
            </a:r>
            <a:endParaRPr sz="2000"/>
          </a:p>
          <a:p>
            <a:pPr indent="0" lvl="0" marL="0" rtl="0" algn="l">
              <a:spcBef>
                <a:spcPts val="400"/>
              </a:spcBef>
              <a:spcAft>
                <a:spcPts val="0"/>
              </a:spcAft>
              <a:buClr>
                <a:schemeClr val="dk1"/>
              </a:buClr>
              <a:buSzPts val="2000"/>
              <a:buNone/>
            </a:pPr>
            <a:r>
              <a:rPr lang="fr-FR" sz="2000"/>
              <a:t>    </a:t>
            </a:r>
            <a:r>
              <a:rPr lang="fr-FR" sz="2000">
                <a:solidFill>
                  <a:srgbClr val="0000FF"/>
                </a:solidFill>
              </a:rPr>
              <a:t>end</a:t>
            </a:r>
            <a:r>
              <a:rPr lang="fr-FR" sz="2000"/>
              <a:t> </a:t>
            </a:r>
            <a:endParaRPr sz="2000"/>
          </a:p>
          <a:p>
            <a:pPr indent="0" lvl="0" marL="0" rtl="0" algn="l">
              <a:spcBef>
                <a:spcPts val="400"/>
              </a:spcBef>
              <a:spcAft>
                <a:spcPts val="0"/>
              </a:spcAft>
              <a:buClr>
                <a:schemeClr val="dk1"/>
              </a:buClr>
              <a:buSzPts val="2000"/>
              <a:buNone/>
            </a:pPr>
            <a:r>
              <a:rPr lang="fr-FR" sz="2000"/>
              <a:t>   </a:t>
            </a:r>
            <a:r>
              <a:rPr lang="fr-FR" sz="2000">
                <a:solidFill>
                  <a:srgbClr val="0000FF"/>
                </a:solidFill>
              </a:rPr>
              <a:t>return </a:t>
            </a:r>
            <a:endParaRPr/>
          </a:p>
          <a:p>
            <a:pPr indent="0" lvl="0" marL="0" rtl="0" algn="l">
              <a:spcBef>
                <a:spcPts val="400"/>
              </a:spcBef>
              <a:spcAft>
                <a:spcPts val="0"/>
              </a:spcAft>
              <a:buClr>
                <a:srgbClr val="0000FF"/>
              </a:buClr>
              <a:buSzPts val="2000"/>
              <a:buNone/>
            </a:pPr>
            <a:r>
              <a:rPr lang="fr-FR" sz="2000">
                <a:solidFill>
                  <a:srgbClr val="0000FF"/>
                </a:solidFill>
              </a:rPr>
              <a:t>end</a:t>
            </a:r>
            <a:endParaRPr/>
          </a:p>
          <a:p>
            <a:pPr indent="0" lvl="0" marL="0" rtl="0" algn="l">
              <a:spcBef>
                <a:spcPts val="400"/>
              </a:spcBef>
              <a:spcAft>
                <a:spcPts val="0"/>
              </a:spcAft>
              <a:buClr>
                <a:schemeClr val="dk1"/>
              </a:buClr>
              <a:buSzPts val="2000"/>
              <a:buNone/>
            </a:pPr>
            <a:r>
              <a:rPr lang="fr-FR" sz="2000"/>
              <a:t>  </a:t>
            </a:r>
            <a:endParaRPr/>
          </a:p>
          <a:p>
            <a:pPr indent="0" lvl="0" marL="0" rtl="0" algn="l">
              <a:spcBef>
                <a:spcPts val="400"/>
              </a:spcBef>
              <a:spcAft>
                <a:spcPts val="0"/>
              </a:spcAft>
              <a:buClr>
                <a:srgbClr val="7030A0"/>
              </a:buClr>
              <a:buSzPts val="2000"/>
              <a:buNone/>
            </a:pPr>
            <a:r>
              <a:rPr b="1" lang="fr-FR" sz="2000" u="sng">
                <a:solidFill>
                  <a:srgbClr val="7030A0"/>
                </a:solidFill>
              </a:rPr>
              <a:t>  Affichage Fonction :</a:t>
            </a:r>
            <a:endParaRPr/>
          </a:p>
          <a:p>
            <a:pPr indent="0" lvl="0" marL="0" rtl="0" algn="l">
              <a:spcBef>
                <a:spcPts val="400"/>
              </a:spcBef>
              <a:spcAft>
                <a:spcPts val="0"/>
              </a:spcAft>
              <a:buClr>
                <a:schemeClr val="dk1"/>
              </a:buClr>
              <a:buSzPts val="2000"/>
              <a:buNone/>
            </a:pPr>
            <a:r>
              <a:rPr lang="fr-FR" sz="2000"/>
              <a:t>  </a:t>
            </a:r>
            <a:r>
              <a:rPr lang="fr-FR" sz="2000">
                <a:solidFill>
                  <a:srgbClr val="0000FF"/>
                </a:solidFill>
              </a:rPr>
              <a:t>select</a:t>
            </a:r>
            <a:r>
              <a:rPr lang="fr-FR" sz="2000"/>
              <a:t>   *  </a:t>
            </a:r>
            <a:r>
              <a:rPr lang="fr-FR" sz="2000">
                <a:solidFill>
                  <a:srgbClr val="0000FF"/>
                </a:solidFill>
              </a:rPr>
              <a:t>from</a:t>
            </a:r>
            <a:r>
              <a:rPr lang="fr-FR" sz="2000"/>
              <a:t>  dbo. FonctionTable(paramétre1, paramétre1,)</a:t>
            </a:r>
            <a:endParaRPr sz="2000"/>
          </a:p>
          <a:p>
            <a:pPr indent="0" lvl="0" marL="0" rtl="0" algn="l">
              <a:spcBef>
                <a:spcPts val="400"/>
              </a:spcBef>
              <a:spcAft>
                <a:spcPts val="0"/>
              </a:spcAft>
              <a:buClr>
                <a:schemeClr val="dk1"/>
              </a:buClr>
              <a:buSzPts val="2000"/>
              <a:buNone/>
            </a:pPr>
            <a:r>
              <a:t/>
            </a: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265567"/>
              <a:buFont typeface="Calibri"/>
              <a:buNone/>
            </a:pPr>
            <a:r>
              <a:rPr b="1" lang="fr-FR">
                <a:solidFill>
                  <a:srgbClr val="FF0000"/>
                </a:solidFill>
              </a:rPr>
              <a:t>Fonction qui retourne une table</a:t>
            </a:r>
            <a:br>
              <a:rPr b="1" lang="fr-FR"/>
            </a:br>
            <a:endParaRPr b="1" sz="2700">
              <a:solidFill>
                <a:srgbClr val="FF0000"/>
              </a:solidFill>
            </a:endParaRPr>
          </a:p>
        </p:txBody>
      </p:sp>
      <p:sp>
        <p:nvSpPr>
          <p:cNvPr id="251" name="Google Shape;251;p27"/>
          <p:cNvSpPr txBox="1"/>
          <p:nvPr>
            <p:ph idx="1" type="body"/>
          </p:nvPr>
        </p:nvSpPr>
        <p:spPr>
          <a:xfrm>
            <a:off x="457200" y="1124744"/>
            <a:ext cx="8229600" cy="452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7030A0"/>
              </a:buClr>
              <a:buSzPts val="2000"/>
              <a:buNone/>
            </a:pPr>
            <a:r>
              <a:rPr b="1" lang="fr-FR" sz="2000" u="sng">
                <a:solidFill>
                  <a:srgbClr val="7030A0"/>
                </a:solidFill>
              </a:rPr>
              <a:t>Exemple</a:t>
            </a:r>
            <a:endParaRPr sz="2000"/>
          </a:p>
          <a:p>
            <a:pPr indent="0" lvl="0" marL="0" rtl="0" algn="l">
              <a:spcBef>
                <a:spcPts val="400"/>
              </a:spcBef>
              <a:spcAft>
                <a:spcPts val="0"/>
              </a:spcAft>
              <a:buClr>
                <a:schemeClr val="dk1"/>
              </a:buClr>
              <a:buSzPts val="2000"/>
              <a:buNone/>
            </a:pPr>
            <a:r>
              <a:rPr lang="fr-FR" sz="2000"/>
              <a:t>create function TableMulti(@val int) returns @Tab table(a int, x varchar(2), b int,egal varchar(2), c int)</a:t>
            </a:r>
            <a:endParaRPr/>
          </a:p>
          <a:p>
            <a:pPr indent="0" lvl="0" marL="0" rtl="0" algn="l">
              <a:spcBef>
                <a:spcPts val="400"/>
              </a:spcBef>
              <a:spcAft>
                <a:spcPts val="0"/>
              </a:spcAft>
              <a:buClr>
                <a:schemeClr val="dk1"/>
              </a:buClr>
              <a:buSzPts val="2000"/>
              <a:buNone/>
            </a:pPr>
            <a:r>
              <a:rPr lang="fr-FR" sz="2000"/>
              <a:t>as</a:t>
            </a:r>
            <a:endParaRPr/>
          </a:p>
          <a:p>
            <a:pPr indent="0" lvl="0" marL="0" rtl="0" algn="l">
              <a:spcBef>
                <a:spcPts val="400"/>
              </a:spcBef>
              <a:spcAft>
                <a:spcPts val="0"/>
              </a:spcAft>
              <a:buClr>
                <a:schemeClr val="dk1"/>
              </a:buClr>
              <a:buSzPts val="2000"/>
              <a:buNone/>
            </a:pPr>
            <a:r>
              <a:rPr lang="fr-FR" sz="2000"/>
              <a:t>begin</a:t>
            </a:r>
            <a:endParaRPr sz="2000"/>
          </a:p>
          <a:p>
            <a:pPr indent="0" lvl="0" marL="0" rtl="0" algn="l">
              <a:spcBef>
                <a:spcPts val="400"/>
              </a:spcBef>
              <a:spcAft>
                <a:spcPts val="0"/>
              </a:spcAft>
              <a:buClr>
                <a:schemeClr val="dk1"/>
              </a:buClr>
              <a:buSzPts val="2000"/>
              <a:buNone/>
            </a:pPr>
            <a:r>
              <a:rPr lang="fr-FR" sz="2000"/>
              <a:t>declare @i int</a:t>
            </a:r>
            <a:endParaRPr sz="2000"/>
          </a:p>
          <a:p>
            <a:pPr indent="0" lvl="0" marL="0" rtl="0" algn="l">
              <a:spcBef>
                <a:spcPts val="400"/>
              </a:spcBef>
              <a:spcAft>
                <a:spcPts val="0"/>
              </a:spcAft>
              <a:buClr>
                <a:schemeClr val="dk1"/>
              </a:buClr>
              <a:buSzPts val="2000"/>
              <a:buNone/>
            </a:pPr>
            <a:r>
              <a:rPr lang="fr-FR" sz="2000"/>
              <a:t>set @i=1</a:t>
            </a:r>
            <a:endParaRPr/>
          </a:p>
          <a:p>
            <a:pPr indent="0" lvl="0" marL="0" rtl="0" algn="l">
              <a:spcBef>
                <a:spcPts val="400"/>
              </a:spcBef>
              <a:spcAft>
                <a:spcPts val="0"/>
              </a:spcAft>
              <a:buClr>
                <a:schemeClr val="dk1"/>
              </a:buClr>
              <a:buSzPts val="2000"/>
              <a:buNone/>
            </a:pPr>
            <a:r>
              <a:rPr lang="fr-FR" sz="2000"/>
              <a:t>while @i &lt;=10</a:t>
            </a:r>
            <a:endParaRPr/>
          </a:p>
          <a:p>
            <a:pPr indent="0" lvl="0" marL="0" rtl="0" algn="l">
              <a:spcBef>
                <a:spcPts val="400"/>
              </a:spcBef>
              <a:spcAft>
                <a:spcPts val="0"/>
              </a:spcAft>
              <a:buClr>
                <a:schemeClr val="dk1"/>
              </a:buClr>
              <a:buSzPts val="2000"/>
              <a:buNone/>
            </a:pPr>
            <a:r>
              <a:rPr lang="fr-FR" sz="2000"/>
              <a:t>  begin</a:t>
            </a:r>
            <a:endParaRPr sz="2000"/>
          </a:p>
          <a:p>
            <a:pPr indent="0" lvl="0" marL="0" rtl="0" algn="l">
              <a:spcBef>
                <a:spcPts val="400"/>
              </a:spcBef>
              <a:spcAft>
                <a:spcPts val="0"/>
              </a:spcAft>
              <a:buClr>
                <a:schemeClr val="dk1"/>
              </a:buClr>
              <a:buSzPts val="2000"/>
              <a:buNone/>
            </a:pPr>
            <a:r>
              <a:rPr lang="fr-FR" sz="2000"/>
              <a:t>           insert into @Tab  values(@i,'x', @val,'=', @i*@val)</a:t>
            </a:r>
            <a:endParaRPr/>
          </a:p>
          <a:p>
            <a:pPr indent="0" lvl="0" marL="0" rtl="0" algn="l">
              <a:spcBef>
                <a:spcPts val="400"/>
              </a:spcBef>
              <a:spcAft>
                <a:spcPts val="0"/>
              </a:spcAft>
              <a:buClr>
                <a:schemeClr val="dk1"/>
              </a:buClr>
              <a:buSzPts val="2000"/>
              <a:buNone/>
            </a:pPr>
            <a:r>
              <a:rPr lang="fr-FR" sz="2000"/>
              <a:t>    set @i=@i+1</a:t>
            </a:r>
            <a:endParaRPr/>
          </a:p>
          <a:p>
            <a:pPr indent="0" lvl="0" marL="0" rtl="0" algn="l">
              <a:spcBef>
                <a:spcPts val="400"/>
              </a:spcBef>
              <a:spcAft>
                <a:spcPts val="0"/>
              </a:spcAft>
              <a:buClr>
                <a:schemeClr val="dk1"/>
              </a:buClr>
              <a:buSzPts val="2000"/>
              <a:buNone/>
            </a:pPr>
            <a:r>
              <a:rPr lang="fr-FR" sz="2000"/>
              <a:t>    end </a:t>
            </a:r>
            <a:endParaRPr sz="2000"/>
          </a:p>
          <a:p>
            <a:pPr indent="0" lvl="0" marL="0" rtl="0" algn="l">
              <a:spcBef>
                <a:spcPts val="400"/>
              </a:spcBef>
              <a:spcAft>
                <a:spcPts val="0"/>
              </a:spcAft>
              <a:buClr>
                <a:schemeClr val="dk1"/>
              </a:buClr>
              <a:buSzPts val="2000"/>
              <a:buNone/>
            </a:pPr>
            <a:r>
              <a:rPr lang="fr-FR" sz="2000"/>
              <a:t>   return </a:t>
            </a:r>
            <a:endParaRPr/>
          </a:p>
          <a:p>
            <a:pPr indent="0" lvl="0" marL="0" rtl="0" algn="l">
              <a:spcBef>
                <a:spcPts val="400"/>
              </a:spcBef>
              <a:spcAft>
                <a:spcPts val="0"/>
              </a:spcAft>
              <a:buClr>
                <a:schemeClr val="dk1"/>
              </a:buClr>
              <a:buSzPts val="2000"/>
              <a:buNone/>
            </a:pPr>
            <a:r>
              <a:rPr lang="fr-FR" sz="2000"/>
              <a:t>end   </a:t>
            </a:r>
            <a:endParaRPr sz="2000"/>
          </a:p>
          <a:p>
            <a:pPr indent="0" lvl="0" marL="0" rtl="0" algn="l">
              <a:spcBef>
                <a:spcPts val="400"/>
              </a:spcBef>
              <a:spcAft>
                <a:spcPts val="0"/>
              </a:spcAft>
              <a:buClr>
                <a:schemeClr val="dk1"/>
              </a:buClr>
              <a:buSzPts val="2000"/>
              <a:buNone/>
            </a:pPr>
            <a:r>
              <a:rPr lang="fr-FR" sz="2000"/>
              <a:t>select * from dbo.TableMulti(5)</a:t>
            </a:r>
            <a:endParaRPr/>
          </a:p>
          <a:p>
            <a:pPr indent="0" lvl="0" marL="0" rtl="0" algn="l">
              <a:spcBef>
                <a:spcPts val="400"/>
              </a:spcBef>
              <a:spcAft>
                <a:spcPts val="0"/>
              </a:spcAft>
              <a:buClr>
                <a:schemeClr val="dk1"/>
              </a:buClr>
              <a:buSzPts val="2000"/>
              <a:buNone/>
            </a:pPr>
            <a:r>
              <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
        <p:nvSpPr>
          <p:cNvPr id="257" name="Google Shape;257;p28"/>
          <p:cNvSpPr/>
          <p:nvPr/>
        </p:nvSpPr>
        <p:spPr>
          <a:xfrm>
            <a:off x="381000" y="228600"/>
            <a:ext cx="8229600"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fr-FR" sz="4000" u="none" cap="none" strike="noStrike">
                <a:solidFill>
                  <a:srgbClr val="FF0000"/>
                </a:solidFill>
                <a:latin typeface="Arial"/>
                <a:ea typeface="Arial"/>
                <a:cs typeface="Arial"/>
                <a:sym typeface="Arial"/>
              </a:rPr>
              <a:t>Les Triggers</a:t>
            </a:r>
            <a:endParaRPr/>
          </a:p>
        </p:txBody>
      </p:sp>
      <p:sp>
        <p:nvSpPr>
          <p:cNvPr id="258" name="Google Shape;258;p28"/>
          <p:cNvSpPr/>
          <p:nvPr/>
        </p:nvSpPr>
        <p:spPr>
          <a:xfrm>
            <a:off x="152400" y="1259160"/>
            <a:ext cx="8686800" cy="541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fr-FR" sz="2800" u="none" cap="none" strike="noStrike">
                <a:solidFill>
                  <a:srgbClr val="0000FF"/>
                </a:solidFill>
                <a:latin typeface="Arial"/>
                <a:ea typeface="Arial"/>
                <a:cs typeface="Arial"/>
                <a:sym typeface="Arial"/>
              </a:rPr>
              <a:t>Triggers</a:t>
            </a:r>
            <a:endParaRPr/>
          </a:p>
          <a:p>
            <a:pPr indent="0" lvl="0" marL="0" marR="0" rtl="0" algn="l">
              <a:spcBef>
                <a:spcPts val="560"/>
              </a:spcBef>
              <a:spcAft>
                <a:spcPts val="0"/>
              </a:spcAft>
              <a:buNone/>
            </a:pPr>
            <a:r>
              <a:t/>
            </a:r>
            <a:endParaRPr b="1" i="0" sz="2800" u="none" cap="none" strike="noStrike">
              <a:solidFill>
                <a:srgbClr val="0000FF"/>
              </a:solidFill>
              <a:latin typeface="Arial"/>
              <a:ea typeface="Arial"/>
              <a:cs typeface="Arial"/>
              <a:sym typeface="Arial"/>
            </a:endParaRPr>
          </a:p>
          <a:p>
            <a:pPr indent="-342900" lvl="1" marL="800100" marR="0" rtl="0" algn="l">
              <a:lnSpc>
                <a:spcPct val="150000"/>
              </a:lnSpc>
              <a:spcBef>
                <a:spcPts val="480"/>
              </a:spcBef>
              <a:spcAft>
                <a:spcPts val="0"/>
              </a:spcAft>
              <a:buClr>
                <a:schemeClr val="dk1"/>
              </a:buClr>
              <a:buSzPts val="2400"/>
              <a:buFont typeface="Noto Sans Symbols"/>
              <a:buChar char="❑"/>
            </a:pPr>
            <a:r>
              <a:rPr b="0" i="0" lang="fr-FR" sz="2400" u="none" cap="none" strike="noStrike">
                <a:solidFill>
                  <a:schemeClr val="dk1"/>
                </a:solidFill>
                <a:latin typeface="Arial"/>
                <a:ea typeface="Arial"/>
                <a:cs typeface="Arial"/>
                <a:sym typeface="Arial"/>
              </a:rPr>
              <a:t> Les triggers spécifient explicitement à quel moment doivent-ils être vérifiés (i.e. insert, delete, update)</a:t>
            </a:r>
            <a:endParaRPr/>
          </a:p>
          <a:p>
            <a:pPr indent="-342900" lvl="1" marL="800100" marR="0" rtl="0" algn="l">
              <a:lnSpc>
                <a:spcPct val="150000"/>
              </a:lnSpc>
              <a:spcBef>
                <a:spcPts val="480"/>
              </a:spcBef>
              <a:spcAft>
                <a:spcPts val="0"/>
              </a:spcAft>
              <a:buClr>
                <a:schemeClr val="dk1"/>
              </a:buClr>
              <a:buSzPts val="2400"/>
              <a:buFont typeface="Noto Sans Symbols"/>
              <a:buChar char="❑"/>
            </a:pPr>
            <a:r>
              <a:rPr b="0" i="0" lang="fr-FR" sz="2400" u="none" cap="none" strike="noStrike">
                <a:solidFill>
                  <a:schemeClr val="dk1"/>
                </a:solidFill>
                <a:latin typeface="Arial"/>
                <a:ea typeface="Arial"/>
                <a:cs typeface="Arial"/>
                <a:sym typeface="Arial"/>
              </a:rPr>
              <a:t> Les triggers sont des règles ECA : Evénement, Condition, Action</a:t>
            </a:r>
            <a:endParaRPr/>
          </a:p>
          <a:p>
            <a:pPr indent="0" lvl="1" marL="457200" marR="0" rtl="0" algn="l">
              <a:lnSpc>
                <a:spcPct val="150000"/>
              </a:lnSpc>
              <a:spcBef>
                <a:spcPts val="48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0" y="274638"/>
            <a:ext cx="91440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030A0"/>
              </a:buClr>
              <a:buSzPts val="3200"/>
              <a:buFont typeface="Calibri"/>
              <a:buNone/>
            </a:pPr>
            <a:r>
              <a:rPr b="1" lang="fr-FR" sz="3200">
                <a:solidFill>
                  <a:srgbClr val="7030A0"/>
                </a:solidFill>
              </a:rPr>
              <a:t>Écrire des scripts dans le langage procédural du SGBD</a:t>
            </a:r>
            <a:endParaRPr sz="3200">
              <a:solidFill>
                <a:srgbClr val="7030A0"/>
              </a:solidFill>
            </a:endParaRPr>
          </a:p>
        </p:txBody>
      </p:sp>
      <p:sp>
        <p:nvSpPr>
          <p:cNvPr id="102" name="Google Shape;102;p3"/>
          <p:cNvSpPr txBox="1"/>
          <p:nvPr>
            <p:ph idx="1" type="body"/>
          </p:nvPr>
        </p:nvSpPr>
        <p:spPr>
          <a:xfrm>
            <a:off x="251525" y="1600200"/>
            <a:ext cx="8712900" cy="5257800"/>
          </a:xfrm>
          <a:prstGeom prst="rect">
            <a:avLst/>
          </a:prstGeom>
          <a:noFill/>
          <a:ln>
            <a:noFill/>
          </a:ln>
        </p:spPr>
        <p:txBody>
          <a:bodyPr anchorCtr="0" anchor="t" bIns="45700" lIns="91425" spcFirstLastPara="1" rIns="91425" wrap="square" tIns="45700">
            <a:normAutofit fontScale="77500" lnSpcReduction="10000"/>
          </a:bodyPr>
          <a:lstStyle/>
          <a:p>
            <a:pPr indent="-342900" lvl="0" marL="342900" rtl="0" algn="l">
              <a:spcBef>
                <a:spcPts val="0"/>
              </a:spcBef>
              <a:spcAft>
                <a:spcPts val="0"/>
              </a:spcAft>
              <a:buClr>
                <a:srgbClr val="FF0000"/>
              </a:buClr>
              <a:buSzPct val="100000"/>
              <a:buNone/>
            </a:pPr>
            <a:r>
              <a:rPr b="1" lang="fr-FR" sz="2800" u="sng">
                <a:solidFill>
                  <a:srgbClr val="FF0000"/>
                </a:solidFill>
              </a:rPr>
              <a:t>Présentation du T-SQL :</a:t>
            </a:r>
            <a:endParaRPr b="1" sz="2800" u="sng">
              <a:solidFill>
                <a:srgbClr val="FF0000"/>
              </a:solidFill>
            </a:endParaRPr>
          </a:p>
          <a:p>
            <a:pPr indent="-342900" lvl="0" marL="342900" rtl="0" algn="l">
              <a:spcBef>
                <a:spcPts val="0"/>
              </a:spcBef>
              <a:spcAft>
                <a:spcPts val="0"/>
              </a:spcAft>
              <a:buClr>
                <a:srgbClr val="FF0000"/>
              </a:buClr>
              <a:buSzPct val="100000"/>
              <a:buNone/>
            </a:pPr>
            <a:r>
              <a:t/>
            </a:r>
            <a:endParaRPr b="1" sz="2800" u="sng">
              <a:solidFill>
                <a:srgbClr val="FF0000"/>
              </a:solidFill>
            </a:endParaRPr>
          </a:p>
          <a:p>
            <a:pPr indent="-342900" lvl="0" marL="342900" rtl="0" algn="l">
              <a:spcBef>
                <a:spcPts val="560"/>
              </a:spcBef>
              <a:spcAft>
                <a:spcPts val="0"/>
              </a:spcAft>
              <a:buClr>
                <a:schemeClr val="dk1"/>
              </a:buClr>
              <a:buSzPct val="100000"/>
              <a:buNone/>
            </a:pPr>
            <a:r>
              <a:rPr lang="fr-FR" sz="2800"/>
              <a:t>    Le T-SQL (Transact Structured Query Langage) est un langage de communication avec une base de données relationnelle SQL Server.</a:t>
            </a:r>
            <a:endParaRPr sz="2800"/>
          </a:p>
          <a:p>
            <a:pPr indent="-342900" lvl="0" marL="342900" rtl="0" algn="l">
              <a:spcBef>
                <a:spcPts val="560"/>
              </a:spcBef>
              <a:spcAft>
                <a:spcPts val="0"/>
              </a:spcAft>
              <a:buClr>
                <a:schemeClr val="dk1"/>
              </a:buClr>
              <a:buSzPct val="100000"/>
              <a:buNone/>
            </a:pPr>
            <a:r>
              <a:rPr lang="fr-FR" sz="2800"/>
              <a:t>    </a:t>
            </a:r>
            <a:r>
              <a:rPr lang="fr-FR" sz="2800"/>
              <a:t>T-SQL est un langage procédural utilisé par Microsoft dans SQL Server. Il ajoute les variables déclarées, le contrôle des transactions, la gestion des erreurs et des exceptions et le traitement des lignes à SQL.</a:t>
            </a:r>
            <a:endParaRPr sz="2800"/>
          </a:p>
          <a:p>
            <a:pPr indent="-342900" lvl="0" marL="342900" rtl="0" algn="l">
              <a:spcBef>
                <a:spcPts val="560"/>
              </a:spcBef>
              <a:spcAft>
                <a:spcPts val="0"/>
              </a:spcAft>
              <a:buClr>
                <a:schemeClr val="dk1"/>
              </a:buClr>
              <a:buSzPct val="100000"/>
              <a:buNone/>
            </a:pPr>
            <a:r>
              <a:t/>
            </a:r>
            <a:endParaRPr sz="2800"/>
          </a:p>
          <a:p>
            <a:pPr indent="-342900" lvl="0" marL="342900" rtl="0" algn="l">
              <a:spcBef>
                <a:spcPts val="560"/>
              </a:spcBef>
              <a:spcAft>
                <a:spcPts val="0"/>
              </a:spcAft>
              <a:buClr>
                <a:schemeClr val="dk1"/>
              </a:buClr>
              <a:buSzPct val="100000"/>
              <a:buNone/>
            </a:pPr>
            <a:r>
              <a:rPr lang="fr-FR" sz="2800"/>
              <a:t>Par rapport au SQL, le T-SQL ajoute les fonctionnalités suivantes :</a:t>
            </a:r>
            <a:endParaRPr sz="2800"/>
          </a:p>
          <a:p>
            <a:pPr indent="-342900" lvl="0" marL="342900" rtl="0" algn="l">
              <a:spcBef>
                <a:spcPts val="560"/>
              </a:spcBef>
              <a:spcAft>
                <a:spcPts val="0"/>
              </a:spcAft>
              <a:buClr>
                <a:schemeClr val="dk1"/>
              </a:buClr>
              <a:buSzPct val="100000"/>
              <a:buNone/>
            </a:pPr>
            <a:r>
              <a:t/>
            </a:r>
            <a:endParaRPr sz="2800"/>
          </a:p>
          <a:p>
            <a:pPr indent="-366395" lvl="0" marL="457200" rtl="0" algn="l">
              <a:spcBef>
                <a:spcPts val="560"/>
              </a:spcBef>
              <a:spcAft>
                <a:spcPts val="0"/>
              </a:spcAft>
              <a:buSzPct val="100000"/>
              <a:buChar char="•"/>
            </a:pPr>
            <a:r>
              <a:rPr lang="fr-FR" sz="2800"/>
              <a:t>Éléments de programmation procédurale (boucle, conditions...) ;</a:t>
            </a:r>
            <a:endParaRPr sz="2800"/>
          </a:p>
          <a:p>
            <a:pPr indent="-366395" lvl="0" marL="457200" rtl="0" algn="l">
              <a:spcBef>
                <a:spcPts val="0"/>
              </a:spcBef>
              <a:spcAft>
                <a:spcPts val="0"/>
              </a:spcAft>
              <a:buSzPct val="100000"/>
              <a:buChar char="•"/>
            </a:pPr>
            <a:r>
              <a:rPr lang="fr-FR" sz="2800"/>
              <a:t>La possibilité de créer et d'utiliser des variables locales ;</a:t>
            </a:r>
            <a:endParaRPr sz="2800"/>
          </a:p>
          <a:p>
            <a:pPr indent="-366395" lvl="0" marL="457200" rtl="0" algn="l">
              <a:spcBef>
                <a:spcPts val="0"/>
              </a:spcBef>
              <a:spcAft>
                <a:spcPts val="0"/>
              </a:spcAft>
              <a:buSzPct val="100000"/>
              <a:buChar char="•"/>
            </a:pPr>
            <a:r>
              <a:rPr lang="fr-FR" sz="2800"/>
              <a:t>Des fonctions de manipulations de chaîne de caractères, de dates et de calculs mathématiques.</a:t>
            </a:r>
            <a:endParaRPr sz="2800"/>
          </a:p>
          <a:p>
            <a:pPr indent="-342900" lvl="0" marL="342900" rtl="0" algn="l">
              <a:spcBef>
                <a:spcPts val="560"/>
              </a:spcBef>
              <a:spcAft>
                <a:spcPts val="0"/>
              </a:spcAft>
              <a:buClr>
                <a:schemeClr val="dk1"/>
              </a:buClr>
              <a:buSzPct val="100000"/>
              <a:buNone/>
            </a:pPr>
            <a:r>
              <a:t/>
            </a:r>
            <a:endParaRPr sz="2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00B050"/>
              </a:buClr>
              <a:buSzPts val="2400"/>
              <a:buChar char="•"/>
            </a:pPr>
            <a:r>
              <a:rPr b="1" lang="fr-FR" sz="2400">
                <a:solidFill>
                  <a:srgbClr val="00B050"/>
                </a:solidFill>
              </a:rPr>
              <a:t>Syntaxe Générale:</a:t>
            </a:r>
            <a:endParaRPr/>
          </a:p>
          <a:p>
            <a:pPr indent="-190500" lvl="0" marL="342900" rtl="0" algn="l">
              <a:lnSpc>
                <a:spcPct val="90000"/>
              </a:lnSpc>
              <a:spcBef>
                <a:spcPts val="480"/>
              </a:spcBef>
              <a:spcAft>
                <a:spcPts val="0"/>
              </a:spcAft>
              <a:buClr>
                <a:schemeClr val="dk1"/>
              </a:buClr>
              <a:buSzPts val="2400"/>
              <a:buNone/>
            </a:pPr>
            <a:r>
              <a:t/>
            </a:r>
            <a:endParaRPr b="1" sz="2400">
              <a:solidFill>
                <a:srgbClr val="00B050"/>
              </a:solidFill>
            </a:endParaRPr>
          </a:p>
          <a:p>
            <a:pPr indent="-342900" lvl="0" marL="342900" rtl="0" algn="l">
              <a:lnSpc>
                <a:spcPct val="90000"/>
              </a:lnSpc>
              <a:spcBef>
                <a:spcPts val="480"/>
              </a:spcBef>
              <a:spcAft>
                <a:spcPts val="0"/>
              </a:spcAft>
              <a:buClr>
                <a:schemeClr val="dk1"/>
              </a:buClr>
              <a:buSzPts val="2400"/>
              <a:buNone/>
            </a:pPr>
            <a:r>
              <a:rPr lang="fr-FR" sz="2400"/>
              <a:t>		</a:t>
            </a:r>
            <a:r>
              <a:rPr lang="fr-FR" sz="2400">
                <a:solidFill>
                  <a:srgbClr val="0000FF"/>
                </a:solidFill>
              </a:rPr>
              <a:t>CREATE    TRIGGER     </a:t>
            </a:r>
            <a:r>
              <a:rPr lang="fr-FR" sz="2400"/>
              <a:t>TG_EXEMPLE1</a:t>
            </a:r>
            <a:r>
              <a:rPr lang="fr-FR" sz="2400">
                <a:solidFill>
                  <a:schemeClr val="dk2"/>
                </a:solidFill>
              </a:rPr>
              <a:t>     </a:t>
            </a:r>
            <a:r>
              <a:rPr lang="fr-FR" sz="2400">
                <a:solidFill>
                  <a:srgbClr val="0000FF"/>
                </a:solidFill>
              </a:rPr>
              <a:t>ON  </a:t>
            </a:r>
            <a:r>
              <a:rPr lang="fr-FR" sz="2400">
                <a:solidFill>
                  <a:schemeClr val="dk2"/>
                </a:solidFill>
              </a:rPr>
              <a:t>   </a:t>
            </a:r>
            <a:r>
              <a:rPr lang="fr-FR" sz="2400"/>
              <a:t>TABLE1</a:t>
            </a:r>
            <a:endParaRPr/>
          </a:p>
          <a:p>
            <a:pPr indent="-342900" lvl="0" marL="342900" rtl="0" algn="l">
              <a:lnSpc>
                <a:spcPct val="90000"/>
              </a:lnSpc>
              <a:spcBef>
                <a:spcPts val="0"/>
              </a:spcBef>
              <a:spcAft>
                <a:spcPts val="0"/>
              </a:spcAft>
              <a:buClr>
                <a:schemeClr val="dk2"/>
              </a:buClr>
              <a:buSzPts val="2400"/>
              <a:buNone/>
            </a:pPr>
            <a:r>
              <a:rPr lang="fr-FR" sz="2400">
                <a:solidFill>
                  <a:schemeClr val="dk2"/>
                </a:solidFill>
              </a:rPr>
              <a:t>		</a:t>
            </a:r>
            <a:r>
              <a:rPr lang="fr-FR" sz="2400">
                <a:solidFill>
                  <a:srgbClr val="0000FF"/>
                </a:solidFill>
              </a:rPr>
              <a:t>INSTEAD     OF   INSERT, UPDATE</a:t>
            </a:r>
            <a:endParaRPr/>
          </a:p>
          <a:p>
            <a:pPr indent="0" lvl="0" marL="0" rtl="0" algn="l">
              <a:spcBef>
                <a:spcPts val="480"/>
              </a:spcBef>
              <a:spcAft>
                <a:spcPts val="0"/>
              </a:spcAft>
              <a:buClr>
                <a:schemeClr val="dk1"/>
              </a:buClr>
              <a:buSzPts val="2400"/>
              <a:buNone/>
            </a:pPr>
            <a:r>
              <a:rPr lang="fr-FR" sz="2400"/>
              <a:t>               </a:t>
            </a:r>
            <a:r>
              <a:rPr lang="fr-FR" sz="2400">
                <a:solidFill>
                  <a:srgbClr val="0000FF"/>
                </a:solidFill>
              </a:rPr>
              <a:t>AS</a:t>
            </a:r>
            <a:endParaRPr/>
          </a:p>
          <a:p>
            <a:pPr indent="0" lvl="0" marL="0" rtl="0" algn="l">
              <a:spcBef>
                <a:spcPts val="480"/>
              </a:spcBef>
              <a:spcAft>
                <a:spcPts val="0"/>
              </a:spcAft>
              <a:buClr>
                <a:srgbClr val="0000FF"/>
              </a:buClr>
              <a:buSzPts val="2400"/>
              <a:buNone/>
            </a:pPr>
            <a:r>
              <a:rPr lang="fr-FR" sz="2400">
                <a:solidFill>
                  <a:srgbClr val="0000FF"/>
                </a:solidFill>
              </a:rPr>
              <a:t>               BEGIN</a:t>
            </a:r>
            <a:endParaRPr/>
          </a:p>
          <a:p>
            <a:pPr indent="0" lvl="0" marL="0" rtl="0" algn="l">
              <a:spcBef>
                <a:spcPts val="480"/>
              </a:spcBef>
              <a:spcAft>
                <a:spcPts val="0"/>
              </a:spcAft>
              <a:buClr>
                <a:schemeClr val="dk1"/>
              </a:buClr>
              <a:buSzPts val="2400"/>
              <a:buNone/>
            </a:pPr>
            <a:r>
              <a:rPr lang="fr-FR" sz="2400"/>
              <a:t>                       -- Instruction …</a:t>
            </a:r>
            <a:endParaRPr sz="2400"/>
          </a:p>
          <a:p>
            <a:pPr indent="0" lvl="0" marL="0" rtl="0" algn="l">
              <a:spcBef>
                <a:spcPts val="480"/>
              </a:spcBef>
              <a:spcAft>
                <a:spcPts val="0"/>
              </a:spcAft>
              <a:buClr>
                <a:srgbClr val="0000FF"/>
              </a:buClr>
              <a:buSzPts val="2400"/>
              <a:buNone/>
            </a:pPr>
            <a:r>
              <a:rPr lang="fr-FR" sz="2400">
                <a:solidFill>
                  <a:srgbClr val="0000FF"/>
                </a:solidFill>
              </a:rPr>
              <a:t>                END</a:t>
            </a:r>
            <a:endParaRPr/>
          </a:p>
          <a:p>
            <a:pPr indent="-342900" lvl="0" marL="342900" rtl="0" algn="l">
              <a:lnSpc>
                <a:spcPct val="90000"/>
              </a:lnSpc>
              <a:spcBef>
                <a:spcPts val="0"/>
              </a:spcBef>
              <a:spcAft>
                <a:spcPts val="0"/>
              </a:spcAft>
              <a:buClr>
                <a:schemeClr val="dk1"/>
              </a:buClr>
              <a:buSzPts val="2400"/>
              <a:buNone/>
            </a:pPr>
            <a:r>
              <a:t/>
            </a:r>
            <a:endParaRPr sz="2400">
              <a:solidFill>
                <a:schemeClr val="dk2"/>
              </a:solidFill>
            </a:endParaRPr>
          </a:p>
          <a:p>
            <a:pPr indent="-190500" lvl="0" marL="342900" rtl="0" algn="l">
              <a:spcBef>
                <a:spcPts val="480"/>
              </a:spcBef>
              <a:spcAft>
                <a:spcPts val="0"/>
              </a:spcAft>
              <a:buClr>
                <a:schemeClr val="dk1"/>
              </a:buClr>
              <a:buSzPts val="2400"/>
              <a:buNone/>
            </a:pPr>
            <a:r>
              <a:t/>
            </a:r>
            <a:endParaRPr sz="2400"/>
          </a:p>
        </p:txBody>
      </p:sp>
      <p:sp>
        <p:nvSpPr>
          <p:cNvPr id="264" name="Google Shape;264;p29"/>
          <p:cNvSpPr/>
          <p:nvPr/>
        </p:nvSpPr>
        <p:spPr>
          <a:xfrm>
            <a:off x="381000" y="228600"/>
            <a:ext cx="8229600" cy="104016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fr-FR" sz="4000" u="none" cap="none" strike="noStrike">
                <a:solidFill>
                  <a:srgbClr val="FF0000"/>
                </a:solidFill>
                <a:latin typeface="Calibri"/>
                <a:ea typeface="Calibri"/>
                <a:cs typeface="Calibri"/>
                <a:sym typeface="Calibri"/>
              </a:rPr>
              <a:t>Trigger</a:t>
            </a:r>
            <a:r>
              <a:rPr b="0" i="0" lang="fr-FR" sz="4000" u="none" cap="none" strike="noStrike">
                <a:solidFill>
                  <a:srgbClr val="FF0000"/>
                </a:solidFill>
                <a:latin typeface="Calibri"/>
                <a:ea typeface="Calibri"/>
                <a:cs typeface="Calibri"/>
                <a:sym typeface="Calibri"/>
              </a:rPr>
              <a:t> </a:t>
            </a:r>
            <a:endParaRPr b="0" i="0" sz="40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rPr b="0" i="0" lang="fr-FR" sz="4000" u="none" cap="none" strike="noStrike">
                <a:solidFill>
                  <a:srgbClr val="FF0000"/>
                </a:solidFill>
                <a:latin typeface="Calibri"/>
                <a:ea typeface="Calibri"/>
                <a:cs typeface="Calibri"/>
                <a:sym typeface="Calibri"/>
              </a:rPr>
              <a:t> </a:t>
            </a:r>
            <a:r>
              <a:rPr b="1" i="0" lang="fr-FR" sz="2800" u="none" cap="none" strike="noStrike">
                <a:solidFill>
                  <a:srgbClr val="FFC000"/>
                </a:solidFill>
                <a:latin typeface="Calibri"/>
                <a:ea typeface="Calibri"/>
                <a:cs typeface="Calibri"/>
                <a:sym typeface="Calibri"/>
              </a:rPr>
              <a:t>Avant</a:t>
            </a:r>
            <a:r>
              <a:rPr b="0" i="0" lang="fr-FR" sz="2800" u="none" cap="none" strike="noStrike">
                <a:solidFill>
                  <a:srgbClr val="FFC000"/>
                </a:solidFill>
                <a:latin typeface="Calibri"/>
                <a:ea typeface="Calibri"/>
                <a:cs typeface="Calibri"/>
                <a:sym typeface="Calibri"/>
              </a:rPr>
              <a:t> </a:t>
            </a:r>
            <a:r>
              <a:rPr b="1" i="0" lang="fr-FR" sz="2800" u="none" cap="none" strike="noStrike">
                <a:solidFill>
                  <a:srgbClr val="FFC000"/>
                </a:solidFill>
                <a:latin typeface="Calibri"/>
                <a:ea typeface="Calibri"/>
                <a:cs typeface="Calibri"/>
                <a:sym typeface="Calibri"/>
              </a:rPr>
              <a:t>l’exécution</a:t>
            </a:r>
            <a:endParaRPr b="1" i="0" sz="2800" u="none" cap="none" strike="noStrike">
              <a:solidFill>
                <a:srgbClr val="FFC000"/>
              </a:solidFill>
              <a:latin typeface="Calibri"/>
              <a:ea typeface="Calibri"/>
              <a:cs typeface="Calibri"/>
              <a:sym typeface="Calibri"/>
            </a:endParaRPr>
          </a:p>
          <a:p>
            <a:pPr indent="0" lvl="0" marL="0" marR="0" rtl="0" algn="ctr">
              <a:spcBef>
                <a:spcPts val="0"/>
              </a:spcBef>
              <a:spcAft>
                <a:spcPts val="0"/>
              </a:spcAft>
              <a:buNone/>
            </a:pPr>
            <a:r>
              <a:t/>
            </a:r>
            <a:endParaRPr b="1" i="0" sz="2800" u="none" cap="none" strike="noStrike">
              <a:solidFill>
                <a:srgbClr val="FFC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00B050"/>
              </a:buClr>
              <a:buSzPts val="2400"/>
              <a:buChar char="•"/>
            </a:pPr>
            <a:r>
              <a:rPr b="1" lang="fr-FR" sz="2400">
                <a:solidFill>
                  <a:srgbClr val="00B050"/>
                </a:solidFill>
              </a:rPr>
              <a:t>Syntaxe Générale:</a:t>
            </a:r>
            <a:endParaRPr/>
          </a:p>
          <a:p>
            <a:pPr indent="-190500" lvl="0" marL="342900" rtl="0" algn="l">
              <a:lnSpc>
                <a:spcPct val="90000"/>
              </a:lnSpc>
              <a:spcBef>
                <a:spcPts val="480"/>
              </a:spcBef>
              <a:spcAft>
                <a:spcPts val="0"/>
              </a:spcAft>
              <a:buClr>
                <a:schemeClr val="dk1"/>
              </a:buClr>
              <a:buSzPts val="2400"/>
              <a:buNone/>
            </a:pPr>
            <a:r>
              <a:t/>
            </a:r>
            <a:endParaRPr b="1" sz="2400">
              <a:solidFill>
                <a:srgbClr val="00B050"/>
              </a:solidFill>
            </a:endParaRPr>
          </a:p>
          <a:p>
            <a:pPr indent="-342900" lvl="0" marL="342900" rtl="0" algn="l">
              <a:lnSpc>
                <a:spcPct val="90000"/>
              </a:lnSpc>
              <a:spcBef>
                <a:spcPts val="480"/>
              </a:spcBef>
              <a:spcAft>
                <a:spcPts val="0"/>
              </a:spcAft>
              <a:buClr>
                <a:schemeClr val="dk1"/>
              </a:buClr>
              <a:buSzPts val="2400"/>
              <a:buNone/>
            </a:pPr>
            <a:r>
              <a:rPr lang="fr-FR" sz="2400"/>
              <a:t>		</a:t>
            </a:r>
            <a:r>
              <a:rPr lang="fr-FR" sz="2400">
                <a:solidFill>
                  <a:srgbClr val="0000FF"/>
                </a:solidFill>
              </a:rPr>
              <a:t>CREATE    TRIGGER     </a:t>
            </a:r>
            <a:r>
              <a:rPr lang="fr-FR" sz="2400"/>
              <a:t>TG_EXEMPLE</a:t>
            </a:r>
            <a:r>
              <a:rPr lang="fr-FR" sz="2400">
                <a:solidFill>
                  <a:schemeClr val="dk2"/>
                </a:solidFill>
              </a:rPr>
              <a:t> 2    </a:t>
            </a:r>
            <a:r>
              <a:rPr lang="fr-FR" sz="2400">
                <a:solidFill>
                  <a:srgbClr val="0000FF"/>
                </a:solidFill>
              </a:rPr>
              <a:t>ON  </a:t>
            </a:r>
            <a:r>
              <a:rPr lang="fr-FR" sz="2400">
                <a:solidFill>
                  <a:schemeClr val="dk2"/>
                </a:solidFill>
              </a:rPr>
              <a:t>   </a:t>
            </a:r>
            <a:r>
              <a:rPr lang="fr-FR" sz="2400"/>
              <a:t>TABLE1</a:t>
            </a:r>
            <a:endParaRPr/>
          </a:p>
          <a:p>
            <a:pPr indent="-342900" lvl="0" marL="342900" rtl="0" algn="l">
              <a:lnSpc>
                <a:spcPct val="90000"/>
              </a:lnSpc>
              <a:spcBef>
                <a:spcPts val="0"/>
              </a:spcBef>
              <a:spcAft>
                <a:spcPts val="0"/>
              </a:spcAft>
              <a:buClr>
                <a:schemeClr val="dk2"/>
              </a:buClr>
              <a:buSzPts val="2400"/>
              <a:buNone/>
            </a:pPr>
            <a:r>
              <a:rPr lang="fr-FR" sz="2400">
                <a:solidFill>
                  <a:schemeClr val="dk2"/>
                </a:solidFill>
              </a:rPr>
              <a:t>		</a:t>
            </a:r>
            <a:r>
              <a:rPr lang="fr-FR" sz="2400">
                <a:solidFill>
                  <a:srgbClr val="0000FF"/>
                </a:solidFill>
              </a:rPr>
              <a:t> FOR   INSERT,   UPDATE</a:t>
            </a:r>
            <a:endParaRPr sz="2400">
              <a:solidFill>
                <a:srgbClr val="0000FF"/>
              </a:solidFill>
            </a:endParaRPr>
          </a:p>
          <a:p>
            <a:pPr indent="0" lvl="0" marL="0" rtl="0" algn="l">
              <a:spcBef>
                <a:spcPts val="480"/>
              </a:spcBef>
              <a:spcAft>
                <a:spcPts val="0"/>
              </a:spcAft>
              <a:buClr>
                <a:schemeClr val="dk1"/>
              </a:buClr>
              <a:buSzPts val="2400"/>
              <a:buNone/>
            </a:pPr>
            <a:r>
              <a:rPr lang="fr-FR" sz="2400"/>
              <a:t>               </a:t>
            </a:r>
            <a:r>
              <a:rPr lang="fr-FR" sz="2400">
                <a:solidFill>
                  <a:srgbClr val="0000FF"/>
                </a:solidFill>
              </a:rPr>
              <a:t>AS</a:t>
            </a:r>
            <a:endParaRPr/>
          </a:p>
          <a:p>
            <a:pPr indent="0" lvl="0" marL="0" rtl="0" algn="l">
              <a:spcBef>
                <a:spcPts val="480"/>
              </a:spcBef>
              <a:spcAft>
                <a:spcPts val="0"/>
              </a:spcAft>
              <a:buClr>
                <a:srgbClr val="0000FF"/>
              </a:buClr>
              <a:buSzPts val="2400"/>
              <a:buNone/>
            </a:pPr>
            <a:r>
              <a:rPr lang="fr-FR" sz="2400">
                <a:solidFill>
                  <a:srgbClr val="0000FF"/>
                </a:solidFill>
              </a:rPr>
              <a:t>               BEGIN</a:t>
            </a:r>
            <a:endParaRPr/>
          </a:p>
          <a:p>
            <a:pPr indent="0" lvl="0" marL="0" rtl="0" algn="l">
              <a:spcBef>
                <a:spcPts val="480"/>
              </a:spcBef>
              <a:spcAft>
                <a:spcPts val="0"/>
              </a:spcAft>
              <a:buClr>
                <a:schemeClr val="dk1"/>
              </a:buClr>
              <a:buSzPts val="2400"/>
              <a:buNone/>
            </a:pPr>
            <a:r>
              <a:rPr lang="fr-FR" sz="2400"/>
              <a:t>                       -- Instruction …</a:t>
            </a:r>
            <a:endParaRPr sz="2400"/>
          </a:p>
          <a:p>
            <a:pPr indent="0" lvl="0" marL="0" rtl="0" algn="l">
              <a:spcBef>
                <a:spcPts val="480"/>
              </a:spcBef>
              <a:spcAft>
                <a:spcPts val="0"/>
              </a:spcAft>
              <a:buClr>
                <a:srgbClr val="0000FF"/>
              </a:buClr>
              <a:buSzPts val="2400"/>
              <a:buNone/>
            </a:pPr>
            <a:r>
              <a:rPr lang="fr-FR" sz="2400">
                <a:solidFill>
                  <a:srgbClr val="0000FF"/>
                </a:solidFill>
              </a:rPr>
              <a:t>                END</a:t>
            </a:r>
            <a:endParaRPr/>
          </a:p>
          <a:p>
            <a:pPr indent="-342900" lvl="0" marL="342900" rtl="0" algn="l">
              <a:lnSpc>
                <a:spcPct val="90000"/>
              </a:lnSpc>
              <a:spcBef>
                <a:spcPts val="0"/>
              </a:spcBef>
              <a:spcAft>
                <a:spcPts val="0"/>
              </a:spcAft>
              <a:buClr>
                <a:schemeClr val="dk1"/>
              </a:buClr>
              <a:buSzPts val="2400"/>
              <a:buNone/>
            </a:pPr>
            <a:r>
              <a:t/>
            </a:r>
            <a:endParaRPr sz="2400">
              <a:solidFill>
                <a:schemeClr val="dk2"/>
              </a:solidFill>
            </a:endParaRPr>
          </a:p>
          <a:p>
            <a:pPr indent="-190500" lvl="0" marL="342900" rtl="0" algn="l">
              <a:spcBef>
                <a:spcPts val="480"/>
              </a:spcBef>
              <a:spcAft>
                <a:spcPts val="0"/>
              </a:spcAft>
              <a:buClr>
                <a:schemeClr val="dk1"/>
              </a:buClr>
              <a:buSzPts val="2400"/>
              <a:buNone/>
            </a:pPr>
            <a:r>
              <a:t/>
            </a:r>
            <a:endParaRPr sz="2400"/>
          </a:p>
        </p:txBody>
      </p:sp>
      <p:sp>
        <p:nvSpPr>
          <p:cNvPr id="270" name="Google Shape;270;p30"/>
          <p:cNvSpPr/>
          <p:nvPr/>
        </p:nvSpPr>
        <p:spPr>
          <a:xfrm>
            <a:off x="381000" y="228600"/>
            <a:ext cx="8229600"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fr-FR" sz="4000" u="none" cap="none" strike="noStrike">
                <a:solidFill>
                  <a:srgbClr val="FF0000"/>
                </a:solidFill>
                <a:latin typeface="Calibri"/>
                <a:ea typeface="Calibri"/>
                <a:cs typeface="Calibri"/>
                <a:sym typeface="Calibri"/>
              </a:rPr>
              <a:t>Trigger</a:t>
            </a:r>
            <a:r>
              <a:rPr b="0" i="0" lang="fr-FR" sz="4000" u="none" cap="none" strike="noStrike">
                <a:solidFill>
                  <a:srgbClr val="FF0000"/>
                </a:solidFill>
                <a:latin typeface="Calibri"/>
                <a:ea typeface="Calibri"/>
                <a:cs typeface="Calibri"/>
                <a:sym typeface="Calibri"/>
              </a:rPr>
              <a:t> </a:t>
            </a:r>
            <a:endParaRPr b="0" i="0" sz="40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rPr b="0" i="0" lang="fr-FR" sz="4000" u="none" cap="none" strike="noStrike">
                <a:solidFill>
                  <a:srgbClr val="FF0000"/>
                </a:solidFill>
                <a:latin typeface="Calibri"/>
                <a:ea typeface="Calibri"/>
                <a:cs typeface="Calibri"/>
                <a:sym typeface="Calibri"/>
              </a:rPr>
              <a:t> </a:t>
            </a:r>
            <a:r>
              <a:rPr b="1" i="0" lang="fr-FR" sz="2800" u="none" cap="none" strike="noStrike">
                <a:solidFill>
                  <a:srgbClr val="FFC000"/>
                </a:solidFill>
                <a:latin typeface="Calibri"/>
                <a:ea typeface="Calibri"/>
                <a:cs typeface="Calibri"/>
                <a:sym typeface="Calibri"/>
              </a:rPr>
              <a:t>Au moment de l’exécution</a:t>
            </a:r>
            <a:endParaRPr b="1" i="0" sz="2800" u="none" cap="none" strike="noStrike">
              <a:solidFill>
                <a:srgbClr val="FFC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00B050"/>
              </a:buClr>
              <a:buSzPts val="2400"/>
              <a:buChar char="•"/>
            </a:pPr>
            <a:r>
              <a:rPr b="1" lang="fr-FR" sz="2400">
                <a:solidFill>
                  <a:srgbClr val="00B050"/>
                </a:solidFill>
              </a:rPr>
              <a:t>Syntaxe Générale:</a:t>
            </a:r>
            <a:endParaRPr/>
          </a:p>
          <a:p>
            <a:pPr indent="-190500" lvl="0" marL="342900" rtl="0" algn="l">
              <a:lnSpc>
                <a:spcPct val="90000"/>
              </a:lnSpc>
              <a:spcBef>
                <a:spcPts val="480"/>
              </a:spcBef>
              <a:spcAft>
                <a:spcPts val="0"/>
              </a:spcAft>
              <a:buClr>
                <a:schemeClr val="dk1"/>
              </a:buClr>
              <a:buSzPts val="2400"/>
              <a:buNone/>
            </a:pPr>
            <a:r>
              <a:t/>
            </a:r>
            <a:endParaRPr b="1" sz="2400">
              <a:solidFill>
                <a:srgbClr val="00B050"/>
              </a:solidFill>
            </a:endParaRPr>
          </a:p>
          <a:p>
            <a:pPr indent="-342900" lvl="0" marL="342900" rtl="0" algn="l">
              <a:lnSpc>
                <a:spcPct val="90000"/>
              </a:lnSpc>
              <a:spcBef>
                <a:spcPts val="480"/>
              </a:spcBef>
              <a:spcAft>
                <a:spcPts val="0"/>
              </a:spcAft>
              <a:buClr>
                <a:schemeClr val="dk1"/>
              </a:buClr>
              <a:buSzPts val="2400"/>
              <a:buNone/>
            </a:pPr>
            <a:r>
              <a:rPr lang="fr-FR" sz="2400"/>
              <a:t>		</a:t>
            </a:r>
            <a:r>
              <a:rPr lang="fr-FR" sz="2400">
                <a:solidFill>
                  <a:srgbClr val="0000FF"/>
                </a:solidFill>
              </a:rPr>
              <a:t>CREATE    TRIGGER     </a:t>
            </a:r>
            <a:r>
              <a:rPr lang="fr-FR" sz="2400"/>
              <a:t>TG_EXEMPLE</a:t>
            </a:r>
            <a:r>
              <a:rPr lang="fr-FR" sz="2400">
                <a:solidFill>
                  <a:schemeClr val="dk2"/>
                </a:solidFill>
              </a:rPr>
              <a:t>     </a:t>
            </a:r>
            <a:r>
              <a:rPr lang="fr-FR" sz="2400">
                <a:solidFill>
                  <a:srgbClr val="0000FF"/>
                </a:solidFill>
              </a:rPr>
              <a:t>ON  </a:t>
            </a:r>
            <a:r>
              <a:rPr lang="fr-FR" sz="2400">
                <a:solidFill>
                  <a:schemeClr val="dk2"/>
                </a:solidFill>
              </a:rPr>
              <a:t>   </a:t>
            </a:r>
            <a:r>
              <a:rPr lang="fr-FR" sz="2400"/>
              <a:t>TABLE1</a:t>
            </a:r>
            <a:endParaRPr/>
          </a:p>
          <a:p>
            <a:pPr indent="-342900" lvl="0" marL="342900" rtl="0" algn="l">
              <a:lnSpc>
                <a:spcPct val="90000"/>
              </a:lnSpc>
              <a:spcBef>
                <a:spcPts val="0"/>
              </a:spcBef>
              <a:spcAft>
                <a:spcPts val="0"/>
              </a:spcAft>
              <a:buClr>
                <a:schemeClr val="dk2"/>
              </a:buClr>
              <a:buSzPts val="2400"/>
              <a:buNone/>
            </a:pPr>
            <a:r>
              <a:rPr lang="fr-FR" sz="2400">
                <a:solidFill>
                  <a:schemeClr val="dk2"/>
                </a:solidFill>
              </a:rPr>
              <a:t>		</a:t>
            </a:r>
            <a:r>
              <a:rPr lang="fr-FR" sz="2400"/>
              <a:t> </a:t>
            </a:r>
            <a:r>
              <a:rPr lang="fr-FR" sz="2400">
                <a:solidFill>
                  <a:srgbClr val="0000FF"/>
                </a:solidFill>
              </a:rPr>
              <a:t>AFTER </a:t>
            </a:r>
            <a:r>
              <a:rPr lang="fr-FR" sz="2400"/>
              <a:t> </a:t>
            </a:r>
            <a:r>
              <a:rPr lang="fr-FR" sz="2400">
                <a:solidFill>
                  <a:srgbClr val="0000FF"/>
                </a:solidFill>
              </a:rPr>
              <a:t> INSERT, UPDATE</a:t>
            </a:r>
            <a:endParaRPr/>
          </a:p>
          <a:p>
            <a:pPr indent="0" lvl="0" marL="0" rtl="0" algn="l">
              <a:spcBef>
                <a:spcPts val="480"/>
              </a:spcBef>
              <a:spcAft>
                <a:spcPts val="0"/>
              </a:spcAft>
              <a:buClr>
                <a:schemeClr val="dk1"/>
              </a:buClr>
              <a:buSzPts val="2400"/>
              <a:buNone/>
            </a:pPr>
            <a:r>
              <a:rPr lang="fr-FR" sz="2400"/>
              <a:t>               </a:t>
            </a:r>
            <a:r>
              <a:rPr lang="fr-FR" sz="2400">
                <a:solidFill>
                  <a:srgbClr val="0000FF"/>
                </a:solidFill>
              </a:rPr>
              <a:t>AS</a:t>
            </a:r>
            <a:endParaRPr/>
          </a:p>
          <a:p>
            <a:pPr indent="0" lvl="0" marL="0" rtl="0" algn="l">
              <a:spcBef>
                <a:spcPts val="480"/>
              </a:spcBef>
              <a:spcAft>
                <a:spcPts val="0"/>
              </a:spcAft>
              <a:buClr>
                <a:srgbClr val="0000FF"/>
              </a:buClr>
              <a:buSzPts val="2400"/>
              <a:buNone/>
            </a:pPr>
            <a:r>
              <a:rPr lang="fr-FR" sz="2400">
                <a:solidFill>
                  <a:srgbClr val="0000FF"/>
                </a:solidFill>
              </a:rPr>
              <a:t>               BEGIN</a:t>
            </a:r>
            <a:endParaRPr/>
          </a:p>
          <a:p>
            <a:pPr indent="0" lvl="0" marL="0" rtl="0" algn="l">
              <a:spcBef>
                <a:spcPts val="480"/>
              </a:spcBef>
              <a:spcAft>
                <a:spcPts val="0"/>
              </a:spcAft>
              <a:buClr>
                <a:schemeClr val="dk1"/>
              </a:buClr>
              <a:buSzPts val="2400"/>
              <a:buNone/>
            </a:pPr>
            <a:r>
              <a:rPr lang="fr-FR" sz="2400"/>
              <a:t>                       -- Instruction …</a:t>
            </a:r>
            <a:endParaRPr sz="2400"/>
          </a:p>
          <a:p>
            <a:pPr indent="0" lvl="0" marL="0" rtl="0" algn="l">
              <a:spcBef>
                <a:spcPts val="480"/>
              </a:spcBef>
              <a:spcAft>
                <a:spcPts val="0"/>
              </a:spcAft>
              <a:buClr>
                <a:srgbClr val="0000FF"/>
              </a:buClr>
              <a:buSzPts val="2400"/>
              <a:buNone/>
            </a:pPr>
            <a:r>
              <a:rPr lang="fr-FR" sz="2400">
                <a:solidFill>
                  <a:srgbClr val="0000FF"/>
                </a:solidFill>
              </a:rPr>
              <a:t>                END</a:t>
            </a:r>
            <a:endParaRPr/>
          </a:p>
          <a:p>
            <a:pPr indent="-342900" lvl="0" marL="342900" rtl="0" algn="l">
              <a:lnSpc>
                <a:spcPct val="90000"/>
              </a:lnSpc>
              <a:spcBef>
                <a:spcPts val="0"/>
              </a:spcBef>
              <a:spcAft>
                <a:spcPts val="0"/>
              </a:spcAft>
              <a:buClr>
                <a:schemeClr val="dk1"/>
              </a:buClr>
              <a:buSzPts val="2400"/>
              <a:buNone/>
            </a:pPr>
            <a:r>
              <a:t/>
            </a:r>
            <a:endParaRPr sz="2400">
              <a:solidFill>
                <a:schemeClr val="dk2"/>
              </a:solidFill>
            </a:endParaRPr>
          </a:p>
          <a:p>
            <a:pPr indent="-190500" lvl="0" marL="342900" rtl="0" algn="l">
              <a:spcBef>
                <a:spcPts val="480"/>
              </a:spcBef>
              <a:spcAft>
                <a:spcPts val="0"/>
              </a:spcAft>
              <a:buClr>
                <a:schemeClr val="dk1"/>
              </a:buClr>
              <a:buSzPts val="2400"/>
              <a:buNone/>
            </a:pPr>
            <a:r>
              <a:t/>
            </a:r>
            <a:endParaRPr sz="2400"/>
          </a:p>
        </p:txBody>
      </p:sp>
      <p:sp>
        <p:nvSpPr>
          <p:cNvPr id="276" name="Google Shape;276;p31"/>
          <p:cNvSpPr/>
          <p:nvPr/>
        </p:nvSpPr>
        <p:spPr>
          <a:xfrm>
            <a:off x="381000" y="228600"/>
            <a:ext cx="8229600"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fr-FR" sz="4000" u="none" cap="none" strike="noStrike">
                <a:solidFill>
                  <a:srgbClr val="FF0000"/>
                </a:solidFill>
                <a:latin typeface="Calibri"/>
                <a:ea typeface="Calibri"/>
                <a:cs typeface="Calibri"/>
                <a:sym typeface="Calibri"/>
              </a:rPr>
              <a:t>Trigger</a:t>
            </a:r>
            <a:r>
              <a:rPr b="0" i="0" lang="fr-FR" sz="4000" u="none" cap="none" strike="noStrike">
                <a:solidFill>
                  <a:srgbClr val="FF0000"/>
                </a:solidFill>
                <a:latin typeface="Calibri"/>
                <a:ea typeface="Calibri"/>
                <a:cs typeface="Calibri"/>
                <a:sym typeface="Calibri"/>
              </a:rPr>
              <a:t> </a:t>
            </a:r>
            <a:endParaRPr b="0" i="0" sz="40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rPr b="0" i="0" lang="fr-FR" sz="4000" u="none" cap="none" strike="noStrike">
                <a:solidFill>
                  <a:srgbClr val="FF0000"/>
                </a:solidFill>
                <a:latin typeface="Calibri"/>
                <a:ea typeface="Calibri"/>
                <a:cs typeface="Calibri"/>
                <a:sym typeface="Calibri"/>
              </a:rPr>
              <a:t> </a:t>
            </a:r>
            <a:r>
              <a:rPr b="1" i="0" lang="fr-FR" sz="2800" u="none" cap="none" strike="noStrike">
                <a:solidFill>
                  <a:srgbClr val="FFC000"/>
                </a:solidFill>
                <a:latin typeface="Calibri"/>
                <a:ea typeface="Calibri"/>
                <a:cs typeface="Calibri"/>
                <a:sym typeface="Calibri"/>
              </a:rPr>
              <a:t>Après  l’exécution</a:t>
            </a:r>
            <a:endParaRPr b="1" i="0" sz="2800" u="none" cap="none" strike="noStrike">
              <a:solidFill>
                <a:srgbClr val="FFC00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2"/>
          <p:cNvSpPr txBox="1"/>
          <p:nvPr>
            <p:ph idx="1" type="body"/>
          </p:nvPr>
        </p:nvSpPr>
        <p:spPr>
          <a:xfrm>
            <a:off x="381000" y="1177737"/>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FF"/>
              </a:buClr>
              <a:buSzPts val="2400"/>
              <a:buNone/>
            </a:pPr>
            <a:r>
              <a:rPr lang="fr-FR" sz="2400">
                <a:solidFill>
                  <a:srgbClr val="0000FF"/>
                </a:solidFill>
              </a:rPr>
              <a:t>create table </a:t>
            </a:r>
            <a:r>
              <a:rPr lang="fr-FR" sz="2400"/>
              <a:t>Coureur</a:t>
            </a:r>
            <a:endParaRPr/>
          </a:p>
          <a:p>
            <a:pPr indent="0" lvl="0" marL="0" rtl="0" algn="l">
              <a:spcBef>
                <a:spcPts val="480"/>
              </a:spcBef>
              <a:spcAft>
                <a:spcPts val="0"/>
              </a:spcAft>
              <a:buClr>
                <a:schemeClr val="dk1"/>
              </a:buClr>
              <a:buSzPts val="2400"/>
              <a:buNone/>
            </a:pPr>
            <a:r>
              <a:rPr lang="fr-FR" sz="2400"/>
              <a:t>(</a:t>
            </a:r>
            <a:endParaRPr/>
          </a:p>
          <a:p>
            <a:pPr indent="0" lvl="0" marL="0" rtl="0" algn="l">
              <a:spcBef>
                <a:spcPts val="480"/>
              </a:spcBef>
              <a:spcAft>
                <a:spcPts val="0"/>
              </a:spcAft>
              <a:buClr>
                <a:schemeClr val="dk1"/>
              </a:buClr>
              <a:buSzPts val="2400"/>
              <a:buNone/>
            </a:pPr>
            <a:r>
              <a:rPr lang="fr-FR" sz="2400"/>
              <a:t>    IdCr   </a:t>
            </a:r>
            <a:r>
              <a:rPr lang="fr-FR" sz="2400">
                <a:solidFill>
                  <a:srgbClr val="0000FF"/>
                </a:solidFill>
              </a:rPr>
              <a:t>int  primary   key</a:t>
            </a:r>
            <a:r>
              <a:rPr lang="fr-FR" sz="2400"/>
              <a:t>,</a:t>
            </a:r>
            <a:endParaRPr/>
          </a:p>
          <a:p>
            <a:pPr indent="0" lvl="0" marL="0" rtl="0" algn="l">
              <a:spcBef>
                <a:spcPts val="480"/>
              </a:spcBef>
              <a:spcAft>
                <a:spcPts val="0"/>
              </a:spcAft>
              <a:buClr>
                <a:schemeClr val="dk1"/>
              </a:buClr>
              <a:buSzPts val="2400"/>
              <a:buNone/>
            </a:pPr>
            <a:r>
              <a:rPr lang="fr-FR" sz="2400"/>
              <a:t>     NomCr    </a:t>
            </a:r>
            <a:r>
              <a:rPr lang="fr-FR" sz="2400">
                <a:solidFill>
                  <a:srgbClr val="0000FF"/>
                </a:solidFill>
              </a:rPr>
              <a:t>varchar(20)</a:t>
            </a:r>
            <a:r>
              <a:rPr lang="fr-FR" sz="2400"/>
              <a:t>,</a:t>
            </a:r>
            <a:endParaRPr/>
          </a:p>
          <a:p>
            <a:pPr indent="0" lvl="0" marL="0" rtl="0" algn="l">
              <a:spcBef>
                <a:spcPts val="480"/>
              </a:spcBef>
              <a:spcAft>
                <a:spcPts val="0"/>
              </a:spcAft>
              <a:buClr>
                <a:schemeClr val="dk1"/>
              </a:buClr>
              <a:buSzPts val="2400"/>
              <a:buNone/>
            </a:pPr>
            <a:r>
              <a:rPr lang="fr-FR" sz="2400"/>
              <a:t>    Age </a:t>
            </a:r>
            <a:r>
              <a:rPr lang="fr-FR" sz="2400">
                <a:solidFill>
                  <a:srgbClr val="0000FF"/>
                </a:solidFill>
              </a:rPr>
              <a:t>int</a:t>
            </a:r>
            <a:endParaRPr sz="2400">
              <a:solidFill>
                <a:srgbClr val="0000FF"/>
              </a:solidFill>
            </a:endParaRPr>
          </a:p>
          <a:p>
            <a:pPr indent="0" lvl="0" marL="0" rtl="0" algn="l">
              <a:spcBef>
                <a:spcPts val="480"/>
              </a:spcBef>
              <a:spcAft>
                <a:spcPts val="0"/>
              </a:spcAft>
              <a:buClr>
                <a:schemeClr val="dk1"/>
              </a:buClr>
              <a:buSzPts val="2400"/>
              <a:buNone/>
            </a:pPr>
            <a:r>
              <a:rPr lang="fr-FR" sz="2400"/>
              <a:t> )</a:t>
            </a:r>
            <a:endParaRPr/>
          </a:p>
          <a:p>
            <a:pPr indent="0" lvl="0" marL="0" rtl="0" algn="l">
              <a:spcBef>
                <a:spcPts val="480"/>
              </a:spcBef>
              <a:spcAft>
                <a:spcPts val="0"/>
              </a:spcAft>
              <a:buClr>
                <a:srgbClr val="0000FF"/>
              </a:buClr>
              <a:buSzPts val="2400"/>
              <a:buNone/>
            </a:pPr>
            <a:r>
              <a:rPr lang="fr-FR" sz="2400">
                <a:solidFill>
                  <a:srgbClr val="0000FF"/>
                </a:solidFill>
              </a:rPr>
              <a:t>CREATE TABLE </a:t>
            </a:r>
            <a:r>
              <a:rPr lang="fr-FR" sz="2400"/>
              <a:t>Competition</a:t>
            </a:r>
            <a:endParaRPr sz="2400"/>
          </a:p>
          <a:p>
            <a:pPr indent="0" lvl="0" marL="0" rtl="0" algn="l">
              <a:spcBef>
                <a:spcPts val="480"/>
              </a:spcBef>
              <a:spcAft>
                <a:spcPts val="0"/>
              </a:spcAft>
              <a:buClr>
                <a:schemeClr val="dk1"/>
              </a:buClr>
              <a:buSzPts val="2400"/>
              <a:buNone/>
            </a:pPr>
            <a:r>
              <a:rPr lang="fr-FR" sz="2400"/>
              <a:t>(</a:t>
            </a:r>
            <a:endParaRPr/>
          </a:p>
          <a:p>
            <a:pPr indent="0" lvl="0" marL="0" rtl="0" algn="l">
              <a:spcBef>
                <a:spcPts val="480"/>
              </a:spcBef>
              <a:spcAft>
                <a:spcPts val="0"/>
              </a:spcAft>
              <a:buClr>
                <a:schemeClr val="dk1"/>
              </a:buClr>
              <a:buSzPts val="2400"/>
              <a:buNone/>
            </a:pPr>
            <a:r>
              <a:rPr lang="fr-FR" sz="2400"/>
              <a:t>IdComp   </a:t>
            </a:r>
            <a:r>
              <a:rPr lang="fr-FR" sz="2400">
                <a:solidFill>
                  <a:srgbClr val="0000FF"/>
                </a:solidFill>
              </a:rPr>
              <a:t>int  </a:t>
            </a:r>
            <a:r>
              <a:rPr lang="fr-FR" sz="2400"/>
              <a:t>  </a:t>
            </a:r>
            <a:r>
              <a:rPr lang="fr-FR" sz="2400">
                <a:solidFill>
                  <a:srgbClr val="0000FF"/>
                </a:solidFill>
              </a:rPr>
              <a:t>primary  key</a:t>
            </a:r>
            <a:r>
              <a:rPr lang="fr-FR" sz="2400"/>
              <a:t>,</a:t>
            </a:r>
            <a:endParaRPr/>
          </a:p>
          <a:p>
            <a:pPr indent="0" lvl="0" marL="0" rtl="0" algn="l">
              <a:spcBef>
                <a:spcPts val="480"/>
              </a:spcBef>
              <a:spcAft>
                <a:spcPts val="0"/>
              </a:spcAft>
              <a:buClr>
                <a:schemeClr val="dk1"/>
              </a:buClr>
              <a:buSzPts val="2400"/>
              <a:buNone/>
            </a:pPr>
            <a:r>
              <a:rPr lang="fr-FR" sz="2400"/>
              <a:t>DateComp </a:t>
            </a:r>
            <a:r>
              <a:rPr lang="fr-FR" sz="2400">
                <a:solidFill>
                  <a:srgbClr val="0000FF"/>
                </a:solidFill>
              </a:rPr>
              <a:t>DATE</a:t>
            </a:r>
            <a:r>
              <a:rPr lang="fr-FR" sz="2400"/>
              <a:t>,</a:t>
            </a:r>
            <a:endParaRPr/>
          </a:p>
          <a:p>
            <a:pPr indent="0" lvl="0" marL="0" rtl="0" algn="l">
              <a:spcBef>
                <a:spcPts val="480"/>
              </a:spcBef>
              <a:spcAft>
                <a:spcPts val="0"/>
              </a:spcAft>
              <a:buClr>
                <a:schemeClr val="dk1"/>
              </a:buClr>
              <a:buSzPts val="2400"/>
              <a:buNone/>
            </a:pPr>
            <a:r>
              <a:rPr lang="fr-FR" sz="2400"/>
              <a:t>Ville   </a:t>
            </a:r>
            <a:r>
              <a:rPr lang="fr-FR" sz="2400">
                <a:solidFill>
                  <a:srgbClr val="0000FF"/>
                </a:solidFill>
              </a:rPr>
              <a:t>varchar(20)</a:t>
            </a:r>
            <a:r>
              <a:rPr lang="fr-FR" sz="2400"/>
              <a:t>,</a:t>
            </a:r>
            <a:endParaRPr/>
          </a:p>
          <a:p>
            <a:pPr indent="0" lvl="0" marL="0" rtl="0" algn="l">
              <a:spcBef>
                <a:spcPts val="480"/>
              </a:spcBef>
              <a:spcAft>
                <a:spcPts val="0"/>
              </a:spcAft>
              <a:buClr>
                <a:schemeClr val="dk1"/>
              </a:buClr>
              <a:buSzPts val="2400"/>
              <a:buNone/>
            </a:pPr>
            <a:r>
              <a:rPr lang="fr-FR" sz="2400"/>
              <a:t>IdCour </a:t>
            </a:r>
            <a:r>
              <a:rPr lang="fr-FR" sz="2400">
                <a:solidFill>
                  <a:srgbClr val="0000FF"/>
                </a:solidFill>
              </a:rPr>
              <a:t>int references</a:t>
            </a:r>
            <a:r>
              <a:rPr lang="fr-FR" sz="2400"/>
              <a:t> Coureur(IdCr)</a:t>
            </a:r>
            <a:endParaRPr/>
          </a:p>
          <a:p>
            <a:pPr indent="0" lvl="0" marL="0" rtl="0" algn="l">
              <a:spcBef>
                <a:spcPts val="480"/>
              </a:spcBef>
              <a:spcAft>
                <a:spcPts val="0"/>
              </a:spcAft>
              <a:buClr>
                <a:schemeClr val="dk1"/>
              </a:buClr>
              <a:buSzPts val="2400"/>
              <a:buNone/>
            </a:pPr>
            <a:r>
              <a:rPr lang="fr-FR" sz="2400"/>
              <a:t>) </a:t>
            </a:r>
            <a:endParaRPr/>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chemeClr val="dk1"/>
              </a:buClr>
              <a:buSzPts val="2400"/>
              <a:buNone/>
            </a:pPr>
            <a:r>
              <a:t/>
            </a:r>
            <a:endParaRPr sz="2400"/>
          </a:p>
          <a:p>
            <a:pPr indent="-342900" lvl="0" marL="342900" rtl="0" algn="l">
              <a:lnSpc>
                <a:spcPct val="90000"/>
              </a:lnSpc>
              <a:spcBef>
                <a:spcPts val="0"/>
              </a:spcBef>
              <a:spcAft>
                <a:spcPts val="0"/>
              </a:spcAft>
              <a:buClr>
                <a:schemeClr val="dk1"/>
              </a:buClr>
              <a:buSzPts val="2400"/>
              <a:buNone/>
            </a:pPr>
            <a:r>
              <a:t/>
            </a:r>
            <a:endParaRPr sz="2400">
              <a:solidFill>
                <a:schemeClr val="dk2"/>
              </a:solidFill>
            </a:endParaRPr>
          </a:p>
          <a:p>
            <a:pPr indent="-190500" lvl="0" marL="342900" rtl="0" algn="l">
              <a:spcBef>
                <a:spcPts val="480"/>
              </a:spcBef>
              <a:spcAft>
                <a:spcPts val="0"/>
              </a:spcAft>
              <a:buClr>
                <a:schemeClr val="dk1"/>
              </a:buClr>
              <a:buSzPts val="2400"/>
              <a:buNone/>
            </a:pPr>
            <a:r>
              <a:t/>
            </a:r>
            <a:endParaRPr sz="2400"/>
          </a:p>
        </p:txBody>
      </p:sp>
      <p:sp>
        <p:nvSpPr>
          <p:cNvPr id="282" name="Google Shape;282;p32"/>
          <p:cNvSpPr/>
          <p:nvPr/>
        </p:nvSpPr>
        <p:spPr>
          <a:xfrm>
            <a:off x="381000" y="228600"/>
            <a:ext cx="8229600"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fr-FR" sz="4000" u="none" cap="none" strike="noStrike">
                <a:solidFill>
                  <a:srgbClr val="FF0000"/>
                </a:solidFill>
                <a:latin typeface="Calibri"/>
                <a:ea typeface="Calibri"/>
                <a:cs typeface="Calibri"/>
                <a:sym typeface="Calibri"/>
              </a:rPr>
              <a:t>Trigger</a:t>
            </a:r>
            <a:r>
              <a:rPr b="0" i="0" lang="fr-FR" sz="4000" u="none" cap="none" strike="noStrike">
                <a:solidFill>
                  <a:srgbClr val="FF0000"/>
                </a:solidFill>
                <a:latin typeface="Calibri"/>
                <a:ea typeface="Calibri"/>
                <a:cs typeface="Calibri"/>
                <a:sym typeface="Calibri"/>
              </a:rPr>
              <a:t> </a:t>
            </a:r>
            <a:endParaRPr b="0" i="0" sz="40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rPr b="0" i="0" lang="fr-FR" sz="4000" u="none" cap="none" strike="noStrike">
                <a:solidFill>
                  <a:srgbClr val="FF0000"/>
                </a:solidFill>
                <a:latin typeface="Calibri"/>
                <a:ea typeface="Calibri"/>
                <a:cs typeface="Calibri"/>
                <a:sym typeface="Calibri"/>
              </a:rPr>
              <a:t> </a:t>
            </a:r>
            <a:r>
              <a:rPr b="1" i="0" lang="fr-FR" sz="3200" u="none" cap="none" strike="noStrike">
                <a:solidFill>
                  <a:srgbClr val="FFC000"/>
                </a:solidFill>
                <a:latin typeface="Calibri"/>
                <a:ea typeface="Calibri"/>
                <a:cs typeface="Calibri"/>
                <a:sym typeface="Calibri"/>
              </a:rPr>
              <a:t>Exemples</a:t>
            </a:r>
            <a:endParaRPr b="1" i="0" sz="3200" u="none" cap="none" strike="noStrike">
              <a:solidFill>
                <a:srgbClr val="FFC000"/>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3"/>
          <p:cNvSpPr txBox="1"/>
          <p:nvPr>
            <p:ph idx="1" type="body"/>
          </p:nvPr>
        </p:nvSpPr>
        <p:spPr>
          <a:xfrm>
            <a:off x="457200" y="1340768"/>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0000"/>
              </a:buClr>
              <a:buSzPts val="2400"/>
              <a:buNone/>
            </a:pPr>
            <a:r>
              <a:rPr lang="fr-FR" sz="2400">
                <a:solidFill>
                  <a:srgbClr val="FF0000"/>
                </a:solidFill>
              </a:rPr>
              <a:t>Delete   from  </a:t>
            </a:r>
            <a:r>
              <a:rPr lang="fr-FR" sz="2400"/>
              <a:t>Coureur</a:t>
            </a:r>
            <a:r>
              <a:rPr lang="fr-FR" sz="2400">
                <a:solidFill>
                  <a:srgbClr val="FF0000"/>
                </a:solidFill>
              </a:rPr>
              <a:t>  where  </a:t>
            </a:r>
            <a:r>
              <a:rPr lang="fr-FR" sz="2400"/>
              <a:t>IdCr=2 </a:t>
            </a:r>
            <a:endParaRPr sz="2400"/>
          </a:p>
          <a:p>
            <a:pPr indent="0" lvl="0" marL="0" rtl="0" algn="l">
              <a:spcBef>
                <a:spcPts val="360"/>
              </a:spcBef>
              <a:spcAft>
                <a:spcPts val="0"/>
              </a:spcAft>
              <a:buClr>
                <a:schemeClr val="dk1"/>
              </a:buClr>
              <a:buSzPts val="1800"/>
              <a:buNone/>
            </a:pPr>
            <a:r>
              <a:t/>
            </a:r>
            <a:endParaRPr sz="1800"/>
          </a:p>
          <a:p>
            <a:pPr indent="0" lvl="0" marL="0" rtl="0" algn="l">
              <a:spcBef>
                <a:spcPts val="400"/>
              </a:spcBef>
              <a:spcAft>
                <a:spcPts val="0"/>
              </a:spcAft>
              <a:buClr>
                <a:srgbClr val="0000FF"/>
              </a:buClr>
              <a:buSzPts val="2000"/>
              <a:buNone/>
            </a:pPr>
            <a:r>
              <a:rPr lang="fr-FR" sz="2000">
                <a:solidFill>
                  <a:srgbClr val="0000FF"/>
                </a:solidFill>
              </a:rPr>
              <a:t>CREATE</a:t>
            </a:r>
            <a:r>
              <a:rPr lang="fr-FR" sz="2000"/>
              <a:t>   </a:t>
            </a:r>
            <a:r>
              <a:rPr lang="fr-FR" sz="2000">
                <a:solidFill>
                  <a:srgbClr val="0000FF"/>
                </a:solidFill>
              </a:rPr>
              <a:t>TRIGGER</a:t>
            </a:r>
            <a:r>
              <a:rPr lang="fr-FR" sz="2000"/>
              <a:t>    Tg_Sup_Cour    </a:t>
            </a:r>
            <a:r>
              <a:rPr lang="fr-FR" sz="2000">
                <a:solidFill>
                  <a:srgbClr val="0000FF"/>
                </a:solidFill>
              </a:rPr>
              <a:t>ON</a:t>
            </a:r>
            <a:r>
              <a:rPr lang="fr-FR" sz="2000"/>
              <a:t>   Coureur</a:t>
            </a:r>
            <a:endParaRPr sz="2000"/>
          </a:p>
          <a:p>
            <a:pPr indent="0" lvl="0" marL="0" rtl="0" algn="l">
              <a:spcBef>
                <a:spcPts val="400"/>
              </a:spcBef>
              <a:spcAft>
                <a:spcPts val="0"/>
              </a:spcAft>
              <a:buClr>
                <a:srgbClr val="0000FF"/>
              </a:buClr>
              <a:buSzPts val="2000"/>
              <a:buNone/>
            </a:pPr>
            <a:r>
              <a:rPr lang="fr-FR" sz="2000">
                <a:solidFill>
                  <a:srgbClr val="0000FF"/>
                </a:solidFill>
              </a:rPr>
              <a:t>INSTEAD OF DELETE</a:t>
            </a:r>
            <a:endParaRPr/>
          </a:p>
          <a:p>
            <a:pPr indent="0" lvl="0" marL="0" rtl="0" algn="l">
              <a:spcBef>
                <a:spcPts val="400"/>
              </a:spcBef>
              <a:spcAft>
                <a:spcPts val="0"/>
              </a:spcAft>
              <a:buClr>
                <a:srgbClr val="0000FF"/>
              </a:buClr>
              <a:buSzPts val="2000"/>
              <a:buNone/>
            </a:pPr>
            <a:r>
              <a:rPr lang="fr-FR" sz="2000">
                <a:solidFill>
                  <a:srgbClr val="0000FF"/>
                </a:solidFill>
              </a:rPr>
              <a:t>AS</a:t>
            </a:r>
            <a:endParaRPr/>
          </a:p>
          <a:p>
            <a:pPr indent="0" lvl="0" marL="0" rtl="0" algn="l">
              <a:spcBef>
                <a:spcPts val="400"/>
              </a:spcBef>
              <a:spcAft>
                <a:spcPts val="0"/>
              </a:spcAft>
              <a:buClr>
                <a:srgbClr val="0000FF"/>
              </a:buClr>
              <a:buSzPts val="2000"/>
              <a:buNone/>
            </a:pPr>
            <a:r>
              <a:rPr lang="fr-FR" sz="2000">
                <a:solidFill>
                  <a:srgbClr val="0000FF"/>
                </a:solidFill>
              </a:rPr>
              <a:t>BEGIN</a:t>
            </a:r>
            <a:endParaRPr/>
          </a:p>
          <a:p>
            <a:pPr indent="0" lvl="0" marL="0" rtl="0" algn="l">
              <a:spcBef>
                <a:spcPts val="400"/>
              </a:spcBef>
              <a:spcAft>
                <a:spcPts val="0"/>
              </a:spcAft>
              <a:buClr>
                <a:schemeClr val="dk1"/>
              </a:buClr>
              <a:buSzPts val="2000"/>
              <a:buNone/>
            </a:pPr>
            <a:r>
              <a:rPr lang="fr-FR" sz="2000"/>
              <a:t>    </a:t>
            </a:r>
            <a:r>
              <a:rPr lang="fr-FR" sz="2000">
                <a:solidFill>
                  <a:srgbClr val="0000FF"/>
                </a:solidFill>
              </a:rPr>
              <a:t>DELETE    FROM   </a:t>
            </a:r>
            <a:r>
              <a:rPr lang="fr-FR" sz="2000"/>
              <a:t>Competition   </a:t>
            </a:r>
            <a:r>
              <a:rPr lang="fr-FR" sz="2000">
                <a:solidFill>
                  <a:srgbClr val="0000FF"/>
                </a:solidFill>
              </a:rPr>
              <a:t>WHERE</a:t>
            </a:r>
            <a:r>
              <a:rPr lang="fr-FR" sz="2000"/>
              <a:t>  IdCour=(</a:t>
            </a:r>
            <a:r>
              <a:rPr lang="fr-FR" sz="2000">
                <a:solidFill>
                  <a:srgbClr val="0000FF"/>
                </a:solidFill>
              </a:rPr>
              <a:t>SELECT </a:t>
            </a:r>
            <a:r>
              <a:rPr lang="fr-FR" sz="2000"/>
              <a:t>   IdCr   </a:t>
            </a:r>
            <a:r>
              <a:rPr lang="fr-FR" sz="2000">
                <a:solidFill>
                  <a:srgbClr val="0000FF"/>
                </a:solidFill>
              </a:rPr>
              <a:t>FROM</a:t>
            </a:r>
            <a:r>
              <a:rPr lang="fr-FR" sz="2000"/>
              <a:t>  deleted)</a:t>
            </a:r>
            <a:endParaRPr/>
          </a:p>
          <a:p>
            <a:pPr indent="0" lvl="0" marL="0" rtl="0" algn="l">
              <a:spcBef>
                <a:spcPts val="400"/>
              </a:spcBef>
              <a:spcAft>
                <a:spcPts val="0"/>
              </a:spcAft>
              <a:buClr>
                <a:schemeClr val="dk1"/>
              </a:buClr>
              <a:buSzPts val="2000"/>
              <a:buNone/>
            </a:pPr>
            <a:r>
              <a:rPr lang="fr-FR" sz="2000"/>
              <a:t>     </a:t>
            </a:r>
            <a:r>
              <a:rPr lang="fr-FR" sz="2000">
                <a:solidFill>
                  <a:srgbClr val="0000FF"/>
                </a:solidFill>
              </a:rPr>
              <a:t>DELETE    FROM   </a:t>
            </a:r>
            <a:r>
              <a:rPr lang="fr-FR" sz="2000"/>
              <a:t>Coureur    </a:t>
            </a:r>
            <a:r>
              <a:rPr lang="fr-FR" sz="2000">
                <a:solidFill>
                  <a:srgbClr val="0000FF"/>
                </a:solidFill>
              </a:rPr>
              <a:t>WHERE</a:t>
            </a:r>
            <a:r>
              <a:rPr lang="fr-FR" sz="2000"/>
              <a:t>    IdCr=(</a:t>
            </a:r>
            <a:r>
              <a:rPr lang="fr-FR" sz="2000">
                <a:solidFill>
                  <a:srgbClr val="0000FF"/>
                </a:solidFill>
              </a:rPr>
              <a:t>SELECT</a:t>
            </a:r>
            <a:r>
              <a:rPr lang="fr-FR" sz="2000"/>
              <a:t>   IdCr   </a:t>
            </a:r>
            <a:r>
              <a:rPr lang="fr-FR" sz="2000">
                <a:solidFill>
                  <a:srgbClr val="0000FF"/>
                </a:solidFill>
              </a:rPr>
              <a:t>FROM</a:t>
            </a:r>
            <a:r>
              <a:rPr lang="fr-FR" sz="2000"/>
              <a:t>   deleted)</a:t>
            </a:r>
            <a:endParaRPr/>
          </a:p>
          <a:p>
            <a:pPr indent="0" lvl="0" marL="0" rtl="0" algn="l">
              <a:spcBef>
                <a:spcPts val="400"/>
              </a:spcBef>
              <a:spcAft>
                <a:spcPts val="0"/>
              </a:spcAft>
              <a:buClr>
                <a:srgbClr val="0000FF"/>
              </a:buClr>
              <a:buSzPts val="2000"/>
              <a:buNone/>
            </a:pPr>
            <a:r>
              <a:rPr lang="fr-FR" sz="2000">
                <a:solidFill>
                  <a:srgbClr val="0000FF"/>
                </a:solidFill>
              </a:rPr>
              <a:t>END   </a:t>
            </a:r>
            <a:r>
              <a:rPr lang="fr-FR" sz="2000"/>
              <a:t>   </a:t>
            </a:r>
            <a:endParaRPr/>
          </a:p>
          <a:p>
            <a:pPr indent="0" lvl="0" marL="0" rtl="0" algn="l">
              <a:spcBef>
                <a:spcPts val="400"/>
              </a:spcBef>
              <a:spcAft>
                <a:spcPts val="0"/>
              </a:spcAft>
              <a:buClr>
                <a:srgbClr val="0000FF"/>
              </a:buClr>
              <a:buSzPts val="2000"/>
              <a:buNone/>
            </a:pPr>
            <a:r>
              <a:rPr lang="fr-FR" sz="2000">
                <a:solidFill>
                  <a:srgbClr val="0000FF"/>
                </a:solidFill>
              </a:rPr>
              <a:t>Delete   from   </a:t>
            </a:r>
            <a:r>
              <a:rPr lang="fr-FR" sz="2000"/>
              <a:t>Coureur   </a:t>
            </a:r>
            <a:r>
              <a:rPr lang="fr-FR" sz="2000">
                <a:solidFill>
                  <a:srgbClr val="0000FF"/>
                </a:solidFill>
              </a:rPr>
              <a:t>where</a:t>
            </a:r>
            <a:r>
              <a:rPr lang="fr-FR" sz="2000"/>
              <a:t>  IdCr=2</a:t>
            </a:r>
            <a:endParaRPr sz="2000"/>
          </a:p>
          <a:p>
            <a:pPr indent="0" lvl="0" marL="0" rtl="0" algn="l">
              <a:lnSpc>
                <a:spcPct val="90000"/>
              </a:lnSpc>
              <a:spcBef>
                <a:spcPts val="0"/>
              </a:spcBef>
              <a:spcAft>
                <a:spcPts val="0"/>
              </a:spcAft>
              <a:buClr>
                <a:schemeClr val="dk1"/>
              </a:buClr>
              <a:buSzPts val="1800"/>
              <a:buNone/>
            </a:pPr>
            <a:r>
              <a:t/>
            </a:r>
            <a:endParaRPr sz="1800">
              <a:solidFill>
                <a:schemeClr val="dk2"/>
              </a:solidFill>
            </a:endParaRPr>
          </a:p>
          <a:p>
            <a:pPr indent="-228600" lvl="0" marL="342900" rtl="0" algn="l">
              <a:spcBef>
                <a:spcPts val="360"/>
              </a:spcBef>
              <a:spcAft>
                <a:spcPts val="0"/>
              </a:spcAft>
              <a:buClr>
                <a:schemeClr val="dk1"/>
              </a:buClr>
              <a:buSzPts val="1800"/>
              <a:buNone/>
            </a:pPr>
            <a:r>
              <a:t/>
            </a:r>
            <a:endParaRPr sz="1800"/>
          </a:p>
        </p:txBody>
      </p:sp>
      <p:sp>
        <p:nvSpPr>
          <p:cNvPr id="288" name="Google Shape;288;p33"/>
          <p:cNvSpPr/>
          <p:nvPr/>
        </p:nvSpPr>
        <p:spPr>
          <a:xfrm>
            <a:off x="381000" y="228600"/>
            <a:ext cx="8229600"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fr-FR" sz="4000" u="none" cap="none" strike="noStrike">
                <a:solidFill>
                  <a:srgbClr val="FF0000"/>
                </a:solidFill>
                <a:latin typeface="Calibri"/>
                <a:ea typeface="Calibri"/>
                <a:cs typeface="Calibri"/>
                <a:sym typeface="Calibri"/>
              </a:rPr>
              <a:t>Trigger</a:t>
            </a:r>
            <a:r>
              <a:rPr b="0" i="0" lang="fr-FR" sz="4000" u="none" cap="none" strike="noStrike">
                <a:solidFill>
                  <a:srgbClr val="FF0000"/>
                </a:solidFill>
                <a:latin typeface="Calibri"/>
                <a:ea typeface="Calibri"/>
                <a:cs typeface="Calibri"/>
                <a:sym typeface="Calibri"/>
              </a:rPr>
              <a:t> </a:t>
            </a:r>
            <a:endParaRPr b="0" i="0" sz="40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rPr b="0" i="0" lang="fr-FR" sz="4000" u="none" cap="none" strike="noStrike">
                <a:solidFill>
                  <a:srgbClr val="FF0000"/>
                </a:solidFill>
                <a:latin typeface="Calibri"/>
                <a:ea typeface="Calibri"/>
                <a:cs typeface="Calibri"/>
                <a:sym typeface="Calibri"/>
              </a:rPr>
              <a:t> </a:t>
            </a:r>
            <a:r>
              <a:rPr b="1" i="0" lang="fr-FR" sz="3200" u="none" cap="none" strike="noStrike">
                <a:solidFill>
                  <a:srgbClr val="FFC000"/>
                </a:solidFill>
                <a:latin typeface="Calibri"/>
                <a:ea typeface="Calibri"/>
                <a:cs typeface="Calibri"/>
                <a:sym typeface="Calibri"/>
              </a:rPr>
              <a:t>Exemples</a:t>
            </a:r>
            <a:endParaRPr b="1" i="0" sz="3200" u="none" cap="none" strike="noStrike">
              <a:solidFill>
                <a:srgbClr val="FFC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0" y="274638"/>
            <a:ext cx="9144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7030A0"/>
              </a:buClr>
              <a:buSzPts val="3200"/>
              <a:buFont typeface="Calibri"/>
              <a:buNone/>
            </a:pPr>
            <a:r>
              <a:rPr lang="fr-FR" sz="3200">
                <a:solidFill>
                  <a:srgbClr val="7030A0"/>
                </a:solidFill>
              </a:rPr>
              <a:t>Les variables</a:t>
            </a:r>
            <a:endParaRPr sz="3200">
              <a:solidFill>
                <a:srgbClr val="7030A0"/>
              </a:solidFill>
            </a:endParaRPr>
          </a:p>
        </p:txBody>
      </p:sp>
      <p:sp>
        <p:nvSpPr>
          <p:cNvPr id="108" name="Google Shape;108;p4"/>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2800"/>
              <a:buFont typeface="Noto Sans Symbols"/>
              <a:buChar char="▪"/>
            </a:pPr>
            <a:r>
              <a:rPr b="1" lang="fr-FR" sz="2800">
                <a:solidFill>
                  <a:srgbClr val="FF0000"/>
                </a:solidFill>
              </a:rPr>
              <a:t>Déclaration des variables locales</a:t>
            </a:r>
            <a:endParaRPr/>
          </a:p>
          <a:p>
            <a:pPr indent="-342900" lvl="0" marL="342900" rtl="0" algn="l">
              <a:lnSpc>
                <a:spcPct val="150000"/>
              </a:lnSpc>
              <a:spcBef>
                <a:spcPts val="520"/>
              </a:spcBef>
              <a:spcAft>
                <a:spcPts val="0"/>
              </a:spcAft>
              <a:buClr>
                <a:schemeClr val="dk1"/>
              </a:buClr>
              <a:buSzPts val="2400"/>
              <a:buNone/>
            </a:pPr>
            <a:r>
              <a:rPr lang="fr-FR" sz="2400"/>
              <a:t>	</a:t>
            </a:r>
            <a:r>
              <a:rPr lang="fr-FR" sz="2600"/>
              <a:t>- </a:t>
            </a:r>
            <a:r>
              <a:rPr lang="fr-FR" sz="2400"/>
              <a:t>Synataxe génarale : Declare @nom_variable type</a:t>
            </a:r>
            <a:endParaRPr/>
          </a:p>
          <a:p>
            <a:pPr indent="-342900" lvl="0" marL="342900" rtl="0" algn="l">
              <a:lnSpc>
                <a:spcPct val="150000"/>
              </a:lnSpc>
              <a:spcBef>
                <a:spcPts val="480"/>
              </a:spcBef>
              <a:spcAft>
                <a:spcPts val="0"/>
              </a:spcAft>
              <a:buClr>
                <a:schemeClr val="dk1"/>
              </a:buClr>
              <a:buSzPts val="2400"/>
              <a:buNone/>
            </a:pPr>
            <a:r>
              <a:rPr lang="fr-FR" sz="2400"/>
              <a:t>	  Le caractère @ est obligatoire</a:t>
            </a:r>
            <a:endParaRPr/>
          </a:p>
          <a:p>
            <a:pPr indent="-342900" lvl="0" marL="342900" rtl="0" algn="l">
              <a:lnSpc>
                <a:spcPct val="150000"/>
              </a:lnSpc>
              <a:spcBef>
                <a:spcPts val="480"/>
              </a:spcBef>
              <a:spcAft>
                <a:spcPts val="0"/>
              </a:spcAft>
              <a:buClr>
                <a:schemeClr val="dk1"/>
              </a:buClr>
              <a:buSzPts val="2400"/>
              <a:buNone/>
            </a:pPr>
            <a:r>
              <a:rPr lang="fr-FR" sz="2400"/>
              <a:t>	- Exemple : Declare @maVariable int</a:t>
            </a:r>
            <a:endParaRPr sz="2400"/>
          </a:p>
          <a:p>
            <a:pPr indent="-342900" lvl="0" marL="342900" rtl="0" algn="l">
              <a:lnSpc>
                <a:spcPct val="150000"/>
              </a:lnSpc>
              <a:spcBef>
                <a:spcPts val="480"/>
              </a:spcBef>
              <a:spcAft>
                <a:spcPts val="0"/>
              </a:spcAft>
              <a:buClr>
                <a:schemeClr val="dk1"/>
              </a:buClr>
              <a:buSzPts val="2400"/>
              <a:buNone/>
            </a:pPr>
            <a:r>
              <a:rPr lang="fr-FR" sz="2400"/>
              <a:t>	- Déclaration multiple :</a:t>
            </a:r>
            <a:endParaRPr/>
          </a:p>
          <a:p>
            <a:pPr indent="-342900" lvl="0" marL="342900" rtl="0" algn="l">
              <a:lnSpc>
                <a:spcPct val="150000"/>
              </a:lnSpc>
              <a:spcBef>
                <a:spcPts val="480"/>
              </a:spcBef>
              <a:spcAft>
                <a:spcPts val="0"/>
              </a:spcAft>
              <a:buClr>
                <a:schemeClr val="dk1"/>
              </a:buClr>
              <a:buSzPts val="2400"/>
              <a:buNone/>
            </a:pPr>
            <a:r>
              <a:rPr lang="fr-FR" sz="2400"/>
              <a:t>	  Declare @var1 type1, @var2 type2</a:t>
            </a:r>
            <a:endParaRPr/>
          </a:p>
          <a:p>
            <a:pPr indent="-342900" lvl="0" marL="342900" rtl="0" algn="l">
              <a:lnSpc>
                <a:spcPct val="150000"/>
              </a:lnSpc>
              <a:spcBef>
                <a:spcPts val="480"/>
              </a:spcBef>
              <a:spcAft>
                <a:spcPts val="0"/>
              </a:spcAft>
              <a:buClr>
                <a:schemeClr val="dk1"/>
              </a:buClr>
              <a:buSzPts val="2400"/>
              <a:buNone/>
            </a:pPr>
            <a:r>
              <a:rPr lang="fr-FR" sz="2400"/>
              <a:t>	- Exemple :Declare @x int, @y int, @z char</a:t>
            </a:r>
            <a:endParaRPr/>
          </a:p>
          <a:p>
            <a:pPr indent="-342900" lvl="0" marL="342900" rtl="0" algn="l">
              <a:lnSpc>
                <a:spcPct val="150000"/>
              </a:lnSpc>
              <a:spcBef>
                <a:spcPts val="480"/>
              </a:spcBef>
              <a:spcAft>
                <a:spcPts val="0"/>
              </a:spcAft>
              <a:buClr>
                <a:schemeClr val="dk1"/>
              </a:buClr>
              <a:buSzPts val="2400"/>
              <a:buNone/>
            </a:pPr>
            <a:r>
              <a:rPr lang="fr-FR" sz="2400"/>
              <a:t>	  NB : Declare @x ,@y int est incorrecte</a:t>
            </a:r>
            <a:endParaRPr b="1" sz="24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idx="1" type="body"/>
          </p:nvPr>
        </p:nvSpPr>
        <p:spPr>
          <a:xfrm>
            <a:off x="0" y="642918"/>
            <a:ext cx="9144000" cy="578647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FF0000"/>
              </a:buClr>
              <a:buSzPts val="2800"/>
              <a:buFont typeface="Noto Sans Symbols"/>
              <a:buChar char="▪"/>
            </a:pPr>
            <a:r>
              <a:rPr b="1" lang="fr-FR" sz="2800">
                <a:solidFill>
                  <a:srgbClr val="FF0000"/>
                </a:solidFill>
              </a:rPr>
              <a:t>Affectation</a:t>
            </a:r>
            <a:endParaRPr/>
          </a:p>
          <a:p>
            <a:pPr indent="-342900" lvl="0" marL="342900" rtl="0" algn="l">
              <a:spcBef>
                <a:spcPts val="480"/>
              </a:spcBef>
              <a:spcAft>
                <a:spcPts val="0"/>
              </a:spcAft>
              <a:buClr>
                <a:schemeClr val="dk1"/>
              </a:buClr>
              <a:buSzPts val="2400"/>
              <a:buNone/>
            </a:pPr>
            <a:r>
              <a:t/>
            </a:r>
            <a:endParaRPr b="1" sz="2400">
              <a:solidFill>
                <a:srgbClr val="FF0000"/>
              </a:solidFill>
            </a:endParaRPr>
          </a:p>
          <a:p>
            <a:pPr indent="-342900" lvl="0" marL="342900" rtl="0" algn="l">
              <a:lnSpc>
                <a:spcPct val="150000"/>
              </a:lnSpc>
              <a:spcBef>
                <a:spcPts val="480"/>
              </a:spcBef>
              <a:spcAft>
                <a:spcPts val="0"/>
              </a:spcAft>
              <a:buClr>
                <a:schemeClr val="dk1"/>
              </a:buClr>
              <a:buSzPts val="2400"/>
              <a:buNone/>
            </a:pPr>
            <a:r>
              <a:rPr lang="fr-FR" sz="2400"/>
              <a:t>Syntaxe générale : Select @variable=Expression où set @variable=Expression</a:t>
            </a:r>
            <a:endParaRPr/>
          </a:p>
          <a:p>
            <a:pPr indent="-342900" lvl="0" marL="342900" rtl="0" algn="l">
              <a:lnSpc>
                <a:spcPct val="150000"/>
              </a:lnSpc>
              <a:spcBef>
                <a:spcPts val="480"/>
              </a:spcBef>
              <a:spcAft>
                <a:spcPts val="0"/>
              </a:spcAft>
              <a:buClr>
                <a:schemeClr val="dk1"/>
              </a:buClr>
              <a:buSzPts val="2400"/>
              <a:buNone/>
            </a:pPr>
            <a:r>
              <a:rPr lang="fr-FR" sz="2400"/>
              <a:t>	- Exemple : select @i=3</a:t>
            </a:r>
            <a:endParaRPr/>
          </a:p>
          <a:p>
            <a:pPr indent="-342900" lvl="0" marL="342900" rtl="0" algn="l">
              <a:lnSpc>
                <a:spcPct val="150000"/>
              </a:lnSpc>
              <a:spcBef>
                <a:spcPts val="480"/>
              </a:spcBef>
              <a:spcAft>
                <a:spcPts val="0"/>
              </a:spcAft>
              <a:buClr>
                <a:schemeClr val="dk1"/>
              </a:buClr>
              <a:buSzPts val="2400"/>
              <a:buNone/>
            </a:pPr>
            <a:r>
              <a:rPr lang="fr-FR" sz="2400"/>
              <a:t>	  set @j=4</a:t>
            </a:r>
            <a:endParaRPr/>
          </a:p>
          <a:p>
            <a:pPr indent="-342900" lvl="0" marL="342900" rtl="0" algn="l">
              <a:lnSpc>
                <a:spcPct val="150000"/>
              </a:lnSpc>
              <a:spcBef>
                <a:spcPts val="480"/>
              </a:spcBef>
              <a:spcAft>
                <a:spcPts val="0"/>
              </a:spcAft>
              <a:buClr>
                <a:schemeClr val="dk1"/>
              </a:buClr>
              <a:buSzPts val="2400"/>
              <a:buNone/>
            </a:pPr>
            <a:r>
              <a:rPr lang="fr-FR" sz="2400"/>
              <a:t>	  select @str=‘GI'</a:t>
            </a:r>
            <a:endParaRPr sz="2400"/>
          </a:p>
          <a:p>
            <a:pPr indent="-342900" lvl="0" marL="342900" rtl="0" algn="l">
              <a:lnSpc>
                <a:spcPct val="150000"/>
              </a:lnSpc>
              <a:spcBef>
                <a:spcPts val="480"/>
              </a:spcBef>
              <a:spcAft>
                <a:spcPts val="0"/>
              </a:spcAft>
              <a:buClr>
                <a:schemeClr val="dk1"/>
              </a:buClr>
              <a:buSzPts val="2400"/>
              <a:buNone/>
            </a:pPr>
            <a:r>
              <a:rPr lang="fr-FR" sz="2400"/>
              <a:t>	- Affectation multiple</a:t>
            </a:r>
            <a:endParaRPr/>
          </a:p>
          <a:p>
            <a:pPr indent="-342900" lvl="0" marL="342900" rtl="0" algn="l">
              <a:lnSpc>
                <a:spcPct val="150000"/>
              </a:lnSpc>
              <a:spcBef>
                <a:spcPts val="480"/>
              </a:spcBef>
              <a:spcAft>
                <a:spcPts val="0"/>
              </a:spcAft>
              <a:buClr>
                <a:schemeClr val="dk1"/>
              </a:buClr>
              <a:buSzPts val="2400"/>
              <a:buNone/>
            </a:pPr>
            <a:r>
              <a:rPr lang="fr-FR" sz="2400"/>
              <a:t>	  select @i=3,@j=4,@str=‘GI' est correcte</a:t>
            </a:r>
            <a:endParaRPr/>
          </a:p>
          <a:p>
            <a:pPr indent="-342900" lvl="0" marL="342900" rtl="0" algn="l">
              <a:lnSpc>
                <a:spcPct val="150000"/>
              </a:lnSpc>
              <a:spcBef>
                <a:spcPts val="480"/>
              </a:spcBef>
              <a:spcAft>
                <a:spcPts val="0"/>
              </a:spcAft>
              <a:buClr>
                <a:schemeClr val="dk1"/>
              </a:buClr>
              <a:buSzPts val="2400"/>
              <a:buNone/>
            </a:pPr>
            <a:r>
              <a:rPr lang="fr-FR" sz="2400"/>
              <a:t>	- Mais set @i=3, @j=4, @str=‘GI' est une affectation incorrecte.</a:t>
            </a:r>
            <a:endParaRPr b="1" sz="240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idx="1" type="body"/>
          </p:nvPr>
        </p:nvSpPr>
        <p:spPr>
          <a:xfrm>
            <a:off x="214282" y="0"/>
            <a:ext cx="9144000" cy="6858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2800"/>
              <a:buFont typeface="Noto Sans Symbols"/>
              <a:buChar char="▪"/>
            </a:pPr>
            <a:r>
              <a:rPr b="1" lang="fr-FR" sz="2800">
                <a:solidFill>
                  <a:srgbClr val="FF0000"/>
                </a:solidFill>
              </a:rPr>
              <a:t>Affichage des valeurs</a:t>
            </a:r>
            <a:endParaRPr/>
          </a:p>
          <a:p>
            <a:pPr indent="-342900" lvl="0" marL="342900" rtl="0" algn="l">
              <a:lnSpc>
                <a:spcPct val="150000"/>
              </a:lnSpc>
              <a:spcBef>
                <a:spcPts val="480"/>
              </a:spcBef>
              <a:spcAft>
                <a:spcPts val="0"/>
              </a:spcAft>
              <a:buClr>
                <a:schemeClr val="dk1"/>
              </a:buClr>
              <a:buSzPts val="2400"/>
              <a:buNone/>
            </a:pPr>
            <a:r>
              <a:rPr lang="fr-FR" sz="2400"/>
              <a:t>Pour afficher le contenu d’une variable on utilise la même instruction </a:t>
            </a:r>
            <a:endParaRPr/>
          </a:p>
          <a:p>
            <a:pPr indent="-342900" lvl="0" marL="342900" rtl="0" algn="l">
              <a:lnSpc>
                <a:spcPct val="150000"/>
              </a:lnSpc>
              <a:spcBef>
                <a:spcPts val="480"/>
              </a:spcBef>
              <a:spcAft>
                <a:spcPts val="0"/>
              </a:spcAft>
              <a:buClr>
                <a:schemeClr val="dk1"/>
              </a:buClr>
              <a:buSzPts val="2400"/>
              <a:buNone/>
            </a:pPr>
            <a:r>
              <a:rPr lang="fr-FR" sz="2400"/>
              <a:t> select.</a:t>
            </a:r>
            <a:endParaRPr/>
          </a:p>
          <a:p>
            <a:pPr indent="-342900" lvl="0" marL="342900" rtl="0" algn="l">
              <a:lnSpc>
                <a:spcPct val="150000"/>
              </a:lnSpc>
              <a:spcBef>
                <a:spcPts val="480"/>
              </a:spcBef>
              <a:spcAft>
                <a:spcPts val="0"/>
              </a:spcAft>
              <a:buClr>
                <a:schemeClr val="dk1"/>
              </a:buClr>
              <a:buSzPts val="2400"/>
              <a:buNone/>
            </a:pPr>
            <a:r>
              <a:rPr lang="fr-FR" sz="2400"/>
              <a:t>Select @i</a:t>
            </a:r>
            <a:endParaRPr/>
          </a:p>
          <a:p>
            <a:pPr indent="-342900" lvl="0" marL="342900" rtl="0" algn="l">
              <a:lnSpc>
                <a:spcPct val="150000"/>
              </a:lnSpc>
              <a:spcBef>
                <a:spcPts val="480"/>
              </a:spcBef>
              <a:spcAft>
                <a:spcPts val="0"/>
              </a:spcAft>
              <a:buClr>
                <a:schemeClr val="dk1"/>
              </a:buClr>
              <a:buSzPts val="2400"/>
              <a:buNone/>
            </a:pPr>
            <a:r>
              <a:rPr lang="fr-FR" sz="2400"/>
              <a:t>Affichage multiple : Select @i,@j,@str</a:t>
            </a:r>
            <a:endParaRPr sz="2400"/>
          </a:p>
          <a:p>
            <a:pPr indent="-342900" lvl="0" marL="342900" rtl="0" algn="l">
              <a:spcBef>
                <a:spcPts val="480"/>
              </a:spcBef>
              <a:spcAft>
                <a:spcPts val="0"/>
              </a:spcAft>
              <a:buClr>
                <a:schemeClr val="dk1"/>
              </a:buClr>
              <a:buSzPts val="2400"/>
              <a:buNone/>
            </a:pPr>
            <a:r>
              <a:rPr lang="fr-FR" sz="2400"/>
              <a:t>NB:     On peut utiliser </a:t>
            </a:r>
            <a:r>
              <a:rPr b="1" lang="fr-FR" sz="2400"/>
              <a:t>select pour affecter une valeur ou bien pour </a:t>
            </a:r>
            <a:endParaRPr b="1" sz="2400"/>
          </a:p>
          <a:p>
            <a:pPr indent="-342900" lvl="0" marL="342900" rtl="0" algn="l">
              <a:spcBef>
                <a:spcPts val="480"/>
              </a:spcBef>
              <a:spcAft>
                <a:spcPts val="0"/>
              </a:spcAft>
              <a:buClr>
                <a:schemeClr val="dk1"/>
              </a:buClr>
              <a:buSzPts val="2400"/>
              <a:buNone/>
            </a:pPr>
            <a:r>
              <a:rPr b="1" lang="fr-FR" sz="2400"/>
              <a:t>      afficher une autre, </a:t>
            </a:r>
            <a:r>
              <a:rPr lang="fr-FR" sz="2400"/>
              <a:t>mais pas pour faire les deux, donc l’instruction </a:t>
            </a:r>
            <a:endParaRPr sz="2400"/>
          </a:p>
          <a:p>
            <a:pPr indent="-342900" lvl="0" marL="342900" rtl="0" algn="l">
              <a:spcBef>
                <a:spcPts val="480"/>
              </a:spcBef>
              <a:spcAft>
                <a:spcPts val="0"/>
              </a:spcAft>
              <a:buClr>
                <a:schemeClr val="dk1"/>
              </a:buClr>
              <a:buSzPts val="2400"/>
              <a:buNone/>
            </a:pPr>
            <a:r>
              <a:rPr lang="fr-FR" sz="2400"/>
              <a:t>      select @i=20, @str est incorrecte.</a:t>
            </a:r>
            <a:endParaRPr/>
          </a:p>
          <a:p>
            <a:pPr indent="-3429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None/>
            </a:pPr>
            <a:r>
              <a:rPr lang="fr-FR" sz="2400"/>
              <a:t>Affichage avec print : Print ‘Chaine de caractère’</a:t>
            </a:r>
            <a:endParaRPr/>
          </a:p>
          <a:p>
            <a:pPr indent="-342900" lvl="0" marL="342900" rtl="0" algn="l">
              <a:spcBef>
                <a:spcPts val="480"/>
              </a:spcBef>
              <a:spcAft>
                <a:spcPts val="0"/>
              </a:spcAft>
              <a:buClr>
                <a:schemeClr val="dk1"/>
              </a:buClr>
              <a:buSzPts val="2400"/>
              <a:buNone/>
            </a:pPr>
            <a:r>
              <a:rPr lang="fr-FR" sz="2400"/>
              <a:t>On a deux sortie d’affichage: </a:t>
            </a:r>
            <a:endParaRPr/>
          </a:p>
          <a:p>
            <a:pPr indent="-342900" lvl="0" marL="342900" rtl="0" algn="l">
              <a:spcBef>
                <a:spcPts val="480"/>
              </a:spcBef>
              <a:spcAft>
                <a:spcPts val="0"/>
              </a:spcAft>
              <a:buClr>
                <a:schemeClr val="dk1"/>
              </a:buClr>
              <a:buSzPts val="2400"/>
              <a:buNone/>
            </a:pPr>
            <a:r>
              <a:rPr lang="fr-FR" sz="2400"/>
              <a:t>	-   Messages pour Print</a:t>
            </a:r>
            <a:endParaRPr sz="2400"/>
          </a:p>
          <a:p>
            <a:pPr indent="-342900" lvl="0" marL="342900" rtl="0" algn="l">
              <a:spcBef>
                <a:spcPts val="480"/>
              </a:spcBef>
              <a:spcAft>
                <a:spcPts val="0"/>
              </a:spcAft>
              <a:buClr>
                <a:schemeClr val="dk1"/>
              </a:buClr>
              <a:buSzPts val="2400"/>
              <a:buNone/>
            </a:pPr>
            <a:r>
              <a:rPr lang="fr-FR" sz="2400"/>
              <a:t>	-   Table pour Select</a:t>
            </a:r>
            <a:endParaRPr b="1" sz="240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ph type="title"/>
          </p:nvPr>
        </p:nvSpPr>
        <p:spPr>
          <a:xfrm>
            <a:off x="0" y="0"/>
            <a:ext cx="8658196" cy="78579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200"/>
              <a:buFont typeface="Calibri"/>
              <a:buNone/>
            </a:pPr>
            <a:r>
              <a:rPr b="1" lang="fr-FR" sz="3200">
                <a:solidFill>
                  <a:srgbClr val="FF0000"/>
                </a:solidFill>
              </a:rPr>
              <a:t>Variable de type table</a:t>
            </a:r>
            <a:endParaRPr b="1" sz="3200">
              <a:solidFill>
                <a:srgbClr val="FF0000"/>
              </a:solidFill>
            </a:endParaRPr>
          </a:p>
        </p:txBody>
      </p:sp>
      <p:sp>
        <p:nvSpPr>
          <p:cNvPr id="124" name="Google Shape;124;p7"/>
          <p:cNvSpPr txBox="1"/>
          <p:nvPr>
            <p:ph idx="1" type="body"/>
          </p:nvPr>
        </p:nvSpPr>
        <p:spPr>
          <a:xfrm>
            <a:off x="285720" y="785794"/>
            <a:ext cx="8401080" cy="607220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None/>
            </a:pPr>
            <a:r>
              <a:rPr lang="fr-FR" sz="2400"/>
              <a:t>La particularité des variables de type table, est qu’on peut utiliser</a:t>
            </a:r>
            <a:endParaRPr/>
          </a:p>
          <a:p>
            <a:pPr indent="-342900" lvl="0" marL="342900" rtl="0" algn="l">
              <a:spcBef>
                <a:spcPts val="480"/>
              </a:spcBef>
              <a:spcAft>
                <a:spcPts val="0"/>
              </a:spcAft>
              <a:buClr>
                <a:schemeClr val="dk1"/>
              </a:buClr>
              <a:buSzPts val="2400"/>
              <a:buNone/>
            </a:pPr>
            <a:r>
              <a:rPr lang="fr-FR" sz="2400"/>
              <a:t>des commandes insert, select, update, delete .</a:t>
            </a:r>
            <a:endParaRPr/>
          </a:p>
          <a:p>
            <a:pPr indent="-3429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None/>
            </a:pPr>
            <a:r>
              <a:rPr b="1" lang="fr-FR" sz="2400"/>
              <a:t>Exemple :</a:t>
            </a:r>
            <a:endParaRPr/>
          </a:p>
          <a:p>
            <a:pPr indent="-342900" lvl="0" marL="342900" rtl="0" algn="l">
              <a:spcBef>
                <a:spcPts val="480"/>
              </a:spcBef>
              <a:spcAft>
                <a:spcPts val="0"/>
              </a:spcAft>
              <a:buClr>
                <a:schemeClr val="dk1"/>
              </a:buClr>
              <a:buSzPts val="2400"/>
              <a:buNone/>
            </a:pPr>
            <a:r>
              <a:rPr lang="fr-FR" sz="2400"/>
              <a:t>Declare    @stg      table</a:t>
            </a:r>
            <a:endParaRPr/>
          </a:p>
          <a:p>
            <a:pPr indent="-342900" lvl="0" marL="342900" rtl="0" algn="l">
              <a:spcBef>
                <a:spcPts val="480"/>
              </a:spcBef>
              <a:spcAft>
                <a:spcPts val="0"/>
              </a:spcAft>
              <a:buClr>
                <a:schemeClr val="dk1"/>
              </a:buClr>
              <a:buSzPts val="2400"/>
              <a:buNone/>
            </a:pPr>
            <a:r>
              <a:rPr lang="fr-FR" sz="2400"/>
              <a:t>(</a:t>
            </a:r>
            <a:endParaRPr/>
          </a:p>
          <a:p>
            <a:pPr indent="-342900" lvl="0" marL="342900" rtl="0" algn="l">
              <a:spcBef>
                <a:spcPts val="480"/>
              </a:spcBef>
              <a:spcAft>
                <a:spcPts val="0"/>
              </a:spcAft>
              <a:buClr>
                <a:schemeClr val="dk1"/>
              </a:buClr>
              <a:buSzPts val="2400"/>
              <a:buNone/>
            </a:pPr>
            <a:r>
              <a:rPr b="1" lang="fr-FR" sz="2400"/>
              <a:t> numInsc</a:t>
            </a:r>
            <a:r>
              <a:rPr lang="fr-FR" sz="2400"/>
              <a:t>   int  primary  key,</a:t>
            </a:r>
            <a:endParaRPr/>
          </a:p>
          <a:p>
            <a:pPr indent="-342900" lvl="0" marL="342900" rtl="0" algn="l">
              <a:spcBef>
                <a:spcPts val="480"/>
              </a:spcBef>
              <a:spcAft>
                <a:spcPts val="0"/>
              </a:spcAft>
              <a:buClr>
                <a:schemeClr val="dk1"/>
              </a:buClr>
              <a:buSzPts val="2400"/>
              <a:buNone/>
            </a:pPr>
            <a:r>
              <a:rPr b="1" lang="fr-FR" sz="2400"/>
              <a:t> nom</a:t>
            </a:r>
            <a:r>
              <a:rPr lang="fr-FR" sz="2400"/>
              <a:t>   varchar(20),</a:t>
            </a:r>
            <a:endParaRPr/>
          </a:p>
          <a:p>
            <a:pPr indent="-342900" lvl="0" marL="342900" rtl="0" algn="l">
              <a:spcBef>
                <a:spcPts val="480"/>
              </a:spcBef>
              <a:spcAft>
                <a:spcPts val="0"/>
              </a:spcAft>
              <a:buClr>
                <a:schemeClr val="dk1"/>
              </a:buClr>
              <a:buSzPts val="2400"/>
              <a:buNone/>
            </a:pPr>
            <a:r>
              <a:rPr b="1" lang="fr-FR" sz="2400"/>
              <a:t> prenom</a:t>
            </a:r>
            <a:r>
              <a:rPr lang="fr-FR" sz="2400"/>
              <a:t>   varchar(20),</a:t>
            </a:r>
            <a:endParaRPr/>
          </a:p>
          <a:p>
            <a:pPr indent="-342900" lvl="0" marL="342900" rtl="0" algn="l">
              <a:spcBef>
                <a:spcPts val="480"/>
              </a:spcBef>
              <a:spcAft>
                <a:spcPts val="0"/>
              </a:spcAft>
              <a:buClr>
                <a:schemeClr val="dk1"/>
              </a:buClr>
              <a:buSzPts val="2400"/>
              <a:buNone/>
            </a:pPr>
            <a:r>
              <a:rPr b="1" lang="fr-FR" sz="2400"/>
              <a:t> moyenne</a:t>
            </a:r>
            <a:r>
              <a:rPr lang="fr-FR" sz="2400"/>
              <a:t>  float</a:t>
            </a:r>
            <a:endParaRPr sz="2400"/>
          </a:p>
          <a:p>
            <a:pPr indent="-342900" lvl="0" marL="342900" rtl="0" algn="l">
              <a:spcBef>
                <a:spcPts val="480"/>
              </a:spcBef>
              <a:spcAft>
                <a:spcPts val="0"/>
              </a:spcAft>
              <a:buClr>
                <a:schemeClr val="dk1"/>
              </a:buClr>
              <a:buSzPts val="2400"/>
              <a:buNone/>
            </a:pPr>
            <a:r>
              <a:rPr lang="fr-FR" sz="2400"/>
              <a:t>)</a:t>
            </a:r>
            <a:endParaRPr/>
          </a:p>
          <a:p>
            <a:pPr indent="-3429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ph idx="1" type="body"/>
          </p:nvPr>
        </p:nvSpPr>
        <p:spPr>
          <a:xfrm>
            <a:off x="251520" y="764704"/>
            <a:ext cx="8568952" cy="432048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fr-FR" sz="2400"/>
              <a:t>insert into @stg values(101,‘AHMED','SALAH',14)</a:t>
            </a:r>
            <a:endParaRPr/>
          </a:p>
          <a:p>
            <a:pPr indent="0" lvl="0" marL="0" rtl="0" algn="l">
              <a:spcBef>
                <a:spcPts val="480"/>
              </a:spcBef>
              <a:spcAft>
                <a:spcPts val="0"/>
              </a:spcAft>
              <a:buClr>
                <a:schemeClr val="dk1"/>
              </a:buClr>
              <a:buSzPts val="2400"/>
              <a:buNone/>
            </a:pPr>
            <a:r>
              <a:rPr lang="fr-FR" sz="2400"/>
              <a:t>insert into @stg values(102,‘INASS',‘ZIYAD',14.5)</a:t>
            </a:r>
            <a:endParaRPr/>
          </a:p>
          <a:p>
            <a:pPr indent="0" lvl="0" marL="0" rtl="0" algn="l">
              <a:spcBef>
                <a:spcPts val="480"/>
              </a:spcBef>
              <a:spcAft>
                <a:spcPts val="0"/>
              </a:spcAft>
              <a:buClr>
                <a:schemeClr val="dk1"/>
              </a:buClr>
              <a:buSzPts val="2400"/>
              <a:buNone/>
            </a:pPr>
            <a:r>
              <a:rPr lang="fr-FR" sz="2400"/>
              <a:t>insert into @stg values(103,‘KARIM',‘SIDQI',12.5)</a:t>
            </a:r>
            <a:endParaRPr/>
          </a:p>
          <a:p>
            <a:pPr indent="0" lvl="0" marL="0" rtl="0" algn="l">
              <a:lnSpc>
                <a:spcPct val="150000"/>
              </a:lnSpc>
              <a:spcBef>
                <a:spcPts val="480"/>
              </a:spcBef>
              <a:spcAft>
                <a:spcPts val="0"/>
              </a:spcAft>
              <a:buClr>
                <a:schemeClr val="dk1"/>
              </a:buClr>
              <a:buSzPts val="2400"/>
              <a:buNone/>
            </a:pPr>
            <a:r>
              <a:rPr lang="fr-FR" sz="2400"/>
              <a:t>Select * from @stg</a:t>
            </a:r>
            <a:endParaRPr sz="2400"/>
          </a:p>
          <a:p>
            <a:pPr indent="0" lvl="0" marL="0" rtl="0" algn="l">
              <a:lnSpc>
                <a:spcPct val="150000"/>
              </a:lnSpc>
              <a:spcBef>
                <a:spcPts val="480"/>
              </a:spcBef>
              <a:spcAft>
                <a:spcPts val="0"/>
              </a:spcAft>
              <a:buClr>
                <a:schemeClr val="dk1"/>
              </a:buClr>
              <a:buSzPts val="2400"/>
              <a:buNone/>
            </a:pPr>
            <a:r>
              <a:rPr lang="fr-FR" sz="2400"/>
              <a:t>UPDATE @stg set moyenne=15.5 where numInsc=102</a:t>
            </a:r>
            <a:endParaRPr sz="2400"/>
          </a:p>
          <a:p>
            <a:pPr indent="0" lvl="0" marL="0" rtl="0" algn="l">
              <a:spcBef>
                <a:spcPts val="480"/>
              </a:spcBef>
              <a:spcAft>
                <a:spcPts val="0"/>
              </a:spcAft>
              <a:buClr>
                <a:schemeClr val="dk1"/>
              </a:buClr>
              <a:buSzPts val="2400"/>
              <a:buNone/>
            </a:pPr>
            <a:r>
              <a:rPr lang="fr-FR" sz="2400"/>
              <a:t>DELETE FROM @stg WHERE nom='SIDQI'</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9"/>
          <p:cNvSpPr txBox="1"/>
          <p:nvPr>
            <p:ph type="title"/>
          </p:nvPr>
        </p:nvSpPr>
        <p:spPr>
          <a:xfrm>
            <a:off x="457200" y="-18256"/>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200"/>
              <a:buFont typeface="Calibri"/>
              <a:buNone/>
            </a:pPr>
            <a:r>
              <a:rPr b="1" lang="fr-FR" sz="3200">
                <a:solidFill>
                  <a:schemeClr val="accent2"/>
                </a:solidFill>
              </a:rPr>
              <a:t>Bloc Instruction</a:t>
            </a:r>
            <a:endParaRPr b="1">
              <a:solidFill>
                <a:schemeClr val="accent2"/>
              </a:solidFill>
            </a:endParaRPr>
          </a:p>
        </p:txBody>
      </p:sp>
      <p:sp>
        <p:nvSpPr>
          <p:cNvPr id="135" name="Google Shape;135;p9"/>
          <p:cNvSpPr txBox="1"/>
          <p:nvPr>
            <p:ph idx="1" type="body"/>
          </p:nvPr>
        </p:nvSpPr>
        <p:spPr>
          <a:xfrm>
            <a:off x="457200" y="908720"/>
            <a:ext cx="8229600" cy="58326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lang="fr-FR" sz="2400"/>
              <a:t>-  Un bloc d’instruction est une ensemble d’instruction T-SQL qui sont     considéré comme un tout ( une seule).</a:t>
            </a:r>
            <a:endParaRPr/>
          </a:p>
          <a:p>
            <a:pPr indent="0" lvl="0" marL="0" rtl="0" algn="l">
              <a:spcBef>
                <a:spcPts val="408"/>
              </a:spcBef>
              <a:spcAft>
                <a:spcPts val="0"/>
              </a:spcAft>
              <a:buClr>
                <a:schemeClr val="dk1"/>
              </a:buClr>
              <a:buSzPct val="100000"/>
              <a:buNone/>
            </a:pPr>
            <a:r>
              <a:rPr lang="fr-FR" sz="2400"/>
              <a:t>-  Un bloc d’instruction peut contenir d’autres sous blocs.</a:t>
            </a:r>
            <a:endParaRPr/>
          </a:p>
          <a:p>
            <a:pPr indent="0" lvl="0" marL="0" rtl="0" algn="l">
              <a:spcBef>
                <a:spcPts val="408"/>
              </a:spcBef>
              <a:spcAft>
                <a:spcPts val="0"/>
              </a:spcAft>
              <a:buClr>
                <a:schemeClr val="dk1"/>
              </a:buClr>
              <a:buSzPct val="100000"/>
              <a:buNone/>
            </a:pPr>
            <a:r>
              <a:rPr lang="fr-FR" sz="2400"/>
              <a:t>Syntaxe générale : </a:t>
            </a:r>
            <a:endParaRPr sz="2400"/>
          </a:p>
          <a:p>
            <a:pPr indent="0" lvl="0" marL="0" rtl="0" algn="l">
              <a:spcBef>
                <a:spcPts val="408"/>
              </a:spcBef>
              <a:spcAft>
                <a:spcPts val="0"/>
              </a:spcAft>
              <a:buClr>
                <a:schemeClr val="dk1"/>
              </a:buClr>
              <a:buSzPct val="100000"/>
              <a:buNone/>
            </a:pPr>
            <a:r>
              <a:rPr lang="fr-FR" sz="2400"/>
              <a:t>	Begin</a:t>
            </a:r>
            <a:endParaRPr sz="2400"/>
          </a:p>
          <a:p>
            <a:pPr indent="0" lvl="0" marL="0" rtl="0" algn="l">
              <a:spcBef>
                <a:spcPts val="408"/>
              </a:spcBef>
              <a:spcAft>
                <a:spcPts val="0"/>
              </a:spcAft>
              <a:buClr>
                <a:schemeClr val="dk1"/>
              </a:buClr>
              <a:buSzPct val="100000"/>
              <a:buNone/>
            </a:pPr>
            <a:r>
              <a:rPr lang="fr-FR" sz="2400"/>
              <a:t>   	         --instruction(1)</a:t>
            </a:r>
            <a:endParaRPr/>
          </a:p>
          <a:p>
            <a:pPr indent="0" lvl="0" marL="0" rtl="0" algn="l">
              <a:spcBef>
                <a:spcPts val="408"/>
              </a:spcBef>
              <a:spcAft>
                <a:spcPts val="0"/>
              </a:spcAft>
              <a:buClr>
                <a:schemeClr val="dk1"/>
              </a:buClr>
              <a:buSzPct val="100000"/>
              <a:buNone/>
            </a:pPr>
            <a:r>
              <a:rPr lang="fr-FR" sz="2400"/>
              <a:t>    	         --instruction(2)</a:t>
            </a:r>
            <a:endParaRPr/>
          </a:p>
          <a:p>
            <a:pPr indent="0" lvl="0" marL="0" rtl="0" algn="l">
              <a:spcBef>
                <a:spcPts val="408"/>
              </a:spcBef>
              <a:spcAft>
                <a:spcPts val="0"/>
              </a:spcAft>
              <a:buClr>
                <a:schemeClr val="dk1"/>
              </a:buClr>
              <a:buSzPct val="100000"/>
              <a:buNone/>
            </a:pPr>
            <a:r>
              <a:rPr lang="fr-FR" sz="2400"/>
              <a:t>    	          …</a:t>
            </a:r>
            <a:endParaRPr sz="2400"/>
          </a:p>
          <a:p>
            <a:pPr indent="0" lvl="0" marL="0" rtl="0" algn="l">
              <a:spcBef>
                <a:spcPts val="408"/>
              </a:spcBef>
              <a:spcAft>
                <a:spcPts val="0"/>
              </a:spcAft>
              <a:buClr>
                <a:schemeClr val="dk1"/>
              </a:buClr>
              <a:buSzPct val="100000"/>
              <a:buNone/>
            </a:pPr>
            <a:r>
              <a:rPr lang="fr-FR" sz="2400"/>
              <a:t>    	        --instruction(N)</a:t>
            </a:r>
            <a:endParaRPr/>
          </a:p>
          <a:p>
            <a:pPr indent="0" lvl="0" marL="0" rtl="0" algn="l">
              <a:spcBef>
                <a:spcPts val="408"/>
              </a:spcBef>
              <a:spcAft>
                <a:spcPts val="0"/>
              </a:spcAft>
              <a:buClr>
                <a:schemeClr val="dk1"/>
              </a:buClr>
              <a:buSzPct val="100000"/>
              <a:buNone/>
            </a:pPr>
            <a:r>
              <a:rPr lang="fr-FR" sz="2400"/>
              <a:t>	 end</a:t>
            </a:r>
            <a:endParaRPr sz="2400"/>
          </a:p>
          <a:p>
            <a:pPr indent="0" lvl="0" marL="0" rtl="0" algn="l">
              <a:spcBef>
                <a:spcPts val="408"/>
              </a:spcBef>
              <a:spcAft>
                <a:spcPts val="0"/>
              </a:spcAft>
              <a:buClr>
                <a:srgbClr val="FF0000"/>
              </a:buClr>
              <a:buSzPct val="100000"/>
              <a:buNone/>
            </a:pPr>
            <a:r>
              <a:rPr b="1" lang="fr-FR" sz="2400">
                <a:solidFill>
                  <a:srgbClr val="FF0000"/>
                </a:solidFill>
              </a:rPr>
              <a:t>- Example:</a:t>
            </a:r>
            <a:endParaRPr/>
          </a:p>
          <a:p>
            <a:pPr indent="0" lvl="0" marL="0" rtl="0" algn="l">
              <a:spcBef>
                <a:spcPts val="408"/>
              </a:spcBef>
              <a:spcAft>
                <a:spcPts val="0"/>
              </a:spcAft>
              <a:buClr>
                <a:schemeClr val="dk1"/>
              </a:buClr>
              <a:buSzPct val="100000"/>
              <a:buNone/>
            </a:pPr>
            <a:r>
              <a:rPr lang="fr-FR" sz="2400"/>
              <a:t>	declare @i int,@j int</a:t>
            </a:r>
            <a:endParaRPr sz="2400"/>
          </a:p>
          <a:p>
            <a:pPr indent="0" lvl="0" marL="0" rtl="0" algn="l">
              <a:spcBef>
                <a:spcPts val="408"/>
              </a:spcBef>
              <a:spcAft>
                <a:spcPts val="0"/>
              </a:spcAft>
              <a:buClr>
                <a:schemeClr val="dk1"/>
              </a:buClr>
              <a:buSzPct val="100000"/>
              <a:buNone/>
            </a:pPr>
            <a:r>
              <a:rPr lang="fr-FR" sz="2400"/>
              <a:t>	begin</a:t>
            </a:r>
            <a:endParaRPr sz="2400"/>
          </a:p>
          <a:p>
            <a:pPr indent="0" lvl="0" marL="0" rtl="0" algn="l">
              <a:spcBef>
                <a:spcPts val="408"/>
              </a:spcBef>
              <a:spcAft>
                <a:spcPts val="0"/>
              </a:spcAft>
              <a:buClr>
                <a:schemeClr val="dk1"/>
              </a:buClr>
              <a:buSzPct val="100000"/>
              <a:buNone/>
            </a:pPr>
            <a:r>
              <a:rPr lang="fr-FR" sz="2400"/>
              <a:t>           	        set @i=2</a:t>
            </a:r>
            <a:endParaRPr/>
          </a:p>
          <a:p>
            <a:pPr indent="0" lvl="0" marL="0" rtl="0" algn="l">
              <a:spcBef>
                <a:spcPts val="408"/>
              </a:spcBef>
              <a:spcAft>
                <a:spcPts val="0"/>
              </a:spcAft>
              <a:buClr>
                <a:schemeClr val="dk1"/>
              </a:buClr>
              <a:buSzPct val="100000"/>
              <a:buNone/>
            </a:pPr>
            <a:r>
              <a:rPr lang="fr-FR" sz="2400"/>
              <a:t>           	        set @j=3</a:t>
            </a:r>
            <a:endParaRPr/>
          </a:p>
          <a:p>
            <a:pPr indent="0" lvl="0" marL="0" rtl="0" algn="l">
              <a:spcBef>
                <a:spcPts val="408"/>
              </a:spcBef>
              <a:spcAft>
                <a:spcPts val="0"/>
              </a:spcAft>
              <a:buClr>
                <a:schemeClr val="dk1"/>
              </a:buClr>
              <a:buSzPct val="100000"/>
              <a:buNone/>
            </a:pPr>
            <a:r>
              <a:rPr lang="fr-FR" sz="2400"/>
              <a:t>           	        select @i=@i+1</a:t>
            </a:r>
            <a:endParaRPr/>
          </a:p>
          <a:p>
            <a:pPr indent="0" lvl="0" marL="0" rtl="0" algn="l">
              <a:spcBef>
                <a:spcPts val="408"/>
              </a:spcBef>
              <a:spcAft>
                <a:spcPts val="0"/>
              </a:spcAft>
              <a:buClr>
                <a:schemeClr val="dk1"/>
              </a:buClr>
              <a:buSzPct val="100000"/>
              <a:buNone/>
            </a:pPr>
            <a:r>
              <a:rPr lang="fr-FR" sz="2400"/>
              <a:t>           	        set @j=@j-1</a:t>
            </a:r>
            <a:endParaRPr/>
          </a:p>
          <a:p>
            <a:pPr indent="0" lvl="0" marL="0" rtl="0" algn="l">
              <a:spcBef>
                <a:spcPts val="408"/>
              </a:spcBef>
              <a:spcAft>
                <a:spcPts val="0"/>
              </a:spcAft>
              <a:buClr>
                <a:schemeClr val="dk1"/>
              </a:buClr>
              <a:buSzPct val="100000"/>
              <a:buNone/>
            </a:pPr>
            <a:r>
              <a:rPr lang="fr-FR" sz="2400"/>
              <a:t>           	        select @i as 'i', @j as 'j'</a:t>
            </a:r>
            <a:endParaRPr/>
          </a:p>
          <a:p>
            <a:pPr indent="0" lvl="0" marL="0" rtl="0" algn="l">
              <a:spcBef>
                <a:spcPts val="408"/>
              </a:spcBef>
              <a:spcAft>
                <a:spcPts val="0"/>
              </a:spcAft>
              <a:buClr>
                <a:schemeClr val="dk1"/>
              </a:buClr>
              <a:buSzPct val="100000"/>
              <a:buNone/>
            </a:pPr>
            <a:r>
              <a:rPr lang="fr-FR" sz="2400"/>
              <a:t>	end</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