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6050B997-2E7E-4B4D-A86F-3FF0E4DBE2B0}" v="3" dt="2024-09-29T06:04:54.426"/>
    <p1510:client id="{748F4F8F-E55E-44F8-93E2-8E304D9A53F4}" v="2" dt="2024-09-29T06:07:25.897"/>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sak\Downloads\employee_data%20(1)%20(3).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50"/>
  </c:pivotSource>
  <c:chart>
    <c:autoTitleDeleted val="0"/>
    <c:pivotFmts>
      <c:pivotFmt>
        <c:idx val="0"/>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1"/>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2"/>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3"/>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4"/>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5"/>
        <c:spPr>
          <a:solidFill>
            <a:schemeClr val="accent1"/>
          </a:solidFill>
          <a:ln/>
          <a:effectLst/>
          <a:sp3d/>
        </c:spPr>
      </c:pivotFmt>
      <c:pivotFmt>
        <c:idx val="6"/>
        <c:spPr>
          <a:solidFill>
            <a:schemeClr val="accent2"/>
          </a:solidFill>
          <a:ln/>
          <a:effectLst/>
          <a:sp3d/>
        </c:spPr>
      </c:pivotFmt>
      <c:pivotFmt>
        <c:idx val="7"/>
        <c:spPr>
          <a:solidFill>
            <a:schemeClr val="accent3"/>
          </a:solidFill>
          <a:ln/>
          <a:effectLst/>
          <a:sp3d/>
        </c:spPr>
      </c:pivotFmt>
      <c:pivotFmt>
        <c:idx val="8"/>
        <c:spPr>
          <a:solidFill>
            <a:schemeClr val="accent4"/>
          </a:solidFill>
          <a:ln/>
          <a:effectLst/>
          <a:sp3d/>
        </c:spPr>
      </c:pivotFmt>
      <c:pivotFmt>
        <c:idx val="9"/>
        <c:spPr>
          <a:solidFill>
            <a:schemeClr val="accent5"/>
          </a:solidFill>
          <a:ln/>
          <a:effectLst/>
          <a:sp3d/>
        </c:spPr>
      </c:pivotFmt>
      <c:pivotFmt>
        <c:idx val="10"/>
        <c:spPr>
          <a:solidFill>
            <a:schemeClr val="accent6"/>
          </a:solidFill>
          <a:ln/>
          <a:effectLst/>
          <a:sp3d/>
        </c:spPr>
      </c:pivotFmt>
      <c:pivotFmt>
        <c:idx val="11"/>
        <c:spPr>
          <a:solidFill>
            <a:schemeClr val="accent1">
              <a:lumMod val="60000"/>
            </a:schemeClr>
          </a:solidFill>
          <a:ln/>
          <a:effectLst/>
          <a:sp3d/>
        </c:spPr>
      </c:pivotFmt>
      <c:pivotFmt>
        <c:idx val="12"/>
        <c:spPr>
          <a:solidFill>
            <a:schemeClr val="accent2">
              <a:lumMod val="60000"/>
            </a:schemeClr>
          </a:solidFill>
          <a:ln/>
          <a:effectLst/>
          <a:sp3d/>
        </c:spPr>
      </c:pivotFmt>
      <c:pivotFmt>
        <c:idx val="13"/>
        <c:spPr>
          <a:solidFill>
            <a:schemeClr val="accent3">
              <a:lumMod val="60000"/>
            </a:schemeClr>
          </a:solidFill>
          <a:ln/>
          <a:effectLst/>
          <a:sp3d/>
        </c:spPr>
      </c:pivotFmt>
      <c:pivotFmt>
        <c:idx val="14"/>
        <c:spPr>
          <a:solidFill>
            <a:schemeClr val="accent4">
              <a:lumMod val="60000"/>
            </a:schemeClr>
          </a:solidFill>
          <a:ln/>
          <a:effectLst/>
          <a:sp3d/>
        </c:spPr>
      </c:pivotFmt>
      <c:pivotFmt>
        <c:idx val="15"/>
        <c:spPr>
          <a:solidFill>
            <a:schemeClr val="accent2"/>
          </a:solidFill>
          <a:ln/>
          <a:effectLst/>
          <a:sp3d/>
        </c:spPr>
        <c:marker>
          <c:symbol val="none"/>
        </c:marker>
        <c:dLbl>
          <c:idx val="0"/>
          <c:delete val="1"/>
          <c:extLst>
            <c:ext xmlns:c15="http://schemas.microsoft.com/office/drawing/2012/chart" uri="{CE6537A1-D6FC-4f65-9D91-7224C49458BB}"/>
          </c:extLst>
        </c:dLbl>
      </c:pivotFmt>
      <c:pivotFmt>
        <c:idx val="16"/>
        <c:spPr>
          <a:solidFill>
            <a:schemeClr val="accent3"/>
          </a:solidFill>
          <a:ln/>
          <a:effectLst/>
          <a:sp3d/>
        </c:spPr>
        <c:marker>
          <c:symbol val="none"/>
        </c:marker>
        <c:dLbl>
          <c:idx val="0"/>
          <c:delete val="1"/>
          <c:extLst>
            <c:ext xmlns:c15="http://schemas.microsoft.com/office/drawing/2012/chart" uri="{CE6537A1-D6FC-4f65-9D91-7224C49458BB}"/>
          </c:extLst>
        </c:dLbl>
      </c:pivotFmt>
      <c:pivotFmt>
        <c:idx val="17"/>
        <c:spPr>
          <a:solidFill>
            <a:schemeClr val="accent4"/>
          </a:solidFill>
          <a:ln/>
          <a:effectLst/>
          <a:sp3d/>
        </c:spPr>
        <c:marker>
          <c:symbol val="none"/>
        </c:marker>
        <c:dLbl>
          <c:idx val="0"/>
          <c:delete val="1"/>
          <c:extLst>
            <c:ext xmlns:c15="http://schemas.microsoft.com/office/drawing/2012/chart" uri="{CE6537A1-D6FC-4f65-9D91-7224C49458BB}"/>
          </c:extLst>
        </c:dLbl>
      </c:pivotFmt>
      <c:pivotFmt>
        <c:idx val="18"/>
        <c:spPr>
          <a:solidFill>
            <a:schemeClr val="accent1"/>
          </a:solidFill>
          <a:ln/>
          <a:effectLst/>
          <a:sp3d/>
        </c:spPr>
        <c:marker>
          <c:symbol val="none"/>
        </c:marker>
        <c:dLbl>
          <c:idx val="0"/>
          <c:delete val="1"/>
          <c:extLst>
            <c:ext xmlns:c15="http://schemas.microsoft.com/office/drawing/2012/chart" uri="{CE6537A1-D6FC-4f65-9D91-7224C49458BB}"/>
          </c:extLst>
        </c:dLbl>
      </c:pivotFmt>
      <c:pivotFmt>
        <c:idx val="19"/>
        <c:spPr>
          <a:solidFill>
            <a:schemeClr val="accent1"/>
          </a:solidFill>
          <a:ln/>
          <a:effectLst/>
          <a:sp3d/>
        </c:spPr>
      </c:pivotFmt>
      <c:pivotFmt>
        <c:idx val="20"/>
        <c:spPr>
          <a:solidFill>
            <a:schemeClr val="accent2"/>
          </a:solidFill>
          <a:ln/>
          <a:effectLst/>
          <a:sp3d/>
        </c:spPr>
      </c:pivotFmt>
      <c:pivotFmt>
        <c:idx val="21"/>
        <c:spPr>
          <a:solidFill>
            <a:schemeClr val="accent3"/>
          </a:solidFill>
          <a:ln/>
          <a:effectLst/>
          <a:sp3d/>
        </c:spPr>
      </c:pivotFmt>
      <c:pivotFmt>
        <c:idx val="22"/>
        <c:spPr>
          <a:solidFill>
            <a:schemeClr val="accent4"/>
          </a:solidFill>
          <a:ln/>
          <a:effectLst/>
          <a:sp3d/>
        </c:spPr>
      </c:pivotFmt>
      <c:pivotFmt>
        <c:idx val="23"/>
        <c:spPr>
          <a:solidFill>
            <a:schemeClr val="accent5"/>
          </a:solidFill>
          <a:ln/>
          <a:effectLst/>
          <a:sp3d/>
        </c:spPr>
      </c:pivotFmt>
      <c:pivotFmt>
        <c:idx val="24"/>
        <c:spPr>
          <a:solidFill>
            <a:schemeClr val="accent6"/>
          </a:solidFill>
          <a:ln/>
          <a:effectLst/>
          <a:sp3d/>
        </c:spPr>
      </c:pivotFmt>
      <c:pivotFmt>
        <c:idx val="25"/>
        <c:spPr>
          <a:solidFill>
            <a:schemeClr val="accent1">
              <a:lumMod val="60000"/>
            </a:schemeClr>
          </a:solidFill>
          <a:ln/>
          <a:effectLst/>
          <a:sp3d/>
        </c:spPr>
      </c:pivotFmt>
      <c:pivotFmt>
        <c:idx val="26"/>
        <c:spPr>
          <a:solidFill>
            <a:schemeClr val="accent2">
              <a:lumMod val="60000"/>
            </a:schemeClr>
          </a:solidFill>
          <a:ln/>
          <a:effectLst/>
          <a:sp3d/>
        </c:spPr>
      </c:pivotFmt>
      <c:pivotFmt>
        <c:idx val="27"/>
        <c:spPr>
          <a:solidFill>
            <a:schemeClr val="accent3">
              <a:lumMod val="60000"/>
            </a:schemeClr>
          </a:solidFill>
          <a:ln/>
          <a:effectLst/>
          <a:sp3d/>
        </c:spPr>
      </c:pivotFmt>
      <c:pivotFmt>
        <c:idx val="28"/>
        <c:spPr>
          <a:solidFill>
            <a:schemeClr val="accent4">
              <a:lumMod val="60000"/>
            </a:schemeClr>
          </a:solidFill>
          <a:ln/>
          <a:effectLst/>
          <a:sp3d/>
        </c:spPr>
      </c:pivotFmt>
      <c:pivotFmt>
        <c:idx val="29"/>
        <c:spPr>
          <a:solidFill>
            <a:schemeClr val="accent2"/>
          </a:solidFill>
          <a:ln/>
          <a:effectLst/>
          <a:sp3d/>
        </c:spPr>
        <c:marker>
          <c:symbol val="none"/>
        </c:marker>
        <c:dLbl>
          <c:idx val="0"/>
          <c:delete val="1"/>
          <c:extLst>
            <c:ext xmlns:c15="http://schemas.microsoft.com/office/drawing/2012/chart" uri="{CE6537A1-D6FC-4f65-9D91-7224C49458BB}"/>
          </c:extLst>
        </c:dLbl>
      </c:pivotFmt>
      <c:pivotFmt>
        <c:idx val="30"/>
        <c:spPr>
          <a:solidFill>
            <a:schemeClr val="accent3"/>
          </a:solidFill>
          <a:ln/>
          <a:effectLst/>
          <a:sp3d/>
        </c:spPr>
        <c:marker>
          <c:symbol val="none"/>
        </c:marker>
        <c:dLbl>
          <c:idx val="0"/>
          <c:delete val="1"/>
          <c:extLst>
            <c:ext xmlns:c15="http://schemas.microsoft.com/office/drawing/2012/chart" uri="{CE6537A1-D6FC-4f65-9D91-7224C49458BB}"/>
          </c:extLst>
        </c:dLbl>
      </c:pivotFmt>
      <c:pivotFmt>
        <c:idx val="31"/>
        <c:spPr>
          <a:solidFill>
            <a:schemeClr val="accent4"/>
          </a:solidFill>
          <a:ln/>
          <a:effectLst/>
          <a:sp3d/>
        </c:spPr>
        <c:marker>
          <c:symbol val="none"/>
        </c:marker>
        <c:dLbl>
          <c:idx val="0"/>
          <c:delete val="1"/>
          <c:extLst>
            <c:ext xmlns:c15="http://schemas.microsoft.com/office/drawing/2012/chart" uri="{CE6537A1-D6FC-4f65-9D91-7224C49458BB}"/>
          </c:extLst>
        </c:dLbl>
      </c:pivotFmt>
    </c:pivotFmts>
    <c:view3D>
      <c:rotX val="90"/>
      <c:rotY val="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Chart>
        <c:wireframe val="0"/>
        <c:ser>
          <c:idx val="0"/>
          <c:order val="0"/>
          <c:tx>
            <c:strRef>
              <c:f>Sheet2!$B$3:$B$4</c:f>
              <c:strCache>
                <c:ptCount val="1"/>
                <c:pt idx="0">
                  <c:v>HIGH</c:v>
                </c:pt>
              </c:strCache>
            </c:strRef>
          </c:tx>
          <c:spPr>
            <a:solidFill>
              <a:schemeClr val="accent1"/>
            </a:solid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122-4B1E-BF30-91348A6D2A0F}"/>
            </c:ext>
          </c:extLst>
        </c:ser>
        <c:ser>
          <c:idx val="1"/>
          <c:order val="1"/>
          <c:tx>
            <c:strRef>
              <c:f>Sheet2!$C$3:$C$4</c:f>
              <c:strCache>
                <c:ptCount val="1"/>
                <c:pt idx="0">
                  <c:v>LOW</c:v>
                </c:pt>
              </c:strCache>
            </c:strRef>
          </c:tx>
          <c:spPr>
            <a:solidFill>
              <a:schemeClr val="accent2"/>
            </a:solid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122-4B1E-BF30-91348A6D2A0F}"/>
            </c:ext>
          </c:extLst>
        </c:ser>
        <c:ser>
          <c:idx val="2"/>
          <c:order val="2"/>
          <c:tx>
            <c:strRef>
              <c:f>Sheet2!$D$3:$D$4</c:f>
              <c:strCache>
                <c:ptCount val="1"/>
                <c:pt idx="0">
                  <c:v>MED</c:v>
                </c:pt>
              </c:strCache>
            </c:strRef>
          </c:tx>
          <c:spPr>
            <a:solidFill>
              <a:schemeClr val="accent3"/>
            </a:solid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122-4B1E-BF30-91348A6D2A0F}"/>
            </c:ext>
          </c:extLst>
        </c:ser>
        <c:ser>
          <c:idx val="3"/>
          <c:order val="3"/>
          <c:tx>
            <c:strRef>
              <c:f>Sheet2!$E$3:$E$4</c:f>
              <c:strCache>
                <c:ptCount val="1"/>
                <c:pt idx="0">
                  <c:v>VERY HIGH</c:v>
                </c:pt>
              </c:strCache>
            </c:strRef>
          </c:tx>
          <c:spPr>
            <a:solidFill>
              <a:schemeClr val="accent4"/>
            </a:solid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122-4B1E-BF30-91348A6D2A0F}"/>
            </c:ext>
          </c:extLst>
        </c:ser>
        <c:bandFmts>
          <c:bandFmt>
            <c:idx val="0"/>
            <c:spPr>
              <a:solidFill>
                <a:schemeClr val="accent1"/>
              </a:solidFill>
              <a:ln/>
              <a:effectLst/>
              <a:sp3d/>
            </c:spPr>
          </c:bandFmt>
          <c:bandFmt>
            <c:idx val="1"/>
            <c:spPr>
              <a:solidFill>
                <a:schemeClr val="accent2"/>
              </a:solidFill>
              <a:ln/>
              <a:effectLst/>
              <a:sp3d/>
            </c:spPr>
          </c:bandFmt>
          <c:bandFmt>
            <c:idx val="2"/>
            <c:spPr>
              <a:solidFill>
                <a:schemeClr val="accent3"/>
              </a:solidFill>
              <a:ln/>
              <a:effectLst/>
              <a:sp3d/>
            </c:spPr>
          </c:bandFmt>
          <c:bandFmt>
            <c:idx val="3"/>
            <c:spPr>
              <a:solidFill>
                <a:schemeClr val="accent4"/>
              </a:solidFill>
              <a:ln/>
              <a:effectLst/>
              <a:sp3d/>
            </c:spPr>
          </c:bandFmt>
          <c:bandFmt>
            <c:idx val="4"/>
            <c:spPr>
              <a:solidFill>
                <a:schemeClr val="accent5"/>
              </a:solidFill>
              <a:ln/>
              <a:effectLst/>
              <a:sp3d/>
            </c:spPr>
          </c:bandFmt>
          <c:bandFmt>
            <c:idx val="5"/>
            <c:spPr>
              <a:solidFill>
                <a:schemeClr val="accent6"/>
              </a:solidFill>
              <a:ln/>
              <a:effectLst/>
              <a:sp3d/>
            </c:spPr>
          </c:bandFmt>
          <c:bandFmt>
            <c:idx val="6"/>
            <c:spPr>
              <a:solidFill>
                <a:schemeClr val="accent1">
                  <a:lumMod val="60000"/>
                </a:schemeClr>
              </a:solidFill>
              <a:ln/>
              <a:effectLst/>
              <a:sp3d/>
            </c:spPr>
          </c:bandFmt>
          <c:bandFmt>
            <c:idx val="7"/>
            <c:spPr>
              <a:solidFill>
                <a:schemeClr val="accent2">
                  <a:lumMod val="60000"/>
                </a:schemeClr>
              </a:solidFill>
              <a:ln/>
              <a:effectLst/>
              <a:sp3d/>
            </c:spPr>
          </c:bandFmt>
          <c:bandFmt>
            <c:idx val="8"/>
            <c:spPr>
              <a:solidFill>
                <a:schemeClr val="accent3">
                  <a:lumMod val="60000"/>
                </a:schemeClr>
              </a:solidFill>
              <a:ln/>
              <a:effectLst/>
              <a:sp3d/>
            </c:spPr>
          </c:bandFmt>
          <c:bandFmt>
            <c:idx val="9"/>
            <c:spPr>
              <a:solidFill>
                <a:schemeClr val="accent4">
                  <a:lumMod val="60000"/>
                </a:schemeClr>
              </a:solidFill>
              <a:ln/>
              <a:effectLst/>
              <a:sp3d/>
            </c:spPr>
          </c:bandFmt>
        </c:bandFmts>
        <c:axId val="809815967"/>
        <c:axId val="809816447"/>
        <c:axId val="987726127"/>
      </c:surfaceChart>
      <c:catAx>
        <c:axId val="80981596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6447"/>
        <c:crosses val="autoZero"/>
        <c:auto val="1"/>
        <c:lblAlgn val="ctr"/>
        <c:lblOffset val="100"/>
        <c:noMultiLvlLbl val="0"/>
      </c:catAx>
      <c:valAx>
        <c:axId val="809816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5967"/>
        <c:crosses val="autoZero"/>
        <c:crossBetween val="midCat"/>
      </c:valAx>
      <c:serAx>
        <c:axId val="987726127"/>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816447"/>
        <c:crosses val="autoZero"/>
      </c:serAx>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MOHAMED BHRAKATH ALI</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312220036</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EB2730F1-BB7D-D333-897B-5E36C9457977}"/>
              </a:ext>
            </a:extLst>
          </p:cNvPr>
          <p:cNvGraphicFramePr>
            <a:graphicFrameLocks/>
          </p:cNvGraphicFramePr>
          <p:nvPr>
            <p:extLst>
              <p:ext uri="{D42A27DB-BD31-4B8C-83A1-F6EECF244321}">
                <p14:modId xmlns:p14="http://schemas.microsoft.com/office/powerpoint/2010/main" val="1573647477"/>
              </p:ext>
            </p:extLst>
          </p:nvPr>
        </p:nvGraphicFramePr>
        <p:xfrm>
          <a:off x="755333" y="3000345"/>
          <a:ext cx="8000740" cy="34671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64</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45</cp:revision>
  <dcterms:modified xsi:type="dcterms:W3CDTF">2024-09-29T06:14:40Z</dcterms:modified>
</cp:coreProperties>
</file>