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2" r:id="rId7"/>
  </p:sldIdLst>
  <p:sldSz cx="14630400" cy="8229600"/>
  <p:notesSz cx="8229600" cy="14630400"/>
  <p:embeddedFontLst>
    <p:embeddedFont>
      <p:font typeface="Open Sans" panose="020B0606030504020204" pitchFamily="34" charset="0"/>
      <p:regular r:id="rId9"/>
      <p:bold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916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1180"/>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Tax Simulation: A Dynamic Agentic Model</a:t>
            </a:r>
            <a:endParaRPr lang="en-US" sz="4450" dirty="0"/>
          </a:p>
        </p:txBody>
      </p:sp>
      <p:sp>
        <p:nvSpPr>
          <p:cNvPr id="4" name="Text 1"/>
          <p:cNvSpPr/>
          <p:nvPr/>
        </p:nvSpPr>
        <p:spPr>
          <a:xfrm>
            <a:off x="793790" y="3578900"/>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This presentation outlines a comprehensive tax simulation model, leveraging an agentic approach to dynamically link tax policies, economic behavior, and socio-economic outcomes. By structuring agents to mirror real-world actors and incorporating feedback loops, the system can provide actionable insights for equitable, GDP-positive reforms.</a:t>
            </a:r>
            <a:endParaRPr lang="en-US" sz="1750" dirty="0"/>
          </a:p>
        </p:txBody>
      </p:sp>
      <p:sp>
        <p:nvSpPr>
          <p:cNvPr id="5" name="Shape 2"/>
          <p:cNvSpPr/>
          <p:nvPr/>
        </p:nvSpPr>
        <p:spPr>
          <a:xfrm>
            <a:off x="793790" y="6028373"/>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6011466"/>
            <a:ext cx="2550200"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8" name="Rectangle 7">
            <a:extLst>
              <a:ext uri="{FF2B5EF4-FFF2-40B4-BE49-F238E27FC236}">
                <a16:creationId xmlns:a16="http://schemas.microsoft.com/office/drawing/2014/main" id="{F55BB2E0-4E48-4BB2-402B-0C9CB904A47B}"/>
              </a:ext>
            </a:extLst>
          </p:cNvPr>
          <p:cNvSpPr/>
          <p:nvPr/>
        </p:nvSpPr>
        <p:spPr>
          <a:xfrm>
            <a:off x="107576" y="7788536"/>
            <a:ext cx="8950363" cy="3543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14155"/>
            <a:ext cx="11583352"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Core Variables: Building Blocks of the Model</a:t>
            </a:r>
            <a:endParaRPr lang="en-US" sz="4450" dirty="0"/>
          </a:p>
        </p:txBody>
      </p:sp>
      <p:sp>
        <p:nvSpPr>
          <p:cNvPr id="3" name="Text 1"/>
          <p:cNvSpPr/>
          <p:nvPr/>
        </p:nvSpPr>
        <p:spPr>
          <a:xfrm>
            <a:off x="793790" y="308991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Tax System Variables</a:t>
            </a:r>
            <a:endParaRPr lang="en-US" sz="2200" dirty="0"/>
          </a:p>
        </p:txBody>
      </p:sp>
      <p:sp>
        <p:nvSpPr>
          <p:cNvPr id="4" name="Text 2"/>
          <p:cNvSpPr/>
          <p:nvPr/>
        </p:nvSpPr>
        <p:spPr>
          <a:xfrm>
            <a:off x="793790" y="3671054"/>
            <a:ext cx="6244709" cy="2540318"/>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Direct taxes include income tax rates, corporate tax rates, exemptions, deductions, compliance rates, and evasion rates. Indirect taxes encompass GST rates, customs duties, excise duties, tax buoyancy, and informal sector penetration. Tax administration factors include filing efficiency, enforcement mechanisms, digital infrastructure, and litigation rates.</a:t>
            </a:r>
            <a:endParaRPr lang="en-US" sz="1750" dirty="0"/>
          </a:p>
        </p:txBody>
      </p:sp>
      <p:sp>
        <p:nvSpPr>
          <p:cNvPr id="5" name="Text 3"/>
          <p:cNvSpPr/>
          <p:nvPr/>
        </p:nvSpPr>
        <p:spPr>
          <a:xfrm>
            <a:off x="7599521" y="3089910"/>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Economic Variables</a:t>
            </a:r>
            <a:endParaRPr lang="en-US" sz="2200" dirty="0"/>
          </a:p>
        </p:txBody>
      </p:sp>
      <p:sp>
        <p:nvSpPr>
          <p:cNvPr id="6" name="Text 4"/>
          <p:cNvSpPr/>
          <p:nvPr/>
        </p:nvSpPr>
        <p:spPr>
          <a:xfrm>
            <a:off x="7599521" y="3671054"/>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Economic variables include GDP components like consumption, investment, and net exports. Macro indicators encompass inflation, unemployment rates, interest rates, exchange rates, and fiscal deficit. Sectoral data includes the contribution of agriculture, manufacturing, and services to GDP.</a:t>
            </a:r>
            <a:endParaRPr lang="en-US" sz="1750" dirty="0"/>
          </a:p>
        </p:txBody>
      </p:sp>
      <p:sp>
        <p:nvSpPr>
          <p:cNvPr id="7" name="Rectangle 6">
            <a:extLst>
              <a:ext uri="{FF2B5EF4-FFF2-40B4-BE49-F238E27FC236}">
                <a16:creationId xmlns:a16="http://schemas.microsoft.com/office/drawing/2014/main" id="{84435381-BBA6-EEA6-4180-03F099384945}"/>
              </a:ext>
            </a:extLst>
          </p:cNvPr>
          <p:cNvSpPr/>
          <p:nvPr/>
        </p:nvSpPr>
        <p:spPr>
          <a:xfrm>
            <a:off x="107576" y="7788536"/>
            <a:ext cx="14393732" cy="3543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95607"/>
            <a:ext cx="10724436"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Demographic &amp; Socio-Economic Factors</a:t>
            </a:r>
            <a:endParaRPr lang="en-US" sz="4450" dirty="0"/>
          </a:p>
        </p:txBody>
      </p:sp>
      <p:sp>
        <p:nvSpPr>
          <p:cNvPr id="3" name="Text 1"/>
          <p:cNvSpPr/>
          <p:nvPr/>
        </p:nvSpPr>
        <p:spPr>
          <a:xfrm>
            <a:off x="793790" y="3271361"/>
            <a:ext cx="3309223"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Population Segmentation</a:t>
            </a:r>
            <a:endParaRPr lang="en-US" sz="2200" dirty="0"/>
          </a:p>
        </p:txBody>
      </p:sp>
      <p:sp>
        <p:nvSpPr>
          <p:cNvPr id="4" name="Text 2"/>
          <p:cNvSpPr/>
          <p:nvPr/>
        </p:nvSpPr>
        <p:spPr>
          <a:xfrm>
            <a:off x="793790" y="3852505"/>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The model considers population segmentation based on income classes (low, middle, high), rural/urban divide, formal/informal sectors, and education levels. It also analyzes consumption patterns, including disposable income, savings rates, and spending on essentials vs. luxuries.</a:t>
            </a:r>
            <a:endParaRPr lang="en-US" sz="1750" dirty="0"/>
          </a:p>
        </p:txBody>
      </p:sp>
      <p:sp>
        <p:nvSpPr>
          <p:cNvPr id="5" name="Text 3"/>
          <p:cNvSpPr/>
          <p:nvPr/>
        </p:nvSpPr>
        <p:spPr>
          <a:xfrm>
            <a:off x="7599521"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Welfare Metrics</a:t>
            </a:r>
            <a:endParaRPr lang="en-US" sz="2200" dirty="0"/>
          </a:p>
        </p:txBody>
      </p:sp>
      <p:sp>
        <p:nvSpPr>
          <p:cNvPr id="6" name="Text 4"/>
          <p:cNvSpPr/>
          <p:nvPr/>
        </p:nvSpPr>
        <p:spPr>
          <a:xfrm>
            <a:off x="7599521" y="3852505"/>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Welfare metrics include access to healthcare, education, subsidies (e.g., food, fuel), and social mobility. These factors are crucial for understanding the distributional impact of tax policies and their influence on overall well-being.</a:t>
            </a:r>
            <a:endParaRPr lang="en-US" sz="1750" dirty="0"/>
          </a:p>
        </p:txBody>
      </p:sp>
      <p:sp>
        <p:nvSpPr>
          <p:cNvPr id="7" name="Rectangle 6">
            <a:extLst>
              <a:ext uri="{FF2B5EF4-FFF2-40B4-BE49-F238E27FC236}">
                <a16:creationId xmlns:a16="http://schemas.microsoft.com/office/drawing/2014/main" id="{3B5F3E4C-84C7-E15F-FD82-CDD04AED3700}"/>
              </a:ext>
            </a:extLst>
          </p:cNvPr>
          <p:cNvSpPr/>
          <p:nvPr/>
        </p:nvSpPr>
        <p:spPr>
          <a:xfrm>
            <a:off x="107576" y="7788536"/>
            <a:ext cx="14393732" cy="3543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8775" y="767120"/>
            <a:ext cx="7786449" cy="1212294"/>
          </a:xfrm>
          <a:prstGeom prst="rect">
            <a:avLst/>
          </a:prstGeom>
          <a:noFill/>
          <a:ln/>
        </p:spPr>
        <p:txBody>
          <a:bodyPr wrap="square" lIns="0" tIns="0" rIns="0" bIns="0" rtlCol="0" anchor="t"/>
          <a:lstStyle/>
          <a:p>
            <a:pPr marL="0" indent="0">
              <a:lnSpc>
                <a:spcPts val="4750"/>
              </a:lnSpc>
              <a:buNone/>
            </a:pPr>
            <a:r>
              <a:rPr lang="en-US" sz="3800" b="1" dirty="0">
                <a:solidFill>
                  <a:srgbClr val="101014"/>
                </a:solidFill>
                <a:latin typeface="Playfair Display Bold" pitchFamily="34" charset="0"/>
                <a:ea typeface="Playfair Display Bold" pitchFamily="34" charset="-122"/>
                <a:cs typeface="Playfair Display Bold" pitchFamily="34" charset="-120"/>
              </a:rPr>
              <a:t>Behavioral Variables: Shaping Economic Responses</a:t>
            </a:r>
            <a:endParaRPr lang="en-US" sz="3800" dirty="0"/>
          </a:p>
        </p:txBody>
      </p:sp>
      <p:sp>
        <p:nvSpPr>
          <p:cNvPr id="4" name="Shape 1"/>
          <p:cNvSpPr/>
          <p:nvPr/>
        </p:nvSpPr>
        <p:spPr>
          <a:xfrm>
            <a:off x="678775" y="2488406"/>
            <a:ext cx="436364" cy="436364"/>
          </a:xfrm>
          <a:prstGeom prst="roundRect">
            <a:avLst>
              <a:gd name="adj" fmla="val 6667"/>
            </a:avLst>
          </a:prstGeom>
          <a:solidFill>
            <a:srgbClr val="E0E0EC"/>
          </a:solidFill>
          <a:ln/>
        </p:spPr>
      </p:sp>
      <p:sp>
        <p:nvSpPr>
          <p:cNvPr id="5" name="Text 2"/>
          <p:cNvSpPr/>
          <p:nvPr/>
        </p:nvSpPr>
        <p:spPr>
          <a:xfrm>
            <a:off x="841177" y="2561034"/>
            <a:ext cx="111443" cy="290989"/>
          </a:xfrm>
          <a:prstGeom prst="rect">
            <a:avLst/>
          </a:prstGeom>
          <a:noFill/>
          <a:ln/>
        </p:spPr>
        <p:txBody>
          <a:bodyPr wrap="none" lIns="0" tIns="0" rIns="0" bIns="0" rtlCol="0" anchor="t"/>
          <a:lstStyle/>
          <a:p>
            <a:pPr marL="0" indent="0" algn="ctr">
              <a:lnSpc>
                <a:spcPts val="2250"/>
              </a:lnSpc>
              <a:buNone/>
            </a:pPr>
            <a:r>
              <a:rPr lang="en-US" sz="2250" b="1" dirty="0">
                <a:solidFill>
                  <a:srgbClr val="39393C"/>
                </a:solidFill>
                <a:latin typeface="Playfair Display Bold" pitchFamily="34" charset="0"/>
                <a:ea typeface="Playfair Display Bold" pitchFamily="34" charset="-122"/>
                <a:cs typeface="Playfair Display Bold" pitchFamily="34" charset="-120"/>
              </a:rPr>
              <a:t>1</a:t>
            </a:r>
            <a:endParaRPr lang="en-US" sz="2250" dirty="0"/>
          </a:p>
        </p:txBody>
      </p:sp>
      <p:sp>
        <p:nvSpPr>
          <p:cNvPr id="6" name="Text 3"/>
          <p:cNvSpPr/>
          <p:nvPr/>
        </p:nvSpPr>
        <p:spPr>
          <a:xfrm>
            <a:off x="1309092" y="2488406"/>
            <a:ext cx="2424351" cy="303014"/>
          </a:xfrm>
          <a:prstGeom prst="rect">
            <a:avLst/>
          </a:prstGeom>
          <a:noFill/>
          <a:ln/>
        </p:spPr>
        <p:txBody>
          <a:bodyPr wrap="none" lIns="0" tIns="0" rIns="0" bIns="0" rtlCol="0" anchor="t"/>
          <a:lstStyle/>
          <a:p>
            <a:pPr marL="0" indent="0">
              <a:lnSpc>
                <a:spcPts val="235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Taxpayer Behavior</a:t>
            </a:r>
            <a:endParaRPr lang="en-US" sz="1900" dirty="0"/>
          </a:p>
        </p:txBody>
      </p:sp>
      <p:sp>
        <p:nvSpPr>
          <p:cNvPr id="7" name="Text 4"/>
          <p:cNvSpPr/>
          <p:nvPr/>
        </p:nvSpPr>
        <p:spPr>
          <a:xfrm>
            <a:off x="1309092" y="2907744"/>
            <a:ext cx="3165991" cy="2482215"/>
          </a:xfrm>
          <a:prstGeom prst="rect">
            <a:avLst/>
          </a:prstGeom>
          <a:noFill/>
          <a:ln/>
        </p:spPr>
        <p:txBody>
          <a:bodyPr wrap="squar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The model analyzes taxpayer behavior, including elasticity of taxable income, compliance likelihood, and evasion strategies. It considers how individuals respond to changes in tax rates, deductions, and enforcement mechanisms.</a:t>
            </a:r>
            <a:endParaRPr lang="en-US" sz="1500" dirty="0"/>
          </a:p>
        </p:txBody>
      </p:sp>
      <p:sp>
        <p:nvSpPr>
          <p:cNvPr id="8" name="Shape 5"/>
          <p:cNvSpPr/>
          <p:nvPr/>
        </p:nvSpPr>
        <p:spPr>
          <a:xfrm>
            <a:off x="4669036" y="2488406"/>
            <a:ext cx="436364" cy="436364"/>
          </a:xfrm>
          <a:prstGeom prst="roundRect">
            <a:avLst>
              <a:gd name="adj" fmla="val 6667"/>
            </a:avLst>
          </a:prstGeom>
          <a:solidFill>
            <a:srgbClr val="E0E0EC"/>
          </a:solidFill>
          <a:ln/>
        </p:spPr>
      </p:sp>
      <p:sp>
        <p:nvSpPr>
          <p:cNvPr id="9" name="Text 6"/>
          <p:cNvSpPr/>
          <p:nvPr/>
        </p:nvSpPr>
        <p:spPr>
          <a:xfrm>
            <a:off x="4811078" y="2561034"/>
            <a:ext cx="152162" cy="290989"/>
          </a:xfrm>
          <a:prstGeom prst="rect">
            <a:avLst/>
          </a:prstGeom>
          <a:noFill/>
          <a:ln/>
        </p:spPr>
        <p:txBody>
          <a:bodyPr wrap="none" lIns="0" tIns="0" rIns="0" bIns="0" rtlCol="0" anchor="t"/>
          <a:lstStyle/>
          <a:p>
            <a:pPr marL="0" indent="0" algn="ctr">
              <a:lnSpc>
                <a:spcPts val="2250"/>
              </a:lnSpc>
              <a:buNone/>
            </a:pPr>
            <a:r>
              <a:rPr lang="en-US" sz="2250" b="1" dirty="0">
                <a:solidFill>
                  <a:srgbClr val="39393C"/>
                </a:solidFill>
                <a:latin typeface="Playfair Display Bold" pitchFamily="34" charset="0"/>
                <a:ea typeface="Playfair Display Bold" pitchFamily="34" charset="-122"/>
                <a:cs typeface="Playfair Display Bold" pitchFamily="34" charset="-120"/>
              </a:rPr>
              <a:t>2</a:t>
            </a:r>
            <a:endParaRPr lang="en-US" sz="2250" dirty="0"/>
          </a:p>
        </p:txBody>
      </p:sp>
      <p:sp>
        <p:nvSpPr>
          <p:cNvPr id="10" name="Text 7"/>
          <p:cNvSpPr/>
          <p:nvPr/>
        </p:nvSpPr>
        <p:spPr>
          <a:xfrm>
            <a:off x="5299353" y="2488406"/>
            <a:ext cx="2424351" cy="303014"/>
          </a:xfrm>
          <a:prstGeom prst="rect">
            <a:avLst/>
          </a:prstGeom>
          <a:noFill/>
          <a:ln/>
        </p:spPr>
        <p:txBody>
          <a:bodyPr wrap="none" lIns="0" tIns="0" rIns="0" bIns="0" rtlCol="0" anchor="t"/>
          <a:lstStyle/>
          <a:p>
            <a:pPr marL="0" indent="0">
              <a:lnSpc>
                <a:spcPts val="235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Corporate Behavior</a:t>
            </a:r>
            <a:endParaRPr lang="en-US" sz="1900" dirty="0"/>
          </a:p>
        </p:txBody>
      </p:sp>
      <p:sp>
        <p:nvSpPr>
          <p:cNvPr id="11" name="Text 8"/>
          <p:cNvSpPr/>
          <p:nvPr/>
        </p:nvSpPr>
        <p:spPr>
          <a:xfrm>
            <a:off x="5299353" y="2907744"/>
            <a:ext cx="3165991" cy="2171938"/>
          </a:xfrm>
          <a:prstGeom prst="rect">
            <a:avLst/>
          </a:prstGeom>
          <a:noFill/>
          <a:ln/>
        </p:spPr>
        <p:txBody>
          <a:bodyPr wrap="squar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Corporate behavior is modeled to understand reinvestment vs. profit repatriation, R&amp;D spending, and hiring trends. It examines how businesses react to tax incentives, regulations, and economic conditions.</a:t>
            </a:r>
            <a:endParaRPr lang="en-US" sz="1500" dirty="0"/>
          </a:p>
        </p:txBody>
      </p:sp>
      <p:sp>
        <p:nvSpPr>
          <p:cNvPr id="12" name="Shape 9"/>
          <p:cNvSpPr/>
          <p:nvPr/>
        </p:nvSpPr>
        <p:spPr>
          <a:xfrm>
            <a:off x="678775" y="5802035"/>
            <a:ext cx="436364" cy="436364"/>
          </a:xfrm>
          <a:prstGeom prst="roundRect">
            <a:avLst>
              <a:gd name="adj" fmla="val 6667"/>
            </a:avLst>
          </a:prstGeom>
          <a:solidFill>
            <a:srgbClr val="E0E0EC"/>
          </a:solidFill>
          <a:ln/>
        </p:spPr>
      </p:sp>
      <p:sp>
        <p:nvSpPr>
          <p:cNvPr id="13" name="Text 10"/>
          <p:cNvSpPr/>
          <p:nvPr/>
        </p:nvSpPr>
        <p:spPr>
          <a:xfrm>
            <a:off x="825937" y="5874663"/>
            <a:ext cx="141923" cy="290989"/>
          </a:xfrm>
          <a:prstGeom prst="rect">
            <a:avLst/>
          </a:prstGeom>
          <a:noFill/>
          <a:ln/>
        </p:spPr>
        <p:txBody>
          <a:bodyPr wrap="none" lIns="0" tIns="0" rIns="0" bIns="0" rtlCol="0" anchor="t"/>
          <a:lstStyle/>
          <a:p>
            <a:pPr marL="0" indent="0" algn="ctr">
              <a:lnSpc>
                <a:spcPts val="2250"/>
              </a:lnSpc>
              <a:buNone/>
            </a:pPr>
            <a:r>
              <a:rPr lang="en-US" sz="2250" b="1" dirty="0">
                <a:solidFill>
                  <a:srgbClr val="39393C"/>
                </a:solidFill>
                <a:latin typeface="Playfair Display Bold" pitchFamily="34" charset="0"/>
                <a:ea typeface="Playfair Display Bold" pitchFamily="34" charset="-122"/>
                <a:cs typeface="Playfair Display Bold" pitchFamily="34" charset="-120"/>
              </a:rPr>
              <a:t>3</a:t>
            </a:r>
            <a:endParaRPr lang="en-US" sz="2250" dirty="0"/>
          </a:p>
        </p:txBody>
      </p:sp>
      <p:sp>
        <p:nvSpPr>
          <p:cNvPr id="14" name="Text 11"/>
          <p:cNvSpPr/>
          <p:nvPr/>
        </p:nvSpPr>
        <p:spPr>
          <a:xfrm>
            <a:off x="1309092" y="5802035"/>
            <a:ext cx="2424351" cy="303014"/>
          </a:xfrm>
          <a:prstGeom prst="rect">
            <a:avLst/>
          </a:prstGeom>
          <a:noFill/>
          <a:ln/>
        </p:spPr>
        <p:txBody>
          <a:bodyPr wrap="none" lIns="0" tIns="0" rIns="0" bIns="0" rtlCol="0" anchor="t"/>
          <a:lstStyle/>
          <a:p>
            <a:pPr marL="0" indent="0">
              <a:lnSpc>
                <a:spcPts val="235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Consumer Behavior</a:t>
            </a:r>
            <a:endParaRPr lang="en-US" sz="1900" dirty="0"/>
          </a:p>
        </p:txBody>
      </p:sp>
      <p:sp>
        <p:nvSpPr>
          <p:cNvPr id="15" name="Text 12"/>
          <p:cNvSpPr/>
          <p:nvPr/>
        </p:nvSpPr>
        <p:spPr>
          <a:xfrm>
            <a:off x="1309092" y="6221373"/>
            <a:ext cx="7156132" cy="1241108"/>
          </a:xfrm>
          <a:prstGeom prst="rect">
            <a:avLst/>
          </a:prstGeom>
          <a:noFill/>
          <a:ln/>
        </p:spPr>
        <p:txBody>
          <a:bodyPr wrap="squar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Consumer behavior is analyzed to understand the marginal propensity to consume and response to price changes (e.g., GST hikes). It considers how consumers adjust their spending patterns based on tax policies and economic factors.</a:t>
            </a:r>
            <a:endParaRPr lang="en-US" sz="1500" dirty="0"/>
          </a:p>
        </p:txBody>
      </p:sp>
      <p:sp>
        <p:nvSpPr>
          <p:cNvPr id="16" name="Rectangle 15">
            <a:extLst>
              <a:ext uri="{FF2B5EF4-FFF2-40B4-BE49-F238E27FC236}">
                <a16:creationId xmlns:a16="http://schemas.microsoft.com/office/drawing/2014/main" id="{E715944B-D6B5-26E5-EF7B-74453ED7504E}"/>
              </a:ext>
            </a:extLst>
          </p:cNvPr>
          <p:cNvSpPr/>
          <p:nvPr/>
        </p:nvSpPr>
        <p:spPr>
          <a:xfrm>
            <a:off x="107576" y="7788536"/>
            <a:ext cx="8939605" cy="3543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Government Policy &amp; Spending: Shaping the Economic Landscape</a:t>
            </a:r>
            <a:endParaRPr lang="en-US" sz="4450" dirty="0"/>
          </a:p>
        </p:txBody>
      </p:sp>
      <p:sp>
        <p:nvSpPr>
          <p:cNvPr id="3" name="Text 1"/>
          <p:cNvSpPr/>
          <p:nvPr/>
        </p:nvSpPr>
        <p:spPr>
          <a:xfrm>
            <a:off x="793790" y="380714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Revenue Allocation</a:t>
            </a:r>
            <a:endParaRPr lang="en-US" sz="2200" dirty="0"/>
          </a:p>
        </p:txBody>
      </p:sp>
      <p:sp>
        <p:nvSpPr>
          <p:cNvPr id="4" name="Text 2"/>
          <p:cNvSpPr/>
          <p:nvPr/>
        </p:nvSpPr>
        <p:spPr>
          <a:xfrm>
            <a:off x="793790"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The model simulates government revenue allocation, including budgetary spending on infrastructure, healthcare, education, subsidies, and debt servicing. It analyzes how these spending priorities impact economic growth and social welfare.</a:t>
            </a:r>
            <a:endParaRPr lang="en-US" sz="1750" dirty="0"/>
          </a:p>
        </p:txBody>
      </p:sp>
      <p:sp>
        <p:nvSpPr>
          <p:cNvPr id="5" name="Text 3"/>
          <p:cNvSpPr/>
          <p:nvPr/>
        </p:nvSpPr>
        <p:spPr>
          <a:xfrm>
            <a:off x="7599521" y="380714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Fiscal Levers</a:t>
            </a:r>
            <a:endParaRPr lang="en-US" sz="2200" dirty="0"/>
          </a:p>
        </p:txBody>
      </p:sp>
      <p:sp>
        <p:nvSpPr>
          <p:cNvPr id="6" name="Text 4"/>
          <p:cNvSpPr/>
          <p:nvPr/>
        </p:nvSpPr>
        <p:spPr>
          <a:xfrm>
            <a:off x="7599521" y="438828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Fiscal levers, such as borrowing rates, public debt levels, and deficit financing, are modeled to understand their impact on the economy. The model assesses the sustainability of government finances and the potential consequences of different fiscal policies.</a:t>
            </a:r>
            <a:endParaRPr lang="en-US" sz="1750" dirty="0"/>
          </a:p>
        </p:txBody>
      </p:sp>
      <p:sp>
        <p:nvSpPr>
          <p:cNvPr id="7" name="Rectangle 6">
            <a:extLst>
              <a:ext uri="{FF2B5EF4-FFF2-40B4-BE49-F238E27FC236}">
                <a16:creationId xmlns:a16="http://schemas.microsoft.com/office/drawing/2014/main" id="{B8073197-96CE-9CC7-F25A-5ACE17826008}"/>
              </a:ext>
            </a:extLst>
          </p:cNvPr>
          <p:cNvSpPr/>
          <p:nvPr/>
        </p:nvSpPr>
        <p:spPr>
          <a:xfrm>
            <a:off x="107576" y="7788536"/>
            <a:ext cx="14393732" cy="3543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14970" y="968097"/>
            <a:ext cx="12276773" cy="638413"/>
          </a:xfrm>
          <a:prstGeom prst="rect">
            <a:avLst/>
          </a:prstGeom>
          <a:noFill/>
          <a:ln/>
        </p:spPr>
        <p:txBody>
          <a:bodyPr wrap="none" lIns="0" tIns="0" rIns="0" bIns="0" rtlCol="0" anchor="t"/>
          <a:lstStyle/>
          <a:p>
            <a:pPr marL="0" indent="0">
              <a:lnSpc>
                <a:spcPts val="5000"/>
              </a:lnSpc>
              <a:buNone/>
            </a:pPr>
            <a:r>
              <a:rPr lang="en-US" sz="4000" b="1" dirty="0">
                <a:solidFill>
                  <a:srgbClr val="101014"/>
                </a:solidFill>
                <a:latin typeface="Playfair Display Bold" pitchFamily="34" charset="0"/>
                <a:ea typeface="Playfair Display Bold" pitchFamily="34" charset="-122"/>
                <a:cs typeface="Playfair Display Bold" pitchFamily="34" charset="-120"/>
              </a:rPr>
              <a:t>Agentic Model Architecture: Simulating Interactions</a:t>
            </a:r>
            <a:endParaRPr lang="en-US" sz="4000" dirty="0"/>
          </a:p>
        </p:txBody>
      </p:sp>
      <p:sp>
        <p:nvSpPr>
          <p:cNvPr id="3" name="Shape 1"/>
          <p:cNvSpPr/>
          <p:nvPr/>
        </p:nvSpPr>
        <p:spPr>
          <a:xfrm>
            <a:off x="714970" y="2015014"/>
            <a:ext cx="6498193" cy="1830586"/>
          </a:xfrm>
          <a:prstGeom prst="roundRect">
            <a:avLst>
              <a:gd name="adj" fmla="val 1674"/>
            </a:avLst>
          </a:prstGeom>
          <a:solidFill>
            <a:srgbClr val="E0E0EC"/>
          </a:solidFill>
          <a:ln/>
        </p:spPr>
      </p:sp>
      <p:sp>
        <p:nvSpPr>
          <p:cNvPr id="4" name="Text 2"/>
          <p:cNvSpPr/>
          <p:nvPr/>
        </p:nvSpPr>
        <p:spPr>
          <a:xfrm>
            <a:off x="919162" y="2219206"/>
            <a:ext cx="2553772" cy="319207"/>
          </a:xfrm>
          <a:prstGeom prst="rect">
            <a:avLst/>
          </a:prstGeom>
          <a:noFill/>
          <a:ln/>
        </p:spPr>
        <p:txBody>
          <a:bodyPr wrap="none" lIns="0" tIns="0" rIns="0" bIns="0" rtlCol="0" anchor="t"/>
          <a:lstStyle/>
          <a:p>
            <a:pPr marL="0" indent="0">
              <a:lnSpc>
                <a:spcPts val="2500"/>
              </a:lnSpc>
              <a:buNone/>
            </a:pPr>
            <a:r>
              <a:rPr lang="en-US" sz="2000" b="1" dirty="0">
                <a:solidFill>
                  <a:srgbClr val="39393C"/>
                </a:solidFill>
                <a:latin typeface="Playfair Display Bold" pitchFamily="34" charset="0"/>
                <a:ea typeface="Playfair Display Bold" pitchFamily="34" charset="-122"/>
                <a:cs typeface="Playfair Display Bold" pitchFamily="34" charset="-120"/>
              </a:rPr>
              <a:t>Tax Policy Agent</a:t>
            </a:r>
            <a:endParaRPr lang="en-US" sz="2000" dirty="0"/>
          </a:p>
        </p:txBody>
      </p:sp>
      <p:sp>
        <p:nvSpPr>
          <p:cNvPr id="5" name="Text 3"/>
          <p:cNvSpPr/>
          <p:nvPr/>
        </p:nvSpPr>
        <p:spPr>
          <a:xfrm>
            <a:off x="919162" y="2660928"/>
            <a:ext cx="6089809" cy="980480"/>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Simulates changes in tax rates, slabs, and compliance mechanisms. Output: Projected revenue, behavioral responses (evasion/compliance).</a:t>
            </a:r>
            <a:endParaRPr lang="en-US" sz="1600" dirty="0"/>
          </a:p>
        </p:txBody>
      </p:sp>
      <p:sp>
        <p:nvSpPr>
          <p:cNvPr id="6" name="Shape 4"/>
          <p:cNvSpPr/>
          <p:nvPr/>
        </p:nvSpPr>
        <p:spPr>
          <a:xfrm>
            <a:off x="7417356" y="2015014"/>
            <a:ext cx="6498193" cy="1830586"/>
          </a:xfrm>
          <a:prstGeom prst="roundRect">
            <a:avLst>
              <a:gd name="adj" fmla="val 1674"/>
            </a:avLst>
          </a:prstGeom>
          <a:solidFill>
            <a:srgbClr val="E0E0EC"/>
          </a:solidFill>
          <a:ln/>
        </p:spPr>
      </p:sp>
      <p:sp>
        <p:nvSpPr>
          <p:cNvPr id="7" name="Text 5"/>
          <p:cNvSpPr/>
          <p:nvPr/>
        </p:nvSpPr>
        <p:spPr>
          <a:xfrm>
            <a:off x="7621548" y="2219206"/>
            <a:ext cx="2553772" cy="319207"/>
          </a:xfrm>
          <a:prstGeom prst="rect">
            <a:avLst/>
          </a:prstGeom>
          <a:noFill/>
          <a:ln/>
        </p:spPr>
        <p:txBody>
          <a:bodyPr wrap="none" lIns="0" tIns="0" rIns="0" bIns="0" rtlCol="0" anchor="t"/>
          <a:lstStyle/>
          <a:p>
            <a:pPr marL="0" indent="0">
              <a:lnSpc>
                <a:spcPts val="2500"/>
              </a:lnSpc>
              <a:buNone/>
            </a:pPr>
            <a:r>
              <a:rPr lang="en-US" sz="2000" b="1" dirty="0">
                <a:solidFill>
                  <a:srgbClr val="39393C"/>
                </a:solidFill>
                <a:latin typeface="Playfair Display Bold" pitchFamily="34" charset="0"/>
                <a:ea typeface="Playfair Display Bold" pitchFamily="34" charset="-122"/>
                <a:cs typeface="Playfair Display Bold" pitchFamily="34" charset="-120"/>
              </a:rPr>
              <a:t>Household Agent</a:t>
            </a:r>
            <a:endParaRPr lang="en-US" sz="2000" dirty="0"/>
          </a:p>
        </p:txBody>
      </p:sp>
      <p:sp>
        <p:nvSpPr>
          <p:cNvPr id="8" name="Text 6"/>
          <p:cNvSpPr/>
          <p:nvPr/>
        </p:nvSpPr>
        <p:spPr>
          <a:xfrm>
            <a:off x="7621548" y="2660928"/>
            <a:ext cx="6089809" cy="980480"/>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Models income distribution, consumption, savings, and tax liabilities across classes. Output: Disposable income shifts, demand elasticity.</a:t>
            </a:r>
            <a:endParaRPr lang="en-US" sz="1600" dirty="0"/>
          </a:p>
        </p:txBody>
      </p:sp>
      <p:sp>
        <p:nvSpPr>
          <p:cNvPr id="9" name="Shape 7"/>
          <p:cNvSpPr/>
          <p:nvPr/>
        </p:nvSpPr>
        <p:spPr>
          <a:xfrm>
            <a:off x="714970" y="4049792"/>
            <a:ext cx="6498193" cy="1503759"/>
          </a:xfrm>
          <a:prstGeom prst="roundRect">
            <a:avLst>
              <a:gd name="adj" fmla="val 2038"/>
            </a:avLst>
          </a:prstGeom>
          <a:solidFill>
            <a:srgbClr val="E0E0EC"/>
          </a:solidFill>
          <a:ln/>
        </p:spPr>
      </p:sp>
      <p:sp>
        <p:nvSpPr>
          <p:cNvPr id="10" name="Text 8"/>
          <p:cNvSpPr/>
          <p:nvPr/>
        </p:nvSpPr>
        <p:spPr>
          <a:xfrm>
            <a:off x="919162" y="4253984"/>
            <a:ext cx="2553772" cy="319207"/>
          </a:xfrm>
          <a:prstGeom prst="rect">
            <a:avLst/>
          </a:prstGeom>
          <a:noFill/>
          <a:ln/>
        </p:spPr>
        <p:txBody>
          <a:bodyPr wrap="none" lIns="0" tIns="0" rIns="0" bIns="0" rtlCol="0" anchor="t"/>
          <a:lstStyle/>
          <a:p>
            <a:pPr marL="0" indent="0">
              <a:lnSpc>
                <a:spcPts val="2500"/>
              </a:lnSpc>
              <a:buNone/>
            </a:pPr>
            <a:r>
              <a:rPr lang="en-US" sz="2000" b="1" dirty="0">
                <a:solidFill>
                  <a:srgbClr val="39393C"/>
                </a:solidFill>
                <a:latin typeface="Playfair Display Bold" pitchFamily="34" charset="0"/>
                <a:ea typeface="Playfair Display Bold" pitchFamily="34" charset="-122"/>
                <a:cs typeface="Playfair Display Bold" pitchFamily="34" charset="-120"/>
              </a:rPr>
              <a:t>Corporate Agent</a:t>
            </a:r>
            <a:endParaRPr lang="en-US" sz="2000" dirty="0"/>
          </a:p>
        </p:txBody>
      </p:sp>
      <p:sp>
        <p:nvSpPr>
          <p:cNvPr id="11" name="Text 9"/>
          <p:cNvSpPr/>
          <p:nvPr/>
        </p:nvSpPr>
        <p:spPr>
          <a:xfrm>
            <a:off x="919162" y="4695706"/>
            <a:ext cx="6089809" cy="653653"/>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Simulates investment decisions, hiring, and tax optimization strategies. Output: Private sector growth, employment trends.</a:t>
            </a:r>
            <a:endParaRPr lang="en-US" sz="1600" dirty="0"/>
          </a:p>
        </p:txBody>
      </p:sp>
      <p:sp>
        <p:nvSpPr>
          <p:cNvPr id="12" name="Shape 10"/>
          <p:cNvSpPr/>
          <p:nvPr/>
        </p:nvSpPr>
        <p:spPr>
          <a:xfrm>
            <a:off x="7417356" y="4049792"/>
            <a:ext cx="6498193" cy="1503759"/>
          </a:xfrm>
          <a:prstGeom prst="roundRect">
            <a:avLst>
              <a:gd name="adj" fmla="val 2038"/>
            </a:avLst>
          </a:prstGeom>
          <a:solidFill>
            <a:srgbClr val="E0E0EC"/>
          </a:solidFill>
          <a:ln/>
        </p:spPr>
      </p:sp>
      <p:sp>
        <p:nvSpPr>
          <p:cNvPr id="13" name="Text 11"/>
          <p:cNvSpPr/>
          <p:nvPr/>
        </p:nvSpPr>
        <p:spPr>
          <a:xfrm>
            <a:off x="7621548" y="4253984"/>
            <a:ext cx="2553772" cy="319207"/>
          </a:xfrm>
          <a:prstGeom prst="rect">
            <a:avLst/>
          </a:prstGeom>
          <a:noFill/>
          <a:ln/>
        </p:spPr>
        <p:txBody>
          <a:bodyPr wrap="none" lIns="0" tIns="0" rIns="0" bIns="0" rtlCol="0" anchor="t"/>
          <a:lstStyle/>
          <a:p>
            <a:pPr marL="0" indent="0">
              <a:lnSpc>
                <a:spcPts val="2500"/>
              </a:lnSpc>
              <a:buNone/>
            </a:pPr>
            <a:r>
              <a:rPr lang="en-US" sz="2000" b="1" dirty="0">
                <a:solidFill>
                  <a:srgbClr val="39393C"/>
                </a:solidFill>
                <a:latin typeface="Playfair Display Bold" pitchFamily="34" charset="0"/>
                <a:ea typeface="Playfair Display Bold" pitchFamily="34" charset="-122"/>
                <a:cs typeface="Playfair Display Bold" pitchFamily="34" charset="-120"/>
              </a:rPr>
              <a:t>Government Agent</a:t>
            </a:r>
            <a:endParaRPr lang="en-US" sz="2000" dirty="0"/>
          </a:p>
        </p:txBody>
      </p:sp>
      <p:sp>
        <p:nvSpPr>
          <p:cNvPr id="14" name="Text 12"/>
          <p:cNvSpPr/>
          <p:nvPr/>
        </p:nvSpPr>
        <p:spPr>
          <a:xfrm>
            <a:off x="7621548" y="4695706"/>
            <a:ext cx="6089809" cy="653653"/>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Allocates revenue to spending priorities and monitors fiscal health. Output: Public investment impact, deficit/GDP ratio.</a:t>
            </a:r>
            <a:endParaRPr lang="en-US" sz="1600" dirty="0"/>
          </a:p>
        </p:txBody>
      </p:sp>
      <p:sp>
        <p:nvSpPr>
          <p:cNvPr id="15" name="Shape 13"/>
          <p:cNvSpPr/>
          <p:nvPr/>
        </p:nvSpPr>
        <p:spPr>
          <a:xfrm>
            <a:off x="714970" y="5757743"/>
            <a:ext cx="6498193" cy="1503759"/>
          </a:xfrm>
          <a:prstGeom prst="roundRect">
            <a:avLst>
              <a:gd name="adj" fmla="val 2038"/>
            </a:avLst>
          </a:prstGeom>
          <a:solidFill>
            <a:srgbClr val="E0E0EC"/>
          </a:solidFill>
          <a:ln/>
        </p:spPr>
      </p:sp>
      <p:sp>
        <p:nvSpPr>
          <p:cNvPr id="16" name="Text 14"/>
          <p:cNvSpPr/>
          <p:nvPr/>
        </p:nvSpPr>
        <p:spPr>
          <a:xfrm>
            <a:off x="919162" y="5961936"/>
            <a:ext cx="2622947" cy="319207"/>
          </a:xfrm>
          <a:prstGeom prst="rect">
            <a:avLst/>
          </a:prstGeom>
          <a:noFill/>
          <a:ln/>
        </p:spPr>
        <p:txBody>
          <a:bodyPr wrap="none" lIns="0" tIns="0" rIns="0" bIns="0" rtlCol="0" anchor="t"/>
          <a:lstStyle/>
          <a:p>
            <a:pPr marL="0" indent="0">
              <a:lnSpc>
                <a:spcPts val="2500"/>
              </a:lnSpc>
              <a:buNone/>
            </a:pPr>
            <a:r>
              <a:rPr lang="en-US" sz="2000" b="1" dirty="0">
                <a:solidFill>
                  <a:srgbClr val="39393C"/>
                </a:solidFill>
                <a:latin typeface="Playfair Display Bold" pitchFamily="34" charset="0"/>
                <a:ea typeface="Playfair Display Bold" pitchFamily="34" charset="-122"/>
                <a:cs typeface="Playfair Display Bold" pitchFamily="34" charset="-120"/>
              </a:rPr>
              <a:t>Macroeconomic Agent</a:t>
            </a:r>
            <a:endParaRPr lang="en-US" sz="2000" dirty="0"/>
          </a:p>
        </p:txBody>
      </p:sp>
      <p:sp>
        <p:nvSpPr>
          <p:cNvPr id="17" name="Text 15"/>
          <p:cNvSpPr/>
          <p:nvPr/>
        </p:nvSpPr>
        <p:spPr>
          <a:xfrm>
            <a:off x="919162" y="6403658"/>
            <a:ext cx="6089809" cy="653653"/>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Integrates GDP components, inflation, and interest rates. Output: GDP growth forecasts, inflationary pressures.</a:t>
            </a:r>
            <a:endParaRPr lang="en-US" sz="1600" dirty="0"/>
          </a:p>
        </p:txBody>
      </p:sp>
      <p:sp>
        <p:nvSpPr>
          <p:cNvPr id="18" name="Shape 16"/>
          <p:cNvSpPr/>
          <p:nvPr/>
        </p:nvSpPr>
        <p:spPr>
          <a:xfrm>
            <a:off x="7417356" y="5757743"/>
            <a:ext cx="6498193" cy="1503759"/>
          </a:xfrm>
          <a:prstGeom prst="roundRect">
            <a:avLst>
              <a:gd name="adj" fmla="val 2038"/>
            </a:avLst>
          </a:prstGeom>
          <a:solidFill>
            <a:srgbClr val="E0E0EC"/>
          </a:solidFill>
          <a:ln/>
        </p:spPr>
      </p:sp>
      <p:sp>
        <p:nvSpPr>
          <p:cNvPr id="19" name="Text 17"/>
          <p:cNvSpPr/>
          <p:nvPr/>
        </p:nvSpPr>
        <p:spPr>
          <a:xfrm>
            <a:off x="7621548" y="5961936"/>
            <a:ext cx="2553772" cy="319207"/>
          </a:xfrm>
          <a:prstGeom prst="rect">
            <a:avLst/>
          </a:prstGeom>
          <a:noFill/>
          <a:ln/>
        </p:spPr>
        <p:txBody>
          <a:bodyPr wrap="none" lIns="0" tIns="0" rIns="0" bIns="0" rtlCol="0" anchor="t"/>
          <a:lstStyle/>
          <a:p>
            <a:pPr marL="0" indent="0">
              <a:lnSpc>
                <a:spcPts val="2500"/>
              </a:lnSpc>
              <a:buNone/>
            </a:pPr>
            <a:r>
              <a:rPr lang="en-US" sz="2000" b="1" dirty="0">
                <a:solidFill>
                  <a:srgbClr val="39393C"/>
                </a:solidFill>
                <a:latin typeface="Playfair Display Bold" pitchFamily="34" charset="0"/>
                <a:ea typeface="Playfair Display Bold" pitchFamily="34" charset="-122"/>
                <a:cs typeface="Playfair Display Bold" pitchFamily="34" charset="-120"/>
              </a:rPr>
              <a:t>External Sector Agent</a:t>
            </a:r>
            <a:endParaRPr lang="en-US" sz="2000" dirty="0"/>
          </a:p>
        </p:txBody>
      </p:sp>
      <p:sp>
        <p:nvSpPr>
          <p:cNvPr id="20" name="Text 18"/>
          <p:cNvSpPr/>
          <p:nvPr/>
        </p:nvSpPr>
        <p:spPr>
          <a:xfrm>
            <a:off x="7621548" y="6403658"/>
            <a:ext cx="6089809" cy="653653"/>
          </a:xfrm>
          <a:prstGeom prst="rect">
            <a:avLst/>
          </a:prstGeom>
          <a:noFill/>
          <a:ln/>
        </p:spPr>
        <p:txBody>
          <a:bodyPr wrap="square" lIns="0" tIns="0" rIns="0" bIns="0" rtlCol="0" anchor="t"/>
          <a:lstStyle/>
          <a:p>
            <a:pPr marL="0" indent="0">
              <a:lnSpc>
                <a:spcPts val="2550"/>
              </a:lnSpc>
              <a:buNone/>
            </a:pPr>
            <a:r>
              <a:rPr lang="en-US" sz="1600" dirty="0">
                <a:solidFill>
                  <a:srgbClr val="39393C"/>
                </a:solidFill>
                <a:latin typeface="Open Sans" pitchFamily="34" charset="0"/>
                <a:ea typeface="Open Sans" pitchFamily="34" charset="-122"/>
                <a:cs typeface="Open Sans" pitchFamily="34" charset="-120"/>
              </a:rPr>
              <a:t>Models trade dynamics, forex reserves, and global shocks. Output: Export/import volatility, FDI impacts.</a:t>
            </a:r>
            <a:endParaRPr lang="en-US" sz="1600" dirty="0"/>
          </a:p>
        </p:txBody>
      </p:sp>
      <p:sp>
        <p:nvSpPr>
          <p:cNvPr id="21" name="Rectangle 20">
            <a:extLst>
              <a:ext uri="{FF2B5EF4-FFF2-40B4-BE49-F238E27FC236}">
                <a16:creationId xmlns:a16="http://schemas.microsoft.com/office/drawing/2014/main" id="{E9C3F4A6-8E85-703D-8CB4-E46F4F21DEF2}"/>
              </a:ext>
            </a:extLst>
          </p:cNvPr>
          <p:cNvSpPr/>
          <p:nvPr/>
        </p:nvSpPr>
        <p:spPr>
          <a:xfrm>
            <a:off x="107576" y="7788536"/>
            <a:ext cx="14393732" cy="3543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650</Words>
  <Application>Microsoft Office PowerPoint</Application>
  <PresentationFormat>Custom</PresentationFormat>
  <Paragraphs>46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Playfair Display Bold</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centhil kumar</cp:lastModifiedBy>
  <cp:revision>2</cp:revision>
  <dcterms:created xsi:type="dcterms:W3CDTF">2025-02-15T14:21:26Z</dcterms:created>
  <dcterms:modified xsi:type="dcterms:W3CDTF">2025-02-15T14:24:51Z</dcterms:modified>
</cp:coreProperties>
</file>