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474" y="4328891"/>
            <a:ext cx="9448800" cy="1514560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 My Courses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2" y="347630"/>
            <a:ext cx="675952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1858"/>
            <a:ext cx="7500257" cy="1293028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0070C0"/>
                </a:solidFill>
              </a:rPr>
              <a:t>Organizational </a:t>
            </a:r>
            <a:r>
              <a:rPr lang="en-US" sz="3600" b="1" i="1" dirty="0" smtClean="0">
                <a:solidFill>
                  <a:srgbClr val="0070C0"/>
                </a:solidFill>
              </a:rPr>
              <a:t>Feasibility:-</a:t>
            </a:r>
            <a:endParaRPr lang="en-US" sz="36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12571"/>
            <a:ext cx="10820400" cy="12540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From an organizational perspective, this project </a:t>
            </a:r>
            <a:r>
              <a:rPr lang="en-US" b="1" dirty="0" smtClean="0">
                <a:solidFill>
                  <a:srgbClr val="FF0000"/>
                </a:solidFill>
              </a:rPr>
              <a:t>has large </a:t>
            </a:r>
            <a:r>
              <a:rPr lang="en-US" b="1" dirty="0">
                <a:solidFill>
                  <a:srgbClr val="FF0000"/>
                </a:solidFill>
              </a:rPr>
              <a:t>risk. The </a:t>
            </a:r>
            <a:r>
              <a:rPr lang="en-US" b="1" dirty="0" smtClean="0">
                <a:solidFill>
                  <a:srgbClr val="FF00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of the system, which is to </a:t>
            </a:r>
            <a:r>
              <a:rPr lang="en-US" b="1" dirty="0" smtClean="0">
                <a:solidFill>
                  <a:srgbClr val="FF0000"/>
                </a:solidFill>
              </a:rPr>
              <a:t>help students , solve educational problems and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provide job opportunities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5" y="374468"/>
            <a:ext cx="10820400" cy="551252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Made by :</a:t>
            </a:r>
          </a:p>
          <a:p>
            <a:endParaRPr lang="en-US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MOHAMED ABDELRAHMAN AHMED ELKHALAWY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MOHAMED ROSHDY TAWFIK SOLIMAN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7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183" y="2662841"/>
            <a:ext cx="4267200" cy="1293028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SYSTEM REQUEST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7" y="731520"/>
            <a:ext cx="10617926" cy="546898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Business needs </a:t>
            </a:r>
            <a:r>
              <a:rPr lang="en-US" dirty="0" smtClean="0">
                <a:solidFill>
                  <a:srgbClr val="0070C0"/>
                </a:solidFill>
              </a:rPr>
              <a:t>:-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There is some business needs for the </a:t>
            </a:r>
            <a:r>
              <a:rPr lang="en-US" b="1" dirty="0" smtClean="0">
                <a:solidFill>
                  <a:srgbClr val="FF0000"/>
                </a:solidFill>
              </a:rPr>
              <a:t>my courses as </a:t>
            </a:r>
            <a:r>
              <a:rPr lang="en-US" b="1" dirty="0" smtClean="0">
                <a:solidFill>
                  <a:srgbClr val="FF0000"/>
                </a:solidFill>
              </a:rPr>
              <a:t>follow 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1)help students in hard courses 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2)solve problems like educational process </a:t>
            </a:r>
            <a:r>
              <a:rPr lang="en-US" b="1" dirty="0">
                <a:solidFill>
                  <a:srgbClr val="FF0000"/>
                </a:solidFill>
              </a:rPr>
              <a:t>interruption d</a:t>
            </a:r>
            <a:r>
              <a:rPr lang="en-US" b="1" dirty="0" smtClean="0">
                <a:solidFill>
                  <a:srgbClr val="FF0000"/>
                </a:solidFill>
              </a:rPr>
              <a:t>uring </a:t>
            </a: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corona           pandemic .  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3)providing good job opportunities for people who certificated 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4)help students to study online because it is the future of education 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4138"/>
            <a:ext cx="10820400" cy="5774548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Functionality :-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   1)Provide the </a:t>
            </a:r>
            <a:r>
              <a:rPr lang="en-US" sz="2400" b="1" i="1" dirty="0" smtClean="0">
                <a:solidFill>
                  <a:srgbClr val="FF0000"/>
                </a:solidFill>
              </a:rPr>
              <a:t>courses </a:t>
            </a:r>
            <a:r>
              <a:rPr lang="en-US" sz="2400" b="1" i="1" dirty="0" smtClean="0">
                <a:solidFill>
                  <a:srgbClr val="FF0000"/>
                </a:solidFill>
              </a:rPr>
              <a:t>to the students .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   2)Make the student choose the course and the doctor he need .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   3) Make the payment process easily by the online payment .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   4) Provide job opportunities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85800" y="365125"/>
            <a:ext cx="10820400" cy="6009549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Business requirements </a:t>
            </a:r>
            <a:r>
              <a:rPr lang="en-US" b="1" i="1" dirty="0" smtClean="0">
                <a:solidFill>
                  <a:srgbClr val="0070C0"/>
                </a:solidFill>
              </a:rPr>
              <a:t>:-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endParaRPr lang="en-US" b="1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1)Concept </a:t>
            </a:r>
            <a:r>
              <a:rPr lang="en-US" b="1" dirty="0">
                <a:solidFill>
                  <a:srgbClr val="FF0000"/>
                </a:solidFill>
              </a:rPr>
              <a:t>of database 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2)Concept of website.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3)Online payment process.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</a:rPr>
              <a:t>Tangible value </a:t>
            </a:r>
            <a:r>
              <a:rPr lang="en-US" b="1" i="1" dirty="0" smtClean="0">
                <a:solidFill>
                  <a:srgbClr val="0070C0"/>
                </a:solidFill>
              </a:rPr>
              <a:t>:-</a:t>
            </a:r>
          </a:p>
          <a:p>
            <a:endParaRPr lang="en-US" b="1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1)Providing job opportunities.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2)Use to educate online.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3)Earn money.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Intangible </a:t>
            </a:r>
            <a:r>
              <a:rPr lang="en-US" b="1" i="1" dirty="0" smtClean="0">
                <a:solidFill>
                  <a:srgbClr val="0070C0"/>
                </a:solidFill>
              </a:rPr>
              <a:t>value :-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1)Help the educational process.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2)Facilitate on the student.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3)Save effort and time.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9" y="2680259"/>
            <a:ext cx="4913811" cy="1293028"/>
          </a:xfrm>
        </p:spPr>
        <p:txBody>
          <a:bodyPr>
            <a:normAutofit/>
          </a:bodyPr>
          <a:lstStyle/>
          <a:p>
            <a:r>
              <a:rPr lang="en-US" b="1" i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Feasibility Study</a:t>
            </a:r>
            <a:br>
              <a:rPr lang="en-US" b="1" i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4773"/>
            <a:ext cx="6664234" cy="916381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Technical </a:t>
            </a:r>
            <a:r>
              <a:rPr lang="en-US" b="1" i="1" dirty="0">
                <a:solidFill>
                  <a:srgbClr val="0070C0"/>
                </a:solidFill>
              </a:rPr>
              <a:t>Feasibility :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23704"/>
            <a:ext cx="10820400" cy="544285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Familiarity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b="1" dirty="0" smtClean="0">
                <a:solidFill>
                  <a:srgbClr val="FF0000"/>
                </a:solidFill>
              </a:rPr>
              <a:t>:-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We should study the hall educational process on our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Familiarity with Technology</a:t>
            </a:r>
            <a:r>
              <a:rPr lang="en-US" b="1" dirty="0" smtClean="0">
                <a:solidFill>
                  <a:srgbClr val="FF0000"/>
                </a:solidFill>
              </a:rPr>
              <a:t>:-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The team will be versed in the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Project </a:t>
            </a:r>
            <a:r>
              <a:rPr lang="en-US" b="1" dirty="0" smtClean="0">
                <a:solidFill>
                  <a:srgbClr val="FF0000"/>
                </a:solidFill>
              </a:rPr>
              <a:t>Size:-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Large project and have some risks.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b="1" dirty="0">
                <a:solidFill>
                  <a:srgbClr val="FF0000"/>
                </a:solidFill>
              </a:rPr>
              <a:t> Compatibility</a:t>
            </a:r>
            <a:r>
              <a:rPr lang="en-US" b="1" dirty="0" smtClean="0">
                <a:solidFill>
                  <a:srgbClr val="FF0000"/>
                </a:solidFill>
              </a:rPr>
              <a:t>:-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Link the system with the website services , and our </a:t>
            </a:r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on </a:t>
            </a: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devices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962112"/>
              </p:ext>
            </p:extLst>
          </p:nvPr>
        </p:nvGraphicFramePr>
        <p:xfrm>
          <a:off x="1611084" y="1323701"/>
          <a:ext cx="9059094" cy="440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849">
                  <a:extLst>
                    <a:ext uri="{9D8B030D-6E8A-4147-A177-3AD203B41FA5}">
                      <a16:colId xmlns:a16="http://schemas.microsoft.com/office/drawing/2014/main" val="3166526165"/>
                    </a:ext>
                  </a:extLst>
                </a:gridCol>
                <a:gridCol w="1509849">
                  <a:extLst>
                    <a:ext uri="{9D8B030D-6E8A-4147-A177-3AD203B41FA5}">
                      <a16:colId xmlns:a16="http://schemas.microsoft.com/office/drawing/2014/main" val="2733927983"/>
                    </a:ext>
                  </a:extLst>
                </a:gridCol>
                <a:gridCol w="1509849">
                  <a:extLst>
                    <a:ext uri="{9D8B030D-6E8A-4147-A177-3AD203B41FA5}">
                      <a16:colId xmlns:a16="http://schemas.microsoft.com/office/drawing/2014/main" val="2436808504"/>
                    </a:ext>
                  </a:extLst>
                </a:gridCol>
                <a:gridCol w="1509849">
                  <a:extLst>
                    <a:ext uri="{9D8B030D-6E8A-4147-A177-3AD203B41FA5}">
                      <a16:colId xmlns:a16="http://schemas.microsoft.com/office/drawing/2014/main" val="1463356496"/>
                    </a:ext>
                  </a:extLst>
                </a:gridCol>
                <a:gridCol w="1509849">
                  <a:extLst>
                    <a:ext uri="{9D8B030D-6E8A-4147-A177-3AD203B41FA5}">
                      <a16:colId xmlns:a16="http://schemas.microsoft.com/office/drawing/2014/main" val="1659910093"/>
                    </a:ext>
                  </a:extLst>
                </a:gridCol>
                <a:gridCol w="1509849">
                  <a:extLst>
                    <a:ext uri="{9D8B030D-6E8A-4147-A177-3AD203B41FA5}">
                      <a16:colId xmlns:a16="http://schemas.microsoft.com/office/drawing/2014/main" val="2768404843"/>
                    </a:ext>
                  </a:extLst>
                </a:gridCol>
              </a:tblGrid>
              <a:tr h="872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06051"/>
                  </a:ext>
                </a:extLst>
              </a:tr>
              <a:tr h="87259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1511"/>
                  </a:ext>
                </a:extLst>
              </a:tr>
              <a:tr h="87259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Costs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32576"/>
                  </a:ext>
                </a:extLst>
              </a:tr>
              <a:tr h="872599"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[23800]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97074"/>
                  </a:ext>
                </a:extLst>
              </a:tr>
              <a:tr h="872599"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</a:t>
                      </a:r>
                    </a:p>
                    <a:p>
                      <a:r>
                        <a:rPr lang="en-US" dirty="0" smtClean="0"/>
                        <a:t>Net Cash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[23800]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[12500]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85800" y="279400"/>
            <a:ext cx="10820400" cy="593883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B.E.P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00B050"/>
                </a:solidFill>
              </a:rPr>
              <a:t>YEARS </a:t>
            </a:r>
            <a:r>
              <a:rPr lang="en-US" b="1" dirty="0">
                <a:solidFill>
                  <a:srgbClr val="00B050"/>
                </a:solidFill>
              </a:rPr>
              <a:t>NAGATIVE +(YEAR NET CASH – YEAR COMM)/YEAR </a:t>
            </a:r>
            <a:r>
              <a:rPr lang="en-US" b="1" dirty="0" smtClean="0">
                <a:solidFill>
                  <a:srgbClr val="00B050"/>
                </a:solidFill>
              </a:rPr>
              <a:t>COMM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B.E.P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+(</a:t>
            </a:r>
            <a:r>
              <a:rPr lang="en-US" dirty="0" smtClean="0">
                <a:solidFill>
                  <a:srgbClr val="FF0000"/>
                </a:solidFill>
              </a:rPr>
              <a:t>23000-10500)/23000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B.E.P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1.54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ROI 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TOTAL BENEFIT-TOTAL COST )/TOTAL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ROI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(10500-60800)/60800  = 7.2%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165</TotalTime>
  <Words>374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 My Courses</vt:lpstr>
      <vt:lpstr>SYSTEM REQUEST</vt:lpstr>
      <vt:lpstr>PowerPoint Presentation</vt:lpstr>
      <vt:lpstr>PowerPoint Presentation</vt:lpstr>
      <vt:lpstr>PowerPoint Presentation</vt:lpstr>
      <vt:lpstr>Feasibility Study </vt:lpstr>
      <vt:lpstr>Technical Feasibility : - </vt:lpstr>
      <vt:lpstr>PowerPoint Presentation</vt:lpstr>
      <vt:lpstr>PowerPoint Presentation</vt:lpstr>
      <vt:lpstr>Organizational Feasibility:-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COURSES</dc:title>
  <dc:creator>KHLAWY</dc:creator>
  <cp:lastModifiedBy>KHLAWY </cp:lastModifiedBy>
  <cp:revision>18</cp:revision>
  <dcterms:created xsi:type="dcterms:W3CDTF">2022-03-28T17:50:55Z</dcterms:created>
  <dcterms:modified xsi:type="dcterms:W3CDTF">2022-06-02T19:19:50Z</dcterms:modified>
</cp:coreProperties>
</file>