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embeddedFontLst>
    <p:embeddedFont>
      <p:font typeface="Roboto" panose="02000000000000000000" pitchFamily="2" charset="0"/>
      <p:regular r:id="rId15"/>
      <p:bold r:id="rId16"/>
      <p:italic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74">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p+bod73UIs4JSIHkKfQA1QWQ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48"/>
      </p:cViewPr>
      <p:guideLst>
        <p:guide orient="horz" pos="2874"/>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1: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caca0eff5a_1_0: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caca0eff5a_1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9"/>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a:lvl1pPr>
            <a:lvl2pPr marL="114300" lvl="1" indent="0">
              <a:lnSpc>
                <a:spcPct val="100000"/>
              </a:lnSpc>
              <a:spcBef>
                <a:spcPts val="0"/>
              </a:spcBef>
              <a:buNone/>
              <a:defRPr/>
            </a:lvl2pPr>
            <a:lvl3pPr marL="114300" lvl="2" indent="0">
              <a:lnSpc>
                <a:spcPct val="100000"/>
              </a:lnSpc>
              <a:spcBef>
                <a:spcPts val="0"/>
              </a:spcBef>
              <a:buNone/>
              <a:defRPr/>
            </a:lvl3pPr>
            <a:lvl4pPr marL="114300" lvl="3" indent="0">
              <a:lnSpc>
                <a:spcPct val="100000"/>
              </a:lnSpc>
              <a:spcBef>
                <a:spcPts val="0"/>
              </a:spcBef>
              <a:buNone/>
              <a:defRPr/>
            </a:lvl4pPr>
            <a:lvl5pPr marL="114300" lvl="4" indent="0">
              <a:lnSpc>
                <a:spcPct val="100000"/>
              </a:lnSpc>
              <a:spcBef>
                <a:spcPts val="0"/>
              </a:spcBef>
              <a:buNone/>
              <a:defRPr/>
            </a:lvl5pPr>
            <a:lvl6pPr marL="114300" lvl="5" indent="0">
              <a:lnSpc>
                <a:spcPct val="100000"/>
              </a:lnSpc>
              <a:spcBef>
                <a:spcPts val="0"/>
              </a:spcBef>
              <a:buNone/>
              <a:defRPr/>
            </a:lvl6pPr>
            <a:lvl7pPr marL="114300" lvl="6" indent="0">
              <a:lnSpc>
                <a:spcPct val="100000"/>
              </a:lnSpc>
              <a:spcBef>
                <a:spcPts val="0"/>
              </a:spcBef>
              <a:buNone/>
              <a:defRPr/>
            </a:lvl7pPr>
            <a:lvl8pPr marL="114300" lvl="7" indent="0">
              <a:lnSpc>
                <a:spcPct val="100000"/>
              </a:lnSpc>
              <a:spcBef>
                <a:spcPts val="0"/>
              </a:spcBef>
              <a:buNone/>
              <a:defRPr/>
            </a:lvl8pPr>
            <a:lvl9pPr marL="114300" lvl="8" indent="0">
              <a:lnSpc>
                <a:spcPct val="100000"/>
              </a:lnSpc>
              <a:spcBef>
                <a:spcPts val="0"/>
              </a:spcBef>
              <a:buNone/>
              <a:defRPr/>
            </a:lvl9pPr>
          </a:lstStyle>
          <a:p>
            <a:pPr marL="1143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 name="Google Shape;7;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 name="Google Shape;8;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 name="Google Shape;9;p1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 name="Google Shape;10;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 name="Google Shape;11;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 name="Google Shape;12;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 name="Google Shape;13;p1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 name="Google Shape;14;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 name="Google Shape;15;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 name="Google Shape;16;p1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3"/>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abc"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
          <p:cNvGrpSpPr/>
          <p:nvPr/>
        </p:nvGrpSpPr>
        <p:grpSpPr>
          <a:xfrm>
            <a:off x="742950" y="1104900"/>
            <a:ext cx="1743075" cy="1333500"/>
            <a:chOff x="742950" y="1104900"/>
            <a:chExt cx="1743075" cy="1333500"/>
          </a:xfrm>
        </p:grpSpPr>
        <p:sp>
          <p:nvSpPr>
            <p:cNvPr id="60" name="Google Shape;60;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1" name="Google Shape;61;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62" name="Google Shape;62;p1"/>
          <p:cNvSpPr/>
          <p:nvPr/>
        </p:nvSpPr>
        <p:spPr>
          <a:xfrm>
            <a:off x="3429000" y="609600"/>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3" name="Google Shape;63;p1"/>
          <p:cNvSpPr txBox="1"/>
          <p:nvPr/>
        </p:nvSpPr>
        <p:spPr>
          <a:xfrm>
            <a:off x="246380" y="2067560"/>
            <a:ext cx="11012100" cy="303543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endParaRPr sz="3200" dirty="0">
              <a:latin typeface="Trebuchet MS"/>
              <a:ea typeface="Trebuchet MS"/>
              <a:cs typeface="Trebuchet MS"/>
              <a:sym typeface="Trebuchet MS"/>
            </a:endParaRPr>
          </a:p>
          <a:p>
            <a:pPr marL="12700" lvl="0" indent="0" algn="l" rtl="0">
              <a:lnSpc>
                <a:spcPct val="100000"/>
              </a:lnSpc>
              <a:spcBef>
                <a:spcPts val="130"/>
              </a:spcBef>
              <a:spcAft>
                <a:spcPts val="0"/>
              </a:spcAft>
              <a:buNone/>
            </a:pPr>
            <a:endParaRPr sz="3200" dirty="0">
              <a:latin typeface="Trebuchet MS"/>
              <a:ea typeface="Trebuchet MS"/>
              <a:cs typeface="Trebuchet MS"/>
              <a:sym typeface="Trebuchet MS"/>
            </a:endParaRPr>
          </a:p>
          <a:p>
            <a:pPr marL="12700" lvl="0" indent="0" algn="l" rtl="0">
              <a:lnSpc>
                <a:spcPct val="100000"/>
              </a:lnSpc>
              <a:spcBef>
                <a:spcPts val="130"/>
              </a:spcBef>
              <a:spcAft>
                <a:spcPts val="0"/>
              </a:spcAft>
              <a:buNone/>
            </a:pPr>
            <a:r>
              <a:rPr lang="en-IN" sz="3200" dirty="0">
                <a:latin typeface="Trebuchet MS"/>
                <a:ea typeface="Trebuchet MS"/>
                <a:cs typeface="Trebuchet MS"/>
                <a:sym typeface="Trebuchet MS"/>
              </a:rPr>
              <a:t>NAME:MOHAMED THABITH H R </a:t>
            </a:r>
          </a:p>
          <a:p>
            <a:pPr marL="12700" lvl="0" indent="0" algn="l" rtl="0">
              <a:lnSpc>
                <a:spcPct val="100000"/>
              </a:lnSpc>
              <a:spcBef>
                <a:spcPts val="130"/>
              </a:spcBef>
              <a:spcAft>
                <a:spcPts val="0"/>
              </a:spcAft>
              <a:buNone/>
            </a:pPr>
            <a:r>
              <a:rPr lang="en-IN" sz="3200" dirty="0">
                <a:latin typeface="Trebuchet MS"/>
                <a:ea typeface="Trebuchet MS"/>
                <a:cs typeface="Trebuchet MS"/>
                <a:sym typeface="Trebuchet MS"/>
              </a:rPr>
              <a:t>REG NO:711721243061</a:t>
            </a:r>
            <a:endParaRPr sz="3200" dirty="0">
              <a:latin typeface="Trebuchet MS"/>
              <a:ea typeface="Trebuchet MS"/>
              <a:cs typeface="Trebuchet MS"/>
              <a:sym typeface="Trebuchet MS"/>
            </a:endParaRPr>
          </a:p>
          <a:p>
            <a:pPr marL="12700" lvl="0" indent="0" algn="l" rtl="0">
              <a:lnSpc>
                <a:spcPct val="100000"/>
              </a:lnSpc>
              <a:spcBef>
                <a:spcPts val="130"/>
              </a:spcBef>
              <a:spcAft>
                <a:spcPts val="0"/>
              </a:spcAft>
              <a:buNone/>
            </a:pPr>
            <a:r>
              <a:rPr lang="en-IN" sz="3200" dirty="0">
                <a:latin typeface="Trebuchet MS"/>
                <a:ea typeface="Trebuchet MS"/>
                <a:cs typeface="Trebuchet MS"/>
                <a:sym typeface="Trebuchet MS"/>
              </a:rPr>
              <a:t>DEPARTMENT:B.TECH </a:t>
            </a:r>
            <a:r>
              <a:rPr lang="en-IN" sz="3200" dirty="0" err="1">
                <a:latin typeface="Trebuchet MS"/>
                <a:ea typeface="Trebuchet MS"/>
                <a:cs typeface="Trebuchet MS"/>
                <a:sym typeface="Trebuchet MS"/>
              </a:rPr>
              <a:t>Artifical</a:t>
            </a:r>
            <a:r>
              <a:rPr lang="en-IN" sz="3200" dirty="0">
                <a:latin typeface="Trebuchet MS"/>
                <a:ea typeface="Trebuchet MS"/>
                <a:cs typeface="Trebuchet MS"/>
                <a:sym typeface="Trebuchet MS"/>
              </a:rPr>
              <a:t> Intelligence And </a:t>
            </a:r>
            <a:r>
              <a:rPr lang="en-IN" sz="3200" dirty="0" err="1">
                <a:latin typeface="Trebuchet MS"/>
                <a:ea typeface="Trebuchet MS"/>
                <a:cs typeface="Trebuchet MS"/>
                <a:sym typeface="Trebuchet MS"/>
              </a:rPr>
              <a:t>DataScience</a:t>
            </a:r>
            <a:endParaRPr sz="3200" dirty="0">
              <a:latin typeface="Trebuchet MS"/>
              <a:ea typeface="Trebuchet MS"/>
              <a:cs typeface="Trebuchet MS"/>
              <a:sym typeface="Trebuchet MS"/>
            </a:endParaRPr>
          </a:p>
          <a:p>
            <a:pPr marL="12700" lvl="0" indent="0" algn="l" rtl="0">
              <a:lnSpc>
                <a:spcPct val="100000"/>
              </a:lnSpc>
              <a:spcBef>
                <a:spcPts val="130"/>
              </a:spcBef>
              <a:spcAft>
                <a:spcPts val="0"/>
              </a:spcAft>
              <a:buNone/>
            </a:pPr>
            <a:endParaRPr sz="3200" dirty="0">
              <a:latin typeface="Trebuchet MS"/>
              <a:ea typeface="Trebuchet MS"/>
              <a:cs typeface="Trebuchet MS"/>
              <a:sym typeface="Trebuchet MS"/>
            </a:endParaRPr>
          </a:p>
        </p:txBody>
      </p:sp>
      <p:pic>
        <p:nvPicPr>
          <p:cNvPr id="64" name="Google Shape;64;p1"/>
          <p:cNvPicPr preferRelativeResize="0"/>
          <p:nvPr/>
        </p:nvPicPr>
        <p:blipFill rotWithShape="1">
          <a:blip r:embed="rId3">
            <a:alphaModFix/>
          </a:blip>
          <a:srcRect/>
          <a:stretch/>
        </p:blipFill>
        <p:spPr>
          <a:xfrm>
            <a:off x="2133600" y="5867400"/>
            <a:ext cx="2143125" cy="200025"/>
          </a:xfrm>
          <a:prstGeom prst="rect">
            <a:avLst/>
          </a:prstGeom>
          <a:noFill/>
          <a:ln>
            <a:noFill/>
          </a:ln>
        </p:spPr>
      </p:pic>
      <p:sp>
        <p:nvSpPr>
          <p:cNvPr id="65" name="Google Shape;65;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6" name="Google Shape;66;p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1"/>
          <p:cNvSpPr txBox="1">
            <a:spLocks noGrp="1"/>
          </p:cNvSpPr>
          <p:nvPr>
            <p:ph type="title"/>
          </p:nvPr>
        </p:nvSpPr>
        <p:spPr>
          <a:xfrm>
            <a:off x="558175" y="385535"/>
            <a:ext cx="9764400" cy="6774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sz="4400"/>
              <a:t>OUTPUT</a:t>
            </a:r>
            <a:endParaRPr sz="5200"/>
          </a:p>
        </p:txBody>
      </p:sp>
      <p:pic>
        <p:nvPicPr>
          <p:cNvPr id="194" name="Google Shape;194;p11"/>
          <p:cNvPicPr preferRelativeResize="0"/>
          <p:nvPr/>
        </p:nvPicPr>
        <p:blipFill>
          <a:blip r:embed="rId3">
            <a:alphaModFix/>
          </a:blip>
          <a:stretch>
            <a:fillRect/>
          </a:stretch>
        </p:blipFill>
        <p:spPr>
          <a:xfrm>
            <a:off x="1264300" y="1215325"/>
            <a:ext cx="9366325" cy="498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2"/>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00" name="Google Shape;200;p12"/>
          <p:cNvSpPr/>
          <p:nvPr/>
        </p:nvSpPr>
        <p:spPr>
          <a:xfrm>
            <a:off x="6696075" y="1695450"/>
            <a:ext cx="247015" cy="229235"/>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1" name="Google Shape;201;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02" name="Google Shape;202;p12"/>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3" name="Google Shape;203;p12"/>
          <p:cNvSpPr txBox="1">
            <a:spLocks noGrp="1"/>
          </p:cNvSpPr>
          <p:nvPr>
            <p:ph type="title"/>
          </p:nvPr>
        </p:nvSpPr>
        <p:spPr>
          <a:xfrm>
            <a:off x="558175" y="385476"/>
            <a:ext cx="9764400" cy="5523900"/>
          </a:xfrm>
          <a:prstGeom prst="rect">
            <a:avLst/>
          </a:prstGeom>
          <a:noFill/>
          <a:ln>
            <a:noFill/>
          </a:ln>
        </p:spPr>
        <p:txBody>
          <a:bodyPr spcFirstLastPara="1" wrap="square" lIns="0" tIns="13325" rIns="0" bIns="0" anchor="t" anchorCtr="0">
            <a:spAutoFit/>
          </a:bodyPr>
          <a:lstStyle/>
          <a:p>
            <a:pPr marL="0" lvl="0" indent="0" algn="l" rtl="0">
              <a:lnSpc>
                <a:spcPct val="100000"/>
              </a:lnSpc>
              <a:spcBef>
                <a:spcPts val="0"/>
              </a:spcBef>
              <a:spcAft>
                <a:spcPts val="0"/>
              </a:spcAft>
              <a:buNone/>
            </a:pPr>
            <a:r>
              <a:rPr lang="en-IN"/>
              <a:t>RESULTS</a:t>
            </a:r>
            <a:endParaRPr/>
          </a:p>
          <a:p>
            <a:pPr marL="0" lvl="0" indent="0" algn="l" rtl="0">
              <a:spcBef>
                <a:spcPts val="0"/>
              </a:spcBef>
              <a:spcAft>
                <a:spcPts val="0"/>
              </a:spcAft>
              <a:buClr>
                <a:schemeClr val="dk1"/>
              </a:buClr>
              <a:buSzPts val="1100"/>
              <a:buFont typeface="Arial"/>
              <a:buNone/>
            </a:pPr>
            <a:r>
              <a:rPr lang="en-IN" sz="2500" b="0"/>
              <a:t>Upon completion of the project, we will evaluate the performance of our face mace detection system based on several criteria:</a:t>
            </a:r>
            <a:endParaRPr sz="2500" b="0"/>
          </a:p>
          <a:p>
            <a:pPr marL="0" lvl="0" indent="0" algn="l" rtl="0">
              <a:spcBef>
                <a:spcPts val="0"/>
              </a:spcBef>
              <a:spcAft>
                <a:spcPts val="0"/>
              </a:spcAft>
              <a:buClr>
                <a:schemeClr val="dk1"/>
              </a:buClr>
              <a:buSzPts val="1100"/>
              <a:buFont typeface="Arial"/>
              <a:buNone/>
            </a:pPr>
            <a:endParaRPr sz="2500" b="0"/>
          </a:p>
          <a:p>
            <a:pPr marL="457200" lvl="0" indent="-387350" algn="l" rtl="0">
              <a:spcBef>
                <a:spcPts val="0"/>
              </a:spcBef>
              <a:spcAft>
                <a:spcPts val="0"/>
              </a:spcAft>
              <a:buSzPts val="2500"/>
              <a:buAutoNum type="arabicPeriod"/>
            </a:pPr>
            <a:r>
              <a:rPr lang="en-IN" sz="2500" b="0"/>
              <a:t>Detection accuracy: Measuring the system's ability to correctly identify individuals carrying mace or pepper spray.</a:t>
            </a:r>
            <a:endParaRPr sz="2500" b="0"/>
          </a:p>
          <a:p>
            <a:pPr marL="457200" lvl="0" indent="-387350" algn="l" rtl="0">
              <a:spcBef>
                <a:spcPts val="0"/>
              </a:spcBef>
              <a:spcAft>
                <a:spcPts val="0"/>
              </a:spcAft>
              <a:buSzPts val="2500"/>
              <a:buAutoNum type="arabicPeriod"/>
            </a:pPr>
            <a:r>
              <a:rPr lang="en-IN" sz="2500" b="0"/>
              <a:t>False positive rate: Assessing the frequency of erroneous alerts triggered by non-threatening objects or activities.</a:t>
            </a:r>
            <a:endParaRPr sz="2500" b="0"/>
          </a:p>
          <a:p>
            <a:pPr marL="457200" lvl="0" indent="-387350" algn="l" rtl="0">
              <a:spcBef>
                <a:spcPts val="0"/>
              </a:spcBef>
              <a:spcAft>
                <a:spcPts val="0"/>
              </a:spcAft>
              <a:buSzPts val="2500"/>
              <a:buAutoNum type="arabicPeriod"/>
            </a:pPr>
            <a:r>
              <a:rPr lang="en-IN" sz="2500" b="0"/>
              <a:t>Response time: Evaluating the speed at which security personnel can react to detected threats and initiate appropriate measures.</a:t>
            </a:r>
            <a:endParaRPr sz="2500" b="0"/>
          </a:p>
          <a:p>
            <a:pPr marL="457200" lvl="0" indent="-387350" algn="l" rtl="0">
              <a:spcBef>
                <a:spcPts val="0"/>
              </a:spcBef>
              <a:spcAft>
                <a:spcPts val="0"/>
              </a:spcAft>
              <a:buSzPts val="2500"/>
              <a:buAutoNum type="arabicPeriod"/>
            </a:pPr>
            <a:r>
              <a:rPr lang="en-IN" sz="2500" b="0"/>
              <a:t>User feedback: Soliciting feedback from end users to gauge the system's usability, reliability, and overall effectiveness.</a:t>
            </a:r>
            <a:endParaRPr sz="2500" b="0"/>
          </a:p>
          <a:p>
            <a:pPr marL="0" lvl="0" indent="0" algn="l" rtl="0">
              <a:lnSpc>
                <a:spcPct val="100000"/>
              </a:lnSpc>
              <a:spcBef>
                <a:spcPts val="0"/>
              </a:spcBef>
              <a:spcAft>
                <a:spcPts val="0"/>
              </a:spcAft>
              <a:buNone/>
            </a:pPr>
            <a:endParaRPr sz="3500"/>
          </a:p>
        </p:txBody>
      </p:sp>
      <p:sp>
        <p:nvSpPr>
          <p:cNvPr id="204" name="Google Shape;204;p1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11</a:t>
            </a:fld>
            <a:endParaRPr/>
          </a:p>
        </p:txBody>
      </p:sp>
      <p:sp>
        <p:nvSpPr>
          <p:cNvPr id="205" name="Google Shape;205;p12"/>
          <p:cNvSpPr txBox="1"/>
          <p:nvPr/>
        </p:nvSpPr>
        <p:spPr>
          <a:xfrm>
            <a:off x="683259" y="6111875"/>
            <a:ext cx="1230630" cy="3352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2000" u="sng">
                <a:solidFill>
                  <a:srgbClr val="006FC0"/>
                </a:solidFill>
                <a:latin typeface="Trebuchet MS"/>
                <a:ea typeface="Trebuchet MS"/>
                <a:cs typeface="Trebuchet MS"/>
                <a:sym typeface="Trebuchet MS"/>
                <a:hlinkClick r:id="rId4">
                  <a:extLst>
                    <a:ext uri="{A12FA001-AC4F-418D-AE19-62706E023703}">
                      <ahyp:hlinkClr xmlns:ahyp="http://schemas.microsoft.com/office/drawing/2018/hyperlinkcolor" val="tx"/>
                    </a:ext>
                  </a:extLst>
                </a:hlinkClick>
              </a:rPr>
              <a:t>Demo Link</a:t>
            </a:r>
            <a:endParaRPr sz="20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caca0eff5a_1_0"/>
          <p:cNvSpPr txBox="1">
            <a:spLocks noGrp="1"/>
          </p:cNvSpPr>
          <p:nvPr>
            <p:ph type="title"/>
          </p:nvPr>
        </p:nvSpPr>
        <p:spPr>
          <a:xfrm>
            <a:off x="558165" y="385444"/>
            <a:ext cx="9764400" cy="7573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IN"/>
              <a:t>CONCLUSION</a:t>
            </a:r>
            <a:endParaRPr/>
          </a:p>
          <a:p>
            <a:pPr marL="0" lvl="0" indent="0" algn="l" rtl="0">
              <a:spcBef>
                <a:spcPts val="0"/>
              </a:spcBef>
              <a:spcAft>
                <a:spcPts val="0"/>
              </a:spcAft>
              <a:buNone/>
            </a:pPr>
            <a:r>
              <a:rPr lang="en-IN"/>
              <a:t>								</a:t>
            </a:r>
            <a:r>
              <a:rPr lang="en-IN" sz="3000" b="0"/>
              <a:t>In conclusion, the development of a face mace detection system represents a significant advancement in enhancing public safety and security measures. By leveraging cutting-edge technology and machine learning algorithms, we can detect potential threats more efficiently and effectively, thereby reducing the risk of harm in public spaces. Our solution offers a proactive approach to security, empowering security personnel to respond swiftly to emerging threats and safeguarding the well-being of individuals in various environments.</a:t>
            </a:r>
            <a:endParaRPr sz="3000" b="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 name="Google Shape;76;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 name="Google Shape;80;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6" name="Google Shape;86;p2"/>
          <p:cNvSpPr txBox="1">
            <a:spLocks noGrp="1"/>
          </p:cNvSpPr>
          <p:nvPr>
            <p:ph type="title"/>
          </p:nvPr>
        </p:nvSpPr>
        <p:spPr>
          <a:xfrm>
            <a:off x="558165" y="385444"/>
            <a:ext cx="9764400" cy="6399000"/>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IN" sz="4250"/>
              <a:t>PROJECT TITLE</a:t>
            </a:r>
            <a:br>
              <a:rPr lang="en-IN" sz="4250"/>
            </a:br>
            <a:r>
              <a:rPr lang="en-IN" sz="4250"/>
              <a:t>   </a:t>
            </a:r>
            <a:br>
              <a:rPr lang="en-IN" sz="4250"/>
            </a:br>
            <a:br>
              <a:rPr lang="en-IN" sz="4250"/>
            </a:br>
            <a:r>
              <a:rPr lang="en-IN" sz="4250"/>
              <a:t>       </a:t>
            </a:r>
            <a:r>
              <a:rPr lang="en-IN" sz="4400"/>
              <a:t>FACE MASK DETECTION </a:t>
            </a:r>
            <a:endParaRPr sz="4400"/>
          </a:p>
          <a:p>
            <a:pPr marL="193675" lvl="0" indent="0" algn="l" rtl="0">
              <a:lnSpc>
                <a:spcPct val="100000"/>
              </a:lnSpc>
              <a:spcBef>
                <a:spcPts val="0"/>
              </a:spcBef>
              <a:spcAft>
                <a:spcPts val="0"/>
              </a:spcAft>
              <a:buNone/>
            </a:pPr>
            <a:r>
              <a:rPr lang="en-IN" sz="4400"/>
              <a:t>                               USING CNN</a:t>
            </a:r>
            <a:br>
              <a:rPr lang="en-IN" sz="4400"/>
            </a:br>
            <a:r>
              <a:rPr lang="en-IN" sz="4250"/>
              <a:t>      </a:t>
            </a:r>
            <a:br>
              <a:rPr lang="en-IN" sz="4250"/>
            </a:br>
            <a:br>
              <a:rPr lang="en-IN" sz="4250"/>
            </a:br>
            <a:br>
              <a:rPr lang="en-IN" sz="4250"/>
            </a:b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91" name="Google Shape;91;p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4"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5" name="Google Shape;105;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6"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7"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8" name="Google Shape;108;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9"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0" name="Google Shape;11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11" name="Google Shape;11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3"/>
          <p:cNvSpPr txBox="1">
            <a:spLocks noGrp="1"/>
          </p:cNvSpPr>
          <p:nvPr>
            <p:ph type="title"/>
          </p:nvPr>
        </p:nvSpPr>
        <p:spPr>
          <a:xfrm>
            <a:off x="558165" y="385444"/>
            <a:ext cx="9764395" cy="4997450"/>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IN"/>
              <a:t>     AGENDA</a:t>
            </a:r>
            <a:br>
              <a:rPr lang="en-IN"/>
            </a:br>
            <a:r>
              <a:rPr lang="en-IN"/>
              <a:t>           </a:t>
            </a:r>
            <a:r>
              <a:rPr lang="en-IN" sz="3200"/>
              <a:t>1.Problem  Statement</a:t>
            </a:r>
            <a:br>
              <a:rPr lang="en-IN" sz="3200"/>
            </a:br>
            <a:r>
              <a:rPr lang="en-IN" sz="3200"/>
              <a:t>                 2.Project Overview</a:t>
            </a:r>
            <a:br>
              <a:rPr lang="en-IN" sz="3200"/>
            </a:br>
            <a:r>
              <a:rPr lang="en-IN" sz="3200"/>
              <a:t>                 3.End Users</a:t>
            </a:r>
            <a:br>
              <a:rPr lang="en-IN" sz="3200"/>
            </a:br>
            <a:r>
              <a:rPr lang="en-IN" sz="3200"/>
              <a:t>                 4.Our Solution and Proposition</a:t>
            </a:r>
            <a:br>
              <a:rPr lang="en-IN" sz="3200"/>
            </a:br>
            <a:r>
              <a:rPr lang="en-IN" sz="3200"/>
              <a:t>                 5.Key Features</a:t>
            </a:r>
            <a:br>
              <a:rPr lang="en-IN" sz="3200"/>
            </a:br>
            <a:r>
              <a:rPr lang="en-IN" sz="3200"/>
              <a:t>                 6.Modelling Approach</a:t>
            </a:r>
            <a:br>
              <a:rPr lang="en-IN" sz="3200"/>
            </a:br>
            <a:r>
              <a:rPr lang="en-IN" sz="3200"/>
              <a:t>                 7.Results and Evaluation  </a:t>
            </a:r>
            <a:br>
              <a:rPr lang="en-IN" sz="3200"/>
            </a:br>
            <a:r>
              <a:rPr lang="en-IN" sz="3200"/>
              <a:t>                 8.Conclusion</a:t>
            </a:r>
            <a:endParaRPr sz="3200"/>
          </a:p>
        </p:txBody>
      </p:sp>
      <p:sp>
        <p:nvSpPr>
          <p:cNvPr id="116" name="Google Shape;116;p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pSp>
        <p:nvGrpSpPr>
          <p:cNvPr id="121" name="Google Shape;121;p4"/>
          <p:cNvGrpSpPr/>
          <p:nvPr/>
        </p:nvGrpSpPr>
        <p:grpSpPr>
          <a:xfrm>
            <a:off x="9753600" y="3600450"/>
            <a:ext cx="2762250" cy="3257550"/>
            <a:chOff x="7991475" y="2933700"/>
            <a:chExt cx="2762250" cy="3257550"/>
          </a:xfrm>
        </p:grpSpPr>
        <p:sp>
          <p:nvSpPr>
            <p:cNvPr id="122" name="Google Shape;122;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3" name="Google Shape;123;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24" name="Google Shape;124;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5" name="Google Shape;125;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6" name="Google Shape;126;p4"/>
          <p:cNvSpPr txBox="1">
            <a:spLocks noGrp="1"/>
          </p:cNvSpPr>
          <p:nvPr>
            <p:ph type="title"/>
          </p:nvPr>
        </p:nvSpPr>
        <p:spPr>
          <a:xfrm>
            <a:off x="833755" y="575310"/>
            <a:ext cx="8669655" cy="5546725"/>
          </a:xfrm>
          <a:prstGeom prst="rect">
            <a:avLst/>
          </a:prstGeom>
          <a:noFill/>
          <a:ln>
            <a:noFill/>
          </a:ln>
        </p:spPr>
        <p:txBody>
          <a:bodyPr spcFirstLastPara="1" wrap="square" lIns="0" tIns="16500" rIns="0" bIns="0" anchor="t" anchorCtr="0">
            <a:noAutofit/>
          </a:bodyPr>
          <a:lstStyle/>
          <a:p>
            <a:pPr marL="12700" lvl="0" indent="0" algn="l" rtl="0">
              <a:lnSpc>
                <a:spcPct val="100000"/>
              </a:lnSpc>
              <a:spcBef>
                <a:spcPts val="0"/>
              </a:spcBef>
              <a:spcAft>
                <a:spcPts val="0"/>
              </a:spcAft>
              <a:buClr>
                <a:schemeClr val="dk1"/>
              </a:buClr>
              <a:buSzPts val="4250"/>
              <a:buFont typeface="Trebuchet MS"/>
              <a:buNone/>
            </a:pPr>
            <a:r>
              <a:rPr lang="en-IN" sz="4250" dirty="0"/>
              <a:t>PROBLEM STATEMENT</a:t>
            </a:r>
            <a:br>
              <a:rPr lang="en-IN" sz="4250" dirty="0"/>
            </a:br>
            <a:r>
              <a:rPr lang="en-IN" sz="4250" dirty="0"/>
              <a:t> </a:t>
            </a:r>
            <a:r>
              <a:rPr lang="en-US" sz="2800" b="0" i="0" dirty="0">
                <a:solidFill>
                  <a:schemeClr val="tx1"/>
                </a:solidFill>
                <a:effectLst/>
                <a:latin typeface="Söhne"/>
              </a:rPr>
              <a:t>The growing awareness of security needs, especially in public places and events with large crowds, has underscored the importance of implementing stronger safety measures. A notable concern is the potential danger posed by individuals carrying mace or pepper spray, which could be used maliciously for assaults or inciting panic in crowded settings. Conventional security systems might not adequately detect concealed mace, creating a challenge in safeguarding public welfare.</a:t>
            </a:r>
            <a:endParaRPr sz="2800" dirty="0">
              <a:solidFill>
                <a:schemeClr val="tx1"/>
              </a:solidFill>
            </a:endParaRPr>
          </a:p>
        </p:txBody>
      </p:sp>
      <p:pic>
        <p:nvPicPr>
          <p:cNvPr id="127" name="Google Shape;127;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8" name="Google Shape;128;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9" name="Google Shape;129;p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5"/>
          <p:cNvGrpSpPr/>
          <p:nvPr/>
        </p:nvGrpSpPr>
        <p:grpSpPr>
          <a:xfrm>
            <a:off x="9630410" y="2895600"/>
            <a:ext cx="3533775" cy="3810000"/>
            <a:chOff x="8658225" y="2647950"/>
            <a:chExt cx="3533775" cy="3810000"/>
          </a:xfrm>
        </p:grpSpPr>
        <p:sp>
          <p:nvSpPr>
            <p:cNvPr id="135" name="Google Shape;135;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6" name="Google Shape;136;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37" name="Google Shape;137;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8" name="Google Shape;138;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9" name="Google Shape;139;p5"/>
          <p:cNvSpPr txBox="1">
            <a:spLocks noGrp="1"/>
          </p:cNvSpPr>
          <p:nvPr>
            <p:ph type="title"/>
          </p:nvPr>
        </p:nvSpPr>
        <p:spPr>
          <a:xfrm>
            <a:off x="739775" y="829310"/>
            <a:ext cx="8164195" cy="5391785"/>
          </a:xfrm>
          <a:prstGeom prst="rect">
            <a:avLst/>
          </a:prstGeom>
          <a:noFill/>
          <a:ln>
            <a:noFill/>
          </a:ln>
        </p:spPr>
        <p:txBody>
          <a:bodyPr spcFirstLastPara="1" wrap="square" lIns="0" tIns="16500" rIns="0" bIns="0" anchor="t" anchorCtr="0">
            <a:noAutofit/>
          </a:bodyPr>
          <a:lstStyle/>
          <a:p>
            <a:pPr marL="12700" lvl="0" indent="0" algn="l" rtl="0">
              <a:lnSpc>
                <a:spcPct val="100000"/>
              </a:lnSpc>
              <a:spcBef>
                <a:spcPts val="0"/>
              </a:spcBef>
              <a:spcAft>
                <a:spcPts val="0"/>
              </a:spcAft>
              <a:buNone/>
            </a:pPr>
            <a:r>
              <a:rPr lang="en-IN" sz="4250" dirty="0"/>
              <a:t>PROJECT	OVERVIEW</a:t>
            </a:r>
            <a:br>
              <a:rPr lang="en-IN" sz="4250" dirty="0"/>
            </a:br>
            <a:r>
              <a:rPr lang="en-US" sz="1000" b="0" i="0" dirty="0">
                <a:solidFill>
                  <a:srgbClr val="ECECEC"/>
                </a:solidFill>
                <a:effectLst/>
                <a:highlight>
                  <a:srgbClr val="212121"/>
                </a:highlight>
                <a:latin typeface="Söhne"/>
              </a:rPr>
              <a:t> </a:t>
            </a:r>
            <a:r>
              <a:rPr lang="en-US" sz="2800" b="0" i="0" dirty="0">
                <a:solidFill>
                  <a:schemeClr val="tx1"/>
                </a:solidFill>
                <a:effectLst/>
                <a:latin typeface="Trebuchet MS" panose="020B0603020202020204" pitchFamily="34" charset="0"/>
              </a:rPr>
              <a:t>This project's goal is to create a dependable system for detecting mace or pepper spray in public places. Utilizing cutting-edge technology like computer vision and machine learning, we aim to develop a solution capable of precisely detecting mace on people entering monitored zones. This system will improve security measures by enabling quick reactions to possible threats and safeguarding individuals in public environments.</a:t>
            </a:r>
            <a:endParaRPr sz="2800" dirty="0">
              <a:solidFill>
                <a:schemeClr val="tx1"/>
              </a:solidFill>
              <a:latin typeface="Trebuchet MS" panose="020B0603020202020204" pitchFamily="34" charset="0"/>
            </a:endParaRPr>
          </a:p>
        </p:txBody>
      </p:sp>
      <p:pic>
        <p:nvPicPr>
          <p:cNvPr id="140" name="Google Shape;140;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1" name="Google Shape;141;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2" name="Google Shape;142;p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8" name="Google Shape;148;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0" name="Google Shape;150;p6"/>
          <p:cNvSpPr txBox="1">
            <a:spLocks noGrp="1"/>
          </p:cNvSpPr>
          <p:nvPr>
            <p:ph type="title"/>
          </p:nvPr>
        </p:nvSpPr>
        <p:spPr>
          <a:xfrm>
            <a:off x="475488" y="448056"/>
            <a:ext cx="9847087" cy="5864794"/>
          </a:xfrm>
          <a:prstGeom prst="rect">
            <a:avLst/>
          </a:prstGeom>
          <a:noFill/>
          <a:ln>
            <a:noFill/>
          </a:ln>
        </p:spPr>
        <p:txBody>
          <a:bodyPr spcFirstLastPara="1" wrap="square" lIns="0" tIns="522850" rIns="0" bIns="0" anchor="t" anchorCtr="0">
            <a:noAutofit/>
          </a:bodyPr>
          <a:lstStyle/>
          <a:p>
            <a:pPr marL="139700" lvl="0" algn="l" rtl="0">
              <a:lnSpc>
                <a:spcPct val="100000"/>
              </a:lnSpc>
              <a:spcBef>
                <a:spcPts val="0"/>
              </a:spcBef>
              <a:spcAft>
                <a:spcPts val="0"/>
              </a:spcAft>
              <a:buSzPts val="1400"/>
            </a:pPr>
            <a:r>
              <a:rPr lang="en-IN" sz="3400" dirty="0"/>
              <a:t>WHO ARE THE END USERS?</a:t>
            </a:r>
            <a:br>
              <a:rPr lang="en-IN" sz="3400" dirty="0"/>
            </a:br>
            <a:r>
              <a:rPr lang="en-IN" sz="2900" dirty="0"/>
              <a:t>The primary end users of this technology include:</a:t>
            </a:r>
            <a:br>
              <a:rPr lang="en-IN" sz="2900" dirty="0"/>
            </a:br>
            <a:endParaRPr sz="2900" dirty="0"/>
          </a:p>
          <a:p>
            <a:r>
              <a:rPr lang="en-US" sz="2400" b="0" i="0" dirty="0">
                <a:solidFill>
                  <a:schemeClr val="tx1"/>
                </a:solidFill>
                <a:effectLst/>
                <a:latin typeface="Trebuchet MS" panose="020B0603020202020204" pitchFamily="34" charset="0"/>
              </a:rPr>
              <a:t>1.Security personnel stationed at airports, train stations, and transportation centers.</a:t>
            </a:r>
            <a:br>
              <a:rPr lang="en-US" sz="2400" b="0" i="0" dirty="0">
                <a:solidFill>
                  <a:schemeClr val="tx1"/>
                </a:solidFill>
                <a:effectLst/>
                <a:latin typeface="Trebuchet MS" panose="020B0603020202020204" pitchFamily="34" charset="0"/>
              </a:rPr>
            </a:br>
            <a:r>
              <a:rPr lang="en-US" sz="2400" b="0" i="0" dirty="0">
                <a:solidFill>
                  <a:schemeClr val="tx1"/>
                </a:solidFill>
                <a:effectLst/>
                <a:latin typeface="Trebuchet MS" panose="020B0603020202020204" pitchFamily="34" charset="0"/>
              </a:rPr>
              <a:t>2.Event organizers managing concerts, sports events, and festivals.</a:t>
            </a:r>
            <a:br>
              <a:rPr lang="en-US" sz="2400" b="0" i="0" dirty="0">
                <a:solidFill>
                  <a:schemeClr val="tx1"/>
                </a:solidFill>
                <a:effectLst/>
                <a:latin typeface="Trebuchet MS" panose="020B0603020202020204" pitchFamily="34" charset="0"/>
              </a:rPr>
            </a:br>
            <a:r>
              <a:rPr lang="en-US" sz="2400" b="0" i="0" dirty="0">
                <a:solidFill>
                  <a:schemeClr val="tx1"/>
                </a:solidFill>
                <a:effectLst/>
                <a:latin typeface="Trebuchet MS" panose="020B0603020202020204" pitchFamily="34" charset="0"/>
              </a:rPr>
              <a:t>3.Educational institutions like schools and universities.</a:t>
            </a:r>
            <a:br>
              <a:rPr lang="en-US" sz="2400" b="0" i="0" dirty="0">
                <a:solidFill>
                  <a:schemeClr val="tx1"/>
                </a:solidFill>
                <a:effectLst/>
                <a:latin typeface="Trebuchet MS" panose="020B0603020202020204" pitchFamily="34" charset="0"/>
              </a:rPr>
            </a:br>
            <a:r>
              <a:rPr lang="en-US" sz="2400" b="0" i="0" dirty="0">
                <a:solidFill>
                  <a:schemeClr val="tx1"/>
                </a:solidFill>
                <a:effectLst/>
                <a:latin typeface="Trebuchet MS" panose="020B0603020202020204" pitchFamily="34" charset="0"/>
              </a:rPr>
              <a:t>4.Government agencies tasked with public safety and security.</a:t>
            </a:r>
            <a:br>
              <a:rPr lang="en-US" sz="1200" b="0" i="0" dirty="0">
                <a:solidFill>
                  <a:srgbClr val="ECECEC"/>
                </a:solidFill>
                <a:effectLst/>
                <a:highlight>
                  <a:srgbClr val="212121"/>
                </a:highlight>
                <a:latin typeface="Söhne"/>
              </a:rPr>
            </a:br>
            <a:endParaRPr sz="3400" dirty="0"/>
          </a:p>
          <a:p>
            <a:pPr marL="153670" lvl="0" indent="0" algn="l" rtl="0">
              <a:lnSpc>
                <a:spcPct val="100000"/>
              </a:lnSpc>
              <a:spcBef>
                <a:spcPts val="0"/>
              </a:spcBef>
              <a:spcAft>
                <a:spcPts val="0"/>
              </a:spcAft>
              <a:buNone/>
            </a:pPr>
            <a:endParaRPr sz="3400" dirty="0">
              <a:solidFill>
                <a:schemeClr val="tx1"/>
              </a:solidFill>
            </a:endParaRPr>
          </a:p>
          <a:p>
            <a:pPr marL="153670" lvl="0" indent="0" algn="l" rtl="0">
              <a:lnSpc>
                <a:spcPct val="100000"/>
              </a:lnSpc>
              <a:spcBef>
                <a:spcPts val="0"/>
              </a:spcBef>
              <a:spcAft>
                <a:spcPts val="0"/>
              </a:spcAft>
              <a:buNone/>
            </a:pPr>
            <a:endParaRPr sz="3400" dirty="0"/>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3" name="Google Shape;153;p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7"/>
          <p:cNvPicPr preferRelativeResize="0"/>
          <p:nvPr/>
        </p:nvPicPr>
        <p:blipFill rotWithShape="1">
          <a:blip r:embed="rId3">
            <a:alphaModFix/>
          </a:blip>
          <a:srcRect/>
          <a:stretch/>
        </p:blipFill>
        <p:spPr>
          <a:xfrm>
            <a:off x="76200" y="152400"/>
            <a:ext cx="1005205" cy="687070"/>
          </a:xfrm>
          <a:prstGeom prst="rect">
            <a:avLst/>
          </a:prstGeom>
          <a:noFill/>
          <a:ln>
            <a:noFill/>
          </a:ln>
        </p:spPr>
      </p:pic>
      <p:sp>
        <p:nvSpPr>
          <p:cNvPr id="159" name="Google Shape;159;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0" name="Google Shape;160;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1" name="Google Shape;161;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2" name="Google Shape;162;p7"/>
          <p:cNvSpPr txBox="1">
            <a:spLocks noGrp="1"/>
          </p:cNvSpPr>
          <p:nvPr>
            <p:ph type="title"/>
          </p:nvPr>
        </p:nvSpPr>
        <p:spPr>
          <a:xfrm>
            <a:off x="533400" y="533400"/>
            <a:ext cx="10846435" cy="5477510"/>
          </a:xfrm>
          <a:prstGeom prst="rect">
            <a:avLst/>
          </a:prstGeom>
          <a:noFill/>
          <a:ln>
            <a:noFill/>
          </a:ln>
        </p:spPr>
        <p:txBody>
          <a:bodyPr spcFirstLastPara="1" wrap="square" lIns="0" tIns="485775" rIns="0" bIns="0" anchor="t" anchorCtr="0">
            <a:noAutofit/>
          </a:bodyPr>
          <a:lstStyle/>
          <a:p>
            <a:pPr marL="12700" lvl="0" indent="0" algn="l" rtl="0">
              <a:lnSpc>
                <a:spcPct val="100000"/>
              </a:lnSpc>
              <a:spcBef>
                <a:spcPts val="0"/>
              </a:spcBef>
              <a:spcAft>
                <a:spcPts val="0"/>
              </a:spcAft>
              <a:buNone/>
            </a:pPr>
            <a:r>
              <a:rPr lang="en-IN" sz="3600" dirty="0"/>
              <a:t>YOUR SOLUTION AND ITS VALUE PROPOSITION</a:t>
            </a:r>
            <a:br>
              <a:rPr lang="en-IN" sz="3600" dirty="0"/>
            </a:br>
            <a:br>
              <a:rPr lang="en-IN" sz="3200" dirty="0">
                <a:latin typeface="Trebuchet MS" panose="020B0603020202020204" pitchFamily="34" charset="0"/>
              </a:rPr>
            </a:br>
            <a:r>
              <a:rPr lang="en-US" sz="3200" b="0" i="0" dirty="0">
                <a:solidFill>
                  <a:schemeClr val="tx1"/>
                </a:solidFill>
                <a:effectLst/>
                <a:latin typeface="Trebuchet MS" panose="020B0603020202020204" pitchFamily="34" charset="0"/>
              </a:rPr>
              <a:t>We're creating a face mace detection system using computer vision to analyze live video from surveillance cameras. Training machine learning models on mace-carrying individuals' images teaches the system to recognize device-specific features. We'll integrate it with current security setups for real-time monitoring and alerts.</a:t>
            </a:r>
            <a:endParaRPr sz="3200" dirty="0">
              <a:solidFill>
                <a:schemeClr val="tx1"/>
              </a:solidFill>
              <a:latin typeface="Trebuchet MS" panose="020B0603020202020204" pitchFamily="34" charset="0"/>
            </a:endParaRPr>
          </a:p>
        </p:txBody>
      </p:sp>
      <p:pic>
        <p:nvPicPr>
          <p:cNvPr id="163" name="Google Shape;163;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4" name="Google Shape;164;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1" name="Google Shape;171;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2" name="Google Shape;172;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74" name="Google Shape;174;p8"/>
          <p:cNvPicPr preferRelativeResize="0"/>
          <p:nvPr/>
        </p:nvPicPr>
        <p:blipFill rotWithShape="1">
          <a:blip r:embed="rId3">
            <a:alphaModFix/>
          </a:blip>
          <a:srcRect/>
          <a:stretch/>
        </p:blipFill>
        <p:spPr>
          <a:xfrm>
            <a:off x="9677400" y="3381373"/>
            <a:ext cx="2466975" cy="3419475"/>
          </a:xfrm>
          <a:prstGeom prst="rect">
            <a:avLst/>
          </a:prstGeom>
          <a:noFill/>
          <a:ln>
            <a:noFill/>
          </a:ln>
        </p:spPr>
      </p:pic>
      <p:sp>
        <p:nvSpPr>
          <p:cNvPr id="175" name="Google Shape;175;p8"/>
          <p:cNvSpPr txBox="1">
            <a:spLocks noGrp="1"/>
          </p:cNvSpPr>
          <p:nvPr>
            <p:ph type="title"/>
          </p:nvPr>
        </p:nvSpPr>
        <p:spPr>
          <a:xfrm>
            <a:off x="205875" y="385450"/>
            <a:ext cx="10116600" cy="5636400"/>
          </a:xfrm>
          <a:prstGeom prst="rect">
            <a:avLst/>
          </a:prstGeom>
          <a:noFill/>
          <a:ln>
            <a:noFill/>
          </a:ln>
        </p:spPr>
        <p:txBody>
          <a:bodyPr spcFirstLastPara="1" wrap="square" lIns="0" tIns="286000" rIns="0" bIns="0" anchor="t" anchorCtr="0">
            <a:noAutofit/>
          </a:bodyPr>
          <a:lstStyle/>
          <a:p>
            <a:pPr marL="0" lvl="0" indent="0" algn="l" rtl="0">
              <a:lnSpc>
                <a:spcPct val="100000"/>
              </a:lnSpc>
              <a:spcBef>
                <a:spcPts val="0"/>
              </a:spcBef>
              <a:spcAft>
                <a:spcPts val="0"/>
              </a:spcAft>
              <a:buNone/>
            </a:pPr>
            <a:r>
              <a:rPr lang="en-IN" sz="4250" dirty="0"/>
              <a:t>THE WOW IN YOUR SOLUTION</a:t>
            </a:r>
            <a:endParaRPr sz="4250" dirty="0"/>
          </a:p>
          <a:p>
            <a:pPr marL="34925" lvl="0" algn="l" rtl="0">
              <a:spcBef>
                <a:spcPts val="0"/>
              </a:spcBef>
              <a:spcAft>
                <a:spcPts val="0"/>
              </a:spcAft>
              <a:buSzPts val="3050"/>
            </a:pPr>
            <a:r>
              <a:rPr lang="en-US" sz="2800" dirty="0"/>
              <a:t>1.Instant identification of mace or pepper spray on individuals in monitored zones</a:t>
            </a:r>
            <a:br>
              <a:rPr lang="en-US" sz="2800" dirty="0"/>
            </a:br>
            <a:r>
              <a:rPr lang="en-US" sz="2800" dirty="0"/>
              <a:t>2.Seamless integration with current surveillance systems for deployment ease</a:t>
            </a:r>
            <a:br>
              <a:rPr lang="en-US" sz="2800" dirty="0"/>
            </a:br>
            <a:r>
              <a:rPr lang="en-US" sz="2800" dirty="0"/>
              <a:t>3.Tailored alert systems for security staff</a:t>
            </a:r>
            <a:br>
              <a:rPr lang="en-US" sz="2800" dirty="0"/>
            </a:br>
            <a:r>
              <a:rPr lang="en-US" sz="2800" dirty="0"/>
              <a:t>4.Scalability to suit different environments and crowd scales</a:t>
            </a:r>
            <a:br>
              <a:rPr lang="en-US" sz="2800" dirty="0"/>
            </a:br>
            <a:r>
              <a:rPr lang="en-US" sz="2800" dirty="0"/>
              <a:t>5.Ongoing learning and enhancement via feedback mechanisms</a:t>
            </a:r>
            <a:br>
              <a:rPr lang="en-IN" sz="4250" dirty="0"/>
            </a:br>
            <a:endParaRPr sz="3000" b="0" dirty="0">
              <a:solidFill>
                <a:srgbClr val="ECECEC"/>
              </a:solidFill>
              <a:highlight>
                <a:srgbClr val="212121"/>
              </a:highlight>
              <a:latin typeface="Roboto"/>
              <a:ea typeface="Roboto"/>
              <a:cs typeface="Roboto"/>
              <a:sym typeface="Roboto"/>
            </a:endParaRPr>
          </a:p>
          <a:p>
            <a:pPr marL="193675" lvl="0" indent="0" algn="l" rtl="0">
              <a:lnSpc>
                <a:spcPct val="100000"/>
              </a:lnSpc>
              <a:spcBef>
                <a:spcPts val="0"/>
              </a:spcBef>
              <a:spcAft>
                <a:spcPts val="0"/>
              </a:spcAft>
              <a:buNone/>
            </a:pPr>
            <a:endParaRPr sz="2000" b="0" dirty="0">
              <a:solidFill>
                <a:srgbClr val="ECECEC"/>
              </a:solidFill>
              <a:highlight>
                <a:srgbClr val="212121"/>
              </a:highlight>
              <a:latin typeface="Roboto"/>
              <a:ea typeface="Roboto"/>
              <a:cs typeface="Roboto"/>
              <a:sym typeface="Roboto"/>
            </a:endParaRPr>
          </a:p>
          <a:p>
            <a:pPr marL="193675" lvl="0" indent="0" algn="l" rtl="0">
              <a:lnSpc>
                <a:spcPct val="100000"/>
              </a:lnSpc>
              <a:spcBef>
                <a:spcPts val="0"/>
              </a:spcBef>
              <a:spcAft>
                <a:spcPts val="0"/>
              </a:spcAft>
              <a:buNone/>
            </a:pPr>
            <a:endParaRPr sz="1200" b="0" dirty="0">
              <a:solidFill>
                <a:srgbClr val="ECECEC"/>
              </a:solidFill>
              <a:highlight>
                <a:srgbClr val="212121"/>
              </a:highlight>
              <a:latin typeface="Roboto"/>
              <a:ea typeface="Roboto"/>
              <a:cs typeface="Roboto"/>
              <a:sym typeface="Roboto"/>
            </a:endParaRPr>
          </a:p>
          <a:p>
            <a:pPr marL="193675" lvl="0" indent="0" algn="l" rtl="0">
              <a:lnSpc>
                <a:spcPct val="100000"/>
              </a:lnSpc>
              <a:spcBef>
                <a:spcPts val="0"/>
              </a:spcBef>
              <a:spcAft>
                <a:spcPts val="0"/>
              </a:spcAft>
              <a:buNone/>
            </a:pPr>
            <a:endParaRPr sz="4250" dirty="0"/>
          </a:p>
        </p:txBody>
      </p:sp>
      <p:sp>
        <p:nvSpPr>
          <p:cNvPr id="176" name="Google Shape;176;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2" name="Google Shape;182;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3" name="Google Shape;183;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4" name="Google Shape;184;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85" name="Google Shape;185;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6" name="Google Shape;186;p9"/>
          <p:cNvSpPr txBox="1"/>
          <p:nvPr/>
        </p:nvSpPr>
        <p:spPr>
          <a:xfrm>
            <a:off x="373380" y="1019175"/>
            <a:ext cx="11403330" cy="4985385"/>
          </a:xfrm>
          <a:prstGeom prst="rect">
            <a:avLst/>
          </a:prstGeom>
          <a:noFill/>
          <a:ln>
            <a:noFill/>
          </a:ln>
        </p:spPr>
        <p:txBody>
          <a:bodyPr spcFirstLastPara="1" wrap="square" lIns="0" tIns="12700" rIns="0" bIns="0" anchor="t" anchorCtr="0">
            <a:noAutofit/>
          </a:bodyPr>
          <a:lstStyle/>
          <a:p>
            <a:pPr marL="0" lvl="0" indent="0" algn="l" rtl="0">
              <a:spcBef>
                <a:spcPts val="0"/>
              </a:spcBef>
              <a:spcAft>
                <a:spcPts val="0"/>
              </a:spcAft>
              <a:buNone/>
            </a:pPr>
            <a:r>
              <a:rPr lang="en-IN" sz="2000">
                <a:latin typeface="Trebuchet MS"/>
                <a:ea typeface="Trebuchet MS"/>
                <a:cs typeface="Trebuchet MS"/>
                <a:sym typeface="Trebuchet MS"/>
              </a:rPr>
              <a:t>Our modelling approach involves several key steps:</a:t>
            </a:r>
            <a:endParaRPr sz="2000">
              <a:latin typeface="Trebuchet MS"/>
              <a:ea typeface="Trebuchet MS"/>
              <a:cs typeface="Trebuchet MS"/>
              <a:sym typeface="Trebuchet MS"/>
            </a:endParaRPr>
          </a:p>
          <a:p>
            <a:pPr marL="0" lvl="0" indent="0" algn="l" rtl="0">
              <a:spcBef>
                <a:spcPts val="0"/>
              </a:spcBef>
              <a:spcAft>
                <a:spcPts val="0"/>
              </a:spcAft>
              <a:buNone/>
            </a:pPr>
            <a:endParaRPr sz="2000">
              <a:latin typeface="Trebuchet MS"/>
              <a:ea typeface="Trebuchet MS"/>
              <a:cs typeface="Trebuchet MS"/>
              <a:sym typeface="Trebuchet MS"/>
            </a:endParaRPr>
          </a:p>
          <a:p>
            <a:pPr marL="457200" lvl="0" indent="-374650" algn="l" rtl="0">
              <a:spcBef>
                <a:spcPts val="0"/>
              </a:spcBef>
              <a:spcAft>
                <a:spcPts val="0"/>
              </a:spcAft>
              <a:buSzPts val="2300"/>
              <a:buFont typeface="Trebuchet MS"/>
              <a:buAutoNum type="arabicPeriod"/>
            </a:pPr>
            <a:r>
              <a:rPr lang="en-IN" sz="2300">
                <a:latin typeface="Trebuchet MS"/>
                <a:ea typeface="Trebuchet MS"/>
                <a:cs typeface="Trebuchet MS"/>
                <a:sym typeface="Trebuchet MS"/>
              </a:rPr>
              <a:t>Data collection: Gathering a diverse dataset of images containing individuals carrying mace or pepper spray.</a:t>
            </a:r>
            <a:endParaRPr sz="2300">
              <a:latin typeface="Trebuchet MS"/>
              <a:ea typeface="Trebuchet MS"/>
              <a:cs typeface="Trebuchet MS"/>
              <a:sym typeface="Trebuchet MS"/>
            </a:endParaRPr>
          </a:p>
          <a:p>
            <a:pPr marL="457200" lvl="0" indent="-374650" algn="l" rtl="0">
              <a:spcBef>
                <a:spcPts val="0"/>
              </a:spcBef>
              <a:spcAft>
                <a:spcPts val="0"/>
              </a:spcAft>
              <a:buSzPts val="2300"/>
              <a:buFont typeface="Trebuchet MS"/>
              <a:buAutoNum type="arabicPeriod"/>
            </a:pPr>
            <a:r>
              <a:rPr lang="en-IN" sz="2300">
                <a:latin typeface="Trebuchet MS"/>
                <a:ea typeface="Trebuchet MS"/>
                <a:cs typeface="Trebuchet MS"/>
                <a:sym typeface="Trebuchet MS"/>
              </a:rPr>
              <a:t>Preprocessing: Cleaning and augmenting the data to improve model performance and generalization.</a:t>
            </a:r>
            <a:endParaRPr sz="2300">
              <a:latin typeface="Trebuchet MS"/>
              <a:ea typeface="Trebuchet MS"/>
              <a:cs typeface="Trebuchet MS"/>
              <a:sym typeface="Trebuchet MS"/>
            </a:endParaRPr>
          </a:p>
          <a:p>
            <a:pPr marL="457200" lvl="0" indent="-374650" algn="l" rtl="0">
              <a:spcBef>
                <a:spcPts val="0"/>
              </a:spcBef>
              <a:spcAft>
                <a:spcPts val="0"/>
              </a:spcAft>
              <a:buSzPts val="2300"/>
              <a:buFont typeface="Trebuchet MS"/>
              <a:buAutoNum type="arabicPeriod"/>
            </a:pPr>
            <a:r>
              <a:rPr lang="en-IN" sz="2300">
                <a:latin typeface="Trebuchet MS"/>
                <a:ea typeface="Trebuchet MS"/>
                <a:cs typeface="Trebuchet MS"/>
                <a:sym typeface="Trebuchet MS"/>
              </a:rPr>
              <a:t>Model selection: Experimenting with various computer vision architectures, such as convolutional neural networks (CNNs), to identify the most suitable approach for mace detection.</a:t>
            </a:r>
            <a:endParaRPr sz="2300">
              <a:latin typeface="Trebuchet MS"/>
              <a:ea typeface="Trebuchet MS"/>
              <a:cs typeface="Trebuchet MS"/>
              <a:sym typeface="Trebuchet MS"/>
            </a:endParaRPr>
          </a:p>
          <a:p>
            <a:pPr marL="457200" lvl="0" indent="-374650" algn="l" rtl="0">
              <a:spcBef>
                <a:spcPts val="0"/>
              </a:spcBef>
              <a:spcAft>
                <a:spcPts val="0"/>
              </a:spcAft>
              <a:buSzPts val="2300"/>
              <a:buFont typeface="Trebuchet MS"/>
              <a:buAutoNum type="arabicPeriod"/>
            </a:pPr>
            <a:r>
              <a:rPr lang="en-IN" sz="2300">
                <a:latin typeface="Trebuchet MS"/>
                <a:ea typeface="Trebuchet MS"/>
                <a:cs typeface="Trebuchet MS"/>
                <a:sym typeface="Trebuchet MS"/>
              </a:rPr>
              <a:t>Training and validation: Training the chosen model on the prepared dataset and validating its performance using metrics such as accuracy, precision, and recall.</a:t>
            </a:r>
            <a:endParaRPr sz="2300">
              <a:latin typeface="Trebuchet MS"/>
              <a:ea typeface="Trebuchet MS"/>
              <a:cs typeface="Trebuchet MS"/>
              <a:sym typeface="Trebuchet MS"/>
            </a:endParaRPr>
          </a:p>
          <a:p>
            <a:pPr marL="457200" lvl="0" indent="-374650" algn="l" rtl="0">
              <a:spcBef>
                <a:spcPts val="0"/>
              </a:spcBef>
              <a:spcAft>
                <a:spcPts val="0"/>
              </a:spcAft>
              <a:buSzPts val="2300"/>
              <a:buFont typeface="Trebuchet MS"/>
              <a:buAutoNum type="arabicPeriod"/>
            </a:pPr>
            <a:r>
              <a:rPr lang="en-IN" sz="2300">
                <a:latin typeface="Trebuchet MS"/>
                <a:ea typeface="Trebuchet MS"/>
                <a:cs typeface="Trebuchet MS"/>
                <a:sym typeface="Trebuchet MS"/>
              </a:rPr>
              <a:t>Deployment: Integrating the trained model into the face mace detection system and conducting real-world testing to ensure reliability and effectiveness.</a:t>
            </a:r>
            <a:endParaRPr sz="2300">
              <a:latin typeface="Trebuchet MS"/>
              <a:ea typeface="Trebuchet MS"/>
              <a:cs typeface="Trebuchet MS"/>
              <a:sym typeface="Trebuchet MS"/>
            </a:endParaRPr>
          </a:p>
          <a:p>
            <a:pPr marL="12700" lvl="0" indent="0" algn="l" rtl="0">
              <a:lnSpc>
                <a:spcPct val="100000"/>
              </a:lnSpc>
              <a:spcBef>
                <a:spcPts val="100"/>
              </a:spcBef>
              <a:spcAft>
                <a:spcPts val="0"/>
              </a:spcAft>
              <a:buNone/>
            </a:pPr>
            <a:endParaRPr sz="2000">
              <a:latin typeface="Trebuchet MS"/>
              <a:ea typeface="Trebuchet MS"/>
              <a:cs typeface="Trebuchet MS"/>
              <a:sym typeface="Trebuchet MS"/>
            </a:endParaRPr>
          </a:p>
          <a:p>
            <a:pPr marL="12700" lvl="0" indent="0" algn="l" rtl="0">
              <a:lnSpc>
                <a:spcPct val="100000"/>
              </a:lnSpc>
              <a:spcBef>
                <a:spcPts val="100"/>
              </a:spcBef>
              <a:spcAft>
                <a:spcPts val="0"/>
              </a:spcAft>
              <a:buNone/>
            </a:pPr>
            <a:endParaRPr sz="2000">
              <a:latin typeface="Trebuchet MS"/>
              <a:ea typeface="Trebuchet MS"/>
              <a:cs typeface="Trebuchet MS"/>
              <a:sym typeface="Trebuchet MS"/>
            </a:endParaRPr>
          </a:p>
          <a:p>
            <a:pPr marL="12700" lvl="0" indent="0" algn="l" rtl="0">
              <a:lnSpc>
                <a:spcPct val="100000"/>
              </a:lnSpc>
              <a:spcBef>
                <a:spcPts val="100"/>
              </a:spcBef>
              <a:spcAft>
                <a:spcPts val="0"/>
              </a:spcAft>
              <a:buNone/>
            </a:pPr>
            <a:endParaRPr sz="2000">
              <a:latin typeface="Trebuchet MS"/>
              <a:ea typeface="Trebuchet MS"/>
              <a:cs typeface="Trebuchet MS"/>
              <a:sym typeface="Trebuchet MS"/>
            </a:endParaRPr>
          </a:p>
        </p:txBody>
      </p:sp>
      <p:sp>
        <p:nvSpPr>
          <p:cNvPr id="187" name="Google Shape;187;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9</a:t>
            </a:fld>
            <a:endParaRPr/>
          </a:p>
        </p:txBody>
      </p:sp>
      <p:sp>
        <p:nvSpPr>
          <p:cNvPr id="188" name="Google Shape;188;p9"/>
          <p:cNvSpPr txBox="1">
            <a:spLocks noGrp="1"/>
          </p:cNvSpPr>
          <p:nvPr>
            <p:ph type="ctrTitle"/>
          </p:nvPr>
        </p:nvSpPr>
        <p:spPr>
          <a:xfrm>
            <a:off x="739775" y="291147"/>
            <a:ext cx="330454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MODELLING</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772</Words>
  <Application>Microsoft Office PowerPoint</Application>
  <PresentationFormat>Widescreen</PresentationFormat>
  <Paragraphs>56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Söhne</vt:lpstr>
      <vt:lpstr>Roboto</vt:lpstr>
      <vt:lpstr>Trebuchet MS</vt:lpstr>
      <vt:lpstr>Office Theme</vt:lpstr>
      <vt:lpstr>PowerPoint Presentation</vt:lpstr>
      <vt:lpstr>PROJECT TITLE             FACE MASK DETECTION                                 USING CNN          </vt:lpstr>
      <vt:lpstr>     AGENDA            1.Problem  Statement                  2.Project Overview                  3.End Users                  4.Our Solution and Proposition                  5.Key Features                  6.Modelling Approach                  7.Results and Evaluation                    8.Conclusion</vt:lpstr>
      <vt:lpstr>PROBLEM STATEMENT  The growing awareness of security needs, especially in public places and events with large crowds, has underscored the importance of implementing stronger safety measures. A notable concern is the potential danger posed by individuals carrying mace or pepper spray, which could be used maliciously for assaults or inciting panic in crowded settings. Conventional security systems might not adequately detect concealed mace, creating a challenge in safeguarding public welfare.</vt:lpstr>
      <vt:lpstr>PROJECT OVERVIEW  This project's goal is to create a dependable system for detecting mace or pepper spray in public places. Utilizing cutting-edge technology like computer vision and machine learning, we aim to develop a solution capable of precisely detecting mace on people entering monitored zones. This system will improve security measures by enabling quick reactions to possible threats and safeguarding individuals in public environments.</vt:lpstr>
      <vt:lpstr>WHO ARE THE END USERS? The primary end users of this technology include:  1.Security personnel stationed at airports, train stations, and transportation centers. 2.Event organizers managing concerts, sports events, and festivals. 3.Educational institutions like schools and universities. 4.Government agencies tasked with public safety and security.   </vt:lpstr>
      <vt:lpstr>YOUR SOLUTION AND ITS VALUE PROPOSITION  We're creating a face mace detection system using computer vision to analyze live video from surveillance cameras. Training machine learning models on mace-carrying individuals' images teaches the system to recognize device-specific features. We'll integrate it with current security setups for real-time monitoring and alerts.</vt:lpstr>
      <vt:lpstr>THE WOW IN YOUR SOLUTION 1.Instant identification of mace or pepper spray on individuals in monitored zones 2.Seamless integration with current surveillance systems for deployment ease 3.Tailored alert systems for security staff 4.Scalability to suit different environments and crowd scales 5.Ongoing learning and enhancement via feedback mechanisms    </vt:lpstr>
      <vt:lpstr>MODELLING</vt:lpstr>
      <vt:lpstr>OUTPUT</vt:lpstr>
      <vt:lpstr>RESULTS Upon completion of the project, we will evaluate the performance of our face mace detection system based on several criteria:  Detection accuracy: Measuring the system's ability to correctly identify individuals carrying mace or pepper spray. False positive rate: Assessing the frequency of erroneous alerts triggered by non-threatening objects or activities. Response time: Evaluating the speed at which security personnel can react to detected threats and initiate appropriate measures. User feedback: Soliciting feedback from end users to gauge the system's usability, reliability, and overall effectiveness. </vt:lpstr>
      <vt:lpstr>CONCLUSION         In conclusion, the development of a face mace detection system represents a significant advancement in enhancing public safety and security measures. By leveraging cutting-edge technology and machine learning algorithms, we can detect potential threats more efficiently and effectively, thereby reducing the risk of harm in public spaces. Our solution offers a proactive approach to security, empowering security personnel to respond swiftly to emerging threats and safeguarding the well-being of individuals in various environments.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thabith</dc:creator>
  <cp:lastModifiedBy>mohamed thabith</cp:lastModifiedBy>
  <cp:revision>1</cp:revision>
  <dcterms:created xsi:type="dcterms:W3CDTF">2024-04-03T11:10:55Z</dcterms:created>
  <dcterms:modified xsi:type="dcterms:W3CDTF">2024-04-17T08:12:19Z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0447AB6E4D1B457C9684C9CD9845A0DE_12</vt:lpwstr>
  </property>
  <property fmtid="{D5CDD505-2E9C-101B-9397-08002B2CF9AE}" pid="5" name="KSOProductBuildVer">
    <vt:lpwstr>1033-12.2.0.13518</vt:lpwstr>
  </property>
</Properties>
</file>