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Geo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TAcEupSOaTaN3IUdlKUgieJe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e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e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rapidly changing the carrier frequency of the transmitted signal over time according to a predefined pattern or sequence.</a:t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4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34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3" name="Google Shape;43;p2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1" name="Google Shape;51;p2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3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2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hamming-code-in-computer-network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Relationship Id="rId4" Type="http://schemas.openxmlformats.org/officeDocument/2006/relationships/image" Target="../media/image16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22.jp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Ul9lup_hjnY&amp;t=26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5923722" y="639097"/>
            <a:ext cx="5844208" cy="3494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Geo"/>
              <a:buNone/>
            </a:pPr>
            <a:r>
              <a:rPr b="1" lang="en-US" sz="7200"/>
              <a:t>Wireless Communication for IoT 2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729999" y="4455621"/>
            <a:ext cx="4829101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ALAA NABIL EL-SHAFAE</a:t>
            </a:r>
            <a:endParaRPr b="1" sz="2800"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"/>
            <a:ext cx="5386947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Parity Bits</a:t>
            </a:r>
            <a:endParaRPr/>
          </a:p>
        </p:txBody>
      </p:sp>
      <p:pic>
        <p:nvPicPr>
          <p:cNvPr descr="A table with numbers and symbols&#10;&#10;Description automatically generated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966" y="2057235"/>
            <a:ext cx="9644331" cy="423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Hamming Code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Steps: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Determine number of parity bits (2^r &gt;= d+r+1)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Locate parity bits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Each parity bit is responsible for certain data bits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Checking parity bits at receiver 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Ex: d= 7, r = 4, total stream =11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3"/>
              </a:rPr>
              <a:t>Hamming Code in Computer Network - GeeksforGeeks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Diversity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267211" y="2088445"/>
            <a:ext cx="6646182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Repetition code</a:t>
            </a:r>
            <a:endParaRPr/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Interleaving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Repetition codes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316" y="2495549"/>
            <a:ext cx="3267075" cy="1866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leaving String - LeetCode"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3772" y="4838660"/>
            <a:ext cx="3562350" cy="12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7598455" y="2151123"/>
            <a:ext cx="3585028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diversity</a:t>
            </a:r>
            <a:endParaRPr/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Hopping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3855" y="2731588"/>
            <a:ext cx="4034783" cy="241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Spatial diversity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SISO single input single output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MISO multi in single out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SIMO single in multi out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MIMO multi in muti out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Multiple Access Techniques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TDMA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FDMA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CDMA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OFDMA</a:t>
            </a:r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406" y="2111380"/>
            <a:ext cx="4286250" cy="3896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1359" y="2108201"/>
            <a:ext cx="4484938" cy="42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1013" y="2667418"/>
            <a:ext cx="5691865" cy="32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0666" y="2681486"/>
            <a:ext cx="5691865" cy="32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AWGN</a:t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is the simplest wireless channel model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AWGN is considered additive because it is added to the original signal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white as it affects all the frequency spectrum the same way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Gaussian distribution, also known as the normal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AWGN cont.</a:t>
            </a:r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319" y="2353132"/>
            <a:ext cx="3420264" cy="3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055" y="2353131"/>
            <a:ext cx="3420264" cy="3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0572" y="2353131"/>
            <a:ext cx="3420264" cy="34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SNR Vs. BER</a:t>
            </a:r>
            <a:endParaRPr/>
          </a:p>
        </p:txBody>
      </p:sp>
      <p:pic>
        <p:nvPicPr>
          <p:cNvPr descr="https://upload.wikimedia.org/wikipedia/commons/e/e5/ComparacionMSKyPSK.PNG" id="235" name="Google Shape;23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80" y="2111907"/>
            <a:ext cx="5668166" cy="37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SNR Vs. BER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 benefits of SNR-BER curve in digital communication are: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It shows you how well the receiver works with changing SNR levels and is arguably one of the best ways to assess overall receiver performance.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It helps you compare the bit error rate (BER) performance of different digital modulation schemes without taking bandwidth into account.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It helps you choose the appropriate forward error correction codes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LPWANs Comparison</a:t>
            </a:r>
            <a:endParaRPr/>
          </a:p>
        </p:txBody>
      </p:sp>
      <p:pic>
        <p:nvPicPr>
          <p:cNvPr id="247" name="Google Shape;2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693" y="2396111"/>
            <a:ext cx="5908529" cy="258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4">
            <a:alphaModFix/>
          </a:blip>
          <a:srcRect b="14433" l="0" r="0" t="0"/>
          <a:stretch/>
        </p:blipFill>
        <p:spPr>
          <a:xfrm>
            <a:off x="504786" y="2396112"/>
            <a:ext cx="5715907" cy="258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Remember?!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774589" y="2663575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Encoding 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185628" y="2665926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Channel Encoding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596667" y="2649242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9978469" y="2649242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endParaRPr/>
          </a:p>
        </p:txBody>
      </p:sp>
      <p:cxnSp>
        <p:nvCxnSpPr>
          <p:cNvPr id="115" name="Google Shape;115;p2"/>
          <p:cNvCxnSpPr>
            <a:endCxn id="111" idx="1"/>
          </p:cNvCxnSpPr>
          <p:nvPr/>
        </p:nvCxnSpPr>
        <p:spPr>
          <a:xfrm>
            <a:off x="2092089" y="3120775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4503048" y="3120775"/>
            <a:ext cx="68258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6914087" y="3123126"/>
            <a:ext cx="68258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9295889" y="3106442"/>
            <a:ext cx="68258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"/>
          <p:cNvSpPr/>
          <p:nvPr/>
        </p:nvSpPr>
        <p:spPr>
          <a:xfrm>
            <a:off x="362832" y="2663575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ADC 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9978469" y="4279590"/>
            <a:ext cx="1712890" cy="91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Modulation </a:t>
            </a: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 rot="5400000">
            <a:off x="10493624" y="3921616"/>
            <a:ext cx="68258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What We will Learn Today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For: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basic repetition statement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Non sequential in MATLAB, i.e. Counter doesn’t have to be 1,2,3,4…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FF0000"/>
                </a:solidFill>
              </a:rPr>
              <a:t>NEVER</a:t>
            </a:r>
            <a:r>
              <a:rPr lang="en-US"/>
              <a:t> use counter name as </a:t>
            </a: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j</a:t>
            </a:r>
            <a:r>
              <a:rPr lang="en-US"/>
              <a:t> 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Used for applying the same script over different inputs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Matrices have inner counters for all matrix based operations – no loops needed-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var = [array]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statments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end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bertool: [check ber curve for BPSK,QPSK,QAM with different coding and different channels]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u="sng">
                <a:solidFill>
                  <a:schemeClr val="hlink"/>
                </a:solidFill>
                <a:hlinkClick r:id="rId3"/>
              </a:rPr>
              <a:t>What Is Communications Toolbox? - YouTube</a:t>
            </a:r>
            <a:endParaRPr/>
          </a:p>
          <a:p>
            <a:pPr indent="-2539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39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39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What We will Try Today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Write Matlab code to do the following: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Use communication toolbox to draw the BER curve of 4 and 16 QAM over AWGN with SNR 0:20. Hint:- use semilogy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</a:pPr>
            <a:r>
              <a:rPr lang="en-US"/>
              <a:t> Any Questions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7498080" y="713232"/>
            <a:ext cx="3657600" cy="36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t/>
            </a:r>
            <a:endParaRPr/>
          </a:p>
        </p:txBody>
      </p:sp>
      <p:pic>
        <p:nvPicPr>
          <p:cNvPr descr="A diagram of a computer code&#10;&#10;Description automatically generated" id="127" name="Google Shape;12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459" y="2189410"/>
            <a:ext cx="6496229" cy="303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Source Encoding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29222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575757"/>
                </a:solidFill>
              </a:rPr>
              <a:t>Using of codes in order to reduce the number of symbols in a message to the minimum necessary to represent the information</a:t>
            </a:r>
            <a:endParaRPr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 it focuses on decreasing the amount of data required to represent the information.</a:t>
            </a:r>
            <a:endParaRPr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Its aim is to:</a:t>
            </a:r>
            <a:endParaRPr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Adapt the channel.</a:t>
            </a:r>
            <a:endParaRPr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Improve efficiency of the system</a:t>
            </a:r>
            <a:endParaRPr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Minimize bandwidth used</a:t>
            </a:r>
            <a:endParaRPr/>
          </a:p>
          <a:p>
            <a:pPr indent="-117475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Minimize data size with preserving the </a:t>
            </a:r>
            <a:r>
              <a:rPr b="0" i="0" lang="en-US" sz="2000">
                <a:solidFill>
                  <a:schemeClr val="dk1"/>
                </a:solidFill>
              </a:rPr>
              <a:t>Fidelity:</a:t>
            </a:r>
            <a:endParaRPr/>
          </a:p>
          <a:p>
            <a:pPr indent="-117475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Entropy</a:t>
            </a:r>
            <a:endParaRPr b="0" i="0" sz="2000"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Source codes you already know!!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863671" y="2440745"/>
            <a:ext cx="1555972" cy="232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ASCII Code </a:t>
            </a:r>
            <a:endParaRPr/>
          </a:p>
          <a:p>
            <a:pPr indent="-1524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JPEG”</a:t>
            </a:r>
            <a:endParaRPr/>
          </a:p>
          <a:p>
            <a:pPr indent="-1524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MP3</a:t>
            </a:r>
            <a:endParaRPr/>
          </a:p>
        </p:txBody>
      </p:sp>
      <p:pic>
        <p:nvPicPr>
          <p:cNvPr descr="File:Ascii Table-nocolor.svg - Wikimedia Commons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818" y="2057401"/>
            <a:ext cx="5513705" cy="383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4763" y="2057401"/>
            <a:ext cx="2286319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 audio MP3 Music Computer Icons Audio file format, others, text,  trademark, logo png | PNGWing" id="142" name="Google Shape;142;p5"/>
          <p:cNvPicPr preferRelativeResize="0"/>
          <p:nvPr/>
        </p:nvPicPr>
        <p:blipFill rotWithShape="1">
          <a:blip r:embed="rId5">
            <a:alphaModFix/>
          </a:blip>
          <a:srcRect b="6186" l="30814" r="30657" t="4103"/>
          <a:stretch/>
        </p:blipFill>
        <p:spPr>
          <a:xfrm>
            <a:off x="2885400" y="4228031"/>
            <a:ext cx="1617401" cy="20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Gray Code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374151"/>
                </a:solidFill>
              </a:rPr>
              <a:t>It is a binary numeral system where adjacent values</a:t>
            </a:r>
            <a:endParaRPr/>
          </a:p>
          <a:p>
            <a:pPr indent="-127000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374151"/>
                </a:solidFill>
              </a:rPr>
              <a:t> differ by only one bit. It is designed in a way that</a:t>
            </a:r>
            <a:endParaRPr/>
          </a:p>
          <a:p>
            <a:pPr indent="-127000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374151"/>
                </a:solidFill>
              </a:rPr>
              <a:t> reduces errors caused by changing more than</a:t>
            </a:r>
            <a:endParaRPr/>
          </a:p>
          <a:p>
            <a:pPr indent="-127000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374151"/>
                </a:solidFill>
              </a:rPr>
              <a:t> one bit at a time.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782" y="2226521"/>
            <a:ext cx="48768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Signal Behavior in Channels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</a:rPr>
              <a:t>1)Reflection:</a:t>
            </a:r>
            <a:r>
              <a:rPr lang="en-US" sz="2000">
                <a:solidFill>
                  <a:schemeClr val="dk1"/>
                </a:solidFill>
              </a:rPr>
              <a:t> Bouncing of the signal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</a:rPr>
              <a:t>2)Scattering:</a:t>
            </a:r>
            <a:r>
              <a:rPr lang="en-US" sz="2000">
                <a:solidFill>
                  <a:schemeClr val="dk1"/>
                </a:solidFill>
              </a:rPr>
              <a:t> Shattering of signal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</a:rPr>
              <a:t>3)Diffraction: </a:t>
            </a:r>
            <a:r>
              <a:rPr b="1" lang="en-US" sz="2000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eviation of signal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Multi-path propagation</a:t>
            </a:r>
            <a:endParaRPr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Interference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910" y="1969477"/>
            <a:ext cx="5341090" cy="443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Channel Impairments </a:t>
            </a:r>
            <a:endParaRPr/>
          </a:p>
        </p:txBody>
      </p:sp>
      <p:pic>
        <p:nvPicPr>
          <p:cNvPr id="162" name="Google Shape;16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164" y="2108200"/>
            <a:ext cx="8749998" cy="376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838200" y="34778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Geo"/>
              <a:buNone/>
            </a:pPr>
            <a:r>
              <a:rPr lang="en-US"/>
              <a:t>Channel Coding/Error Detection and Correction</a:t>
            </a:r>
            <a:br>
              <a:rPr lang="en-US"/>
            </a:b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1906524" y="2765204"/>
            <a:ext cx="2084832" cy="4389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 Codes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7555992" y="2765204"/>
            <a:ext cx="2636520" cy="4389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Convolutional Codes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2157984" y="5181130"/>
            <a:ext cx="2633472" cy="603504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Hamming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3112008" y="3792953"/>
            <a:ext cx="1975104" cy="603504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sum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838200" y="3496725"/>
            <a:ext cx="1837944" cy="603504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parity bit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9113520" y="3559208"/>
            <a:ext cx="2157984" cy="503302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Trellis code</a:t>
            </a:r>
            <a:endParaRPr/>
          </a:p>
        </p:txBody>
      </p:sp>
      <p:sp>
        <p:nvSpPr>
          <p:cNvPr id="174" name="Google Shape;174;p9"/>
          <p:cNvSpPr/>
          <p:nvPr/>
        </p:nvSpPr>
        <p:spPr>
          <a:xfrm>
            <a:off x="1426464" y="4577626"/>
            <a:ext cx="1837944" cy="603504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CRC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7684008" y="4333781"/>
            <a:ext cx="2508504" cy="503302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Turbo codes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2023-07-18T12:20:57Z</dcterms:created>
  <dc:creator>Alaa Nabil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