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9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278" r:id="rId22"/>
  </p:sldIdLst>
  <p:sldSz cx="9144000" cy="5143500" type="screen16x9"/>
  <p:notesSz cx="6858000" cy="9144000"/>
  <p:embeddedFontLst>
    <p:embeddedFont>
      <p:font typeface="Cousin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2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31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4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6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64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11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90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makhloufi/FLASK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RAPPORT </a:t>
            </a:r>
            <a:br>
              <a:rPr lang="en-US" dirty="0"/>
            </a:br>
            <a:r>
              <a:rPr lang="en-US" dirty="0"/>
              <a:t>DE PROJET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CEB65-9160-D613-CA95-4492986A0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556F4-7402-90EC-6BEF-CB332C2B09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D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283E0-BE86-6223-C63E-C12B312F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1" y="1052300"/>
            <a:ext cx="3667637" cy="3038899"/>
          </a:xfrm>
          <a:prstGeom prst="rect">
            <a:avLst/>
          </a:prstGeom>
        </p:spPr>
      </p:pic>
      <p:sp>
        <p:nvSpPr>
          <p:cNvPr id="10" name="Google Shape;151;p20">
            <a:extLst>
              <a:ext uri="{FF2B5EF4-FFF2-40B4-BE49-F238E27FC236}">
                <a16:creationId xmlns:a16="http://schemas.microsoft.com/office/drawing/2014/main" id="{7CD0981D-A993-CE44-87EE-072F14CFA8D3}"/>
              </a:ext>
            </a:extLst>
          </p:cNvPr>
          <p:cNvSpPr txBox="1">
            <a:spLocks/>
          </p:cNvSpPr>
          <p:nvPr/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It is responsive design</a:t>
            </a:r>
          </a:p>
        </p:txBody>
      </p:sp>
      <p:sp>
        <p:nvSpPr>
          <p:cNvPr id="15" name="Google Shape;593;p46">
            <a:extLst>
              <a:ext uri="{FF2B5EF4-FFF2-40B4-BE49-F238E27FC236}">
                <a16:creationId xmlns:a16="http://schemas.microsoft.com/office/drawing/2014/main" id="{7D6A43A7-4D28-6471-3537-8A6294C7E2B7}"/>
              </a:ext>
            </a:extLst>
          </p:cNvPr>
          <p:cNvSpPr/>
          <p:nvPr/>
        </p:nvSpPr>
        <p:spPr>
          <a:xfrm>
            <a:off x="7615404" y="493832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94;p46">
            <a:extLst>
              <a:ext uri="{FF2B5EF4-FFF2-40B4-BE49-F238E27FC236}">
                <a16:creationId xmlns:a16="http://schemas.microsoft.com/office/drawing/2014/main" id="{4A6E910C-6FFA-4546-0C8C-34A9B2CFA1D6}"/>
              </a:ext>
            </a:extLst>
          </p:cNvPr>
          <p:cNvSpPr/>
          <p:nvPr/>
        </p:nvSpPr>
        <p:spPr>
          <a:xfrm>
            <a:off x="8163118" y="493832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09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  <a:br>
              <a:rPr lang="en" dirty="0"/>
            </a:br>
            <a:r>
              <a:rPr lang="en" sz="3300" dirty="0"/>
              <a:t>L’ARCHITECTURE DE PROBLEME</a:t>
            </a:r>
            <a:endParaRPr sz="3300" dirty="0"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557;p46">
            <a:extLst>
              <a:ext uri="{FF2B5EF4-FFF2-40B4-BE49-F238E27FC236}">
                <a16:creationId xmlns:a16="http://schemas.microsoft.com/office/drawing/2014/main" id="{5B76E5A4-9521-757A-2C9A-63FC2CA2A10E}"/>
              </a:ext>
            </a:extLst>
          </p:cNvPr>
          <p:cNvSpPr/>
          <p:nvPr/>
        </p:nvSpPr>
        <p:spPr>
          <a:xfrm>
            <a:off x="5605653" y="3305398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8;p46">
            <a:extLst>
              <a:ext uri="{FF2B5EF4-FFF2-40B4-BE49-F238E27FC236}">
                <a16:creationId xmlns:a16="http://schemas.microsoft.com/office/drawing/2014/main" id="{54EE8481-FE19-8890-3881-B2436D5E0E0F}"/>
              </a:ext>
            </a:extLst>
          </p:cNvPr>
          <p:cNvSpPr/>
          <p:nvPr/>
        </p:nvSpPr>
        <p:spPr>
          <a:xfrm>
            <a:off x="6311553" y="3312127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4;p46">
            <a:extLst>
              <a:ext uri="{FF2B5EF4-FFF2-40B4-BE49-F238E27FC236}">
                <a16:creationId xmlns:a16="http://schemas.microsoft.com/office/drawing/2014/main" id="{BBB73A39-4C0E-4C4C-5AD5-6B123EE7A6CD}"/>
              </a:ext>
            </a:extLst>
          </p:cNvPr>
          <p:cNvSpPr/>
          <p:nvPr/>
        </p:nvSpPr>
        <p:spPr>
          <a:xfrm>
            <a:off x="5643965" y="3791589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76;p46">
            <a:extLst>
              <a:ext uri="{FF2B5EF4-FFF2-40B4-BE49-F238E27FC236}">
                <a16:creationId xmlns:a16="http://schemas.microsoft.com/office/drawing/2014/main" id="{777D2F1B-B556-5D8A-8935-AFEFC625B07A}"/>
              </a:ext>
            </a:extLst>
          </p:cNvPr>
          <p:cNvSpPr/>
          <p:nvPr/>
        </p:nvSpPr>
        <p:spPr>
          <a:xfrm>
            <a:off x="6311553" y="3832587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08;p46">
            <a:extLst>
              <a:ext uri="{FF2B5EF4-FFF2-40B4-BE49-F238E27FC236}">
                <a16:creationId xmlns:a16="http://schemas.microsoft.com/office/drawing/2014/main" id="{4BFACF00-B4D8-D56C-B9B3-D16BF92E1483}"/>
              </a:ext>
            </a:extLst>
          </p:cNvPr>
          <p:cNvSpPr/>
          <p:nvPr/>
        </p:nvSpPr>
        <p:spPr>
          <a:xfrm>
            <a:off x="6940560" y="3333391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09;p46">
            <a:extLst>
              <a:ext uri="{FF2B5EF4-FFF2-40B4-BE49-F238E27FC236}">
                <a16:creationId xmlns:a16="http://schemas.microsoft.com/office/drawing/2014/main" id="{A3149DD9-A4B8-5BB9-4623-9AB873089075}"/>
              </a:ext>
            </a:extLst>
          </p:cNvPr>
          <p:cNvSpPr/>
          <p:nvPr/>
        </p:nvSpPr>
        <p:spPr>
          <a:xfrm>
            <a:off x="7610518" y="331212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525D3-AC38-2360-D799-3D0955CBE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3" name="Google Shape;228;p25">
            <a:extLst>
              <a:ext uri="{FF2B5EF4-FFF2-40B4-BE49-F238E27FC236}">
                <a16:creationId xmlns:a16="http://schemas.microsoft.com/office/drawing/2014/main" id="{FA099C66-4A83-0BB3-437C-2A0B39D1AA55}"/>
              </a:ext>
            </a:extLst>
          </p:cNvPr>
          <p:cNvGrpSpPr/>
          <p:nvPr/>
        </p:nvGrpSpPr>
        <p:grpSpPr>
          <a:xfrm>
            <a:off x="519953" y="210033"/>
            <a:ext cx="8003204" cy="4431533"/>
            <a:chOff x="744219" y="1064075"/>
            <a:chExt cx="7015214" cy="2888675"/>
          </a:xfrm>
        </p:grpSpPr>
        <p:sp>
          <p:nvSpPr>
            <p:cNvPr id="4" name="Google Shape;229;p25">
              <a:extLst>
                <a:ext uri="{FF2B5EF4-FFF2-40B4-BE49-F238E27FC236}">
                  <a16:creationId xmlns:a16="http://schemas.microsoft.com/office/drawing/2014/main" id="{35C49A1B-3237-6D20-4CD8-6412592257D6}"/>
                </a:ext>
              </a:extLst>
            </p:cNvPr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0;p25">
              <a:extLst>
                <a:ext uri="{FF2B5EF4-FFF2-40B4-BE49-F238E27FC236}">
                  <a16:creationId xmlns:a16="http://schemas.microsoft.com/office/drawing/2014/main" id="{C4219C3C-EC9E-F24F-7468-29DC597F308A}"/>
                </a:ext>
              </a:extLst>
            </p:cNvPr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6" name="Google Shape;231;p25">
              <a:extLst>
                <a:ext uri="{FF2B5EF4-FFF2-40B4-BE49-F238E27FC236}">
                  <a16:creationId xmlns:a16="http://schemas.microsoft.com/office/drawing/2014/main" id="{48E6C6F1-9540-588C-DE0C-826590790528}"/>
                </a:ext>
              </a:extLst>
            </p:cNvPr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7" name="Google Shape;232;p25">
              <a:extLst>
                <a:ext uri="{FF2B5EF4-FFF2-40B4-BE49-F238E27FC236}">
                  <a16:creationId xmlns:a16="http://schemas.microsoft.com/office/drawing/2014/main" id="{00EDAE72-3467-E567-3EFF-DFE8AE3B50F3}"/>
                </a:ext>
              </a:extLst>
            </p:cNvPr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233;p25">
              <a:extLst>
                <a:ext uri="{FF2B5EF4-FFF2-40B4-BE49-F238E27FC236}">
                  <a16:creationId xmlns:a16="http://schemas.microsoft.com/office/drawing/2014/main" id="{32A48254-3E1B-7CE4-38F5-355B2572BCCC}"/>
                </a:ext>
              </a:extLst>
            </p:cNvPr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34;p25">
              <a:extLst>
                <a:ext uri="{FF2B5EF4-FFF2-40B4-BE49-F238E27FC236}">
                  <a16:creationId xmlns:a16="http://schemas.microsoft.com/office/drawing/2014/main" id="{89307ACA-DCBA-CAF2-CD68-40EB6666DFC8}"/>
                </a:ext>
              </a:extLst>
            </p:cNvPr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0" name="Google Shape;235;p25">
              <a:extLst>
                <a:ext uri="{FF2B5EF4-FFF2-40B4-BE49-F238E27FC236}">
                  <a16:creationId xmlns:a16="http://schemas.microsoft.com/office/drawing/2014/main" id="{C18D7DBF-1231-B84E-AE41-03A9DB8C822C}"/>
                </a:ext>
              </a:extLst>
            </p:cNvPr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36;p25">
              <a:extLst>
                <a:ext uri="{FF2B5EF4-FFF2-40B4-BE49-F238E27FC236}">
                  <a16:creationId xmlns:a16="http://schemas.microsoft.com/office/drawing/2014/main" id="{9BEB5FE7-6421-1DD9-AB02-3DF05313D0DF}"/>
                </a:ext>
              </a:extLst>
            </p:cNvPr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37;p25">
              <a:extLst>
                <a:ext uri="{FF2B5EF4-FFF2-40B4-BE49-F238E27FC236}">
                  <a16:creationId xmlns:a16="http://schemas.microsoft.com/office/drawing/2014/main" id="{599B2BCA-13E1-00E7-3D5D-2641171BAD66}"/>
                </a:ext>
              </a:extLst>
            </p:cNvPr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8AF4367-7084-856E-D6A4-978200BC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42" y="1975575"/>
            <a:ext cx="6521114" cy="170536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6618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4</a:t>
            </a:r>
            <a:br>
              <a:rPr lang="en" dirty="0"/>
            </a:br>
            <a:r>
              <a:rPr lang="en" sz="3300" dirty="0"/>
              <a:t>SCRAPING MODULE</a:t>
            </a:r>
            <a:endParaRPr sz="3300" dirty="0"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561;p46">
            <a:extLst>
              <a:ext uri="{FF2B5EF4-FFF2-40B4-BE49-F238E27FC236}">
                <a16:creationId xmlns:a16="http://schemas.microsoft.com/office/drawing/2014/main" id="{82443C7D-4DBF-9CC3-5AD6-AC6CCB1A51B0}"/>
              </a:ext>
            </a:extLst>
          </p:cNvPr>
          <p:cNvSpPr/>
          <p:nvPr/>
        </p:nvSpPr>
        <p:spPr>
          <a:xfrm>
            <a:off x="7771122" y="332382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5;p46">
            <a:extLst>
              <a:ext uri="{FF2B5EF4-FFF2-40B4-BE49-F238E27FC236}">
                <a16:creationId xmlns:a16="http://schemas.microsoft.com/office/drawing/2014/main" id="{890BCD16-7F62-2B16-0EAF-1C2193740EAA}"/>
              </a:ext>
            </a:extLst>
          </p:cNvPr>
          <p:cNvSpPr/>
          <p:nvPr/>
        </p:nvSpPr>
        <p:spPr>
          <a:xfrm>
            <a:off x="6866009" y="3851464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10;p46">
            <a:extLst>
              <a:ext uri="{FF2B5EF4-FFF2-40B4-BE49-F238E27FC236}">
                <a16:creationId xmlns:a16="http://schemas.microsoft.com/office/drawing/2014/main" id="{3861092F-9425-4CEB-B5CE-FE92B43C7D4D}"/>
              </a:ext>
            </a:extLst>
          </p:cNvPr>
          <p:cNvSpPr/>
          <p:nvPr/>
        </p:nvSpPr>
        <p:spPr>
          <a:xfrm>
            <a:off x="7179982" y="3294045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13;p46">
            <a:extLst>
              <a:ext uri="{FF2B5EF4-FFF2-40B4-BE49-F238E27FC236}">
                <a16:creationId xmlns:a16="http://schemas.microsoft.com/office/drawing/2014/main" id="{4444C4E7-85A7-2B1B-8F89-9C406D638CE7}"/>
              </a:ext>
            </a:extLst>
          </p:cNvPr>
          <p:cNvSpPr/>
          <p:nvPr/>
        </p:nvSpPr>
        <p:spPr>
          <a:xfrm>
            <a:off x="5753893" y="338019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28;p46">
            <a:extLst>
              <a:ext uri="{FF2B5EF4-FFF2-40B4-BE49-F238E27FC236}">
                <a16:creationId xmlns:a16="http://schemas.microsoft.com/office/drawing/2014/main" id="{A115CE5F-33A5-0BBF-A45C-BB5439FE9741}"/>
              </a:ext>
            </a:extLst>
          </p:cNvPr>
          <p:cNvSpPr/>
          <p:nvPr/>
        </p:nvSpPr>
        <p:spPr>
          <a:xfrm>
            <a:off x="6429105" y="3300963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1C93-3E8D-4B55-2C6E-5721E71E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033"/>
            <a:ext cx="8229600" cy="413400"/>
          </a:xfrm>
        </p:spPr>
        <p:txBody>
          <a:bodyPr/>
          <a:lstStyle/>
          <a:p>
            <a:pPr algn="ctr"/>
            <a:r>
              <a:rPr lang="fr-FR" b="1" dirty="0"/>
              <a:t>La Programmation Procédurale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F0E12-44DD-7526-1ABF-2D15F43B4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892F4-2B7D-AD55-0E0C-D428B1374162}"/>
              </a:ext>
            </a:extLst>
          </p:cNvPr>
          <p:cNvSpPr/>
          <p:nvPr/>
        </p:nvSpPr>
        <p:spPr>
          <a:xfrm>
            <a:off x="3640455" y="742950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C294A7-149F-2F9A-FB16-E36B6650E06F}"/>
              </a:ext>
            </a:extLst>
          </p:cNvPr>
          <p:cNvSpPr/>
          <p:nvPr/>
        </p:nvSpPr>
        <p:spPr>
          <a:xfrm>
            <a:off x="1586865" y="1402080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scraping_one_page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5112D2-1AFC-D6B7-08BA-882F04E5D601}"/>
              </a:ext>
            </a:extLst>
          </p:cNvPr>
          <p:cNvSpPr/>
          <p:nvPr/>
        </p:nvSpPr>
        <p:spPr>
          <a:xfrm>
            <a:off x="5760720" y="1402080"/>
            <a:ext cx="2287905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database_communication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9D5D78-0E87-7726-1288-2B18242A0846}"/>
              </a:ext>
            </a:extLst>
          </p:cNvPr>
          <p:cNvSpPr/>
          <p:nvPr/>
        </p:nvSpPr>
        <p:spPr>
          <a:xfrm>
            <a:off x="2924175" y="2075553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Driver_page_source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CE69E4-B621-CB71-E693-620BA8C3163B}"/>
              </a:ext>
            </a:extLst>
          </p:cNvPr>
          <p:cNvSpPr/>
          <p:nvPr/>
        </p:nvSpPr>
        <p:spPr>
          <a:xfrm>
            <a:off x="203359" y="2075553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Scraping_car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3316D6-F856-79E7-CE1C-CACE1A58E092}"/>
              </a:ext>
            </a:extLst>
          </p:cNvPr>
          <p:cNvSpPr/>
          <p:nvPr/>
        </p:nvSpPr>
        <p:spPr>
          <a:xfrm>
            <a:off x="6064567" y="2075553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get_data_from_db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34489-8751-8E33-22C0-7E8A0A784C71}"/>
              </a:ext>
            </a:extLst>
          </p:cNvPr>
          <p:cNvSpPr/>
          <p:nvPr/>
        </p:nvSpPr>
        <p:spPr>
          <a:xfrm>
            <a:off x="6064567" y="2686656"/>
            <a:ext cx="2687955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database_not_in_datascraping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E4A73F-EE38-9DF9-1E08-259017BA5C7E}"/>
              </a:ext>
            </a:extLst>
          </p:cNvPr>
          <p:cNvSpPr/>
          <p:nvPr/>
        </p:nvSpPr>
        <p:spPr>
          <a:xfrm>
            <a:off x="6064567" y="3253268"/>
            <a:ext cx="2687955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datascraping_not_in_database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5F4B07-1087-D094-BA6E-E06ED2FEED0F}"/>
              </a:ext>
            </a:extLst>
          </p:cNvPr>
          <p:cNvSpPr/>
          <p:nvPr/>
        </p:nvSpPr>
        <p:spPr>
          <a:xfrm>
            <a:off x="6064567" y="3833301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delete_old_data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3DD15E-EAF3-1619-ED73-AFDE99BFA932}"/>
              </a:ext>
            </a:extLst>
          </p:cNvPr>
          <p:cNvSpPr/>
          <p:nvPr/>
        </p:nvSpPr>
        <p:spPr>
          <a:xfrm>
            <a:off x="6064567" y="4382934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Insert_new_data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31E4D4-6320-C9AF-8BB1-D158C9E9BEC4}"/>
              </a:ext>
            </a:extLst>
          </p:cNvPr>
          <p:cNvSpPr/>
          <p:nvPr/>
        </p:nvSpPr>
        <p:spPr>
          <a:xfrm>
            <a:off x="585788" y="2686656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Scraping_title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485C79-5022-00AC-62D2-08DDFF46D9CD}"/>
              </a:ext>
            </a:extLst>
          </p:cNvPr>
          <p:cNvSpPr/>
          <p:nvPr/>
        </p:nvSpPr>
        <p:spPr>
          <a:xfrm>
            <a:off x="585788" y="3234399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Scraping_image_url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549B53-405F-E37D-EFC1-2F0CB3233CAC}"/>
              </a:ext>
            </a:extLst>
          </p:cNvPr>
          <p:cNvSpPr/>
          <p:nvPr/>
        </p:nvSpPr>
        <p:spPr>
          <a:xfrm>
            <a:off x="585788" y="3820911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Scraping_details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271773-515B-9902-6A7C-CCBB3481AA7A}"/>
              </a:ext>
            </a:extLst>
          </p:cNvPr>
          <p:cNvSpPr/>
          <p:nvPr/>
        </p:nvSpPr>
        <p:spPr>
          <a:xfrm>
            <a:off x="3142299" y="4395324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Scraping_date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EDC1B9-8ED3-B1BC-32F5-2456DA5586F7}"/>
              </a:ext>
            </a:extLst>
          </p:cNvPr>
          <p:cNvSpPr/>
          <p:nvPr/>
        </p:nvSpPr>
        <p:spPr>
          <a:xfrm>
            <a:off x="3142299" y="3815700"/>
            <a:ext cx="2287905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Scraping_kilommetrage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BFFCFA-3DFF-5F7E-1FAD-0D1647FDB392}"/>
              </a:ext>
            </a:extLst>
          </p:cNvPr>
          <p:cNvSpPr/>
          <p:nvPr/>
        </p:nvSpPr>
        <p:spPr>
          <a:xfrm>
            <a:off x="3142299" y="3287393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Scraping_carburant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DD4D7A-EE96-8EF2-FA21-03AEDC79C8FF}"/>
              </a:ext>
            </a:extLst>
          </p:cNvPr>
          <p:cNvSpPr/>
          <p:nvPr/>
        </p:nvSpPr>
        <p:spPr>
          <a:xfrm>
            <a:off x="585788" y="4434867"/>
            <a:ext cx="1863090" cy="41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Scraping_price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185732-D812-1AD0-ED1D-D8EBE7A77A54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2448878" y="3494093"/>
            <a:ext cx="693421" cy="53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3E5A74-0B9F-3A53-7542-BAC2B18835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2448878" y="4022400"/>
            <a:ext cx="693421" cy="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9A7105-2E84-E21D-216D-151C11CE541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448878" y="4027611"/>
            <a:ext cx="693421" cy="57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C5613A-5E93-6315-41A8-1200D6E7C9BC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 flipH="1" flipV="1">
            <a:off x="5760719" y="1608780"/>
            <a:ext cx="303847" cy="2980854"/>
          </a:xfrm>
          <a:prstGeom prst="bentConnector3">
            <a:avLst>
              <a:gd name="adj1" fmla="val -30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B820098-2938-2B45-6804-27D8C45CCC4E}"/>
              </a:ext>
            </a:extLst>
          </p:cNvPr>
          <p:cNvCxnSpPr>
            <a:stCxn id="6" idx="1"/>
            <a:endCxn id="9" idx="1"/>
          </p:cNvCxnSpPr>
          <p:nvPr/>
        </p:nvCxnSpPr>
        <p:spPr>
          <a:xfrm rot="10800000" flipH="1" flipV="1">
            <a:off x="5760719" y="1608779"/>
            <a:ext cx="303847" cy="673473"/>
          </a:xfrm>
          <a:prstGeom prst="bentConnector3">
            <a:avLst>
              <a:gd name="adj1" fmla="val -30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558A669-AD57-D81A-17B2-728C5CB722F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49289" y="1608780"/>
            <a:ext cx="303847" cy="1284576"/>
          </a:xfrm>
          <a:prstGeom prst="bentConnector3">
            <a:avLst>
              <a:gd name="adj1" fmla="val -263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ECC1DD-114A-B351-E158-F5D51CDF86F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49289" y="1608779"/>
            <a:ext cx="303847" cy="2431221"/>
          </a:xfrm>
          <a:prstGeom prst="bentConnector3">
            <a:avLst>
              <a:gd name="adj1" fmla="val -263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FA76EE7-ADCE-DA06-7B27-5B8815A5DB80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 flipH="1" flipV="1">
            <a:off x="5760719" y="1608780"/>
            <a:ext cx="303847" cy="2980854"/>
          </a:xfrm>
          <a:prstGeom prst="bentConnector3">
            <a:avLst>
              <a:gd name="adj1" fmla="val -30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B5E0BF2-3082-1C03-A980-66795BF3BF14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H="1" flipV="1">
            <a:off x="5760719" y="1608780"/>
            <a:ext cx="303847" cy="1851188"/>
          </a:xfrm>
          <a:prstGeom prst="bentConnector3">
            <a:avLst>
              <a:gd name="adj1" fmla="val -30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4EA5F9-4AA1-938C-E18D-41D0C8ACEB9E}"/>
              </a:ext>
            </a:extLst>
          </p:cNvPr>
          <p:cNvCxnSpPr>
            <a:stCxn id="8" idx="1"/>
            <a:endCxn id="20" idx="1"/>
          </p:cNvCxnSpPr>
          <p:nvPr/>
        </p:nvCxnSpPr>
        <p:spPr>
          <a:xfrm rot="10800000" flipH="1" flipV="1">
            <a:off x="203358" y="2282253"/>
            <a:ext cx="382429" cy="2359314"/>
          </a:xfrm>
          <a:prstGeom prst="bentConnector3">
            <a:avLst>
              <a:gd name="adj1" fmla="val -179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E216252-5158-4D64-5C97-A02D4568CF38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 flipH="1" flipV="1">
            <a:off x="203358" y="2282252"/>
            <a:ext cx="382429" cy="611103"/>
          </a:xfrm>
          <a:prstGeom prst="bentConnector3">
            <a:avLst>
              <a:gd name="adj1" fmla="val -179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8E26DAE-A843-754B-1F22-CB8F119EE47C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 flipH="1" flipV="1">
            <a:off x="203358" y="2282253"/>
            <a:ext cx="382429" cy="1158846"/>
          </a:xfrm>
          <a:prstGeom prst="bentConnector3">
            <a:avLst>
              <a:gd name="adj1" fmla="val -179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7AC6819-6C54-EE83-3F99-9952AA8B68ED}"/>
              </a:ext>
            </a:extLst>
          </p:cNvPr>
          <p:cNvCxnSpPr>
            <a:stCxn id="8" idx="1"/>
            <a:endCxn id="16" idx="1"/>
          </p:cNvCxnSpPr>
          <p:nvPr/>
        </p:nvCxnSpPr>
        <p:spPr>
          <a:xfrm rot="10800000" flipH="1" flipV="1">
            <a:off x="203358" y="2282253"/>
            <a:ext cx="382429" cy="1745358"/>
          </a:xfrm>
          <a:prstGeom prst="bentConnector3">
            <a:avLst>
              <a:gd name="adj1" fmla="val -179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A239E9-4DBE-84B4-7EC3-7DDE93F3DC0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134904" y="1815480"/>
            <a:ext cx="1383506" cy="26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AE6F5-CE43-B177-7BAC-A6B2D76FA34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518410" y="1815480"/>
            <a:ext cx="1337310" cy="26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D0C2A9-18BD-04BA-A0B0-2233BFD0148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18410" y="1156350"/>
            <a:ext cx="2053590" cy="2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96BCB2-5944-82F5-FCC2-0740E7CD927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1156350"/>
            <a:ext cx="2332673" cy="2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3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113D4-385C-C75C-E0FC-8DBC948F8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7850EA-CB90-9D07-B4EF-21F9D019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10835"/>
              </p:ext>
            </p:extLst>
          </p:nvPr>
        </p:nvGraphicFramePr>
        <p:xfrm>
          <a:off x="754380" y="539750"/>
          <a:ext cx="7768778" cy="4268623"/>
        </p:xfrm>
        <a:graphic>
          <a:graphicData uri="http://schemas.openxmlformats.org/drawingml/2006/table">
            <a:tbl>
              <a:tblPr firstRow="1" bandRow="1">
                <a:tableStyleId>{FC55EEA4-988B-492D-99E5-9B07CBB69424}</a:tableStyleId>
              </a:tblPr>
              <a:tblGrid>
                <a:gridCol w="3884389">
                  <a:extLst>
                    <a:ext uri="{9D8B030D-6E8A-4147-A177-3AD203B41FA5}">
                      <a16:colId xmlns:a16="http://schemas.microsoft.com/office/drawing/2014/main" val="989597878"/>
                    </a:ext>
                  </a:extLst>
                </a:gridCol>
                <a:gridCol w="3884389">
                  <a:extLst>
                    <a:ext uri="{9D8B030D-6E8A-4147-A177-3AD203B41FA5}">
                      <a16:colId xmlns:a16="http://schemas.microsoft.com/office/drawing/2014/main" val="1069503813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err="1">
                          <a:solidFill>
                            <a:schemeClr val="bg1"/>
                          </a:solidFill>
                        </a:rPr>
                        <a:t>Database_modules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8431"/>
                  </a:ext>
                </a:extLst>
              </a:tr>
              <a:tr h="684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u="sng" dirty="0" err="1">
                          <a:solidFill>
                            <a:schemeClr val="bg1"/>
                          </a:solidFill>
                        </a:rPr>
                        <a:t>database_not_in_datascraping</a:t>
                      </a:r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Apres 24 </a:t>
                      </a:r>
                      <a:r>
                        <a:rPr lang="fr-FR" dirty="0" err="1"/>
                        <a:t>hours</a:t>
                      </a:r>
                      <a:r>
                        <a:rPr lang="fr-FR" dirty="0"/>
                        <a:t> on mise à jour la </a:t>
                      </a: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 et cette fonction retourner les voitures qui sont dans le </a:t>
                      </a: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mais ne sont pas dans le nouvelle data </a:t>
                      </a:r>
                      <a:r>
                        <a:rPr lang="fr-FR" dirty="0" err="1"/>
                        <a:t>scraping</a:t>
                      </a:r>
                      <a:r>
                        <a:rPr lang="fr-FR" dirty="0"/>
                        <a:t> ( return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cars 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704390"/>
                  </a:ext>
                </a:extLst>
              </a:tr>
              <a:tr h="956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u="sng" dirty="0" err="1">
                          <a:solidFill>
                            <a:schemeClr val="bg1"/>
                          </a:solidFill>
                        </a:rPr>
                        <a:t>datascraping_not_in_database</a:t>
                      </a:r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Apres 24 </a:t>
                      </a:r>
                      <a:r>
                        <a:rPr lang="fr-FR" dirty="0" err="1"/>
                        <a:t>hours</a:t>
                      </a:r>
                      <a:r>
                        <a:rPr lang="fr-FR" dirty="0"/>
                        <a:t> on mise à jour la </a:t>
                      </a: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 et cette fonction retourner les voitures qui ne sont pas dans le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( return new cars 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071249"/>
                  </a:ext>
                </a:extLst>
              </a:tr>
              <a:tr h="956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u="sng" dirty="0" err="1">
                          <a:solidFill>
                            <a:schemeClr val="bg1"/>
                          </a:solidFill>
                        </a:rPr>
                        <a:t>delete_old_data</a:t>
                      </a:r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Cette fonction supprime les voitures retourner par la fonction </a:t>
                      </a:r>
                      <a:r>
                        <a:rPr lang="fr-FR" sz="1400" u="sng" dirty="0" err="1">
                          <a:solidFill>
                            <a:schemeClr val="bg1"/>
                          </a:solidFill>
                        </a:rPr>
                        <a:t>database_not_in_datascraping</a:t>
                      </a:r>
                      <a:endParaRPr lang="en-US" sz="1400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058634"/>
                  </a:ext>
                </a:extLst>
              </a:tr>
              <a:tr h="956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u="sng" dirty="0" err="1">
                          <a:solidFill>
                            <a:schemeClr val="bg1"/>
                          </a:solidFill>
                        </a:rPr>
                        <a:t>Insert_new_data</a:t>
                      </a:r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600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Cette fonction ajoute les voitures retourner par la fonction </a:t>
                      </a:r>
                      <a:r>
                        <a:rPr lang="fr-FR" sz="1400" u="sng" dirty="0" err="1">
                          <a:solidFill>
                            <a:schemeClr val="bg1"/>
                          </a:solidFill>
                        </a:rPr>
                        <a:t>datascraping_not_in_database</a:t>
                      </a:r>
                      <a:endParaRPr lang="en-US" sz="1400" u="sng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5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37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A95-314D-C16F-C147-DB1C193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Scraping</a:t>
            </a:r>
            <a:r>
              <a:rPr lang="fr-FR" b="1" dirty="0"/>
              <a:t> Data </a:t>
            </a:r>
            <a:r>
              <a:rPr lang="fr-FR" b="1" dirty="0" err="1"/>
              <a:t>After</a:t>
            </a:r>
            <a:r>
              <a:rPr lang="fr-FR" b="1" dirty="0"/>
              <a:t> 24 </a:t>
            </a:r>
            <a:r>
              <a:rPr lang="fr-FR" b="1" dirty="0" err="1"/>
              <a:t>Hours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DEDD-7133-C79C-A149-18D46C4B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43" y="1411733"/>
            <a:ext cx="3994500" cy="2695491"/>
          </a:xfrm>
        </p:spPr>
        <p:txBody>
          <a:bodyPr/>
          <a:lstStyle/>
          <a:p>
            <a:r>
              <a:rPr lang="fr-FR" dirty="0"/>
              <a:t>On connaît la fonction </a:t>
            </a:r>
            <a:r>
              <a:rPr lang="fr-FR" dirty="0" err="1"/>
              <a:t>setinterval</a:t>
            </a:r>
            <a:r>
              <a:rPr lang="fr-FR" dirty="0"/>
              <a:t> en JavaScript qui exécute une fonction à chaque durée bien définie et alors on cherche l'</a:t>
            </a:r>
            <a:r>
              <a:rPr lang="fr-FR" dirty="0" err="1"/>
              <a:t>equivalence</a:t>
            </a:r>
            <a:r>
              <a:rPr lang="fr-FR" dirty="0"/>
              <a:t> dans python 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98144-0EA7-52F2-F0B1-629794BD9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EF7CE-FAEB-2EEC-D442-0DFF057C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15" y="1202562"/>
            <a:ext cx="4858428" cy="34390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31272-C1CB-7E4D-1F64-B753C3FBF83E}"/>
              </a:ext>
            </a:extLst>
          </p:cNvPr>
          <p:cNvSpPr txBox="1"/>
          <p:nvPr/>
        </p:nvSpPr>
        <p:spPr>
          <a:xfrm>
            <a:off x="672140" y="421762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(Autoscout24 c’est un site web)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543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5</a:t>
            </a:r>
            <a:br>
              <a:rPr lang="en" dirty="0"/>
            </a:br>
            <a:r>
              <a:rPr lang="en" sz="3300" dirty="0"/>
              <a:t>FLASK PROJECT</a:t>
            </a:r>
            <a:endParaRPr sz="3300" dirty="0"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561;p46">
            <a:extLst>
              <a:ext uri="{FF2B5EF4-FFF2-40B4-BE49-F238E27FC236}">
                <a16:creationId xmlns:a16="http://schemas.microsoft.com/office/drawing/2014/main" id="{82443C7D-4DBF-9CC3-5AD6-AC6CCB1A51B0}"/>
              </a:ext>
            </a:extLst>
          </p:cNvPr>
          <p:cNvSpPr/>
          <p:nvPr/>
        </p:nvSpPr>
        <p:spPr>
          <a:xfrm>
            <a:off x="7771122" y="332382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5;p46">
            <a:extLst>
              <a:ext uri="{FF2B5EF4-FFF2-40B4-BE49-F238E27FC236}">
                <a16:creationId xmlns:a16="http://schemas.microsoft.com/office/drawing/2014/main" id="{890BCD16-7F62-2B16-0EAF-1C2193740EAA}"/>
              </a:ext>
            </a:extLst>
          </p:cNvPr>
          <p:cNvSpPr/>
          <p:nvPr/>
        </p:nvSpPr>
        <p:spPr>
          <a:xfrm>
            <a:off x="6866009" y="3851464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10;p46">
            <a:extLst>
              <a:ext uri="{FF2B5EF4-FFF2-40B4-BE49-F238E27FC236}">
                <a16:creationId xmlns:a16="http://schemas.microsoft.com/office/drawing/2014/main" id="{3861092F-9425-4CEB-B5CE-FE92B43C7D4D}"/>
              </a:ext>
            </a:extLst>
          </p:cNvPr>
          <p:cNvSpPr/>
          <p:nvPr/>
        </p:nvSpPr>
        <p:spPr>
          <a:xfrm>
            <a:off x="7179982" y="3294045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98;p46">
            <a:extLst>
              <a:ext uri="{FF2B5EF4-FFF2-40B4-BE49-F238E27FC236}">
                <a16:creationId xmlns:a16="http://schemas.microsoft.com/office/drawing/2014/main" id="{D88E990D-237A-F291-2262-937061A6DEFD}"/>
              </a:ext>
            </a:extLst>
          </p:cNvPr>
          <p:cNvSpPr/>
          <p:nvPr/>
        </p:nvSpPr>
        <p:spPr>
          <a:xfrm>
            <a:off x="6044755" y="3294045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99;p46">
            <a:extLst>
              <a:ext uri="{FF2B5EF4-FFF2-40B4-BE49-F238E27FC236}">
                <a16:creationId xmlns:a16="http://schemas.microsoft.com/office/drawing/2014/main" id="{F393279F-E8B8-E9BE-7D45-4311DF6FB339}"/>
              </a:ext>
            </a:extLst>
          </p:cNvPr>
          <p:cNvSpPr/>
          <p:nvPr/>
        </p:nvSpPr>
        <p:spPr>
          <a:xfrm>
            <a:off x="6580253" y="3294045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54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STRUCTURE DE PROJET</a:t>
            </a:r>
            <a:endParaRPr sz="2800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507649" y="1855141"/>
            <a:ext cx="4298050" cy="246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spc="-150" dirty="0">
                <a:solidFill>
                  <a:schemeClr val="bg1"/>
                </a:solidFill>
              </a:rPr>
              <a:t>On séparer les fichiers </a:t>
            </a:r>
            <a:r>
              <a:rPr lang="fr-FR" sz="2000" spc="-150" dirty="0" err="1">
                <a:solidFill>
                  <a:schemeClr val="bg1"/>
                </a:solidFill>
              </a:rPr>
              <a:t>css</a:t>
            </a:r>
            <a:r>
              <a:rPr lang="fr-FR" sz="2000" spc="-150" dirty="0">
                <a:solidFill>
                  <a:schemeClr val="bg1"/>
                </a:solidFill>
              </a:rPr>
              <a:t> (design) , les fichiers html et le fichier de script python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spc="-150" dirty="0">
                <a:solidFill>
                  <a:schemeClr val="tx1"/>
                </a:solidFill>
              </a:rPr>
              <a:t> </a:t>
            </a:r>
            <a:endParaRPr sz="2000" spc="-150"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189411" y="1138621"/>
            <a:ext cx="4236237" cy="3353454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30DE-9239-33FC-4F34-E52B298B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10" y="1191411"/>
            <a:ext cx="2892353" cy="3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B18E-2CE5-62E2-3272-CF0C498C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1" dirty="0"/>
              <a:t>COMMENT TROUVER LA MEILLEURE VOITURE</a:t>
            </a:r>
            <a:endParaRPr lang="en-US" sz="24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6602-0B4E-9D61-77FE-0EF1A6702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u="sng" dirty="0">
                <a:solidFill>
                  <a:schemeClr val="bg1"/>
                </a:solidFill>
              </a:rPr>
              <a:t>caractéristiques d'un voitures: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price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Date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Kilometrage</a:t>
            </a:r>
          </a:p>
          <a:p>
            <a:pPr marL="114300" indent="0">
              <a:buNone/>
            </a:pP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3C75C-14BB-B594-8F8A-65ECE9404ED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b="1" u="sng" dirty="0" err="1">
                <a:solidFill>
                  <a:schemeClr val="bg1"/>
                </a:solidFill>
              </a:rPr>
              <a:t>l'idée</a:t>
            </a:r>
            <a:r>
              <a:rPr lang="en-US" sz="1800" b="1" u="sng" dirty="0">
                <a:solidFill>
                  <a:schemeClr val="bg1"/>
                </a:solidFill>
              </a:rPr>
              <a:t>: </a:t>
            </a:r>
          </a:p>
          <a:p>
            <a:pPr marL="114300" indent="0">
              <a:buNone/>
            </a:pPr>
            <a:endParaRPr lang="en-US" sz="1800" u="sng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fr-FR" b="0" i="0" dirty="0">
                <a:solidFill>
                  <a:schemeClr val="bg1"/>
                </a:solidFill>
                <a:effectLst/>
                <a:latin typeface="ColfaxAI"/>
              </a:rPr>
              <a:t>On veut classifier ou ordonner les voitures à partir de leurs caractéristiques, comme nous le ferons en Machine Learning.</a:t>
            </a:r>
            <a:endParaRPr lang="en-US" sz="1800" u="sng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AA049-DD70-A56F-3894-75D0B13AF56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1800" b="1" u="sng" dirty="0" err="1">
                <a:solidFill>
                  <a:schemeClr val="bg1"/>
                </a:solidFill>
              </a:rPr>
              <a:t>Normalisation</a:t>
            </a:r>
            <a:r>
              <a:rPr lang="en-US" sz="1800" b="1" u="sng" dirty="0">
                <a:solidFill>
                  <a:schemeClr val="bg1"/>
                </a:solidFill>
              </a:rPr>
              <a:t> des </a:t>
            </a:r>
            <a:r>
              <a:rPr lang="en-US" sz="1800" b="1" u="sng" dirty="0" err="1">
                <a:solidFill>
                  <a:schemeClr val="bg1"/>
                </a:solidFill>
              </a:rPr>
              <a:t>données</a:t>
            </a:r>
            <a:r>
              <a:rPr lang="en-US" sz="1800" b="1" u="sng" dirty="0">
                <a:solidFill>
                  <a:schemeClr val="bg1"/>
                </a:solidFill>
              </a:rPr>
              <a:t>:</a:t>
            </a:r>
          </a:p>
          <a:p>
            <a:pPr marL="114300" indent="0"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olfaxAI"/>
              </a:rPr>
              <a:t>  Pour travailler avec des données, il est nécessaire de les normaliser (mettre toutes les valeurs entre 0 et 1) car les valeurs de prix, de date ou de kilométrage sont très différentes. </a:t>
            </a:r>
            <a:r>
              <a:rPr lang="en-US" dirty="0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44A3-E024-50A1-173D-DEF815E2F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Google Shape;591;p46">
            <a:extLst>
              <a:ext uri="{FF2B5EF4-FFF2-40B4-BE49-F238E27FC236}">
                <a16:creationId xmlns:a16="http://schemas.microsoft.com/office/drawing/2014/main" id="{4D79A903-6645-5142-94F6-F352C604D13F}"/>
              </a:ext>
            </a:extLst>
          </p:cNvPr>
          <p:cNvSpPr/>
          <p:nvPr/>
        </p:nvSpPr>
        <p:spPr>
          <a:xfrm>
            <a:off x="7852491" y="247332"/>
            <a:ext cx="940706" cy="86047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095899" y="2007729"/>
            <a:ext cx="2174335" cy="2656861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Bonjour Tout Le Monde</a:t>
            </a:r>
            <a:endParaRPr sz="4400" b="1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Nous sommes mohamed makhloufi et bacem be ammar</a:t>
            </a:r>
            <a:endParaRPr sz="2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484948"/>
            <a:ext cx="371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dirty="0"/>
              <a:t>Nous sommes ici pour expliquer comment solutionner le problème</a:t>
            </a:r>
            <a:r>
              <a:rPr lang="en" sz="1800" dirty="0"/>
              <a:t>.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our work at: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@</a:t>
            </a:r>
            <a:r>
              <a:rPr lang="en-US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https://github.com/MOHAMEDmakhloufi/FLASK_PROJECT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73765-F236-5347-2D9F-B2C861E1C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28" y="2450969"/>
            <a:ext cx="1718246" cy="22909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983E46-D1D3-9573-FB1F-A95BAD2E0C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57831-CE6A-10DA-C8D9-964673D6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50" y="0"/>
            <a:ext cx="63756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499" y="3160273"/>
            <a:ext cx="3919675" cy="128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us at: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@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olfaxAI"/>
              </a:rPr>
              <a:t>mohamed.makhloufi@fsb.ucar.tn</a:t>
            </a:r>
          </a:p>
          <a:p>
            <a:pPr marL="0" indent="0">
              <a:buNone/>
            </a:pPr>
            <a:r>
              <a:rPr lang="en" sz="1800" dirty="0">
                <a:solidFill>
                  <a:schemeClr val="bg1"/>
                </a:solidFill>
              </a:rPr>
              <a:t>@</a:t>
            </a:r>
            <a:r>
              <a:rPr lang="en-US" sz="1800" dirty="0">
                <a:solidFill>
                  <a:schemeClr val="bg1"/>
                </a:solidFill>
              </a:rPr>
              <a:t>bacem.benammar@fsb.ucar.tn</a:t>
            </a:r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150659" y="3108819"/>
            <a:ext cx="409030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Commençons par la première série de diapositives</a:t>
            </a:r>
            <a:endParaRPr lang="en-US" sz="16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6FD-6277-4332-DE45-E65BDAB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8" y="3228862"/>
            <a:ext cx="6572047" cy="413400"/>
          </a:xfrm>
        </p:spPr>
        <p:txBody>
          <a:bodyPr/>
          <a:lstStyle/>
          <a:p>
            <a:r>
              <a:rPr lang="fr-FR" sz="2800" b="1" dirty="0"/>
              <a:t>quel est le bon domaine d'activité pour ce projet ?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588CC-F375-C179-DCA5-8EC65053B3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4" name="Google Shape;118;p17">
            <a:extLst>
              <a:ext uri="{FF2B5EF4-FFF2-40B4-BE49-F238E27FC236}">
                <a16:creationId xmlns:a16="http://schemas.microsoft.com/office/drawing/2014/main" id="{592C2210-BBD7-287B-C92E-35EE8382D11B}"/>
              </a:ext>
            </a:extLst>
          </p:cNvPr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5" name="Google Shape;119;p17">
              <a:extLst>
                <a:ext uri="{FF2B5EF4-FFF2-40B4-BE49-F238E27FC236}">
                  <a16:creationId xmlns:a16="http://schemas.microsoft.com/office/drawing/2014/main" id="{3260355C-DE14-BC77-52F6-2FDCA72D37A3}"/>
                </a:ext>
              </a:extLst>
            </p:cNvPr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0;p17">
              <a:extLst>
                <a:ext uri="{FF2B5EF4-FFF2-40B4-BE49-F238E27FC236}">
                  <a16:creationId xmlns:a16="http://schemas.microsoft.com/office/drawing/2014/main" id="{55A5E316-F691-3803-95C6-D892FE081B28}"/>
                </a:ext>
              </a:extLst>
            </p:cNvPr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;p17">
              <a:extLst>
                <a:ext uri="{FF2B5EF4-FFF2-40B4-BE49-F238E27FC236}">
                  <a16:creationId xmlns:a16="http://schemas.microsoft.com/office/drawing/2014/main" id="{FE0A8E63-3EE8-E494-F9EC-2D4D322B77D7}"/>
                </a:ext>
              </a:extLst>
            </p:cNvPr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" name="Google Shape;122;p17">
              <a:extLst>
                <a:ext uri="{FF2B5EF4-FFF2-40B4-BE49-F238E27FC236}">
                  <a16:creationId xmlns:a16="http://schemas.microsoft.com/office/drawing/2014/main" id="{337DB0CC-8998-35A1-3296-39DEB9F11CCE}"/>
                </a:ext>
              </a:extLst>
            </p:cNvPr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9" name="Google Shape;123;p17">
              <a:extLst>
                <a:ext uri="{FF2B5EF4-FFF2-40B4-BE49-F238E27FC236}">
                  <a16:creationId xmlns:a16="http://schemas.microsoft.com/office/drawing/2014/main" id="{BDC43A14-D17B-EB99-891A-59DEA2BF11CC}"/>
                </a:ext>
              </a:extLst>
            </p:cNvPr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24;p17">
              <a:extLst>
                <a:ext uri="{FF2B5EF4-FFF2-40B4-BE49-F238E27FC236}">
                  <a16:creationId xmlns:a16="http://schemas.microsoft.com/office/drawing/2014/main" id="{5F4E1E90-A3EE-C63F-6A1E-3F14C0E2492D}"/>
                </a:ext>
              </a:extLst>
            </p:cNvPr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25;p17">
              <a:extLst>
                <a:ext uri="{FF2B5EF4-FFF2-40B4-BE49-F238E27FC236}">
                  <a16:creationId xmlns:a16="http://schemas.microsoft.com/office/drawing/2014/main" id="{49B37FE5-6244-A689-4DA9-7293B6C56AB9}"/>
                </a:ext>
              </a:extLst>
            </p:cNvPr>
            <p:cNvCxnSpPr>
              <a:endCxn id="5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6;p17">
              <a:extLst>
                <a:ext uri="{FF2B5EF4-FFF2-40B4-BE49-F238E27FC236}">
                  <a16:creationId xmlns:a16="http://schemas.microsoft.com/office/drawing/2014/main" id="{0C9344F3-5731-C55E-9DFE-2F2939AF86A9}"/>
                </a:ext>
              </a:extLst>
            </p:cNvPr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3" name="Google Shape;127;p17">
              <a:extLst>
                <a:ext uri="{FF2B5EF4-FFF2-40B4-BE49-F238E27FC236}">
                  <a16:creationId xmlns:a16="http://schemas.microsoft.com/office/drawing/2014/main" id="{FD5312E0-F538-01FF-587B-BAF2061CE19D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591;p46">
            <a:extLst>
              <a:ext uri="{FF2B5EF4-FFF2-40B4-BE49-F238E27FC236}">
                <a16:creationId xmlns:a16="http://schemas.microsoft.com/office/drawing/2014/main" id="{F72268C3-7D42-7414-D643-9CBE5A9CE213}"/>
              </a:ext>
            </a:extLst>
          </p:cNvPr>
          <p:cNvSpPr/>
          <p:nvPr/>
        </p:nvSpPr>
        <p:spPr>
          <a:xfrm>
            <a:off x="4231893" y="1478338"/>
            <a:ext cx="680213" cy="685899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6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COMMERCE DE VOITURES D’OCCASION</a:t>
            </a:r>
            <a:endParaRPr sz="2800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507649" y="1855141"/>
            <a:ext cx="4298050" cy="246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pc="-150" dirty="0"/>
              <a:t>Nous voulons fournir un site Web qui vous permette de rechercher des voitures d'occasion adaptées à votre demande</a:t>
            </a:r>
            <a:r>
              <a:rPr lang="en" spc="-15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spc="-150" dirty="0">
                <a:solidFill>
                  <a:schemeClr val="tx1"/>
                </a:solidFill>
              </a:rPr>
              <a:t>Mais il existe des sites qui répondent à ce besoin . </a:t>
            </a:r>
            <a:endParaRPr sz="2000" spc="-150"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330297" y="1074589"/>
            <a:ext cx="2996949" cy="3388771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4621E-772A-2FCD-7226-1C04C846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22" y="1656103"/>
            <a:ext cx="2733212" cy="2188886"/>
          </a:xfrm>
          <a:prstGeom prst="rect">
            <a:avLst/>
          </a:prstGeom>
        </p:spPr>
      </p:pic>
      <p:sp>
        <p:nvSpPr>
          <p:cNvPr id="4" name="Google Shape;585;p46">
            <a:extLst>
              <a:ext uri="{FF2B5EF4-FFF2-40B4-BE49-F238E27FC236}">
                <a16:creationId xmlns:a16="http://schemas.microsoft.com/office/drawing/2014/main" id="{B8FA6D8A-A6A4-CBE4-E344-5CB3C417D1B4}"/>
              </a:ext>
            </a:extLst>
          </p:cNvPr>
          <p:cNvSpPr/>
          <p:nvPr/>
        </p:nvSpPr>
        <p:spPr>
          <a:xfrm>
            <a:off x="3710946" y="4204338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52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5D02-4597-3A64-4036-CB8DB3FEB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2258451"/>
            <a:ext cx="4228775" cy="2192249"/>
          </a:xfrm>
        </p:spPr>
        <p:txBody>
          <a:bodyPr/>
          <a:lstStyle/>
          <a:p>
            <a:r>
              <a:rPr lang="fr-FR" sz="2000" spc="-150" dirty="0"/>
              <a:t>Nous voulons fournir un site Web qui vous permette de rechercher des voitures d'occasion adaptées à votre demande</a:t>
            </a:r>
            <a:r>
              <a:rPr lang="en" sz="2000" spc="-15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42FA6-BF34-B11E-7CC5-DD643EBD08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F96298-EB88-5054-DA0B-9952F4A6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8" y="754432"/>
            <a:ext cx="5378824" cy="1146709"/>
          </a:xfrm>
        </p:spPr>
        <p:txBody>
          <a:bodyPr/>
          <a:lstStyle/>
          <a:p>
            <a:pPr algn="ctr"/>
            <a:r>
              <a:rPr lang="fr-FR" sz="2200" dirty="0"/>
              <a:t>On a plusieurs gens qui vivent dans l'Europe et ils ont FCR </a:t>
            </a:r>
            <a:endParaRPr lang="en-US" sz="2200" dirty="0"/>
          </a:p>
        </p:txBody>
      </p:sp>
      <p:grpSp>
        <p:nvGrpSpPr>
          <p:cNvPr id="8" name="Google Shape;118;p17">
            <a:extLst>
              <a:ext uri="{FF2B5EF4-FFF2-40B4-BE49-F238E27FC236}">
                <a16:creationId xmlns:a16="http://schemas.microsoft.com/office/drawing/2014/main" id="{59BD2C42-F483-D18B-F08B-F2C2C86C04CE}"/>
              </a:ext>
            </a:extLst>
          </p:cNvPr>
          <p:cNvGrpSpPr/>
          <p:nvPr/>
        </p:nvGrpSpPr>
        <p:grpSpPr>
          <a:xfrm>
            <a:off x="4320989" y="2258451"/>
            <a:ext cx="3968567" cy="1771845"/>
            <a:chOff x="3075562" y="756050"/>
            <a:chExt cx="2931161" cy="2815726"/>
          </a:xfrm>
        </p:grpSpPr>
        <p:sp>
          <p:nvSpPr>
            <p:cNvPr id="9" name="Google Shape;119;p17">
              <a:extLst>
                <a:ext uri="{FF2B5EF4-FFF2-40B4-BE49-F238E27FC236}">
                  <a16:creationId xmlns:a16="http://schemas.microsoft.com/office/drawing/2014/main" id="{9E15B105-3406-6507-AF83-7677AA02FECA}"/>
                </a:ext>
              </a:extLst>
            </p:cNvPr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0;p17">
              <a:extLst>
                <a:ext uri="{FF2B5EF4-FFF2-40B4-BE49-F238E27FC236}">
                  <a16:creationId xmlns:a16="http://schemas.microsoft.com/office/drawing/2014/main" id="{A3B7486E-A91C-1971-2A92-A8BC86512A42}"/>
                </a:ext>
              </a:extLst>
            </p:cNvPr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;p17">
              <a:extLst>
                <a:ext uri="{FF2B5EF4-FFF2-40B4-BE49-F238E27FC236}">
                  <a16:creationId xmlns:a16="http://schemas.microsoft.com/office/drawing/2014/main" id="{E394C5F8-1483-73B1-17E9-657F1EA1C6DB}"/>
                </a:ext>
              </a:extLst>
            </p:cNvPr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" name="Google Shape;122;p17">
              <a:extLst>
                <a:ext uri="{FF2B5EF4-FFF2-40B4-BE49-F238E27FC236}">
                  <a16:creationId xmlns:a16="http://schemas.microsoft.com/office/drawing/2014/main" id="{74121F1D-7203-8095-963D-F73F086DBF16}"/>
                </a:ext>
              </a:extLst>
            </p:cNvPr>
            <p:cNvSpPr/>
            <p:nvPr/>
          </p:nvSpPr>
          <p:spPr>
            <a:xfrm rot="162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3" name="Google Shape;123;p17">
              <a:extLst>
                <a:ext uri="{FF2B5EF4-FFF2-40B4-BE49-F238E27FC236}">
                  <a16:creationId xmlns:a16="http://schemas.microsoft.com/office/drawing/2014/main" id="{1600DCA0-F20F-3459-758F-FBA51A49C750}"/>
                </a:ext>
              </a:extLst>
            </p:cNvPr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26;p17">
              <a:extLst>
                <a:ext uri="{FF2B5EF4-FFF2-40B4-BE49-F238E27FC236}">
                  <a16:creationId xmlns:a16="http://schemas.microsoft.com/office/drawing/2014/main" id="{CA952616-A6A3-03F7-1ECA-390E3F129B83}"/>
                </a:ext>
              </a:extLst>
            </p:cNvPr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5" name="Google Shape;127;p17">
              <a:extLst>
                <a:ext uri="{FF2B5EF4-FFF2-40B4-BE49-F238E27FC236}">
                  <a16:creationId xmlns:a16="http://schemas.microsoft.com/office/drawing/2014/main" id="{C81C3FF1-B89D-09D4-055A-8385ED653B14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B5BEED2-0A06-1211-E027-29999F9B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23" y="2593277"/>
            <a:ext cx="3304708" cy="1437040"/>
          </a:xfrm>
          <a:prstGeom prst="rect">
            <a:avLst/>
          </a:prstGeom>
        </p:spPr>
      </p:pic>
      <p:sp>
        <p:nvSpPr>
          <p:cNvPr id="17" name="Google Shape;627;p46">
            <a:extLst>
              <a:ext uri="{FF2B5EF4-FFF2-40B4-BE49-F238E27FC236}">
                <a16:creationId xmlns:a16="http://schemas.microsoft.com/office/drawing/2014/main" id="{5D0AD73A-7E51-A23F-28F2-9C3964747734}"/>
              </a:ext>
            </a:extLst>
          </p:cNvPr>
          <p:cNvSpPr/>
          <p:nvPr/>
        </p:nvSpPr>
        <p:spPr>
          <a:xfrm>
            <a:off x="919939" y="962632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12;p46">
            <a:extLst>
              <a:ext uri="{FF2B5EF4-FFF2-40B4-BE49-F238E27FC236}">
                <a16:creationId xmlns:a16="http://schemas.microsoft.com/office/drawing/2014/main" id="{70222BA2-1A55-599E-AE54-84BEC9D1D28E}"/>
              </a:ext>
            </a:extLst>
          </p:cNvPr>
          <p:cNvSpPr/>
          <p:nvPr/>
        </p:nvSpPr>
        <p:spPr>
          <a:xfrm>
            <a:off x="7763435" y="803281"/>
            <a:ext cx="759722" cy="73510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2</a:t>
            </a:r>
            <a:br>
              <a:rPr lang="en" dirty="0"/>
            </a:br>
            <a:r>
              <a:rPr lang="en" dirty="0"/>
              <a:t>LES MAQUETTES</a:t>
            </a:r>
            <a:endParaRPr dirty="0"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Plans, Design, etc</a:t>
            </a:r>
            <a:endParaRPr dirty="0"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619;p46">
            <a:extLst>
              <a:ext uri="{FF2B5EF4-FFF2-40B4-BE49-F238E27FC236}">
                <a16:creationId xmlns:a16="http://schemas.microsoft.com/office/drawing/2014/main" id="{2E64CC03-4E66-CDBA-1005-0979980D23C9}"/>
              </a:ext>
            </a:extLst>
          </p:cNvPr>
          <p:cNvSpPr/>
          <p:nvPr/>
        </p:nvSpPr>
        <p:spPr>
          <a:xfrm>
            <a:off x="6248400" y="3570711"/>
            <a:ext cx="672354" cy="668927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07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6A56B-4D82-B427-CFF8-9F163DDAB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822A5-D4C9-80F0-9F61-D8CB358B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0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9F85F-0FF9-4735-D3A3-4D0840AEB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7539E-C4FB-5C47-27BA-CA0031C4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548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540</Words>
  <Application>Microsoft Office PowerPoint</Application>
  <PresentationFormat>On-screen Show (16:9)</PresentationFormat>
  <Paragraphs>91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ColfaxAI</vt:lpstr>
      <vt:lpstr>Cousine</vt:lpstr>
      <vt:lpstr>Valentine template</vt:lpstr>
      <vt:lpstr>RAPPORT  DE PROJET PYTHON</vt:lpstr>
      <vt:lpstr>Bonjour Tout Le Monde</vt:lpstr>
      <vt:lpstr>1 INTRODUCTION</vt:lpstr>
      <vt:lpstr>quel est le bon domaine d'activité pour ce projet ?</vt:lpstr>
      <vt:lpstr>COMMERCE DE VOITURES D’OCCASION</vt:lpstr>
      <vt:lpstr>On a plusieurs gens qui vivent dans l'Europe et ils ont FCR </vt:lpstr>
      <vt:lpstr>2 LES MAQUETTES</vt:lpstr>
      <vt:lpstr>PowerPoint Presentation</vt:lpstr>
      <vt:lpstr>PowerPoint Presentation</vt:lpstr>
      <vt:lpstr>PowerPoint Presentation</vt:lpstr>
      <vt:lpstr>3 L’ARCHITECTURE DE PROBLEME</vt:lpstr>
      <vt:lpstr>PowerPoint Presentation</vt:lpstr>
      <vt:lpstr>4 SCRAPING MODULE</vt:lpstr>
      <vt:lpstr>La Programmation Procédurale</vt:lpstr>
      <vt:lpstr>PowerPoint Presentation</vt:lpstr>
      <vt:lpstr>Scraping Data After 24 Hours</vt:lpstr>
      <vt:lpstr>5 FLASK PROJECT</vt:lpstr>
      <vt:lpstr>STRUCTURE DE PROJET</vt:lpstr>
      <vt:lpstr>COMMENT TROUVER LA MEILLEURE VOITURE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 DE PROJET PYTHON</dc:title>
  <cp:lastModifiedBy>mohamed makhloufi</cp:lastModifiedBy>
  <cp:revision>5</cp:revision>
  <dcterms:modified xsi:type="dcterms:W3CDTF">2022-12-15T20:02:34Z</dcterms:modified>
</cp:coreProperties>
</file>