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B1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660"/>
  </p:normalViewPr>
  <p:slideViewPr>
    <p:cSldViewPr snapToGrid="0">
      <p:cViewPr varScale="1">
        <p:scale>
          <a:sx n="81" d="100"/>
          <a:sy n="81" d="100"/>
        </p:scale>
        <p:origin x="8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F8FC2CA-D83B-D8B8-A8FD-6E04970839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3F5C30-8235-0D11-A022-01F0B8C314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33308-2C9C-4368-A231-6210D03015A7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1469A-4DA4-EEC6-C14E-C4CFDDE162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B810D-0093-454E-4027-38D2594E11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33566-F1E6-4901-93FB-CD740B76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7862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B32D7-7F55-4D20-A60A-2CE91109F81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4FF00-EF1C-41BF-AB50-2D567B82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5864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FF00-EF1C-41BF-AB50-2D567B82153B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754CC-8615-C8D4-7035-3661DE2748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43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FF00-EF1C-41BF-AB50-2D567B82153B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5A52D-6723-52FD-156B-7377328210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77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FF00-EF1C-41BF-AB50-2D567B82153B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FD999-67EC-A369-6B6E-3DCE3DC51B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34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4B84-B739-428E-AE3D-C70B9D0DAFD5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9A6A-D124-4D66-A30C-EB079DD8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2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99A7-2952-44AC-B556-2C23C853EDF0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9A6A-D124-4D66-A30C-EB079DD8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9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288E-E5AF-4F28-AB88-EACF3477F721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9A6A-D124-4D66-A30C-EB079DD8D27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0718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144D-2C0F-4DFE-A467-417136B71B4A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9A6A-D124-4D66-A30C-EB079DD8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19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1863-E0E6-45ED-A0CC-EB4C30852C6B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9A6A-D124-4D66-A30C-EB079DD8D27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9286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4D04-D23B-480D-A400-83796375D008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9A6A-D124-4D66-A30C-EB079DD8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99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B40F-DFEF-4E11-92A4-3F3A6D17F079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9A6A-D124-4D66-A30C-EB079DD8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2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4131-7E0A-4055-957A-20C4ED60BA92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9A6A-D124-4D66-A30C-EB079DD8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8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6D06-4490-4DBB-AF42-7B7A7C84F2F5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9A6A-D124-4D66-A30C-EB079DD8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8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BA64-A6F2-4620-B63E-A961674F9F26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9A6A-D124-4D66-A30C-EB079DD8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8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2FB9-AC36-4F35-9CCA-56825744877E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9A6A-D124-4D66-A30C-EB079DD8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5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A6CE-60C9-4DDC-B640-86400E662431}" type="datetime1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9A6A-D124-4D66-A30C-EB079DD8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0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8A19-6369-4359-8E1A-DAF80744A339}" type="datetime1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9A6A-D124-4D66-A30C-EB079DD8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7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58E9-48F7-473E-965B-B81E8A8FED7D}" type="datetime1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9A6A-D124-4D66-A30C-EB079DD8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8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6137-4A26-4511-A9D3-03F94D7A1A10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9A6A-D124-4D66-A30C-EB079DD8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9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96D4-0749-4FFF-B444-DA7644584CCF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9A6A-D124-4D66-A30C-EB079DD8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8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447CE-6689-458A-AF5E-6967931494D2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EB29A6A-D124-4D66-A30C-EB079DD8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6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earning_rate#:~:text=In%20machine%20learning%20and%20statistics,minimum%20of%20a%20loss%20function.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9ABC-7973-D329-F57D-8C6FC638E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8237008" cy="1646302"/>
          </a:xfrm>
        </p:spPr>
        <p:txBody>
          <a:bodyPr/>
          <a:lstStyle/>
          <a:p>
            <a:pPr algn="l"/>
            <a:r>
              <a:rPr lang="fr-FR" dirty="0">
                <a:latin typeface="Arial Black" panose="020B0A04020102020204" pitchFamily="34" charset="0"/>
              </a:rPr>
              <a:t>FORMATION</a:t>
            </a:r>
            <a:br>
              <a:rPr lang="fr-FR" dirty="0">
                <a:latin typeface="Arial Black" panose="020B0A04020102020204" pitchFamily="34" charset="0"/>
              </a:rPr>
            </a:br>
            <a:r>
              <a:rPr lang="fr-FR" dirty="0">
                <a:latin typeface="Arial Black" panose="020B0A04020102020204" pitchFamily="34" charset="0"/>
              </a:rPr>
              <a:t>MACHINE LEARNING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67575-4F66-9A50-99BC-1B1E8A2BB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945612"/>
            <a:ext cx="7766936" cy="1096899"/>
          </a:xfrm>
        </p:spPr>
        <p:txBody>
          <a:bodyPr/>
          <a:lstStyle/>
          <a:p>
            <a:pPr algn="l"/>
            <a:r>
              <a:rPr lang="en-US" dirty="0" err="1"/>
              <a:t>Élaboré</a:t>
            </a:r>
            <a:r>
              <a:rPr lang="en-US" dirty="0"/>
              <a:t> et </a:t>
            </a:r>
            <a:r>
              <a:rPr lang="en-US" dirty="0" err="1"/>
              <a:t>présenté</a:t>
            </a:r>
            <a:r>
              <a:rPr lang="en-US" dirty="0"/>
              <a:t> par : M Mohamed Makhloufi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20E08F-749C-F95B-8AB0-A905EF6B6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30" y="4350871"/>
            <a:ext cx="1268730" cy="1691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8FE25-EECA-9EDA-65A5-A8D25FF38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386F05-1ACC-B730-1BD0-1B76CCFC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9A6A-D124-4D66-A30C-EB079DD8D2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37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A346-22BC-B155-2D18-13040D49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Gradients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D1F697-C8FC-A565-C975-02965C44A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6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fr-FR" sz="36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3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3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36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36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3600" dirty="0"/>
                  <a:t>( </a:t>
                </a:r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a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600" dirty="0"/>
                  <a:t> + </a:t>
                </a:r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b</a:t>
                </a:r>
                <a:r>
                  <a:rPr lang="en-US" sz="3600" dirty="0"/>
                  <a:t>  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3600" b="0" dirty="0"/>
              </a:p>
              <a:p>
                <a:endParaRPr lang="en-US" sz="36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6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fr-FR" sz="36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sz="3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3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36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36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fr-FR" sz="3600" b="0" i="1" dirty="0" smtClean="0">
                            <a:latin typeface="Cambria Math" panose="02040503050406030204" pitchFamily="18" charset="0"/>
                          </a:rPr>
                          <m:t>1∗</m:t>
                        </m:r>
                      </m:e>
                    </m:nary>
                  </m:oMath>
                </a14:m>
                <a:r>
                  <a:rPr lang="en-US" sz="3600" dirty="0"/>
                  <a:t>( </a:t>
                </a:r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a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600" dirty="0"/>
                  <a:t> + </a:t>
                </a:r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b</a:t>
                </a:r>
                <a:r>
                  <a:rPr lang="en-US" sz="3600" dirty="0"/>
                  <a:t>  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D1F697-C8FC-A565-C975-02965C44A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c 3">
            <a:extLst>
              <a:ext uri="{FF2B5EF4-FFF2-40B4-BE49-F238E27FC236}">
                <a16:creationId xmlns:a16="http://schemas.microsoft.com/office/drawing/2014/main" id="{4209D30F-BC5A-4372-97F6-FB5C03A44F55}"/>
              </a:ext>
            </a:extLst>
          </p:cNvPr>
          <p:cNvSpPr/>
          <p:nvPr/>
        </p:nvSpPr>
        <p:spPr>
          <a:xfrm>
            <a:off x="5124354" y="2160588"/>
            <a:ext cx="2160366" cy="933131"/>
          </a:xfrm>
          <a:prstGeom prst="arc">
            <a:avLst>
              <a:gd name="adj1" fmla="val 7901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67D9C7B-E161-C30A-242E-32F6B476A284}"/>
              </a:ext>
            </a:extLst>
          </p:cNvPr>
          <p:cNvCxnSpPr>
            <a:cxnSpLocks/>
          </p:cNvCxnSpPr>
          <p:nvPr/>
        </p:nvCxnSpPr>
        <p:spPr>
          <a:xfrm flipH="1">
            <a:off x="6096000" y="1641634"/>
            <a:ext cx="487680" cy="5189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6BBC0E-7762-30F8-06CF-EEF826B7F516}"/>
                  </a:ext>
                </a:extLst>
              </p:cNvPr>
              <p:cNvSpPr txBox="1"/>
              <p:nvPr/>
            </p:nvSpPr>
            <p:spPr>
              <a:xfrm>
                <a:off x="6339840" y="1131856"/>
                <a:ext cx="1215486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/>
                  <a:t>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6BBC0E-7762-30F8-06CF-EEF826B7F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840" y="1131856"/>
                <a:ext cx="1215486" cy="476990"/>
              </a:xfrm>
              <a:prstGeom prst="rect">
                <a:avLst/>
              </a:prstGeom>
              <a:blipFill>
                <a:blip r:embed="rId3"/>
                <a:stretch>
                  <a:fillRect l="-7538" t="-7692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D792C-79CA-3579-F60C-CFDDB3609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4F1E1-77BA-3E14-D9C7-91F420DA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9A6A-D124-4D66-A30C-EB079DD8D2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6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BF2B-BDEC-7309-89D0-444F9C02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Gradient </a:t>
            </a:r>
            <a:r>
              <a:rPr lang="fr-FR" sz="4400" dirty="0" err="1"/>
              <a:t>Descent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01C207-5795-240E-874E-26B30705DD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sz="3600" spc="600" dirty="0">
                    <a:solidFill>
                      <a:schemeClr val="bg2">
                        <a:lumMod val="50000"/>
                      </a:schemeClr>
                    </a:solidFill>
                  </a:rPr>
                  <a:t> a</a:t>
                </a:r>
                <a:r>
                  <a:rPr lang="fr-FR" sz="3600" spc="600" dirty="0"/>
                  <a:t>= </a:t>
                </a:r>
                <a:r>
                  <a:rPr lang="fr-FR" sz="3600" spc="600" dirty="0">
                    <a:solidFill>
                      <a:schemeClr val="bg2">
                        <a:lumMod val="50000"/>
                      </a:schemeClr>
                    </a:solidFill>
                  </a:rPr>
                  <a:t>a</a:t>
                </a:r>
                <a:r>
                  <a:rPr lang="fr-FR" sz="3600" spc="600" dirty="0"/>
                  <a:t> – </a:t>
                </a:r>
                <a:r>
                  <a:rPr lang="el-GR" sz="3600" b="1" spc="600" dirty="0"/>
                  <a:t>α</a:t>
                </a:r>
                <a:r>
                  <a:rPr lang="fr-FR" sz="3600" b="1" spc="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pc="6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spc="60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sz="3600" b="0" i="1" spc="600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fr-FR" sz="3600" b="0" i="1" spc="6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600" b="0" i="1" spc="60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sz="3600" b="0" i="1" spc="600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fr-FR" sz="3600" b="0" i="1" spc="60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>
                          <a:rPr lang="en-US" sz="3600" i="1" spc="60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sz="3600" b="0" i="1" spc="6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3600" spc="600" dirty="0"/>
              </a:p>
              <a:p>
                <a:endParaRPr lang="en-US" sz="3600" spc="600" dirty="0"/>
              </a:p>
              <a:p>
                <a:endParaRPr lang="en-US" sz="3600" spc="600" dirty="0"/>
              </a:p>
              <a:p>
                <a:r>
                  <a:rPr lang="fr-FR" sz="3600" spc="600" dirty="0">
                    <a:solidFill>
                      <a:schemeClr val="bg2">
                        <a:lumMod val="50000"/>
                      </a:schemeClr>
                    </a:solidFill>
                  </a:rPr>
                  <a:t> b</a:t>
                </a:r>
                <a:r>
                  <a:rPr lang="fr-FR" sz="3600" spc="600" dirty="0"/>
                  <a:t>= </a:t>
                </a:r>
                <a:r>
                  <a:rPr lang="fr-FR" sz="3600" spc="600" dirty="0">
                    <a:solidFill>
                      <a:schemeClr val="bg2">
                        <a:lumMod val="50000"/>
                      </a:schemeClr>
                    </a:solidFill>
                  </a:rPr>
                  <a:t>b</a:t>
                </a:r>
                <a:r>
                  <a:rPr lang="fr-FR" sz="3600" spc="600" dirty="0"/>
                  <a:t> – </a:t>
                </a:r>
                <a:r>
                  <a:rPr lang="el-GR" sz="3600" b="1" spc="600" dirty="0"/>
                  <a:t>α</a:t>
                </a:r>
                <a:r>
                  <a:rPr lang="fr-FR" sz="3600" b="1" spc="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pc="6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spc="60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sz="3600" b="0" i="1" spc="600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fr-FR" sz="3600" b="0" i="1" spc="6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600" b="0" i="1" spc="60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sz="3600" b="0" i="1" spc="600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fr-FR" sz="3600" b="0" i="1" spc="60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>
                          <a:rPr lang="en-US" sz="3600" i="1" spc="60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sz="3600" b="0" i="1" spc="6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sz="3600" spc="600" dirty="0"/>
              </a:p>
              <a:p>
                <a:endParaRPr lang="en-US" sz="3600" spc="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01C207-5795-240E-874E-26B30705DD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18B898F-B312-1ED0-8AFC-A1DF7BF7E2C0}"/>
              </a:ext>
            </a:extLst>
          </p:cNvPr>
          <p:cNvSpPr txBox="1"/>
          <p:nvPr/>
        </p:nvSpPr>
        <p:spPr>
          <a:xfrm>
            <a:off x="2624447" y="3521034"/>
            <a:ext cx="1721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4"/>
              </a:rPr>
              <a:t>Learning rate</a:t>
            </a: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912A47-4442-9108-5790-ED9B103D0C87}"/>
              </a:ext>
            </a:extLst>
          </p:cNvPr>
          <p:cNvCxnSpPr/>
          <p:nvPr/>
        </p:nvCxnSpPr>
        <p:spPr>
          <a:xfrm>
            <a:off x="3289465" y="2909455"/>
            <a:ext cx="0" cy="611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FD39CF-A2B5-2719-710A-64EBAC0B4207}"/>
              </a:ext>
            </a:extLst>
          </p:cNvPr>
          <p:cNvCxnSpPr/>
          <p:nvPr/>
        </p:nvCxnSpPr>
        <p:spPr>
          <a:xfrm>
            <a:off x="3289465" y="3988130"/>
            <a:ext cx="0" cy="611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3C806-D88E-3847-603E-5DCC21E09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419AE-92B1-AA86-AD68-5B4646C9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9A6A-D124-4D66-A30C-EB079DD8D2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52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524A-CF8B-9FA6-65D9-452FBD80C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Théorique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F5BDB3-1BC1-E492-3736-3FDAA3331C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8596668" cy="460102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fr-FR" sz="3200" dirty="0" err="1">
                    <a:solidFill>
                      <a:schemeClr val="accent4">
                        <a:lumMod val="75000"/>
                      </a:schemeClr>
                    </a:solidFill>
                  </a:rPr>
                  <a:t>DataSet</a:t>
                </a:r>
                <a:r>
                  <a:rPr lang="fr-FR" sz="3200" dirty="0">
                    <a:solidFill>
                      <a:schemeClr val="accent4">
                        <a:lumMod val="75000"/>
                      </a:schemeClr>
                    </a:solidFill>
                  </a:rPr>
                  <a:t> :</a:t>
                </a:r>
              </a:p>
              <a:p>
                <a:pPr lvl="2"/>
                <a:r>
                  <a:rPr lang="fr-FR" sz="2900" dirty="0"/>
                  <a:t>(X, y) avec </a:t>
                </a:r>
                <a:r>
                  <a:rPr lang="fr-FR" sz="2900" b="1" dirty="0">
                    <a:solidFill>
                      <a:schemeClr val="accent2">
                        <a:lumMod val="75000"/>
                      </a:schemeClr>
                    </a:solidFill>
                  </a:rPr>
                  <a:t>m</a:t>
                </a:r>
                <a:r>
                  <a:rPr lang="fr-FR" sz="2900" dirty="0"/>
                  <a:t> exemples</a:t>
                </a:r>
              </a:p>
              <a:p>
                <a:pPr lvl="2"/>
                <a:endParaRPr lang="fr-FR" dirty="0"/>
              </a:p>
              <a:p>
                <a:r>
                  <a:rPr lang="fr-FR" sz="3200" dirty="0">
                    <a:solidFill>
                      <a:schemeClr val="accent4">
                        <a:lumMod val="75000"/>
                      </a:schemeClr>
                    </a:solidFill>
                  </a:rPr>
                  <a:t>Modèle :</a:t>
                </a:r>
              </a:p>
              <a:p>
                <a:pPr lvl="2"/>
                <a:r>
                  <a:rPr lang="fr-FR" sz="2900" dirty="0"/>
                  <a:t>F(X)= </a:t>
                </a:r>
                <a:r>
                  <a:rPr lang="fr-FR" sz="2900" b="1" i="1" dirty="0">
                    <a:solidFill>
                      <a:schemeClr val="accent2">
                        <a:lumMod val="75000"/>
                      </a:schemeClr>
                    </a:solidFill>
                  </a:rPr>
                  <a:t>a</a:t>
                </a:r>
                <a:r>
                  <a:rPr lang="fr-FR" sz="2900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fr-FR" sz="2900" b="1" dirty="0">
                    <a:solidFill>
                      <a:schemeClr val="tx1"/>
                    </a:solidFill>
                  </a:rPr>
                  <a:t>X</a:t>
                </a:r>
                <a:r>
                  <a:rPr lang="fr-FR" sz="2900" dirty="0"/>
                  <a:t> + </a:t>
                </a:r>
                <a:r>
                  <a:rPr lang="fr-FR" sz="2900" b="1" i="1" dirty="0">
                    <a:solidFill>
                      <a:schemeClr val="bg2">
                        <a:lumMod val="50000"/>
                      </a:schemeClr>
                    </a:solidFill>
                  </a:rPr>
                  <a:t>b</a:t>
                </a:r>
              </a:p>
              <a:p>
                <a:pPr lvl="2"/>
                <a:endParaRPr lang="fr-FR" dirty="0"/>
              </a:p>
              <a:p>
                <a:r>
                  <a:rPr lang="fr-FR" sz="3200" dirty="0">
                    <a:solidFill>
                      <a:schemeClr val="accent4">
                        <a:lumMod val="75000"/>
                      </a:schemeClr>
                    </a:solidFill>
                  </a:rPr>
                  <a:t>Fonction Coût :</a:t>
                </a:r>
              </a:p>
              <a:p>
                <a:pPr lvl="2"/>
                <a:r>
                  <a:rPr lang="fr-FR" sz="2900" dirty="0"/>
                  <a:t>J(</a:t>
                </a:r>
                <a:r>
                  <a:rPr lang="fr-FR" sz="2900" dirty="0">
                    <a:solidFill>
                      <a:schemeClr val="bg2">
                        <a:lumMod val="50000"/>
                      </a:schemeClr>
                    </a:solidFill>
                  </a:rPr>
                  <a:t>a</a:t>
                </a:r>
                <a:r>
                  <a:rPr lang="fr-FR" sz="2900" dirty="0"/>
                  <a:t>, </a:t>
                </a:r>
                <a:r>
                  <a:rPr lang="fr-FR" sz="2900" dirty="0">
                    <a:solidFill>
                      <a:schemeClr val="bg2">
                        <a:lumMod val="50000"/>
                      </a:schemeClr>
                    </a:solidFill>
                  </a:rPr>
                  <a:t>b</a:t>
                </a:r>
                <a:r>
                  <a:rPr lang="fr-FR" sz="2900" dirty="0"/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9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29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fr-FR" sz="29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fr-FR" sz="2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9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29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fr-FR" sz="2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9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29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fr-FR" sz="29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fr-FR" sz="29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9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sz="29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9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fr-FR" sz="29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fr-FR" sz="2900" i="1">
                                <a:latin typeface="Cambria Math" panose="02040503050406030204" pitchFamily="18" charset="0"/>
                              </a:rPr>
                              <m:t>−    </m:t>
                            </m:r>
                            <m:sSup>
                              <m:sSupPr>
                                <m:ctrlPr>
                                  <a:rPr lang="fr-FR" sz="2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9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fr-FR" sz="29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29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29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fr-FR" sz="29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fr-FR" sz="2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fr-FR" sz="2900" dirty="0"/>
              </a:p>
              <a:p>
                <a:pPr lvl="2"/>
                <a:endParaRPr lang="fr-FR" dirty="0"/>
              </a:p>
              <a:p>
                <a:r>
                  <a:rPr lang="fr-FR" sz="3200" dirty="0">
                    <a:solidFill>
                      <a:schemeClr val="accent4">
                        <a:lumMod val="75000"/>
                      </a:schemeClr>
                    </a:solidFill>
                  </a:rPr>
                  <a:t>Minimisation :</a:t>
                </a:r>
              </a:p>
              <a:p>
                <a:pPr lvl="2"/>
                <a:r>
                  <a:rPr lang="fr-FR" sz="2900" spc="600" dirty="0">
                    <a:solidFill>
                      <a:schemeClr val="bg2">
                        <a:lumMod val="50000"/>
                      </a:schemeClr>
                    </a:solidFill>
                  </a:rPr>
                  <a:t> a</a:t>
                </a:r>
                <a:r>
                  <a:rPr lang="fr-FR" sz="2900" spc="600" dirty="0"/>
                  <a:t>= </a:t>
                </a:r>
                <a:r>
                  <a:rPr lang="fr-FR" sz="2900" spc="600" dirty="0">
                    <a:solidFill>
                      <a:schemeClr val="bg2">
                        <a:lumMod val="50000"/>
                      </a:schemeClr>
                    </a:solidFill>
                  </a:rPr>
                  <a:t>a</a:t>
                </a:r>
                <a:r>
                  <a:rPr lang="fr-FR" sz="2900" spc="600" dirty="0"/>
                  <a:t> – </a:t>
                </a:r>
                <a:r>
                  <a:rPr lang="el-GR" sz="2900" b="1" spc="600" dirty="0"/>
                  <a:t>α</a:t>
                </a:r>
                <a:r>
                  <a:rPr lang="fr-FR" sz="2900" b="1" spc="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900" i="1" spc="6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900" i="1" spc="60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sz="2900" b="0" i="1" spc="600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fr-FR" sz="2900" b="0" i="1" spc="6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900" b="0" i="1" spc="60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sz="2900" b="0" i="1" spc="600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fr-FR" sz="2900" b="0" i="1" spc="60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>
                          <a:rPr lang="en-US" sz="2900" i="1" spc="60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sz="2900" b="0" i="1" spc="6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2900" spc="600" dirty="0"/>
              </a:p>
              <a:p>
                <a:pPr lvl="2"/>
                <a:r>
                  <a:rPr lang="fr-FR" sz="2900" spc="600" dirty="0">
                    <a:solidFill>
                      <a:schemeClr val="bg2">
                        <a:lumMod val="50000"/>
                      </a:schemeClr>
                    </a:solidFill>
                  </a:rPr>
                  <a:t> b</a:t>
                </a:r>
                <a:r>
                  <a:rPr lang="fr-FR" sz="2900" spc="600" dirty="0"/>
                  <a:t>= </a:t>
                </a:r>
                <a:r>
                  <a:rPr lang="fr-FR" sz="2900" spc="600" dirty="0">
                    <a:solidFill>
                      <a:schemeClr val="bg2">
                        <a:lumMod val="50000"/>
                      </a:schemeClr>
                    </a:solidFill>
                  </a:rPr>
                  <a:t>b</a:t>
                </a:r>
                <a:r>
                  <a:rPr lang="fr-FR" sz="2900" spc="600" dirty="0"/>
                  <a:t> – </a:t>
                </a:r>
                <a:r>
                  <a:rPr lang="el-GR" sz="2900" b="1" spc="600" dirty="0"/>
                  <a:t>α</a:t>
                </a:r>
                <a:r>
                  <a:rPr lang="fr-FR" sz="2900" b="1" spc="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900" i="1" spc="6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900" i="1" spc="60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sz="2900" b="0" i="1" spc="600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fr-FR" sz="2900" b="0" i="1" spc="6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900" b="0" i="1" spc="60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sz="2900" b="0" i="1" spc="600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fr-FR" sz="2900" b="0" i="1" spc="60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>
                          <a:rPr lang="en-US" sz="2900" i="1" spc="60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sz="2900" b="0" i="1" spc="6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sz="2900" spc="600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F5BDB3-1BC1-E492-3736-3FDAA3331C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8596668" cy="4601029"/>
              </a:xfrm>
              <a:blipFill>
                <a:blip r:embed="rId2"/>
                <a:stretch>
                  <a:fillRect l="-426" t="-2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CD833-652C-F7F1-6D7B-D5E289B07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04422-88F3-8A40-48A2-0740947A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9A6A-D124-4D66-A30C-EB079DD8D2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53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07B4-9604-CF22-CFFB-04BB3CF1A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Pratiquement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D02A8E-446A-59D4-D534-C3D40B1C8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918" y="2463384"/>
            <a:ext cx="6431121" cy="2729487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830D9-9B86-C6E8-7C0B-AA5EBC715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7EB26-FAAF-261D-E9E4-D573B606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9A6A-D124-4D66-A30C-EB079DD8D2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66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4095C-A29D-2AF4-F650-5BE14AF92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err="1"/>
              <a:t>Dataset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4C3660-A85C-7B23-AF87-F29B4799E9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fr-FR" dirty="0"/>
                  <a:t>Nous pouvons convertir l'ensemble de données en un tableau </a:t>
                </a:r>
                <a:r>
                  <a:rPr lang="fr-FR" dirty="0" err="1"/>
                  <a:t>numpy</a:t>
                </a:r>
                <a:r>
                  <a:rPr lang="fr-FR" dirty="0"/>
                  <a:t> (matrice)</a:t>
                </a:r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sz="4000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FR" sz="4000" b="0" i="1" smtClean="0">
                                      <a:latin typeface="Cambria Math" panose="02040503050406030204" pitchFamily="18" charset="0"/>
                                    </a:rPr>
                                    <m:t>(0)</m:t>
                                  </m:r>
                                </m:sup>
                              </m:sSup>
                            </m:e>
                            <m:e>
                              <m:r>
                                <a:rPr lang="fr-FR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4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fr-FR" sz="4000" b="0" i="1" smtClean="0">
                                      <a:latin typeface="Cambria Math" panose="02040503050406030204" pitchFamily="18" charset="0"/>
                                    </a:rPr>
                                    <m:t>(0)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fr-FR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FR" sz="4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FR" sz="4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fr-FR" sz="4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  <m:e>
                              <m:r>
                                <a:rPr lang="fr-FR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4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fr-FR" sz="4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FR" sz="4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fr-FR" sz="4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4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4C3660-A85C-7B23-AF87-F29B4799E9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" t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538D954-05B7-7834-E4FA-F5F6BCCA9A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0396791"/>
                  </p:ext>
                </p:extLst>
              </p:nvPr>
            </p:nvGraphicFramePr>
            <p:xfrm>
              <a:off x="1494713" y="3245930"/>
              <a:ext cx="3178002" cy="27954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9001">
                      <a:extLst>
                        <a:ext uri="{9D8B030D-6E8A-4147-A177-3AD203B41FA5}">
                          <a16:colId xmlns:a16="http://schemas.microsoft.com/office/drawing/2014/main" val="2508470149"/>
                        </a:ext>
                      </a:extLst>
                    </a:gridCol>
                    <a:gridCol w="1589001">
                      <a:extLst>
                        <a:ext uri="{9D8B030D-6E8A-4147-A177-3AD203B41FA5}">
                          <a16:colId xmlns:a16="http://schemas.microsoft.com/office/drawing/2014/main" val="1327264119"/>
                        </a:ext>
                      </a:extLst>
                    </a:gridCol>
                  </a:tblGrid>
                  <a:tr h="6988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3600" dirty="0"/>
                            <a:t>X</a:t>
                          </a:r>
                          <a:endParaRPr 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3600" dirty="0"/>
                            <a:t>Y</a:t>
                          </a:r>
                          <a:endParaRPr lang="en-US" sz="3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7271365"/>
                      </a:ext>
                    </a:extLst>
                  </a:tr>
                  <a:tr h="6988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835882"/>
                      </a:ext>
                    </a:extLst>
                  </a:tr>
                  <a:tr h="6988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1" dirty="0"/>
                            <a:t>.</a:t>
                          </a:r>
                        </a:p>
                        <a:p>
                          <a:pPr algn="ctr"/>
                          <a:r>
                            <a:rPr lang="fr-FR" sz="800" b="1" dirty="0"/>
                            <a:t>.</a:t>
                          </a:r>
                        </a:p>
                        <a:p>
                          <a:pPr algn="ctr"/>
                          <a:r>
                            <a:rPr lang="fr-FR" sz="800" b="1" dirty="0"/>
                            <a:t>.</a:t>
                          </a:r>
                          <a:endParaRPr lang="en-US" sz="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900" b="1" dirty="0"/>
                            <a:t>.</a:t>
                          </a:r>
                        </a:p>
                        <a:p>
                          <a:pPr algn="ctr"/>
                          <a:r>
                            <a:rPr lang="fr-FR" sz="900" b="1" dirty="0"/>
                            <a:t>.</a:t>
                          </a:r>
                        </a:p>
                        <a:p>
                          <a:pPr algn="ctr"/>
                          <a:r>
                            <a:rPr lang="fr-FR" sz="900" b="1" dirty="0"/>
                            <a:t>.</a:t>
                          </a:r>
                          <a:endParaRPr lang="en-US" sz="9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2582889"/>
                      </a:ext>
                    </a:extLst>
                  </a:tr>
                  <a:tr h="6988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32977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538D954-05B7-7834-E4FA-F5F6BCCA9A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0396791"/>
                  </p:ext>
                </p:extLst>
              </p:nvPr>
            </p:nvGraphicFramePr>
            <p:xfrm>
              <a:off x="1494713" y="3245930"/>
              <a:ext cx="3178002" cy="27954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9001">
                      <a:extLst>
                        <a:ext uri="{9D8B030D-6E8A-4147-A177-3AD203B41FA5}">
                          <a16:colId xmlns:a16="http://schemas.microsoft.com/office/drawing/2014/main" val="2508470149"/>
                        </a:ext>
                      </a:extLst>
                    </a:gridCol>
                    <a:gridCol w="1589001">
                      <a:extLst>
                        <a:ext uri="{9D8B030D-6E8A-4147-A177-3AD203B41FA5}">
                          <a16:colId xmlns:a16="http://schemas.microsoft.com/office/drawing/2014/main" val="1327264119"/>
                        </a:ext>
                      </a:extLst>
                    </a:gridCol>
                  </a:tblGrid>
                  <a:tr h="6988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3600" dirty="0"/>
                            <a:t>X</a:t>
                          </a:r>
                          <a:endParaRPr 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3600" dirty="0"/>
                            <a:t>Y</a:t>
                          </a:r>
                          <a:endParaRPr lang="en-US" sz="3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7271365"/>
                      </a:ext>
                    </a:extLst>
                  </a:tr>
                  <a:tr h="698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3" t="-107826" r="-101533" b="-20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83" t="-107826" r="-1533" b="-20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835882"/>
                      </a:ext>
                    </a:extLst>
                  </a:tr>
                  <a:tr h="6988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1" dirty="0"/>
                            <a:t>.</a:t>
                          </a:r>
                        </a:p>
                        <a:p>
                          <a:pPr algn="ctr"/>
                          <a:r>
                            <a:rPr lang="fr-FR" sz="800" b="1" dirty="0"/>
                            <a:t>.</a:t>
                          </a:r>
                        </a:p>
                        <a:p>
                          <a:pPr algn="ctr"/>
                          <a:r>
                            <a:rPr lang="fr-FR" sz="800" b="1" dirty="0"/>
                            <a:t>.</a:t>
                          </a:r>
                          <a:endParaRPr lang="en-US" sz="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900" b="1" dirty="0"/>
                            <a:t>.</a:t>
                          </a:r>
                        </a:p>
                        <a:p>
                          <a:pPr algn="ctr"/>
                          <a:r>
                            <a:rPr lang="fr-FR" sz="900" b="1" dirty="0"/>
                            <a:t>.</a:t>
                          </a:r>
                        </a:p>
                        <a:p>
                          <a:pPr algn="ctr"/>
                          <a:r>
                            <a:rPr lang="fr-FR" sz="900" b="1" dirty="0"/>
                            <a:t>.</a:t>
                          </a:r>
                          <a:endParaRPr lang="en-US" sz="9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2582889"/>
                      </a:ext>
                    </a:extLst>
                  </a:tr>
                  <a:tr h="698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3" t="-307826" r="-101533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83" t="-307826" r="-1533" b="-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32977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C8F6BB0-EF30-F2D5-2840-7FF971E84F8E}"/>
              </a:ext>
            </a:extLst>
          </p:cNvPr>
          <p:cNvSpPr/>
          <p:nvPr/>
        </p:nvSpPr>
        <p:spPr>
          <a:xfrm>
            <a:off x="1249109" y="2791487"/>
            <a:ext cx="209050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337968-3FA6-3F71-991A-A4B6C59150EA}"/>
              </a:ext>
            </a:extLst>
          </p:cNvPr>
          <p:cNvSpPr/>
          <p:nvPr/>
        </p:nvSpPr>
        <p:spPr>
          <a:xfrm>
            <a:off x="2838110" y="2791487"/>
            <a:ext cx="209050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target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ECFDE-B5E9-FCBD-4573-60294DE99752}"/>
              </a:ext>
            </a:extLst>
          </p:cNvPr>
          <p:cNvSpPr txBox="1"/>
          <p:nvPr/>
        </p:nvSpPr>
        <p:spPr>
          <a:xfrm>
            <a:off x="5741720" y="3191597"/>
            <a:ext cx="3295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X            Y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8F2A92-F837-CD40-1077-BD1E940B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2C0788-E2D9-DE29-A904-2457F6A4E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9A6A-D124-4D66-A30C-EB079DD8D2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44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B9961-F0DA-0761-86FA-E11E1F135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err="1"/>
              <a:t>Modéle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155F2D-0C52-1C10-97EB-8E765E661A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sz="2400" dirty="0"/>
                  <a:t>F(X)= </a:t>
                </a:r>
                <a:r>
                  <a:rPr lang="fr-FR" sz="2400" b="1" i="1" dirty="0">
                    <a:solidFill>
                      <a:schemeClr val="accent2">
                        <a:lumMod val="75000"/>
                      </a:schemeClr>
                    </a:solidFill>
                  </a:rPr>
                  <a:t>a</a:t>
                </a:r>
                <a:r>
                  <a:rPr lang="fr-FR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fr-FR" sz="2400" b="1" dirty="0">
                    <a:solidFill>
                      <a:schemeClr val="tx1"/>
                    </a:solidFill>
                  </a:rPr>
                  <a:t>X</a:t>
                </a:r>
                <a:r>
                  <a:rPr lang="fr-FR" sz="2400" dirty="0"/>
                  <a:t> + </a:t>
                </a:r>
                <a:r>
                  <a:rPr lang="fr-FR" sz="2400" b="1" i="1" dirty="0">
                    <a:solidFill>
                      <a:schemeClr val="accent2">
                        <a:lumMod val="75000"/>
                      </a:schemeClr>
                    </a:solidFill>
                  </a:rPr>
                  <a:t>b</a:t>
                </a:r>
                <a:r>
                  <a:rPr lang="fr-FR" sz="2400" b="1" i="1" dirty="0">
                    <a:solidFill>
                      <a:schemeClr val="bg2">
                        <a:lumMod val="50000"/>
                      </a:schemeClr>
                    </a:solidFill>
                  </a:rPr>
                  <a:t>                            </a:t>
                </a:r>
                <a:r>
                  <a:rPr lang="fr-FR" sz="2400" dirty="0"/>
                  <a:t>F(X)= </a:t>
                </a:r>
                <a:r>
                  <a:rPr lang="fr-FR" sz="2400" b="1" i="1" dirty="0">
                    <a:solidFill>
                      <a:schemeClr val="accent2">
                        <a:lumMod val="75000"/>
                      </a:schemeClr>
                    </a:solidFill>
                  </a:rPr>
                  <a:t>a</a:t>
                </a:r>
                <a:r>
                  <a:rPr lang="fr-FR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2400" b="1" dirty="0">
                            <a:solidFill>
                              <a:schemeClr val="tx1"/>
                            </a:solidFill>
                          </a:rPr>
                          <m:t>X</m:t>
                        </m:r>
                      </m:e>
                      <m:sup>
                        <m:r>
                          <a:rPr lang="fr-F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fr-FR" sz="2400" dirty="0"/>
                  <a:t>+ </a:t>
                </a:r>
                <a:r>
                  <a:rPr lang="fr-FR" sz="2400" b="1" i="1" dirty="0">
                    <a:solidFill>
                      <a:schemeClr val="accent2">
                        <a:lumMod val="75000"/>
                      </a:schemeClr>
                    </a:solidFill>
                  </a:rPr>
                  <a:t>b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2400" b="1" dirty="0">
                            <a:solidFill>
                              <a:schemeClr val="tx1"/>
                            </a:solidFill>
                          </a:rPr>
                          <m:t>X</m:t>
                        </m:r>
                      </m:e>
                      <m:sup>
                        <m:r>
                          <a:rPr lang="fr-FR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fr-FR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fr-FR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fr-FR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fr-FR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1 </m:t>
                                  </m:r>
                                </m:e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fr-F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fr-FR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r>
                  <a:rPr lang="en-US" sz="2400" dirty="0"/>
                  <a:t>   </a:t>
                </a:r>
                <a:r>
                  <a:rPr lang="en-US" sz="4400" dirty="0"/>
                  <a:t>.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36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fr-FR" sz="36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155F2D-0C52-1C10-97EB-8E765E661A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12D7C4-3EB8-335B-31C2-EA771A014468}"/>
              </a:ext>
            </a:extLst>
          </p:cNvPr>
          <p:cNvCxnSpPr/>
          <p:nvPr/>
        </p:nvCxnSpPr>
        <p:spPr>
          <a:xfrm>
            <a:off x="3360717" y="2422566"/>
            <a:ext cx="17219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C335C01-C0BF-E90F-AFA1-09A6323A0617}"/>
              </a:ext>
            </a:extLst>
          </p:cNvPr>
          <p:cNvSpPr/>
          <p:nvPr/>
        </p:nvSpPr>
        <p:spPr>
          <a:xfrm flipH="1">
            <a:off x="7354836" y="2112725"/>
            <a:ext cx="541131" cy="619681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s 9">
            <a:extLst>
              <a:ext uri="{FF2B5EF4-FFF2-40B4-BE49-F238E27FC236}">
                <a16:creationId xmlns:a16="http://schemas.microsoft.com/office/drawing/2014/main" id="{FCA40D29-D08A-A7FB-E14A-A8D9EFA4AD76}"/>
              </a:ext>
            </a:extLst>
          </p:cNvPr>
          <p:cNvSpPr/>
          <p:nvPr/>
        </p:nvSpPr>
        <p:spPr>
          <a:xfrm rot="17490346">
            <a:off x="7695048" y="1816372"/>
            <a:ext cx="312328" cy="256101"/>
          </a:xfrm>
          <a:prstGeom prst="mathEqua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218936-D0D9-BFD2-5D8F-6A774F08C787}"/>
              </a:ext>
            </a:extLst>
          </p:cNvPr>
          <p:cNvSpPr/>
          <p:nvPr/>
        </p:nvSpPr>
        <p:spPr>
          <a:xfrm>
            <a:off x="7851212" y="1341032"/>
            <a:ext cx="27427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A30FBF-01BD-7438-5650-2213964E1251}"/>
              </a:ext>
            </a:extLst>
          </p:cNvPr>
          <p:cNvSpPr txBox="1"/>
          <p:nvPr/>
        </p:nvSpPr>
        <p:spPr>
          <a:xfrm>
            <a:off x="1099751" y="2977978"/>
            <a:ext cx="5461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F     =     X       .    </a:t>
            </a:r>
            <a:r>
              <a:rPr lang="el-GR" sz="36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θ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743EFC-0ABA-A791-E1CA-C5A6BF9D3F5F}"/>
              </a:ext>
            </a:extLst>
          </p:cNvPr>
          <p:cNvSpPr txBox="1"/>
          <p:nvPr/>
        </p:nvSpPr>
        <p:spPr>
          <a:xfrm>
            <a:off x="1266247" y="5731518"/>
            <a:ext cx="418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 (m x 1)                   (m x 2)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357AD5-86F0-4B4D-A260-0203A7AA0A63}"/>
              </a:ext>
            </a:extLst>
          </p:cNvPr>
          <p:cNvSpPr txBox="1"/>
          <p:nvPr/>
        </p:nvSpPr>
        <p:spPr>
          <a:xfrm>
            <a:off x="5189838" y="516081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(2 x 1)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7FC44-5678-6F24-51D9-C2ED499DD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75CD2-12CC-4B47-EB98-5E62D1865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9A6A-D124-4D66-A30C-EB079DD8D2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58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A3C9-C5EC-5A1E-2C50-EE96356B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Fonction De Coût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CBA90-8BF7-7DDE-0E3C-6132A9C970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18629"/>
                <a:ext cx="8596668" cy="3880773"/>
              </a:xfrm>
            </p:spPr>
            <p:txBody>
              <a:bodyPr>
                <a:normAutofit/>
              </a:bodyPr>
              <a:lstStyle/>
              <a:p>
                <a:r>
                  <a:rPr lang="fr-FR" sz="3600" dirty="0"/>
                  <a:t>J(</a:t>
                </a:r>
                <a:r>
                  <a:rPr lang="fr-FR" sz="3600" dirty="0">
                    <a:solidFill>
                      <a:schemeClr val="bg2">
                        <a:lumMod val="50000"/>
                      </a:schemeClr>
                    </a:solidFill>
                  </a:rPr>
                  <a:t>a</a:t>
                </a:r>
                <a:r>
                  <a:rPr lang="fr-FR" sz="3600" dirty="0"/>
                  <a:t>, </a:t>
                </a:r>
                <a:r>
                  <a:rPr lang="fr-FR" sz="3600" dirty="0">
                    <a:solidFill>
                      <a:schemeClr val="bg2">
                        <a:lumMod val="50000"/>
                      </a:schemeClr>
                    </a:solidFill>
                  </a:rPr>
                  <a:t>b</a:t>
                </a:r>
                <a:r>
                  <a:rPr lang="fr-FR" sz="3600" dirty="0"/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360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fr-FR" sz="36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sz="3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3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360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      −    </m:t>
                            </m:r>
                            <m:sSup>
                              <m:sSupPr>
                                <m:ctrlPr>
                                  <a:rPr lang="fr-FR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3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fr-FR" sz="3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3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600" dirty="0"/>
              </a:p>
              <a:p>
                <a:endParaRPr lang="en-US" sz="3600" dirty="0"/>
              </a:p>
              <a:p>
                <a:r>
                  <a:rPr lang="fr-FR" sz="3600" spc="600" dirty="0"/>
                  <a:t>J(</a:t>
                </a:r>
                <a:r>
                  <a:rPr lang="el-GR" sz="3600" b="1" spc="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</a:rPr>
                  <a:t>θ</a:t>
                </a:r>
                <a:r>
                  <a:rPr lang="fr-FR" sz="3600" spc="6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600" i="1" spc="6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600" b="0" i="1" spc="60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3600" b="0" i="1" spc="6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3600" b="0" i="1" spc="60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fr-FR" sz="3600" b="0" i="1" spc="60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fr-FR" sz="3600" b="0" i="1" spc="60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fr-FR" sz="3600" b="0" i="1" spc="60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3600" i="1" spc="6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3600" b="0" i="1" spc="6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m:rPr>
                                <m:nor/>
                              </m:rPr>
                              <a:rPr lang="fr-FR" sz="3600" b="1" i="0" spc="60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l-GR" sz="3600" b="1" spc="600" dirty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Arial" panose="020B0604020202020204" pitchFamily="34" charset="0"/>
                              </a:rPr>
                              <m:t>θ</m:t>
                            </m:r>
                            <m:r>
                              <a:rPr lang="fr-FR" sz="3600" i="1" spc="6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3600" b="0" i="1" spc="60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fr-FR" sz="3600" i="1" spc="6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fr-FR" sz="3600" b="0" i="1" spc="6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600" spc="600" dirty="0"/>
              </a:p>
              <a:p>
                <a:pPr marL="0" indent="0">
                  <a:buNone/>
                </a:pPr>
                <a:endParaRPr lang="en-US" sz="3600" dirty="0"/>
              </a:p>
              <a:p>
                <a:endParaRPr lang="fr-FR" sz="36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CBA90-8BF7-7DDE-0E3C-6132A9C970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18629"/>
                <a:ext cx="8596668" cy="3880773"/>
              </a:xfrm>
              <a:blipFill>
                <a:blip r:embed="rId2"/>
                <a:stretch>
                  <a:fillRect l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04967-1F2F-040A-12DC-E2AB9ADF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768BA-C6BD-2676-F3A9-FAB55D14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9A6A-D124-4D66-A30C-EB079DD8D2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26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A346-22BC-B155-2D18-13040D49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Gradients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D1F697-C8FC-A565-C975-02965C44A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l-GR" sz="2400" b="1" spc="600" dirty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Arial" panose="020B0604020202020204" pitchFamily="34" charset="0"/>
                              </a:rPr>
                              <m:t>θ</m:t>
                            </m:r>
                          </m:e>
                        </m:d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l-GR" sz="2400" b="1" spc="600" dirty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Arial" panose="020B0604020202020204" pitchFamily="34" charset="0"/>
                          </a:rPr>
                          <m:t>θ</m:t>
                        </m:r>
                      </m:den>
                    </m:f>
                  </m:oMath>
                </a14:m>
                <a:r>
                  <a:rPr lang="en-US" sz="36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sz="36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fr-FR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3600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fr-FR" sz="3600" i="1"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a:rPr lang="fr-FR" sz="3600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num>
                              <m:den>
                                <m:eqArr>
                                  <m:eqArr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eqArr>
                                      <m:eqArr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fr-FR" sz="3600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e/>
                                    </m:eqArr>
                                  </m:e>
                                  <m:e/>
                                </m:eqArr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sz="36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fr-FR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3600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fr-FR" sz="3600" i="1"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a:rPr lang="fr-FR" sz="3600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sz="36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D1F697-C8FC-A565-C975-02965C44A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6EE849-5B40-0FE6-7D9C-641FC8538D28}"/>
                  </a:ext>
                </a:extLst>
              </p:cNvPr>
              <p:cNvSpPr txBox="1"/>
              <p:nvPr/>
            </p:nvSpPr>
            <p:spPr>
              <a:xfrm>
                <a:off x="3722913" y="2321626"/>
                <a:ext cx="4091049" cy="763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 spc="6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800" i="1" spc="6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800" b="0" i="1" spc="6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800" b="0" i="1" spc="60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fr-FR" sz="1800" b="0" i="1" spc="600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r-FR" sz="1800" b="0" i="1" spc="60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fr-FR" sz="1800" b="0" i="1" spc="60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1" spc="6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𝑎𝑥</m:t>
                          </m:r>
                          <m:r>
                            <a:rPr lang="fr-FR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i="1" spc="6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6EE849-5B40-0FE6-7D9C-641FC8538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913" y="2321626"/>
                <a:ext cx="4091049" cy="763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2D9D7-ADD0-F95B-D2D8-CDEC0A98854E}"/>
                  </a:ext>
                </a:extLst>
              </p:cNvPr>
              <p:cNvSpPr txBox="1"/>
              <p:nvPr/>
            </p:nvSpPr>
            <p:spPr>
              <a:xfrm>
                <a:off x="3722912" y="3799947"/>
                <a:ext cx="4091049" cy="763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 spc="6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800" i="1" spc="6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800" b="0" i="1" spc="6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800" b="0" i="1" spc="60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fr-FR" sz="1800" b="0" i="1" spc="600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r-FR" sz="1800" b="0" i="1" spc="60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fr-FR" sz="1800" b="0" i="1" spc="6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i="1" spc="6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𝑎𝑥</m:t>
                          </m:r>
                          <m:r>
                            <a:rPr lang="fr-FR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i="1" spc="6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2D9D7-ADD0-F95B-D2D8-CDEC0A988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912" y="3799947"/>
                <a:ext cx="4091049" cy="763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64EB6-0125-C649-DC93-56C5B91F2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13033-22A4-BA89-3058-E5AFD89E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9A6A-D124-4D66-A30C-EB079DD8D2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34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BF2B-BDEC-7309-89D0-444F9C02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Gradient </a:t>
            </a:r>
            <a:r>
              <a:rPr lang="fr-FR" sz="4400" dirty="0" err="1"/>
              <a:t>Descent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01C207-5795-240E-874E-26B30705DD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8596668" cy="3880773"/>
              </a:xfrm>
            </p:spPr>
            <p:txBody>
              <a:bodyPr>
                <a:normAutofit/>
              </a:bodyPr>
              <a:lstStyle/>
              <a:p>
                <a:r>
                  <a:rPr lang="fr-FR" sz="3600" spc="6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36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/>
                          <m:e>
                            <m:r>
                              <a:rPr lang="fr-FR" sz="36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fr-FR" sz="3600" spc="6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fr-FR" sz="3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fr-FR" sz="3000" spc="6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fr-FR" sz="3000" spc="600" dirty="0"/>
                              <m:t> – </m:t>
                            </m:r>
                            <m:r>
                              <m:rPr>
                                <m:nor/>
                              </m:rPr>
                              <a:rPr lang="el-GR" sz="3000" b="1" spc="600" dirty="0"/>
                              <m:t>α</m:t>
                            </m:r>
                            <m:r>
                              <m:rPr>
                                <m:nor/>
                              </m:rPr>
                              <a:rPr lang="fr-FR" sz="3000" b="1" spc="600" dirty="0"/>
                              <m:t> </m:t>
                            </m:r>
                            <m:f>
                              <m:fPr>
                                <m:ctrlPr>
                                  <a:rPr lang="en-US" sz="3000" i="1" spc="60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000" i="1" spc="60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sz="3000" i="1" spc="60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num>
                              <m:den>
                                <m:r>
                                  <a:rPr lang="en-US" sz="3000" i="1" spc="60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sz="3000" i="1" spc="60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e>
                          <m:e>
                            <m:r>
                              <m:rPr>
                                <m:nor/>
                              </m:rPr>
                              <a:rPr lang="fr-FR" sz="3000" spc="6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fr-FR" sz="3000" spc="600" dirty="0"/>
                              <m:t> – </m:t>
                            </m:r>
                            <m:r>
                              <m:rPr>
                                <m:nor/>
                              </m:rPr>
                              <a:rPr lang="el-GR" sz="3000" b="1" spc="600" dirty="0"/>
                              <m:t>α</m:t>
                            </m:r>
                            <m:r>
                              <m:rPr>
                                <m:nor/>
                              </m:rPr>
                              <a:rPr lang="fr-FR" sz="3000" b="1" spc="600" dirty="0"/>
                              <m:t> </m:t>
                            </m:r>
                            <m:f>
                              <m:fPr>
                                <m:ctrlPr>
                                  <a:rPr lang="en-US" sz="3000" i="1" spc="60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000" i="1" spc="60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sz="3000" i="1" spc="60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num>
                              <m:den>
                                <m:r>
                                  <a:rPr lang="en-US" sz="3000" i="1" spc="60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sz="3000" i="1" spc="60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fr-FR" sz="3600" spc="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3600" spc="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fr-FR" sz="3600" spc="6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3600" b="0" i="0" spc="6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l-GR" sz="3600" b="1" spc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</a:rPr>
                      <m:t>θ</m:t>
                    </m:r>
                  </m:oMath>
                </a14:m>
                <a:r>
                  <a:rPr lang="fr-FR" sz="3600" spc="6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fr-FR" sz="3600" spc="600" dirty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3600" b="1" spc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</a:rPr>
                      <m:t>θ</m:t>
                    </m:r>
                  </m:oMath>
                </a14:m>
                <a:r>
                  <a:rPr lang="fr-FR" sz="3600" spc="600" dirty="0"/>
                  <a:t> – </a:t>
                </a:r>
                <a:r>
                  <a:rPr lang="el-GR" sz="3600" b="1" spc="600" dirty="0"/>
                  <a:t>α</a:t>
                </a:r>
                <a:r>
                  <a:rPr lang="fr-FR" sz="3600" b="1" spc="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pc="6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spc="60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sz="3600" b="0" i="1" spc="600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3600" i="1" spc="60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l-GR" sz="3600" b="1" spc="600" dirty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Arial" panose="020B0604020202020204" pitchFamily="34" charset="0"/>
                          </a:rPr>
                          <m:t>θ</m:t>
                        </m:r>
                      </m:den>
                    </m:f>
                  </m:oMath>
                </a14:m>
                <a:endParaRPr lang="en-US" sz="3600" spc="600" dirty="0"/>
              </a:p>
              <a:p>
                <a:pPr marL="0" indent="0">
                  <a:buNone/>
                </a:pPr>
                <a:endParaRPr lang="en-US" sz="3600" spc="600" dirty="0"/>
              </a:p>
              <a:p>
                <a:endParaRPr lang="en-US" sz="3600" spc="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01C207-5795-240E-874E-26B30705DD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8596668" cy="3880773"/>
              </a:xfrm>
              <a:blipFill>
                <a:blip r:embed="rId3"/>
                <a:stretch>
                  <a:fillRect l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7F8C0-C1E6-5D93-20A0-2D8935E2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6C687-D834-EFEE-B69B-09444679C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9A6A-D124-4D66-A30C-EB079DD8D2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09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etting started with the Jupyter notebook (part 1) | Packt Hub">
            <a:extLst>
              <a:ext uri="{FF2B5EF4-FFF2-40B4-BE49-F238E27FC236}">
                <a16:creationId xmlns:a16="http://schemas.microsoft.com/office/drawing/2014/main" id="{AB5721DB-EE97-7854-0660-E5C055004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079" y="0"/>
            <a:ext cx="122160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Python Jupyter Notebooks | Documentation">
            <a:extLst>
              <a:ext uri="{FF2B5EF4-FFF2-40B4-BE49-F238E27FC236}">
                <a16:creationId xmlns:a16="http://schemas.microsoft.com/office/drawing/2014/main" id="{BCCD8394-E9CE-4A17-619B-C6D6CAFF7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0"/>
            <a:ext cx="4162425" cy="1104900"/>
          </a:xfrm>
          <a:prstGeom prst="rect">
            <a:avLst/>
          </a:prstGeom>
          <a:noFill/>
          <a:effectLst>
            <a:outerShdw blurRad="330200" dist="279400" dir="8400000" algn="ctr" rotWithShape="0">
              <a:schemeClr val="bg1"/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54C7A05-0E65-2FDC-E7C4-32DC0C80C21C}"/>
              </a:ext>
            </a:extLst>
          </p:cNvPr>
          <p:cNvSpPr/>
          <p:nvPr/>
        </p:nvSpPr>
        <p:spPr>
          <a:xfrm>
            <a:off x="3122076" y="3214470"/>
            <a:ext cx="59478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Let’s</a:t>
            </a:r>
            <a:r>
              <a:rPr lang="fr-FR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go to </a:t>
            </a:r>
            <a:r>
              <a:rPr lang="fr-FR" sz="5400" b="0" cap="none" spc="0" dirty="0" err="1">
                <a:ln w="0"/>
                <a:solidFill>
                  <a:srgbClr val="F56B1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jupyter</a:t>
            </a:r>
            <a:endParaRPr lang="en-US" sz="5400" b="0" cap="none" spc="0" dirty="0">
              <a:ln w="0"/>
              <a:solidFill>
                <a:srgbClr val="F56B1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BC38ED-917E-3B9C-F0F8-5E6D47127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1B696-3BA4-E898-47B2-0F4B795B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9A6A-D124-4D66-A30C-EB079DD8D2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8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8B4AF-27F6-BE54-A75E-0C2154AC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1C2FC-3777-82C6-5743-3BA3A0DF4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The Machine Learning Works</a:t>
            </a:r>
          </a:p>
          <a:p>
            <a:r>
              <a:rPr lang="fr-FR" dirty="0" err="1"/>
              <a:t>Univariate</a:t>
            </a:r>
            <a:r>
              <a:rPr lang="fr-FR" dirty="0"/>
              <a:t> 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  <a:p>
            <a:r>
              <a:rPr lang="fr-FR" dirty="0" err="1"/>
              <a:t>Dataset</a:t>
            </a:r>
            <a:endParaRPr lang="fr-FR" dirty="0"/>
          </a:p>
          <a:p>
            <a:r>
              <a:rPr lang="fr-FR" dirty="0"/>
              <a:t>Modèle</a:t>
            </a:r>
          </a:p>
          <a:p>
            <a:r>
              <a:rPr lang="fr-FR" dirty="0"/>
              <a:t>Fonction Coût</a:t>
            </a:r>
          </a:p>
          <a:p>
            <a:r>
              <a:rPr lang="fr-FR" dirty="0"/>
              <a:t>Algorithme De Minimisation</a:t>
            </a:r>
          </a:p>
          <a:p>
            <a:r>
              <a:rPr lang="fr-FR" dirty="0"/>
              <a:t>Implémentation</a:t>
            </a:r>
          </a:p>
          <a:p>
            <a:r>
              <a:rPr lang="fr-FR" dirty="0"/>
              <a:t>Consommation de model ML</a:t>
            </a:r>
          </a:p>
          <a:p>
            <a:endParaRPr lang="en-US" dirty="0"/>
          </a:p>
          <a:p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74AC2-BD50-39BE-A2FA-716EBCF6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B67E8-DB88-F516-AA0E-9DA32D62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9A6A-D124-4D66-A30C-EB079DD8D2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2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24A3-719A-FB3C-AF15-97E9BD00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Machine Learning Works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A563B2E-712E-14E3-B35C-AA2D0B525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23" y="2160588"/>
            <a:ext cx="8145392" cy="3881437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0B407-77CC-F9E8-8E71-B4F3A1E61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6504A-50B8-6C66-2C6D-DBFEE5F8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9A6A-D124-4D66-A30C-EB079DD8D2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32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6D6BFA-EFC7-2397-CF1E-37CE9E41A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207" y="-121920"/>
            <a:ext cx="12465953" cy="6979920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69883A-8A6E-4283-FF14-FEE60436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4DA49A-6B51-6A5F-5054-135D5041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9A6A-D124-4D66-A30C-EB079DD8D2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1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1C6C-30F1-39F4-CC66-2EFDAEB9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Univariate</a:t>
            </a:r>
            <a:r>
              <a:rPr lang="fr-FR" dirty="0"/>
              <a:t> 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EBE02-2091-8E1E-A8E3-1B91101DD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1633" y="2602549"/>
            <a:ext cx="4184035" cy="3880772"/>
          </a:xfrm>
        </p:spPr>
        <p:txBody>
          <a:bodyPr/>
          <a:lstStyle/>
          <a:p>
            <a:r>
              <a:rPr lang="fr-FR" dirty="0"/>
              <a:t>1.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Y : </a:t>
            </a:r>
            <a:r>
              <a:rPr lang="fr-FR" dirty="0" err="1"/>
              <a:t>target</a:t>
            </a:r>
            <a:endParaRPr lang="fr-FR" dirty="0"/>
          </a:p>
          <a:p>
            <a:pPr lvl="1"/>
            <a:r>
              <a:rPr lang="fr-FR" dirty="0"/>
              <a:t>X : </a:t>
            </a:r>
            <a:r>
              <a:rPr lang="fr-FR" dirty="0" err="1"/>
              <a:t>features</a:t>
            </a:r>
            <a:endParaRPr lang="fr-FR" dirty="0"/>
          </a:p>
          <a:p>
            <a:r>
              <a:rPr lang="fr-FR" dirty="0"/>
              <a:t>2. Modèle</a:t>
            </a:r>
          </a:p>
          <a:p>
            <a:pPr lvl="1"/>
            <a:r>
              <a:rPr lang="fr-FR" dirty="0"/>
              <a:t>paramètres</a:t>
            </a:r>
          </a:p>
          <a:p>
            <a:r>
              <a:rPr lang="fr-FR" dirty="0"/>
              <a:t>3. Fonction Coût</a:t>
            </a:r>
          </a:p>
          <a:p>
            <a:r>
              <a:rPr lang="fr-FR" dirty="0"/>
              <a:t>4. Algorithme De Minimisation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09B41C-0CA9-8144-2667-088D77C5CE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75" y="2160589"/>
            <a:ext cx="5898315" cy="370041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E241F-BF58-A310-6523-7EC8379E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8E2B0-0C53-D3BA-779E-BBD5E76F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9A6A-D124-4D66-A30C-EB079DD8D2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2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6BE8A8-F2EA-821F-4756-911579766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90EA30-0922-0F68-545E-38A30B6B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50A504-669A-035D-B09C-21876C5A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9A6A-D124-4D66-A30C-EB079DD8D2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46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0A09-EEB4-9F89-5F7D-C93636BD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500" dirty="0" err="1"/>
              <a:t>DataSet</a:t>
            </a:r>
            <a:endParaRPr lang="en-US" sz="4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951AC-551A-32E1-EB2B-75D32F4B6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5418666" cy="3880772"/>
          </a:xfrm>
        </p:spPr>
        <p:txBody>
          <a:bodyPr>
            <a:normAutofit/>
          </a:bodyPr>
          <a:lstStyle/>
          <a:p>
            <a:r>
              <a:rPr lang="fr-FR" sz="3200" dirty="0"/>
              <a:t>(X, y) avec </a:t>
            </a:r>
            <a:r>
              <a:rPr lang="fr-FR" sz="3200" b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fr-FR" sz="3200" dirty="0"/>
              <a:t> exemples</a:t>
            </a:r>
            <a:endParaRPr lang="en-US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D94D27-23BF-731F-3577-21C16F2D4B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313" y="473376"/>
            <a:ext cx="1131426" cy="1131426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E68F338-E95B-7B73-0E07-C48EA3F9CE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897242"/>
                  </p:ext>
                </p:extLst>
              </p:nvPr>
            </p:nvGraphicFramePr>
            <p:xfrm>
              <a:off x="3632271" y="3700372"/>
              <a:ext cx="3178002" cy="27954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9001">
                      <a:extLst>
                        <a:ext uri="{9D8B030D-6E8A-4147-A177-3AD203B41FA5}">
                          <a16:colId xmlns:a16="http://schemas.microsoft.com/office/drawing/2014/main" val="2508470149"/>
                        </a:ext>
                      </a:extLst>
                    </a:gridCol>
                    <a:gridCol w="1589001">
                      <a:extLst>
                        <a:ext uri="{9D8B030D-6E8A-4147-A177-3AD203B41FA5}">
                          <a16:colId xmlns:a16="http://schemas.microsoft.com/office/drawing/2014/main" val="1327264119"/>
                        </a:ext>
                      </a:extLst>
                    </a:gridCol>
                  </a:tblGrid>
                  <a:tr h="6988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3600" dirty="0"/>
                            <a:t>X</a:t>
                          </a:r>
                          <a:endParaRPr 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3600" dirty="0"/>
                            <a:t>Y</a:t>
                          </a:r>
                          <a:endParaRPr lang="en-US" sz="3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7271365"/>
                      </a:ext>
                    </a:extLst>
                  </a:tr>
                  <a:tr h="6988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835882"/>
                      </a:ext>
                    </a:extLst>
                  </a:tr>
                  <a:tr h="6988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1" dirty="0"/>
                            <a:t>.</a:t>
                          </a:r>
                        </a:p>
                        <a:p>
                          <a:pPr algn="ctr"/>
                          <a:r>
                            <a:rPr lang="fr-FR" sz="800" b="1" dirty="0"/>
                            <a:t>.</a:t>
                          </a:r>
                        </a:p>
                        <a:p>
                          <a:pPr algn="ctr"/>
                          <a:r>
                            <a:rPr lang="fr-FR" sz="800" b="1" dirty="0"/>
                            <a:t>.</a:t>
                          </a:r>
                          <a:endParaRPr lang="en-US" sz="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900" b="1" dirty="0"/>
                            <a:t>.</a:t>
                          </a:r>
                        </a:p>
                        <a:p>
                          <a:pPr algn="ctr"/>
                          <a:r>
                            <a:rPr lang="fr-FR" sz="900" b="1" dirty="0"/>
                            <a:t>.</a:t>
                          </a:r>
                        </a:p>
                        <a:p>
                          <a:pPr algn="ctr"/>
                          <a:r>
                            <a:rPr lang="fr-FR" sz="900" b="1" dirty="0"/>
                            <a:t>.</a:t>
                          </a:r>
                          <a:endParaRPr lang="en-US" sz="9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2582889"/>
                      </a:ext>
                    </a:extLst>
                  </a:tr>
                  <a:tr h="6988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32977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E68F338-E95B-7B73-0E07-C48EA3F9CE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897242"/>
                  </p:ext>
                </p:extLst>
              </p:nvPr>
            </p:nvGraphicFramePr>
            <p:xfrm>
              <a:off x="3632271" y="3700372"/>
              <a:ext cx="3178002" cy="27954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9001">
                      <a:extLst>
                        <a:ext uri="{9D8B030D-6E8A-4147-A177-3AD203B41FA5}">
                          <a16:colId xmlns:a16="http://schemas.microsoft.com/office/drawing/2014/main" val="2508470149"/>
                        </a:ext>
                      </a:extLst>
                    </a:gridCol>
                    <a:gridCol w="1589001">
                      <a:extLst>
                        <a:ext uri="{9D8B030D-6E8A-4147-A177-3AD203B41FA5}">
                          <a16:colId xmlns:a16="http://schemas.microsoft.com/office/drawing/2014/main" val="1327264119"/>
                        </a:ext>
                      </a:extLst>
                    </a:gridCol>
                  </a:tblGrid>
                  <a:tr h="6988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3600" dirty="0"/>
                            <a:t>X</a:t>
                          </a:r>
                          <a:endParaRPr 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3600" dirty="0"/>
                            <a:t>Y</a:t>
                          </a:r>
                          <a:endParaRPr lang="en-US" sz="3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7271365"/>
                      </a:ext>
                    </a:extLst>
                  </a:tr>
                  <a:tr h="698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2" t="-108696" r="-101145" b="-20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66" t="-108696" r="-1533" b="-20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835882"/>
                      </a:ext>
                    </a:extLst>
                  </a:tr>
                  <a:tr h="6988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1" dirty="0"/>
                            <a:t>.</a:t>
                          </a:r>
                        </a:p>
                        <a:p>
                          <a:pPr algn="ctr"/>
                          <a:r>
                            <a:rPr lang="fr-FR" sz="800" b="1" dirty="0"/>
                            <a:t>.</a:t>
                          </a:r>
                        </a:p>
                        <a:p>
                          <a:pPr algn="ctr"/>
                          <a:r>
                            <a:rPr lang="fr-FR" sz="800" b="1" dirty="0"/>
                            <a:t>.</a:t>
                          </a:r>
                          <a:endParaRPr lang="en-US" sz="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900" b="1" dirty="0"/>
                            <a:t>.</a:t>
                          </a:r>
                        </a:p>
                        <a:p>
                          <a:pPr algn="ctr"/>
                          <a:r>
                            <a:rPr lang="fr-FR" sz="900" b="1" dirty="0"/>
                            <a:t>.</a:t>
                          </a:r>
                        </a:p>
                        <a:p>
                          <a:pPr algn="ctr"/>
                          <a:r>
                            <a:rPr lang="fr-FR" sz="900" b="1" dirty="0"/>
                            <a:t>.</a:t>
                          </a:r>
                          <a:endParaRPr lang="en-US" sz="9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2582889"/>
                      </a:ext>
                    </a:extLst>
                  </a:tr>
                  <a:tr h="698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2" t="-307826" r="-101145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66" t="-307826" r="-1533" b="-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32977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A3298BD-847D-30F3-E4F3-E6710B4542AB}"/>
              </a:ext>
            </a:extLst>
          </p:cNvPr>
          <p:cNvSpPr/>
          <p:nvPr/>
        </p:nvSpPr>
        <p:spPr>
          <a:xfrm>
            <a:off x="3386667" y="3245929"/>
            <a:ext cx="209050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FF9BF4-4A77-6B23-5A8E-DC00E3101B9D}"/>
              </a:ext>
            </a:extLst>
          </p:cNvPr>
          <p:cNvSpPr/>
          <p:nvPr/>
        </p:nvSpPr>
        <p:spPr>
          <a:xfrm>
            <a:off x="4975668" y="3245929"/>
            <a:ext cx="209050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target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C13653-B4E1-C878-5AB8-BDBA0D75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87661A-5B34-BF45-08A6-FA8C6164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9A6A-D124-4D66-A30C-EB079DD8D2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5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8ECC-651C-9DA4-37C9-8A5EA43C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500" dirty="0" err="1"/>
              <a:t>Modéle</a:t>
            </a:r>
            <a:endParaRPr lang="en-US" sz="4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AAB88-3E28-9070-55EE-22B70B4D9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F(X)= </a:t>
            </a:r>
            <a:r>
              <a:rPr lang="fr-FR" sz="3600" b="1" i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fr-FR" sz="3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3600" b="1" dirty="0">
                <a:solidFill>
                  <a:schemeClr val="tx1"/>
                </a:solidFill>
              </a:rPr>
              <a:t>X</a:t>
            </a:r>
            <a:r>
              <a:rPr lang="fr-FR" sz="3600" dirty="0"/>
              <a:t> + </a:t>
            </a:r>
            <a:r>
              <a:rPr lang="fr-FR" sz="3600" b="1" i="1" dirty="0">
                <a:solidFill>
                  <a:schemeClr val="bg2">
                    <a:lumMod val="50000"/>
                  </a:schemeClr>
                </a:solidFill>
              </a:rPr>
              <a:t>b</a:t>
            </a:r>
            <a:endParaRPr lang="en-US" sz="36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68B46F-38B0-03C6-A993-AC2EA7603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25" y="3361016"/>
            <a:ext cx="2910535" cy="29105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DAE97E-6E53-907A-857C-384A404328D8}"/>
              </a:ext>
            </a:extLst>
          </p:cNvPr>
          <p:cNvSpPr txBox="1"/>
          <p:nvPr/>
        </p:nvSpPr>
        <p:spPr>
          <a:xfrm>
            <a:off x="4248381" y="4496243"/>
            <a:ext cx="228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=</a:t>
            </a:r>
            <a:endParaRPr lang="en-US" sz="6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BC4984-00E8-3824-BB7F-9C05C87BF244}"/>
              </a:ext>
            </a:extLst>
          </p:cNvPr>
          <p:cNvCxnSpPr>
            <a:cxnSpLocks/>
          </p:cNvCxnSpPr>
          <p:nvPr/>
        </p:nvCxnSpPr>
        <p:spPr>
          <a:xfrm flipV="1">
            <a:off x="4871431" y="3429000"/>
            <a:ext cx="3325899" cy="265176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27CC808-21DD-6F61-8009-F54FA7CA76BA}"/>
              </a:ext>
            </a:extLst>
          </p:cNvPr>
          <p:cNvSpPr txBox="1"/>
          <p:nvPr/>
        </p:nvSpPr>
        <p:spPr>
          <a:xfrm>
            <a:off x="5391381" y="3900920"/>
            <a:ext cx="1192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a= pente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B0EAD-890B-7994-B8D5-1C69E864E0E5}"/>
              </a:ext>
            </a:extLst>
          </p:cNvPr>
          <p:cNvSpPr txBox="1"/>
          <p:nvPr/>
        </p:nvSpPr>
        <p:spPr>
          <a:xfrm>
            <a:off x="6534380" y="5307009"/>
            <a:ext cx="3060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b=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L'ordonnée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à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l'origine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E92705-20C6-82C8-D8F8-B0543FB12175}"/>
              </a:ext>
            </a:extLst>
          </p:cNvPr>
          <p:cNvSpPr txBox="1"/>
          <p:nvPr/>
        </p:nvSpPr>
        <p:spPr>
          <a:xfrm>
            <a:off x="8165060" y="3117670"/>
            <a:ext cx="651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F(X)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884A2-B7AB-CCEC-9F56-E14F63D3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613EF-E66F-5465-CFB0-358C552CC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9A6A-D124-4D66-A30C-EB079DD8D2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7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A3C9-C5EC-5A1E-2C50-EE96356B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Fonction De Coût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CBA90-8BF7-7DDE-0E3C-6132A9C970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18629"/>
                <a:ext cx="8596668" cy="3880773"/>
              </a:xfrm>
            </p:spPr>
            <p:txBody>
              <a:bodyPr>
                <a:normAutofit/>
              </a:bodyPr>
              <a:lstStyle/>
              <a:p>
                <a:r>
                  <a:rPr lang="fr-FR" sz="3600" dirty="0"/>
                  <a:t>J(</a:t>
                </a:r>
                <a:r>
                  <a:rPr lang="fr-FR" sz="3600" dirty="0">
                    <a:solidFill>
                      <a:schemeClr val="bg2">
                        <a:lumMod val="50000"/>
                      </a:schemeClr>
                    </a:solidFill>
                  </a:rPr>
                  <a:t>a</a:t>
                </a:r>
                <a:r>
                  <a:rPr lang="fr-FR" sz="3600" dirty="0"/>
                  <a:t>, </a:t>
                </a:r>
                <a:r>
                  <a:rPr lang="fr-FR" sz="3600" dirty="0">
                    <a:solidFill>
                      <a:schemeClr val="bg2">
                        <a:lumMod val="50000"/>
                      </a:schemeClr>
                    </a:solidFill>
                  </a:rPr>
                  <a:t>b</a:t>
                </a:r>
                <a:r>
                  <a:rPr lang="fr-FR" sz="3600" dirty="0"/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36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fr-FR" sz="36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fr-FR" sz="36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sz="3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3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fr-FR" sz="36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−    </m:t>
                            </m:r>
                            <m:sSup>
                              <m:sSupPr>
                                <m:ctrlPr>
                                  <a:rPr lang="fr-FR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3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fr-FR" sz="3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3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fr-FR" sz="3600" dirty="0"/>
              </a:p>
              <a:p>
                <a:endParaRPr lang="fr-FR" sz="3600" dirty="0"/>
              </a:p>
              <a:p>
                <a:r>
                  <a:rPr lang="fr-FR" sz="3600" dirty="0"/>
                  <a:t>J(</a:t>
                </a:r>
                <a:r>
                  <a:rPr lang="fr-FR" sz="3600" dirty="0">
                    <a:solidFill>
                      <a:schemeClr val="bg2">
                        <a:lumMod val="50000"/>
                      </a:schemeClr>
                    </a:solidFill>
                  </a:rPr>
                  <a:t>a</a:t>
                </a:r>
                <a:r>
                  <a:rPr lang="fr-FR" sz="3600" dirty="0"/>
                  <a:t>, </a:t>
                </a:r>
                <a:r>
                  <a:rPr lang="fr-FR" sz="3600" dirty="0">
                    <a:solidFill>
                      <a:schemeClr val="bg2">
                        <a:lumMod val="50000"/>
                      </a:schemeClr>
                    </a:solidFill>
                  </a:rPr>
                  <a:t>b</a:t>
                </a:r>
                <a:r>
                  <a:rPr lang="fr-FR" sz="3600" dirty="0"/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360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fr-FR" sz="36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sz="3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3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360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      −    </m:t>
                            </m:r>
                            <m:sSup>
                              <m:sSupPr>
                                <m:ctrlPr>
                                  <a:rPr lang="fr-FR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3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fr-FR" sz="3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3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CBA90-8BF7-7DDE-0E3C-6132A9C970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18629"/>
                <a:ext cx="8596668" cy="3880773"/>
              </a:xfrm>
              <a:blipFill>
                <a:blip r:embed="rId2"/>
                <a:stretch>
                  <a:fillRect l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BC057AD-07B3-5C88-0DD1-B6C8F4CF1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15" y="4174726"/>
            <a:ext cx="6738705" cy="269851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DB07E6C-186A-A442-6796-A3C004CE5A4E}"/>
              </a:ext>
            </a:extLst>
          </p:cNvPr>
          <p:cNvSpPr/>
          <p:nvPr/>
        </p:nvSpPr>
        <p:spPr>
          <a:xfrm>
            <a:off x="4564188" y="3322320"/>
            <a:ext cx="1943292" cy="876404"/>
          </a:xfrm>
          <a:prstGeom prst="arc">
            <a:avLst>
              <a:gd name="adj1" fmla="val 7901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CA1AE2-6FC4-7910-B922-0C4815AF1869}"/>
              </a:ext>
            </a:extLst>
          </p:cNvPr>
          <p:cNvCxnSpPr/>
          <p:nvPr/>
        </p:nvCxnSpPr>
        <p:spPr>
          <a:xfrm>
            <a:off x="5273040" y="2484120"/>
            <a:ext cx="137160" cy="8077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0284E-E820-4EF9-B187-F34BF9EA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72BA5-A4D3-1B9E-DC30-FA775081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9A6A-D124-4D66-A30C-EB079DD8D2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846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</TotalTime>
  <Words>368</Words>
  <Application>Microsoft Office PowerPoint</Application>
  <PresentationFormat>Widescreen</PresentationFormat>
  <Paragraphs>139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</vt:lpstr>
      <vt:lpstr>Arial Black</vt:lpstr>
      <vt:lpstr>Calibri</vt:lpstr>
      <vt:lpstr>Cambria Math</vt:lpstr>
      <vt:lpstr>Trebuchet MS</vt:lpstr>
      <vt:lpstr>Wingdings 3</vt:lpstr>
      <vt:lpstr>Facet</vt:lpstr>
      <vt:lpstr>FORMATION MACHINE LEARNING</vt:lpstr>
      <vt:lpstr>PLAN</vt:lpstr>
      <vt:lpstr>How The Machine Learning Works</vt:lpstr>
      <vt:lpstr>PowerPoint Presentation</vt:lpstr>
      <vt:lpstr>Univariate Linear Regression</vt:lpstr>
      <vt:lpstr>PowerPoint Presentation</vt:lpstr>
      <vt:lpstr>DataSet</vt:lpstr>
      <vt:lpstr>Modéle</vt:lpstr>
      <vt:lpstr>Fonction De Coût</vt:lpstr>
      <vt:lpstr>Gradients</vt:lpstr>
      <vt:lpstr>Gradient Descent</vt:lpstr>
      <vt:lpstr>Théorique</vt:lpstr>
      <vt:lpstr>Pratiquement</vt:lpstr>
      <vt:lpstr>Dataset</vt:lpstr>
      <vt:lpstr>Modéle</vt:lpstr>
      <vt:lpstr>Fonction De Coût</vt:lpstr>
      <vt:lpstr>Gradients</vt:lpstr>
      <vt:lpstr>Gradient Descent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mohamed makhloufi</dc:creator>
  <cp:lastModifiedBy>mohamed makhloufi</cp:lastModifiedBy>
  <cp:revision>6</cp:revision>
  <dcterms:created xsi:type="dcterms:W3CDTF">2022-11-16T16:56:23Z</dcterms:created>
  <dcterms:modified xsi:type="dcterms:W3CDTF">2022-11-29T21:59:31Z</dcterms:modified>
</cp:coreProperties>
</file>