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6"/>
  </p:notesMasterIdLst>
  <p:sldIdLst>
    <p:sldId id="599" r:id="rId2"/>
    <p:sldId id="600" r:id="rId3"/>
    <p:sldId id="601" r:id="rId4"/>
    <p:sldId id="602" r:id="rId5"/>
    <p:sldId id="528" r:id="rId6"/>
    <p:sldId id="584" r:id="rId7"/>
    <p:sldId id="605" r:id="rId8"/>
    <p:sldId id="606" r:id="rId9"/>
    <p:sldId id="613" r:id="rId10"/>
    <p:sldId id="618" r:id="rId11"/>
    <p:sldId id="614" r:id="rId12"/>
    <p:sldId id="607" r:id="rId13"/>
    <p:sldId id="608" r:id="rId14"/>
    <p:sldId id="585" r:id="rId15"/>
    <p:sldId id="586" r:id="rId16"/>
    <p:sldId id="615" r:id="rId17"/>
    <p:sldId id="587" r:id="rId18"/>
    <p:sldId id="588" r:id="rId19"/>
    <p:sldId id="616" r:id="rId20"/>
    <p:sldId id="589" r:id="rId21"/>
    <p:sldId id="590" r:id="rId22"/>
    <p:sldId id="591" r:id="rId23"/>
    <p:sldId id="592" r:id="rId24"/>
    <p:sldId id="593" r:id="rId25"/>
    <p:sldId id="609" r:id="rId26"/>
    <p:sldId id="610" r:id="rId27"/>
    <p:sldId id="594" r:id="rId28"/>
    <p:sldId id="595" r:id="rId29"/>
    <p:sldId id="596" r:id="rId30"/>
    <p:sldId id="597" r:id="rId31"/>
    <p:sldId id="611" r:id="rId32"/>
    <p:sldId id="612" r:id="rId33"/>
    <p:sldId id="598" r:id="rId34"/>
    <p:sldId id="617" r:id="rId35"/>
  </p:sldIdLst>
  <p:sldSz cx="9144000" cy="6858000" type="screen4x3"/>
  <p:notesSz cx="6858000" cy="9144000"/>
  <p:custDataLst>
    <p:tags r:id="rId37"/>
  </p:custDataLst>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93920"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endParaRPr lang="en-US" alt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endParaRPr lang="en-US" altLang="en-US"/>
          </a:p>
        </p:txBody>
      </p:sp>
      <p:sp>
        <p:nvSpPr>
          <p:cNvPr id="460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endParaRPr lang="en-US" alt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06A13B89-C916-4634-BDE4-AC974F595C19}" type="slidenum">
              <a:rPr lang="en-US" altLang="en-US"/>
              <a:pPr/>
              <a:t>‹#›</a:t>
            </a:fld>
            <a:endParaRPr lang="en-US" altLang="en-US"/>
          </a:p>
        </p:txBody>
      </p:sp>
    </p:spTree>
    <p:extLst>
      <p:ext uri="{BB962C8B-B14F-4D97-AF65-F5344CB8AC3E}">
        <p14:creationId xmlns:p14="http://schemas.microsoft.com/office/powerpoint/2010/main" val="26354714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4E878-D17E-4428-B130-C7FB4DE2DEDC}" type="slidenum">
              <a:rPr lang="en-US" altLang="en-US"/>
              <a:pPr/>
              <a:t>1</a:t>
            </a:fld>
            <a:endParaRPr lang="en-US" altLang="en-US"/>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873178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277745-1BFB-4FA6-BAB3-3BA2EEC28A30}" type="slidenum">
              <a:rPr lang="en-US" altLang="en-US"/>
              <a:pPr/>
              <a:t>10</a:t>
            </a:fld>
            <a:endParaRPr lang="en-US" altLang="en-US"/>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266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6FD5B-20F6-44C2-B3C1-77B766B93654}" type="slidenum">
              <a:rPr lang="en-US" altLang="en-US"/>
              <a:pPr/>
              <a:t>11</a:t>
            </a:fld>
            <a:endParaRPr lang="en-US" alt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612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6ED00-0A75-4D61-BB01-C3B1AB7ECA9A}" type="slidenum">
              <a:rPr lang="en-US" altLang="en-US"/>
              <a:pPr/>
              <a:t>12</a:t>
            </a:fld>
            <a:endParaRPr lang="en-US" altLang="en-U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68051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A2098-8911-42C1-8700-290543874BD9}" type="slidenum">
              <a:rPr lang="en-US" altLang="en-US"/>
              <a:pPr/>
              <a:t>13</a:t>
            </a:fld>
            <a:endParaRPr lang="en-US" altLang="en-US"/>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210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E366A-975E-49A7-A9DF-E04B286B51D0}" type="slidenum">
              <a:rPr lang="en-US" altLang="en-US"/>
              <a:pPr/>
              <a:t>14</a:t>
            </a:fld>
            <a:endParaRPr lang="en-US" altLang="en-US"/>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0945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DBBA9-4F4A-4660-97C4-4FD6160C2C11}" type="slidenum">
              <a:rPr lang="en-US" altLang="en-US"/>
              <a:pPr/>
              <a:t>15</a:t>
            </a:fld>
            <a:endParaRPr lang="en-US" alt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6376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4D957-28D8-4D89-AAFF-1F33BFBA3383}" type="slidenum">
              <a:rPr lang="en-US" altLang="en-US"/>
              <a:pPr/>
              <a:t>16</a:t>
            </a:fld>
            <a:endParaRPr lang="en-US" altLang="en-US"/>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658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85379A-447A-4E1E-8CFA-DDF2F6CDC72A}" type="slidenum">
              <a:rPr lang="en-US" altLang="en-US"/>
              <a:pPr/>
              <a:t>17</a:t>
            </a:fld>
            <a:endParaRPr lang="en-US" alt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r>
              <a:rPr lang="en-US" altLang="en-US"/>
              <a:t>Waiting</a:t>
            </a:r>
          </a:p>
          <a:p>
            <a:r>
              <a:rPr lang="en-US" altLang="en-US"/>
              <a:t>time</a:t>
            </a:r>
          </a:p>
        </p:txBody>
      </p:sp>
    </p:spTree>
    <p:extLst>
      <p:ext uri="{BB962C8B-B14F-4D97-AF65-F5344CB8AC3E}">
        <p14:creationId xmlns:p14="http://schemas.microsoft.com/office/powerpoint/2010/main" val="693094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5FAE58-89CC-4315-8B3B-33CACE15687B}" type="slidenum">
              <a:rPr lang="en-US" altLang="en-US"/>
              <a:pPr/>
              <a:t>18</a:t>
            </a:fld>
            <a:endParaRPr lang="en-US" altLang="en-US"/>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3209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B99A3-1FC9-478F-BF05-C9FF55FFCD6A}" type="slidenum">
              <a:rPr lang="en-US" altLang="en-US"/>
              <a:pPr/>
              <a:t>19</a:t>
            </a:fld>
            <a:endParaRPr lang="en-US" altLang="en-US"/>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8614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E6A03D-E9BB-4746-B469-F60D778D4EDF}" type="slidenum">
              <a:rPr lang="en-US" altLang="en-US"/>
              <a:pPr/>
              <a:t>2</a:t>
            </a:fld>
            <a:endParaRPr lang="en-US" altLang="en-U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1390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83768-F010-4BCB-B467-AB0A05885B72}" type="slidenum">
              <a:rPr lang="en-US" altLang="en-US"/>
              <a:pPr/>
              <a:t>20</a:t>
            </a:fld>
            <a:endParaRPr lang="en-US" altLang="en-US"/>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506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58A03-0358-4886-9784-47999EDC1749}" type="slidenum">
              <a:rPr lang="en-US" altLang="en-US"/>
              <a:pPr/>
              <a:t>21</a:t>
            </a:fld>
            <a:endParaRPr lang="en-US" alt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93995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EAA159-A059-4A24-9252-F1695C16AA1A}" type="slidenum">
              <a:rPr lang="en-US" altLang="en-US"/>
              <a:pPr/>
              <a:t>22</a:t>
            </a:fld>
            <a:endParaRPr lang="en-US" alt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014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2A840-838B-488A-ABCA-7085A02981B5}" type="slidenum">
              <a:rPr lang="en-US" altLang="en-US"/>
              <a:pPr/>
              <a:t>23</a:t>
            </a:fld>
            <a:endParaRPr lang="en-US" altLang="en-U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r>
              <a:rPr lang="en-US" altLang="en-US"/>
              <a:t>14ABData</a:t>
            </a:r>
          </a:p>
        </p:txBody>
      </p:sp>
    </p:spTree>
    <p:extLst>
      <p:ext uri="{BB962C8B-B14F-4D97-AF65-F5344CB8AC3E}">
        <p14:creationId xmlns:p14="http://schemas.microsoft.com/office/powerpoint/2010/main" val="1363602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142E6-5B09-42A7-A064-58E82238B968}" type="slidenum">
              <a:rPr lang="en-US" altLang="en-US"/>
              <a:pPr/>
              <a:t>24</a:t>
            </a:fld>
            <a:endParaRPr lang="en-US" altLang="en-US"/>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3591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BED2F-C9AA-423C-AE56-00F699E45939}" type="slidenum">
              <a:rPr lang="en-US" altLang="en-US"/>
              <a:pPr/>
              <a:t>25</a:t>
            </a:fld>
            <a:endParaRPr lang="en-US" altLang="en-US"/>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63227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FDFF5-4744-4ED1-9EB6-3F1B4A88C6B8}" type="slidenum">
              <a:rPr lang="en-US" altLang="en-US"/>
              <a:pPr/>
              <a:t>26</a:t>
            </a:fld>
            <a:endParaRPr lang="en-US" altLang="en-US"/>
          </a:p>
        </p:txBody>
      </p:sp>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1890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DCEE04-3050-4239-BE36-B140691935E1}" type="slidenum">
              <a:rPr lang="en-US" altLang="en-US"/>
              <a:pPr/>
              <a:t>27</a:t>
            </a:fld>
            <a:endParaRPr lang="en-US" alt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77068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512C3-B3D3-4A55-A31F-9DA4359EAB33}" type="slidenum">
              <a:rPr lang="en-US" altLang="en-US"/>
              <a:pPr/>
              <a:t>28</a:t>
            </a:fld>
            <a:endParaRPr lang="en-US" altLang="en-U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65295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88D21B-3DE3-49D1-B646-D6EF567610F3}" type="slidenum">
              <a:rPr lang="en-US" altLang="en-US"/>
              <a:pPr/>
              <a:t>29</a:t>
            </a:fld>
            <a:endParaRPr lang="en-US" altLang="en-US"/>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706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3EA63-130E-43AE-B2F6-362F35D22E9E}" type="slidenum">
              <a:rPr lang="en-US" altLang="en-US"/>
              <a:pPr/>
              <a:t>3</a:t>
            </a:fld>
            <a:endParaRPr lang="en-US" altLang="en-US"/>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3354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46AFB2-5E49-412F-AE0F-58F43B59227C}" type="slidenum">
              <a:rPr lang="en-US" altLang="en-US"/>
              <a:pPr/>
              <a:t>30</a:t>
            </a:fld>
            <a:endParaRPr lang="en-US" altLang="en-US"/>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3039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6CFFB-50D3-43D9-A7CD-C07BFA0120B2}" type="slidenum">
              <a:rPr lang="en-US" altLang="en-US"/>
              <a:pPr/>
              <a:t>31</a:t>
            </a:fld>
            <a:endParaRPr lang="en-US" alt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1219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79420-489B-4810-9E41-0DD621EB15A5}" type="slidenum">
              <a:rPr lang="en-US" altLang="en-US"/>
              <a:pPr/>
              <a:t>32</a:t>
            </a:fld>
            <a:endParaRPr lang="en-US" alt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0751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B5C1B-BDC8-4B8A-A165-62EAAD6D7BC9}" type="slidenum">
              <a:rPr lang="en-US" altLang="en-US"/>
              <a:pPr/>
              <a:t>33</a:t>
            </a:fld>
            <a:endParaRPr lang="en-US" altLang="en-US"/>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2209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CFC4E-9522-407A-8713-1EC3A8F3E5F5}" type="slidenum">
              <a:rPr lang="en-US" altLang="en-US"/>
              <a:pPr/>
              <a:t>34</a:t>
            </a:fld>
            <a:endParaRPr lang="en-US" altLang="en-US"/>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3679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5D86B-147A-4A8B-BECC-5924C87557F0}" type="slidenum">
              <a:rPr lang="en-US" altLang="en-US"/>
              <a:pPr/>
              <a:t>4</a:t>
            </a:fld>
            <a:endParaRPr lang="en-US" altLang="en-US"/>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471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E097D-706F-4808-A0BD-391162DA35EF}" type="slidenum">
              <a:rPr lang="en-US" altLang="en-US"/>
              <a:pPr/>
              <a:t>5</a:t>
            </a:fld>
            <a:endParaRPr lang="en-US" altLang="en-US"/>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483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9C0E9-205C-4EA1-9138-1A46F4A80F3C}" type="slidenum">
              <a:rPr lang="en-US" altLang="en-US"/>
              <a:pPr/>
              <a:t>6</a:t>
            </a:fld>
            <a:endParaRPr lang="en-US" altLang="en-US"/>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75182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E9AB6-CC69-4FBC-91CC-A22B1D9FC3FE}" type="slidenum">
              <a:rPr lang="en-US" altLang="en-US"/>
              <a:pPr/>
              <a:t>7</a:t>
            </a:fld>
            <a:endParaRPr lang="en-US" alt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520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A9731-9279-4E3B-B8F5-6DE3C14283D7}" type="slidenum">
              <a:rPr lang="en-US" altLang="en-US"/>
              <a:pPr/>
              <a:t>8</a:t>
            </a:fld>
            <a:endParaRPr lang="en-US" altLang="en-US"/>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4855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E20B1-2CCD-4516-BC2C-FFE7C6570B64}" type="slidenum">
              <a:rPr lang="en-US" altLang="en-US"/>
              <a:pPr/>
              <a:t>9</a:t>
            </a:fld>
            <a:endParaRPr lang="en-US" altLang="en-US"/>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541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p:cNvSpPr>
            <a:spLocks noGrp="1" noChangeArrowheads="1"/>
          </p:cNvSpPr>
          <p:nvPr>
            <p:ph type="ftr" sz="quarter" idx="3"/>
          </p:nvPr>
        </p:nvSpPr>
        <p:spPr>
          <a:xfrm>
            <a:off x="3429000" y="6248400"/>
            <a:ext cx="2895600" cy="457200"/>
          </a:xfrm>
        </p:spPr>
        <p:txBody>
          <a:bodyPr/>
          <a:lstStyle>
            <a:lvl1pPr algn="ctr">
              <a:defRPr sz="1400" b="0">
                <a:solidFill>
                  <a:schemeClr val="bg2"/>
                </a:solidFill>
              </a:defRPr>
            </a:lvl1pPr>
          </a:lstStyle>
          <a:p>
            <a:r>
              <a:rPr lang="en-US" altLang="en-US"/>
              <a:t>TCP/IP Protocol Suite</a:t>
            </a:r>
          </a:p>
        </p:txBody>
      </p:sp>
      <p:sp>
        <p:nvSpPr>
          <p:cNvPr id="2109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A204FE4E-4A25-4DEE-9562-0CDDB9A282DE}" type="slidenum">
              <a:rPr lang="en-US" altLang="en-US"/>
              <a:pPr/>
              <a:t>‹#›</a:t>
            </a:fld>
            <a:endParaRPr lang="en-US" altLang="en-US"/>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5042E91E-BD67-4AF8-82B7-B8D205B3A677}" type="slidenum">
              <a:rPr lang="en-US" altLang="en-US"/>
              <a:pPr/>
              <a:t>‹#›</a:t>
            </a:fld>
            <a:endParaRPr lang="en-US" altLang="en-US"/>
          </a:p>
        </p:txBody>
      </p:sp>
    </p:spTree>
    <p:extLst>
      <p:ext uri="{BB962C8B-B14F-4D97-AF65-F5344CB8AC3E}">
        <p14:creationId xmlns:p14="http://schemas.microsoft.com/office/powerpoint/2010/main" val="7884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3E40888B-F276-433E-8AD4-971C0DF7B7E9}" type="slidenum">
              <a:rPr lang="en-US" altLang="en-US"/>
              <a:pPr/>
              <a:t>‹#›</a:t>
            </a:fld>
            <a:endParaRPr lang="en-US" altLang="en-US"/>
          </a:p>
        </p:txBody>
      </p:sp>
    </p:spTree>
    <p:extLst>
      <p:ext uri="{BB962C8B-B14F-4D97-AF65-F5344CB8AC3E}">
        <p14:creationId xmlns:p14="http://schemas.microsoft.com/office/powerpoint/2010/main" val="2886831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28650" y="1825625"/>
            <a:ext cx="7886700" cy="4351338"/>
          </a:xfrm>
          <a:prstGeom prst="rect">
            <a:avLst/>
          </a:prstGeom>
        </p:spPr>
        <p:txBody>
          <a:bodyPr/>
          <a:lstStyle/>
          <a:p>
            <a:endParaRPr lang="en-US"/>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D4766D3A-8EF4-470A-B297-AD78CBC1B451}" type="slidenum">
              <a:rPr lang="en-US" altLang="en-US"/>
              <a:pPr/>
              <a:t>‹#›</a:t>
            </a:fld>
            <a:endParaRPr lang="en-US" altLang="en-US"/>
          </a:p>
        </p:txBody>
      </p:sp>
    </p:spTree>
    <p:extLst>
      <p:ext uri="{BB962C8B-B14F-4D97-AF65-F5344CB8AC3E}">
        <p14:creationId xmlns:p14="http://schemas.microsoft.com/office/powerpoint/2010/main" val="2653916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28650" y="1825625"/>
            <a:ext cx="7886700" cy="4351338"/>
          </a:xfrm>
          <a:prstGeom prst="rect">
            <a:avLst/>
          </a:prstGeom>
        </p:spPr>
        <p:txBody>
          <a:bodyPr/>
          <a:lstStyle/>
          <a:p>
            <a:endParaRPr lang="en-US"/>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C9CE2264-0337-4CEE-B318-810AAB51B26C}" type="slidenum">
              <a:rPr lang="en-US" altLang="en-US"/>
              <a:pPr/>
              <a:t>‹#›</a:t>
            </a:fld>
            <a:endParaRPr lang="en-US" altLang="en-US"/>
          </a:p>
        </p:txBody>
      </p:sp>
    </p:spTree>
    <p:extLst>
      <p:ext uri="{BB962C8B-B14F-4D97-AF65-F5344CB8AC3E}">
        <p14:creationId xmlns:p14="http://schemas.microsoft.com/office/powerpoint/2010/main" val="298573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F874B363-16CD-4E70-B1C6-454D63C867BA}" type="slidenum">
              <a:rPr lang="en-US" altLang="en-US"/>
              <a:pPr/>
              <a:t>‹#›</a:t>
            </a:fld>
            <a:endParaRPr lang="en-US" altLang="en-US"/>
          </a:p>
        </p:txBody>
      </p:sp>
    </p:spTree>
    <p:extLst>
      <p:ext uri="{BB962C8B-B14F-4D97-AF65-F5344CB8AC3E}">
        <p14:creationId xmlns:p14="http://schemas.microsoft.com/office/powerpoint/2010/main" val="209825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TCP/IP Protocol Suite</a:t>
            </a:r>
          </a:p>
        </p:txBody>
      </p:sp>
      <p:sp>
        <p:nvSpPr>
          <p:cNvPr id="5" name="Slide Number Placeholder 4"/>
          <p:cNvSpPr>
            <a:spLocks noGrp="1"/>
          </p:cNvSpPr>
          <p:nvPr>
            <p:ph type="sldNum" sz="quarter" idx="11"/>
          </p:nvPr>
        </p:nvSpPr>
        <p:spPr/>
        <p:txBody>
          <a:bodyPr/>
          <a:lstStyle>
            <a:lvl1pPr>
              <a:defRPr/>
            </a:lvl1pPr>
          </a:lstStyle>
          <a:p>
            <a:fld id="{23F75FA3-F5A4-424B-90AB-A851C6FE21E1}" type="slidenum">
              <a:rPr lang="en-US" altLang="en-US"/>
              <a:pPr/>
              <a:t>‹#›</a:t>
            </a:fld>
            <a:endParaRPr lang="en-US" altLang="en-US"/>
          </a:p>
        </p:txBody>
      </p:sp>
    </p:spTree>
    <p:extLst>
      <p:ext uri="{BB962C8B-B14F-4D97-AF65-F5344CB8AC3E}">
        <p14:creationId xmlns:p14="http://schemas.microsoft.com/office/powerpoint/2010/main" val="165105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p:cNvSpPr>
            <a:spLocks noGrp="1"/>
          </p:cNvSpPr>
          <p:nvPr>
            <p:ph type="sldNum" sz="quarter" idx="11"/>
          </p:nvPr>
        </p:nvSpPr>
        <p:spPr/>
        <p:txBody>
          <a:bodyPr/>
          <a:lstStyle>
            <a:lvl1pPr>
              <a:defRPr/>
            </a:lvl1pPr>
          </a:lstStyle>
          <a:p>
            <a:fld id="{4EE76D96-B38C-4863-82A3-26B5CBED260F}" type="slidenum">
              <a:rPr lang="en-US" altLang="en-US"/>
              <a:pPr/>
              <a:t>‹#›</a:t>
            </a:fld>
            <a:endParaRPr lang="en-US" altLang="en-US"/>
          </a:p>
        </p:txBody>
      </p:sp>
    </p:spTree>
    <p:extLst>
      <p:ext uri="{BB962C8B-B14F-4D97-AF65-F5344CB8AC3E}">
        <p14:creationId xmlns:p14="http://schemas.microsoft.com/office/powerpoint/2010/main" val="189906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TCP/IP Protocol Suite</a:t>
            </a:r>
          </a:p>
        </p:txBody>
      </p:sp>
      <p:sp>
        <p:nvSpPr>
          <p:cNvPr id="8" name="Slide Number Placeholder 7"/>
          <p:cNvSpPr>
            <a:spLocks noGrp="1"/>
          </p:cNvSpPr>
          <p:nvPr>
            <p:ph type="sldNum" sz="quarter" idx="11"/>
          </p:nvPr>
        </p:nvSpPr>
        <p:spPr/>
        <p:txBody>
          <a:bodyPr/>
          <a:lstStyle>
            <a:lvl1pPr>
              <a:defRPr/>
            </a:lvl1pPr>
          </a:lstStyle>
          <a:p>
            <a:fld id="{0AF1F7A8-4FA8-41FD-AC2D-576008B52852}" type="slidenum">
              <a:rPr lang="en-US" altLang="en-US"/>
              <a:pPr/>
              <a:t>‹#›</a:t>
            </a:fld>
            <a:endParaRPr lang="en-US" altLang="en-US"/>
          </a:p>
        </p:txBody>
      </p:sp>
    </p:spTree>
    <p:extLst>
      <p:ext uri="{BB962C8B-B14F-4D97-AF65-F5344CB8AC3E}">
        <p14:creationId xmlns:p14="http://schemas.microsoft.com/office/powerpoint/2010/main" val="332483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TCP/IP Protocol Suite</a:t>
            </a:r>
          </a:p>
        </p:txBody>
      </p:sp>
      <p:sp>
        <p:nvSpPr>
          <p:cNvPr id="4" name="Slide Number Placeholder 3"/>
          <p:cNvSpPr>
            <a:spLocks noGrp="1"/>
          </p:cNvSpPr>
          <p:nvPr>
            <p:ph type="sldNum" sz="quarter" idx="11"/>
          </p:nvPr>
        </p:nvSpPr>
        <p:spPr/>
        <p:txBody>
          <a:bodyPr/>
          <a:lstStyle>
            <a:lvl1pPr>
              <a:defRPr/>
            </a:lvl1pPr>
          </a:lstStyle>
          <a:p>
            <a:fld id="{44702428-41F3-4E86-9E75-0E723768FD02}" type="slidenum">
              <a:rPr lang="en-US" altLang="en-US"/>
              <a:pPr/>
              <a:t>‹#›</a:t>
            </a:fld>
            <a:endParaRPr lang="en-US" altLang="en-US"/>
          </a:p>
        </p:txBody>
      </p:sp>
    </p:spTree>
    <p:extLst>
      <p:ext uri="{BB962C8B-B14F-4D97-AF65-F5344CB8AC3E}">
        <p14:creationId xmlns:p14="http://schemas.microsoft.com/office/powerpoint/2010/main" val="359702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TCP/IP Protocol Suite</a:t>
            </a:r>
          </a:p>
        </p:txBody>
      </p:sp>
      <p:sp>
        <p:nvSpPr>
          <p:cNvPr id="3" name="Slide Number Placeholder 2"/>
          <p:cNvSpPr>
            <a:spLocks noGrp="1"/>
          </p:cNvSpPr>
          <p:nvPr>
            <p:ph type="sldNum" sz="quarter" idx="11"/>
          </p:nvPr>
        </p:nvSpPr>
        <p:spPr/>
        <p:txBody>
          <a:bodyPr/>
          <a:lstStyle>
            <a:lvl1pPr>
              <a:defRPr/>
            </a:lvl1pPr>
          </a:lstStyle>
          <a:p>
            <a:fld id="{6A42BB48-7098-42FA-84BA-31F56E7D33B8}" type="slidenum">
              <a:rPr lang="en-US" altLang="en-US"/>
              <a:pPr/>
              <a:t>‹#›</a:t>
            </a:fld>
            <a:endParaRPr lang="en-US" altLang="en-US"/>
          </a:p>
        </p:txBody>
      </p:sp>
    </p:spTree>
    <p:extLst>
      <p:ext uri="{BB962C8B-B14F-4D97-AF65-F5344CB8AC3E}">
        <p14:creationId xmlns:p14="http://schemas.microsoft.com/office/powerpoint/2010/main" val="165053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p:cNvSpPr>
            <a:spLocks noGrp="1"/>
          </p:cNvSpPr>
          <p:nvPr>
            <p:ph type="sldNum" sz="quarter" idx="11"/>
          </p:nvPr>
        </p:nvSpPr>
        <p:spPr/>
        <p:txBody>
          <a:bodyPr/>
          <a:lstStyle>
            <a:lvl1pPr>
              <a:defRPr/>
            </a:lvl1pPr>
          </a:lstStyle>
          <a:p>
            <a:fld id="{1DE1698D-EA1E-4C35-A321-6DEAEF1ECCBE}" type="slidenum">
              <a:rPr lang="en-US" altLang="en-US"/>
              <a:pPr/>
              <a:t>‹#›</a:t>
            </a:fld>
            <a:endParaRPr lang="en-US" altLang="en-US"/>
          </a:p>
        </p:txBody>
      </p:sp>
    </p:spTree>
    <p:extLst>
      <p:ext uri="{BB962C8B-B14F-4D97-AF65-F5344CB8AC3E}">
        <p14:creationId xmlns:p14="http://schemas.microsoft.com/office/powerpoint/2010/main" val="230527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TCP/IP Protocol Suite</a:t>
            </a:r>
          </a:p>
        </p:txBody>
      </p:sp>
      <p:sp>
        <p:nvSpPr>
          <p:cNvPr id="6" name="Slide Number Placeholder 5"/>
          <p:cNvSpPr>
            <a:spLocks noGrp="1"/>
          </p:cNvSpPr>
          <p:nvPr>
            <p:ph type="sldNum" sz="quarter" idx="11"/>
          </p:nvPr>
        </p:nvSpPr>
        <p:spPr/>
        <p:txBody>
          <a:bodyPr/>
          <a:lstStyle>
            <a:lvl1pPr>
              <a:defRPr/>
            </a:lvl1pPr>
          </a:lstStyle>
          <a:p>
            <a:fld id="{D1C5AA79-9D39-4F58-9E7A-622D8D7D077F}" type="slidenum">
              <a:rPr lang="en-US" altLang="en-US"/>
              <a:pPr/>
              <a:t>‹#›</a:t>
            </a:fld>
            <a:endParaRPr lang="en-US" altLang="en-US"/>
          </a:p>
        </p:txBody>
      </p:sp>
    </p:spTree>
    <p:extLst>
      <p:ext uri="{BB962C8B-B14F-4D97-AF65-F5344CB8AC3E}">
        <p14:creationId xmlns:p14="http://schemas.microsoft.com/office/powerpoint/2010/main" val="331669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r>
              <a:rPr lang="en-US" alt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atin typeface="+mn-lt"/>
              </a:defRPr>
            </a:lvl1pPr>
          </a:lstStyle>
          <a:p>
            <a:fld id="{BAABEE74-5966-4EC7-9C21-E376CFB72BB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emf"/><Relationship Id="rId9" Type="http://schemas.openxmlformats.org/officeDocument/2006/relationships/image" Target="../media/image30.emf"/></Relationships>
</file>

<file path=ppt/slides/_rels/slide18.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9.emf"/><Relationship Id="rId4" Type="http://schemas.openxmlformats.org/officeDocument/2006/relationships/image" Target="../media/image38.emf"/></Relationships>
</file>

<file path=ppt/slides/_rels/slide21.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3.emf"/><Relationship Id="rId5" Type="http://schemas.openxmlformats.org/officeDocument/2006/relationships/image" Target="../media/image42.emf"/><Relationship Id="rId10" Type="http://schemas.openxmlformats.org/officeDocument/2006/relationships/image" Target="../media/image47.emf"/><Relationship Id="rId4" Type="http://schemas.openxmlformats.org/officeDocument/2006/relationships/image" Target="../media/image41.emf"/><Relationship Id="rId9" Type="http://schemas.openxmlformats.org/officeDocument/2006/relationships/image" Target="../media/image46.emf"/></Relationships>
</file>

<file path=ppt/slides/_rels/slide22.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image" Target="../media/image50.emf"/><Relationship Id="rId10" Type="http://schemas.openxmlformats.org/officeDocument/2006/relationships/image" Target="../media/image55.emf"/><Relationship Id="rId4" Type="http://schemas.openxmlformats.org/officeDocument/2006/relationships/image" Target="../media/image49.emf"/><Relationship Id="rId9" Type="http://schemas.openxmlformats.org/officeDocument/2006/relationships/image" Target="../media/image54.emf"/></Relationships>
</file>

<file path=ppt/slides/_rels/slide23.xml.rels><?xml version="1.0" encoding="UTF-8" standalone="yes"?>
<Relationships xmlns="http://schemas.openxmlformats.org/package/2006/relationships"><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slides/_rels/slide24.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4.emf"/><Relationship Id="rId11" Type="http://schemas.openxmlformats.org/officeDocument/2006/relationships/image" Target="../media/image69.emf"/><Relationship Id="rId5" Type="http://schemas.openxmlformats.org/officeDocument/2006/relationships/image" Target="../media/image63.emf"/><Relationship Id="rId10" Type="http://schemas.openxmlformats.org/officeDocument/2006/relationships/image" Target="../media/image68.emf"/><Relationship Id="rId4" Type="http://schemas.openxmlformats.org/officeDocument/2006/relationships/image" Target="../media/image62.emf"/><Relationship Id="rId9" Type="http://schemas.openxmlformats.org/officeDocument/2006/relationships/image" Target="../media/image67.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71.emf"/></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6.emf"/></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ltLang="en-US"/>
              <a:t>TCP/IP Protocol Suite</a:t>
            </a:r>
          </a:p>
        </p:txBody>
      </p:sp>
      <p:sp>
        <p:nvSpPr>
          <p:cNvPr id="8" name="Slide Number Placeholder 2"/>
          <p:cNvSpPr>
            <a:spLocks noGrp="1"/>
          </p:cNvSpPr>
          <p:nvPr>
            <p:ph type="sldNum" sz="quarter" idx="11"/>
          </p:nvPr>
        </p:nvSpPr>
        <p:spPr/>
        <p:txBody>
          <a:bodyPr/>
          <a:lstStyle/>
          <a:p>
            <a:fld id="{04AA16B9-8E28-4202-86B1-CD62264CCD32}" type="slidenum">
              <a:rPr lang="en-US" altLang="en-US"/>
              <a:pPr/>
              <a:t>1</a:t>
            </a:fld>
            <a:endParaRPr lang="en-US" altLang="en-US"/>
          </a:p>
        </p:txBody>
      </p:sp>
      <p:sp>
        <p:nvSpPr>
          <p:cNvPr id="631810"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sz="2400">
                <a:solidFill>
                  <a:schemeClr val="tx1"/>
                </a:solidFill>
                <a:latin typeface="Times New Roman" panose="02020603050405020304" pitchFamily="18" charset="0"/>
              </a:defRPr>
            </a:lvl1pPr>
            <a:lvl2pPr marL="514350" defTabSz="1028700">
              <a:defRPr sz="2400">
                <a:solidFill>
                  <a:schemeClr val="tx1"/>
                </a:solidFill>
                <a:latin typeface="Times New Roman" panose="02020603050405020304" pitchFamily="18" charset="0"/>
              </a:defRPr>
            </a:lvl2pPr>
            <a:lvl3pPr marL="1028700" defTabSz="1028700">
              <a:defRPr sz="2400">
                <a:solidFill>
                  <a:schemeClr val="tx1"/>
                </a:solidFill>
                <a:latin typeface="Times New Roman" panose="02020603050405020304" pitchFamily="18" charset="0"/>
              </a:defRPr>
            </a:lvl3pPr>
            <a:lvl4pPr marL="1543050" defTabSz="1028700">
              <a:defRPr sz="2400">
                <a:solidFill>
                  <a:schemeClr val="tx1"/>
                </a:solidFill>
                <a:latin typeface="Times New Roman" panose="02020603050405020304" pitchFamily="18" charset="0"/>
              </a:defRPr>
            </a:lvl4pPr>
            <a:lvl5pPr marL="2057400" defTabSz="1028700">
              <a:defRPr sz="2400">
                <a:solidFill>
                  <a:schemeClr val="tx1"/>
                </a:solidFill>
                <a:latin typeface="Times New Roman" panose="02020603050405020304" pitchFamily="18" charset="0"/>
              </a:defRPr>
            </a:lvl5pPr>
            <a:lvl6pPr marL="2514600" defTabSz="1028700" fontAlgn="base">
              <a:spcBef>
                <a:spcPct val="0"/>
              </a:spcBef>
              <a:spcAft>
                <a:spcPct val="0"/>
              </a:spcAft>
              <a:defRPr sz="2400">
                <a:solidFill>
                  <a:schemeClr val="tx1"/>
                </a:solidFill>
                <a:latin typeface="Times New Roman" panose="02020603050405020304" pitchFamily="18" charset="0"/>
              </a:defRPr>
            </a:lvl6pPr>
            <a:lvl7pPr marL="2971800" defTabSz="1028700" fontAlgn="base">
              <a:spcBef>
                <a:spcPct val="0"/>
              </a:spcBef>
              <a:spcAft>
                <a:spcPct val="0"/>
              </a:spcAft>
              <a:defRPr sz="2400">
                <a:solidFill>
                  <a:schemeClr val="tx1"/>
                </a:solidFill>
                <a:latin typeface="Times New Roman" panose="02020603050405020304" pitchFamily="18" charset="0"/>
              </a:defRPr>
            </a:lvl7pPr>
            <a:lvl8pPr marL="3429000" defTabSz="1028700" fontAlgn="base">
              <a:spcBef>
                <a:spcPct val="0"/>
              </a:spcBef>
              <a:spcAft>
                <a:spcPct val="0"/>
              </a:spcAft>
              <a:defRPr sz="2400">
                <a:solidFill>
                  <a:schemeClr val="tx1"/>
                </a:solidFill>
                <a:latin typeface="Times New Roman" panose="02020603050405020304" pitchFamily="18" charset="0"/>
              </a:defRPr>
            </a:lvl8pPr>
            <a:lvl9pPr marL="3886200" defTabSz="1028700"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000" b="0">
                <a:latin typeface="Arial" panose="020B0604020202020204" pitchFamily="34" charset="0"/>
              </a:rPr>
              <a:t>Copyright </a:t>
            </a:r>
            <a:r>
              <a:rPr lang="en-US" altLang="en-US" sz="1000" b="0">
                <a:latin typeface="Arial" panose="020B0604020202020204" pitchFamily="34" charset="0"/>
                <a:cs typeface="Times New Roman" panose="02020603050405020304" pitchFamily="18" charset="0"/>
              </a:rPr>
              <a:t>© </a:t>
            </a:r>
            <a:r>
              <a:rPr lang="en-US" altLang="en-US" sz="1000" b="0">
                <a:latin typeface="Arial" panose="020B0604020202020204" pitchFamily="34" charset="0"/>
              </a:rPr>
              <a:t>The McGraw-Hill Companies, Inc. Permission required for reproduction or display.</a:t>
            </a:r>
          </a:p>
        </p:txBody>
      </p:sp>
      <p:pic>
        <p:nvPicPr>
          <p:cNvPr id="631811" name="Picture 3" descr="branding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extLst>
            <a:ext uri="{909E8E84-426E-40DD-AFC4-6F175D3DCCD1}">
              <a14:hiddenFill xmlns:a14="http://schemas.microsoft.com/office/drawing/2010/main">
                <a:solidFill>
                  <a:srgbClr val="FFFFFF"/>
                </a:solidFill>
              </a14:hiddenFill>
            </a:ext>
          </a:extLst>
        </p:spPr>
      </p:pic>
      <p:sp>
        <p:nvSpPr>
          <p:cNvPr id="631812" name="Text Box 4"/>
          <p:cNvSpPr txBox="1">
            <a:spLocks noChangeArrowheads="1"/>
          </p:cNvSpPr>
          <p:nvPr/>
        </p:nvSpPr>
        <p:spPr bwMode="auto">
          <a:xfrm>
            <a:off x="187325" y="9144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4800">
                <a:latin typeface="Times" panose="02020603050405020304" pitchFamily="18" charset="0"/>
              </a:rPr>
              <a:t>Chapter 4</a:t>
            </a:r>
          </a:p>
        </p:txBody>
      </p:sp>
      <p:pic>
        <p:nvPicPr>
          <p:cNvPr id="631813" name="Picture 5" descr="Forouzan4e10lbj_nm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extLst>
            <a:ext uri="{909E8E84-426E-40DD-AFC4-6F175D3DCCD1}">
              <a14:hiddenFill xmlns:a14="http://schemas.microsoft.com/office/drawing/2010/main">
                <a:solidFill>
                  <a:srgbClr val="FFFFFF"/>
                </a:solidFill>
              </a14:hiddenFill>
            </a:ext>
          </a:extLst>
        </p:spPr>
      </p:pic>
      <p:sp>
        <p:nvSpPr>
          <p:cNvPr id="631814" name="Text Box 6"/>
          <p:cNvSpPr txBox="1">
            <a:spLocks noChangeArrowheads="1"/>
          </p:cNvSpPr>
          <p:nvPr/>
        </p:nvSpPr>
        <p:spPr bwMode="auto">
          <a:xfrm>
            <a:off x="263525" y="2209800"/>
            <a:ext cx="4156075" cy="30194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4800">
                <a:solidFill>
                  <a:schemeClr val="folHlink"/>
                </a:solidFill>
                <a:latin typeface="Times" panose="02020603050405020304" pitchFamily="18" charset="0"/>
              </a:rPr>
              <a:t>Introduction to </a:t>
            </a:r>
          </a:p>
          <a:p>
            <a:pPr algn="ctr" eaLnBrk="1" hangingPunct="1"/>
            <a:r>
              <a:rPr lang="en-US" altLang="en-US" sz="4800">
                <a:solidFill>
                  <a:schemeClr val="folHlink"/>
                </a:solidFill>
                <a:latin typeface="Times" panose="02020603050405020304" pitchFamily="18" charset="0"/>
              </a:rPr>
              <a:t>Network Layer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F589715E-816F-4738-B00C-B7B5C378BFC2}" type="slidenum">
              <a:rPr lang="en-US" altLang="en-US"/>
              <a:pPr/>
              <a:t>10</a:t>
            </a:fld>
            <a:endParaRPr lang="en-US" altLang="en-US"/>
          </a:p>
        </p:txBody>
      </p:sp>
      <p:sp>
        <p:nvSpPr>
          <p:cNvPr id="670722" name="Text Box 2"/>
          <p:cNvSpPr txBox="1">
            <a:spLocks noChangeArrowheads="1"/>
          </p:cNvSpPr>
          <p:nvPr/>
        </p:nvSpPr>
        <p:spPr bwMode="auto">
          <a:xfrm>
            <a:off x="76200" y="696913"/>
            <a:ext cx="8839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a:latin typeface="Arial Unicode MS" panose="020B0604020202020204" pitchFamily="34" charset="-128"/>
              </a:rPr>
              <a:t>A good example of a circuit-switched network is the early telephone systems in which the path was established between a caller and a callee when the telephone number of the callee was dialed by the caller. When the callee responded to the call, the circuit was established. The voice message could now flow between the two parties, in both directions, while all of the connecting devices maintained the circuit. When the caller or callee hung up, the circuit was disconnected. The telephone network is not totally a circuit-switched network today.</a:t>
            </a:r>
          </a:p>
        </p:txBody>
      </p:sp>
      <p:grpSp>
        <p:nvGrpSpPr>
          <p:cNvPr id="670723" name="Group 3"/>
          <p:cNvGrpSpPr>
            <a:grpSpLocks/>
          </p:cNvGrpSpPr>
          <p:nvPr/>
        </p:nvGrpSpPr>
        <p:grpSpPr bwMode="auto">
          <a:xfrm>
            <a:off x="0" y="0"/>
            <a:ext cx="9144000" cy="609600"/>
            <a:chOff x="0" y="2448"/>
            <a:chExt cx="5760" cy="384"/>
          </a:xfrm>
        </p:grpSpPr>
        <p:sp>
          <p:nvSpPr>
            <p:cNvPr id="670724"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25"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bg1"/>
                  </a:solidFill>
                  <a:effectLst>
                    <a:outerShdw blurRad="38100" dist="38100" dir="2700000" algn="tl">
                      <a:srgbClr val="000000"/>
                    </a:outerShdw>
                  </a:effectLst>
                </a:rPr>
                <a:t>Example</a:t>
              </a:r>
              <a:r>
                <a:rPr lang="en-US" altLang="en-US" sz="3200">
                  <a:solidFill>
                    <a:schemeClr val="bg1"/>
                  </a:solidFill>
                </a:rPr>
                <a:t> 4.1</a:t>
              </a:r>
              <a:endParaRPr lang="en-US" altLang="en-US" sz="3200" i="1">
                <a:solidFill>
                  <a:schemeClr val="bg1"/>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9789C1F9-B5CC-4B9C-B139-5134248DB3E7}" type="slidenum">
              <a:rPr lang="en-US" altLang="en-US"/>
              <a:pPr/>
              <a:t>11</a:t>
            </a:fld>
            <a:endParaRPr lang="en-US" altLang="en-US"/>
          </a:p>
        </p:txBody>
      </p:sp>
      <p:sp>
        <p:nvSpPr>
          <p:cNvPr id="66253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7" name="Line 9"/>
          <p:cNvSpPr>
            <a:spLocks noChangeShapeType="1"/>
          </p:cNvSpPr>
          <p:nvPr/>
        </p:nvSpPr>
        <p:spPr bwMode="auto">
          <a:xfrm>
            <a:off x="609600" y="2590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8" name="Line 10"/>
          <p:cNvSpPr>
            <a:spLocks noChangeShapeType="1"/>
          </p:cNvSpPr>
          <p:nvPr/>
        </p:nvSpPr>
        <p:spPr bwMode="auto">
          <a:xfrm>
            <a:off x="609600" y="5334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9" name="Rectangle 11"/>
          <p:cNvSpPr>
            <a:spLocks noChangeArrowheads="1"/>
          </p:cNvSpPr>
          <p:nvPr/>
        </p:nvSpPr>
        <p:spPr bwMode="auto">
          <a:xfrm>
            <a:off x="647700" y="2682875"/>
            <a:ext cx="8077200" cy="2528888"/>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In packet switching, the message is first divided into manageable packets at the source before being transmitted. </a:t>
            </a:r>
            <a:br>
              <a:rPr lang="en-US" altLang="en-US" sz="3200" i="1">
                <a:solidFill>
                  <a:schemeClr val="bg1"/>
                </a:solidFill>
                <a:latin typeface="Arial" panose="020B0604020202020204" pitchFamily="34" charset="0"/>
              </a:rPr>
            </a:br>
            <a:r>
              <a:rPr lang="en-US" altLang="en-US" sz="3200" i="1">
                <a:solidFill>
                  <a:schemeClr val="bg1"/>
                </a:solidFill>
                <a:latin typeface="Arial" panose="020B0604020202020204" pitchFamily="34" charset="0"/>
              </a:rPr>
              <a:t>The packets are assembled at the destination.</a:t>
            </a:r>
          </a:p>
        </p:txBody>
      </p:sp>
      <p:grpSp>
        <p:nvGrpSpPr>
          <p:cNvPr id="662540" name="Group 12"/>
          <p:cNvGrpSpPr>
            <a:grpSpLocks/>
          </p:cNvGrpSpPr>
          <p:nvPr/>
        </p:nvGrpSpPr>
        <p:grpSpPr bwMode="auto">
          <a:xfrm>
            <a:off x="609600" y="1752600"/>
            <a:ext cx="1143000" cy="566738"/>
            <a:chOff x="1200" y="1248"/>
            <a:chExt cx="720" cy="357"/>
          </a:xfrm>
        </p:grpSpPr>
        <p:pic>
          <p:nvPicPr>
            <p:cNvPr id="66254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4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25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62540"/>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62537"/>
                                        </p:tgtEl>
                                        <p:attrNameLst>
                                          <p:attrName>style.visibility</p:attrName>
                                        </p:attrNameLst>
                                      </p:cBhvr>
                                      <p:to>
                                        <p:strVal val="visible"/>
                                      </p:to>
                                    </p:set>
                                    <p:animEffect transition="in" filter="checkerboard(across)">
                                      <p:cBhvr>
                                        <p:cTn id="14" dur="500"/>
                                        <p:tgtEl>
                                          <p:spTgt spid="662537"/>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62538"/>
                                        </p:tgtEl>
                                        <p:attrNameLst>
                                          <p:attrName>style.visibility</p:attrName>
                                        </p:attrNameLst>
                                      </p:cBhvr>
                                      <p:to>
                                        <p:strVal val="visible"/>
                                      </p:to>
                                    </p:set>
                                    <p:animEffect transition="in" filter="checkerboard(across)">
                                      <p:cBhvr>
                                        <p:cTn id="18" dur="500"/>
                                        <p:tgtEl>
                                          <p:spTgt spid="662538"/>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62539"/>
                                        </p:tgtEl>
                                        <p:attrNameLst>
                                          <p:attrName>style.visibility</p:attrName>
                                        </p:attrNameLst>
                                      </p:cBhvr>
                                      <p:to>
                                        <p:strVal val="visible"/>
                                      </p:to>
                                    </p:set>
                                    <p:animEffect transition="in" filter="checkerboard(across)">
                                      <p:cBhvr>
                                        <p:cTn id="22" dur="500"/>
                                        <p:tgtEl>
                                          <p:spTgt spid="66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7" grpId="0" animBg="1"/>
      <p:bldP spid="662538" grpId="0" animBg="1"/>
      <p:bldP spid="66253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DBAEEA51-F93E-4A11-B40D-8B976785FD16}" type="slidenum">
              <a:rPr lang="en-US" altLang="en-US"/>
              <a:pPr/>
              <a:t>12</a:t>
            </a:fld>
            <a:endParaRPr lang="en-US" altLang="en-US"/>
          </a:p>
        </p:txBody>
      </p:sp>
      <p:sp>
        <p:nvSpPr>
          <p:cNvPr id="64819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48195" name="Text Box 3"/>
          <p:cNvSpPr txBox="1">
            <a:spLocks noChangeArrowheads="1"/>
          </p:cNvSpPr>
          <p:nvPr/>
        </p:nvSpPr>
        <p:spPr bwMode="auto">
          <a:xfrm>
            <a:off x="228600" y="355600"/>
            <a:ext cx="5578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4-3  PACKET SWITHING </a:t>
            </a:r>
          </a:p>
        </p:txBody>
      </p:sp>
      <p:sp>
        <p:nvSpPr>
          <p:cNvPr id="64819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48197" name="Rectangle 5"/>
          <p:cNvSpPr>
            <a:spLocks noChangeArrowheads="1"/>
          </p:cNvSpPr>
          <p:nvPr/>
        </p:nvSpPr>
        <p:spPr bwMode="auto">
          <a:xfrm>
            <a:off x="381000" y="1524000"/>
            <a:ext cx="8534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600" dirty="0">
                <a:latin typeface="Arial Unicode MS" panose="020B0604020202020204" pitchFamily="34" charset="-128"/>
              </a:rPr>
              <a:t>The network layer is designed as a packet-switched network. This means that the packet at the source is divided into manageable packets, normally called datagrams. Individual datagrams are then transferred from the source to the destination. The received datagrams are assembled at the destination before recreating the original message. The packet-switched network layer of the Internet was originally designed as a connectionless service, but recently there is a tendency to change </a:t>
            </a:r>
            <a:r>
              <a:rPr lang="en-US" altLang="en-US" sz="2600" dirty="0" smtClean="0">
                <a:latin typeface="Arial Unicode MS" panose="020B0604020202020204" pitchFamily="34" charset="-128"/>
              </a:rPr>
              <a:t>this to </a:t>
            </a:r>
            <a:r>
              <a:rPr lang="en-US" altLang="en-US" sz="2600" dirty="0">
                <a:latin typeface="Arial Unicode MS" panose="020B0604020202020204" pitchFamily="34" charset="-128"/>
              </a:rPr>
              <a:t>a connection-oriented service.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ltLang="en-US"/>
              <a:t>TCP/IP Protocol Suite</a:t>
            </a:r>
          </a:p>
        </p:txBody>
      </p:sp>
      <p:sp>
        <p:nvSpPr>
          <p:cNvPr id="6" name="Slide Number Placeholder 2"/>
          <p:cNvSpPr>
            <a:spLocks noGrp="1"/>
          </p:cNvSpPr>
          <p:nvPr>
            <p:ph type="sldNum" sz="quarter" idx="11"/>
          </p:nvPr>
        </p:nvSpPr>
        <p:spPr/>
        <p:txBody>
          <a:bodyPr/>
          <a:lstStyle/>
          <a:p>
            <a:fld id="{98835629-326A-4082-AF43-01A13535D5A2}" type="slidenum">
              <a:rPr lang="en-US" altLang="en-US"/>
              <a:pPr/>
              <a:t>13</a:t>
            </a:fld>
            <a:endParaRPr lang="en-US" altLang="en-US"/>
          </a:p>
        </p:txBody>
      </p:sp>
      <p:sp>
        <p:nvSpPr>
          <p:cNvPr id="650242"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650243"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50244" name="Rectangle 4"/>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Connectionless Service</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Connection-Oriented Service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0244"/>
                                        </p:tgtEl>
                                        <p:attrNameLst>
                                          <p:attrName>style.visibility</p:attrName>
                                        </p:attrNameLst>
                                      </p:cBhvr>
                                      <p:to>
                                        <p:strVal val="visible"/>
                                      </p:to>
                                    </p:set>
                                    <p:animEffect transition="in" filter="wipe(up)">
                                      <p:cBhvr>
                                        <p:cTn id="7" dur="5000"/>
                                        <p:tgtEl>
                                          <p:spTgt spid="65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1"/>
          <p:cNvSpPr>
            <a:spLocks noGrp="1"/>
          </p:cNvSpPr>
          <p:nvPr>
            <p:ph type="ftr" sz="quarter" idx="10"/>
          </p:nvPr>
        </p:nvSpPr>
        <p:spPr/>
        <p:txBody>
          <a:bodyPr/>
          <a:lstStyle/>
          <a:p>
            <a:r>
              <a:rPr lang="en-US" altLang="en-US"/>
              <a:t>TCP/IP Protocol Suite</a:t>
            </a:r>
          </a:p>
        </p:txBody>
      </p:sp>
      <p:sp>
        <p:nvSpPr>
          <p:cNvPr id="23" name="Slide Number Placeholder 2"/>
          <p:cNvSpPr>
            <a:spLocks noGrp="1"/>
          </p:cNvSpPr>
          <p:nvPr>
            <p:ph type="sldNum" sz="quarter" idx="11"/>
          </p:nvPr>
        </p:nvSpPr>
        <p:spPr/>
        <p:txBody>
          <a:bodyPr/>
          <a:lstStyle/>
          <a:p>
            <a:fld id="{C1344C2C-0C95-45A3-A08C-C58F58651494}" type="slidenum">
              <a:rPr lang="en-US" altLang="en-US"/>
              <a:pPr/>
              <a:t>14</a:t>
            </a:fld>
            <a:endParaRPr lang="en-US" altLang="en-US"/>
          </a:p>
        </p:txBody>
      </p:sp>
      <p:pic>
        <p:nvPicPr>
          <p:cNvPr id="60314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949450"/>
            <a:ext cx="8291512"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313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4.3   </a:t>
            </a:r>
            <a:r>
              <a:rPr lang="en-US" altLang="en-US" i="1"/>
              <a:t>A connectionless packet-switched network</a:t>
            </a:r>
          </a:p>
        </p:txBody>
      </p:sp>
      <p:sp>
        <p:nvSpPr>
          <p:cNvPr id="60313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314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314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314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31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314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31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0314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95650"/>
            <a:ext cx="1106488"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438400"/>
            <a:ext cx="16002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3963" y="3505200"/>
            <a:ext cx="5032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5938" y="3200400"/>
            <a:ext cx="474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733800"/>
            <a:ext cx="411163"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6"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863975"/>
            <a:ext cx="3381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7"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267200"/>
            <a:ext cx="420688"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8"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6325" y="4127500"/>
            <a:ext cx="6762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9"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9738" y="4765675"/>
            <a:ext cx="4746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60"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4724400"/>
            <a:ext cx="1096963"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61"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3808413"/>
            <a:ext cx="1343025"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03150"/>
                                        </p:tgtEl>
                                        <p:attrNameLst>
                                          <p:attrName>style.visibility</p:attrName>
                                        </p:attrNameLst>
                                      </p:cBhvr>
                                      <p:to>
                                        <p:strVal val="visible"/>
                                      </p:to>
                                    </p:set>
                                    <p:animEffect transition="in" filter="wipe(up)">
                                      <p:cBhvr>
                                        <p:cTn id="11" dur="1000"/>
                                        <p:tgtEl>
                                          <p:spTgt spid="6031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03148"/>
                                        </p:tgtEl>
                                        <p:attrNameLst>
                                          <p:attrName>style.visibility</p:attrName>
                                        </p:attrNameLst>
                                      </p:cBhvr>
                                      <p:to>
                                        <p:strVal val="visible"/>
                                      </p:to>
                                    </p:set>
                                    <p:animEffect transition="in" filter="wipe(right)">
                                      <p:cBhvr>
                                        <p:cTn id="16" dur="2000"/>
                                        <p:tgtEl>
                                          <p:spTgt spid="6031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31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031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0315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0315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0315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0315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0315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03160"/>
                                        </p:tgtEl>
                                        <p:attrNameLst>
                                          <p:attrName>style.visibility</p:attrName>
                                        </p:attrNameLst>
                                      </p:cBhvr>
                                      <p:to>
                                        <p:strVal val="visible"/>
                                      </p:to>
                                    </p:set>
                                    <p:animEffect transition="in" filter="wipe(right)">
                                      <p:cBhvr>
                                        <p:cTn id="49" dur="2000"/>
                                        <p:tgtEl>
                                          <p:spTgt spid="60316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03161"/>
                                        </p:tgtEl>
                                        <p:attrNameLst>
                                          <p:attrName>style.visibility</p:attrName>
                                        </p:attrNameLst>
                                      </p:cBhvr>
                                      <p:to>
                                        <p:strVal val="visible"/>
                                      </p:to>
                                    </p:set>
                                    <p:animEffect transition="in" filter="wipe(left)">
                                      <p:cBhvr>
                                        <p:cTn id="54" dur="2000"/>
                                        <p:tgtEl>
                                          <p:spTgt spid="603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0"/>
          </p:nvPr>
        </p:nvSpPr>
        <p:spPr/>
        <p:txBody>
          <a:bodyPr/>
          <a:lstStyle/>
          <a:p>
            <a:r>
              <a:rPr lang="en-US" altLang="en-US"/>
              <a:t>TCP/IP Protocol Suite</a:t>
            </a:r>
          </a:p>
        </p:txBody>
      </p:sp>
      <p:sp>
        <p:nvSpPr>
          <p:cNvPr id="15" name="Slide Number Placeholder 2"/>
          <p:cNvSpPr>
            <a:spLocks noGrp="1"/>
          </p:cNvSpPr>
          <p:nvPr>
            <p:ph type="sldNum" sz="quarter" idx="11"/>
          </p:nvPr>
        </p:nvSpPr>
        <p:spPr/>
        <p:txBody>
          <a:bodyPr/>
          <a:lstStyle/>
          <a:p>
            <a:fld id="{F9152456-5C90-4414-BE36-BE5D24A80605}" type="slidenum">
              <a:rPr lang="en-US" altLang="en-US"/>
              <a:pPr/>
              <a:t>15</a:t>
            </a:fld>
            <a:endParaRPr lang="en-US" altLang="en-US"/>
          </a:p>
        </p:txBody>
      </p:sp>
      <p:sp>
        <p:nvSpPr>
          <p:cNvPr id="605186" name="Text Box 2"/>
          <p:cNvSpPr txBox="1">
            <a:spLocks noChangeArrowheads="1"/>
          </p:cNvSpPr>
          <p:nvPr/>
        </p:nvSpPr>
        <p:spPr bwMode="auto">
          <a:xfrm>
            <a:off x="990600" y="90488"/>
            <a:ext cx="8077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4.4   </a:t>
            </a:r>
            <a:r>
              <a:rPr lang="en-US" altLang="en-US" i="1"/>
              <a:t>Forwarding process in a connectionless network</a:t>
            </a:r>
          </a:p>
        </p:txBody>
      </p:sp>
      <p:sp>
        <p:nvSpPr>
          <p:cNvPr id="60518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518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518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519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519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519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519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0519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85925"/>
            <a:ext cx="5557838"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19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43200"/>
            <a:ext cx="2678113"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20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1650" y="2862263"/>
            <a:ext cx="2266950"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20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1208088"/>
            <a:ext cx="2476500"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5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605198"/>
                                        </p:tgtEl>
                                        <p:attrNameLst>
                                          <p:attrName>style.visibility</p:attrName>
                                        </p:attrNameLst>
                                      </p:cBhvr>
                                      <p:to>
                                        <p:strVal val="visible"/>
                                      </p:to>
                                    </p:set>
                                    <p:animEffect transition="in" filter="wipe(down)">
                                      <p:cBhvr>
                                        <p:cTn id="11" dur="2000"/>
                                        <p:tgtEl>
                                          <p:spTgt spid="6051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05200"/>
                                        </p:tgtEl>
                                        <p:attrNameLst>
                                          <p:attrName>style.visibility</p:attrName>
                                        </p:attrNameLst>
                                      </p:cBhvr>
                                      <p:to>
                                        <p:strVal val="visible"/>
                                      </p:to>
                                    </p:set>
                                    <p:animEffect transition="in" filter="wipe(up)">
                                      <p:cBhvr>
                                        <p:cTn id="16" dur="2000"/>
                                        <p:tgtEl>
                                          <p:spTgt spid="6052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5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AB0C3E07-8884-4D6F-A76E-D951536BB93E}" type="slidenum">
              <a:rPr lang="en-US" altLang="en-US"/>
              <a:pPr/>
              <a:t>16</a:t>
            </a:fld>
            <a:endParaRPr lang="en-US" altLang="en-US"/>
          </a:p>
        </p:txBody>
      </p:sp>
      <p:sp>
        <p:nvSpPr>
          <p:cNvPr id="6645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5" name="Line 9"/>
          <p:cNvSpPr>
            <a:spLocks noChangeShapeType="1"/>
          </p:cNvSpPr>
          <p:nvPr/>
        </p:nvSpPr>
        <p:spPr bwMode="auto">
          <a:xfrm>
            <a:off x="609600" y="2590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4586" name="Line 10"/>
          <p:cNvSpPr>
            <a:spLocks noChangeShapeType="1"/>
          </p:cNvSpPr>
          <p:nvPr/>
        </p:nvSpPr>
        <p:spPr bwMode="auto">
          <a:xfrm>
            <a:off x="609600" y="4800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4587" name="Rectangle 11"/>
          <p:cNvSpPr>
            <a:spLocks noChangeArrowheads="1"/>
          </p:cNvSpPr>
          <p:nvPr/>
        </p:nvSpPr>
        <p:spPr bwMode="auto">
          <a:xfrm>
            <a:off x="647700" y="2682875"/>
            <a:ext cx="8077200" cy="2041525"/>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In a connectionless packet-switched network, the forwarding decision</a:t>
            </a:r>
          </a:p>
          <a:p>
            <a:pPr algn="ctr"/>
            <a:r>
              <a:rPr lang="en-US" altLang="en-US" sz="3200" i="1">
                <a:solidFill>
                  <a:schemeClr val="bg1"/>
                </a:solidFill>
                <a:latin typeface="Arial" panose="020B0604020202020204" pitchFamily="34" charset="0"/>
              </a:rPr>
              <a:t>is based on the destination address of the packet.</a:t>
            </a:r>
          </a:p>
        </p:txBody>
      </p:sp>
      <p:grpSp>
        <p:nvGrpSpPr>
          <p:cNvPr id="664588" name="Group 12"/>
          <p:cNvGrpSpPr>
            <a:grpSpLocks/>
          </p:cNvGrpSpPr>
          <p:nvPr/>
        </p:nvGrpSpPr>
        <p:grpSpPr bwMode="auto">
          <a:xfrm>
            <a:off x="609600" y="1752600"/>
            <a:ext cx="1143000" cy="566738"/>
            <a:chOff x="1200" y="1248"/>
            <a:chExt cx="720" cy="357"/>
          </a:xfrm>
        </p:grpSpPr>
        <p:pic>
          <p:nvPicPr>
            <p:cNvPr id="6645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459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45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6458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64585"/>
                                        </p:tgtEl>
                                        <p:attrNameLst>
                                          <p:attrName>style.visibility</p:attrName>
                                        </p:attrNameLst>
                                      </p:cBhvr>
                                      <p:to>
                                        <p:strVal val="visible"/>
                                      </p:to>
                                    </p:set>
                                    <p:animEffect transition="in" filter="checkerboard(across)">
                                      <p:cBhvr>
                                        <p:cTn id="14" dur="500"/>
                                        <p:tgtEl>
                                          <p:spTgt spid="66458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64586"/>
                                        </p:tgtEl>
                                        <p:attrNameLst>
                                          <p:attrName>style.visibility</p:attrName>
                                        </p:attrNameLst>
                                      </p:cBhvr>
                                      <p:to>
                                        <p:strVal val="visible"/>
                                      </p:to>
                                    </p:set>
                                    <p:animEffect transition="in" filter="checkerboard(across)">
                                      <p:cBhvr>
                                        <p:cTn id="18" dur="500"/>
                                        <p:tgtEl>
                                          <p:spTgt spid="66458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64587"/>
                                        </p:tgtEl>
                                        <p:attrNameLst>
                                          <p:attrName>style.visibility</p:attrName>
                                        </p:attrNameLst>
                                      </p:cBhvr>
                                      <p:to>
                                        <p:strVal val="visible"/>
                                      </p:to>
                                    </p:set>
                                    <p:animEffect transition="in" filter="checkerboard(across)">
                                      <p:cBhvr>
                                        <p:cTn id="22" dur="500"/>
                                        <p:tgtEl>
                                          <p:spTgt spid="66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5" grpId="0" animBg="1"/>
      <p:bldP spid="664586" grpId="0" animBg="1"/>
      <p:bldP spid="66458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
          <p:cNvSpPr>
            <a:spLocks noGrp="1"/>
          </p:cNvSpPr>
          <p:nvPr>
            <p:ph type="ftr" sz="quarter" idx="10"/>
          </p:nvPr>
        </p:nvSpPr>
        <p:spPr/>
        <p:txBody>
          <a:bodyPr/>
          <a:lstStyle/>
          <a:p>
            <a:r>
              <a:rPr lang="en-US" altLang="en-US"/>
              <a:t>TCP/IP Protocol Suite</a:t>
            </a:r>
          </a:p>
        </p:txBody>
      </p:sp>
      <p:sp>
        <p:nvSpPr>
          <p:cNvPr id="19" name="Slide Number Placeholder 2"/>
          <p:cNvSpPr>
            <a:spLocks noGrp="1"/>
          </p:cNvSpPr>
          <p:nvPr>
            <p:ph type="sldNum" sz="quarter" idx="11"/>
          </p:nvPr>
        </p:nvSpPr>
        <p:spPr/>
        <p:txBody>
          <a:bodyPr/>
          <a:lstStyle/>
          <a:p>
            <a:fld id="{D95D96F5-EBA1-43FD-A60A-873E398DF4CE}" type="slidenum">
              <a:rPr lang="en-US" altLang="en-US"/>
              <a:pPr/>
              <a:t>17</a:t>
            </a:fld>
            <a:endParaRPr lang="en-US" altLang="en-US"/>
          </a:p>
        </p:txBody>
      </p:sp>
      <p:pic>
        <p:nvPicPr>
          <p:cNvPr id="6072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1803400"/>
            <a:ext cx="808990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723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4.5   </a:t>
            </a:r>
            <a:r>
              <a:rPr lang="en-US" altLang="en-US" i="1"/>
              <a:t>Delay in a connectionless network</a:t>
            </a:r>
          </a:p>
        </p:txBody>
      </p:sp>
      <p:sp>
        <p:nvSpPr>
          <p:cNvPr id="60723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723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723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723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723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724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724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0724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667000"/>
            <a:ext cx="2133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4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590800"/>
            <a:ext cx="11969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4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3663" y="3124200"/>
            <a:ext cx="79533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5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3479800"/>
            <a:ext cx="21478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52"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3962400"/>
            <a:ext cx="795338"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53"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343400"/>
            <a:ext cx="21669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54"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0" y="2514600"/>
            <a:ext cx="374650" cy="229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7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7246"/>
                                        </p:tgtEl>
                                        <p:attrNameLst>
                                          <p:attrName>style.visibility</p:attrName>
                                        </p:attrNameLst>
                                      </p:cBhvr>
                                      <p:to>
                                        <p:strVal val="visible"/>
                                      </p:to>
                                    </p:set>
                                    <p:animEffect transition="in" filter="wipe(left)">
                                      <p:cBhvr>
                                        <p:cTn id="11" dur="2000"/>
                                        <p:tgtEl>
                                          <p:spTgt spid="6072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0724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60724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07250"/>
                                        </p:tgtEl>
                                        <p:attrNameLst>
                                          <p:attrName>style.visibility</p:attrName>
                                        </p:attrNameLst>
                                      </p:cBhvr>
                                      <p:to>
                                        <p:strVal val="visible"/>
                                      </p:to>
                                    </p:set>
                                    <p:animEffect transition="in" filter="wipe(left)">
                                      <p:cBhvr>
                                        <p:cTn id="24" dur="2000"/>
                                        <p:tgtEl>
                                          <p:spTgt spid="60725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0725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07253"/>
                                        </p:tgtEl>
                                        <p:attrNameLst>
                                          <p:attrName>style.visibility</p:attrName>
                                        </p:attrNameLst>
                                      </p:cBhvr>
                                      <p:to>
                                        <p:strVal val="visible"/>
                                      </p:to>
                                    </p:set>
                                    <p:animEffect transition="in" filter="wipe(left)">
                                      <p:cBhvr>
                                        <p:cTn id="33" dur="2000"/>
                                        <p:tgtEl>
                                          <p:spTgt spid="60725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607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ltLang="en-US"/>
              <a:t>TCP/IP Protocol Suite</a:t>
            </a:r>
          </a:p>
        </p:txBody>
      </p:sp>
      <p:sp>
        <p:nvSpPr>
          <p:cNvPr id="18" name="Slide Number Placeholder 2"/>
          <p:cNvSpPr>
            <a:spLocks noGrp="1"/>
          </p:cNvSpPr>
          <p:nvPr>
            <p:ph type="sldNum" sz="quarter" idx="11"/>
          </p:nvPr>
        </p:nvSpPr>
        <p:spPr/>
        <p:txBody>
          <a:bodyPr/>
          <a:lstStyle/>
          <a:p>
            <a:fld id="{0659EEA2-45EE-4E9C-8DCB-9674354B2FF3}" type="slidenum">
              <a:rPr lang="en-US" altLang="en-US"/>
              <a:pPr/>
              <a:t>18</a:t>
            </a:fld>
            <a:endParaRPr lang="en-US" altLang="en-US"/>
          </a:p>
        </p:txBody>
      </p:sp>
      <p:pic>
        <p:nvPicPr>
          <p:cNvPr id="60929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676400"/>
            <a:ext cx="8299450"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9282" name="Text Box 2"/>
          <p:cNvSpPr txBox="1">
            <a:spLocks noChangeArrowheads="1"/>
          </p:cNvSpPr>
          <p:nvPr/>
        </p:nvSpPr>
        <p:spPr bwMode="auto">
          <a:xfrm>
            <a:off x="990600" y="90488"/>
            <a:ext cx="78486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4.6   </a:t>
            </a:r>
            <a:r>
              <a:rPr lang="en-US" altLang="en-US" i="1"/>
              <a:t>A connection-oriented packet switched network</a:t>
            </a:r>
          </a:p>
        </p:txBody>
      </p:sp>
      <p:sp>
        <p:nvSpPr>
          <p:cNvPr id="60928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928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928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928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928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928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92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0929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86000"/>
            <a:ext cx="1600200"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29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578225"/>
            <a:ext cx="44767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29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2388" y="4724400"/>
            <a:ext cx="1471612"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09299" name="Group 19"/>
          <p:cNvGrpSpPr>
            <a:grpSpLocks/>
          </p:cNvGrpSpPr>
          <p:nvPr/>
        </p:nvGrpSpPr>
        <p:grpSpPr bwMode="auto">
          <a:xfrm>
            <a:off x="6248400" y="4038600"/>
            <a:ext cx="1371600" cy="1143000"/>
            <a:chOff x="3936" y="2544"/>
            <a:chExt cx="864" cy="720"/>
          </a:xfrm>
        </p:grpSpPr>
        <p:pic>
          <p:nvPicPr>
            <p:cNvPr id="609297"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3077"/>
              <a:ext cx="69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298"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2544"/>
              <a:ext cx="864"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9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9293"/>
                                        </p:tgtEl>
                                        <p:attrNameLst>
                                          <p:attrName>style.visibility</p:attrName>
                                        </p:attrNameLst>
                                      </p:cBhvr>
                                      <p:to>
                                        <p:strVal val="visible"/>
                                      </p:to>
                                    </p:set>
                                    <p:animEffect transition="in" filter="wipe(left)">
                                      <p:cBhvr>
                                        <p:cTn id="11" dur="2000"/>
                                        <p:tgtEl>
                                          <p:spTgt spid="6092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09295"/>
                                        </p:tgtEl>
                                        <p:attrNameLst>
                                          <p:attrName>style.visibility</p:attrName>
                                        </p:attrNameLst>
                                      </p:cBhvr>
                                      <p:to>
                                        <p:strVal val="visible"/>
                                      </p:to>
                                    </p:set>
                                    <p:animEffect transition="in" filter="wipe(up)">
                                      <p:cBhvr>
                                        <p:cTn id="16" dur="2000"/>
                                        <p:tgtEl>
                                          <p:spTgt spid="6092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09296"/>
                                        </p:tgtEl>
                                        <p:attrNameLst>
                                          <p:attrName>style.visibility</p:attrName>
                                        </p:attrNameLst>
                                      </p:cBhvr>
                                      <p:to>
                                        <p:strVal val="visible"/>
                                      </p:to>
                                    </p:set>
                                    <p:animEffect transition="in" filter="wipe(left)">
                                      <p:cBhvr>
                                        <p:cTn id="21" dur="2000"/>
                                        <p:tgtEl>
                                          <p:spTgt spid="60929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09299"/>
                                        </p:tgtEl>
                                        <p:attrNameLst>
                                          <p:attrName>style.visibility</p:attrName>
                                        </p:attrNameLst>
                                      </p:cBhvr>
                                      <p:to>
                                        <p:strVal val="visible"/>
                                      </p:to>
                                    </p:set>
                                    <p:animEffect transition="in" filter="wipe(left)">
                                      <p:cBhvr>
                                        <p:cTn id="26" dur="2000"/>
                                        <p:tgtEl>
                                          <p:spTgt spid="609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FC036ACC-D803-4DD0-AA0C-9D54A6AF19E9}" type="slidenum">
              <a:rPr lang="en-US" altLang="en-US"/>
              <a:pPr/>
              <a:t>19</a:t>
            </a:fld>
            <a:endParaRPr lang="en-US" altLang="en-US"/>
          </a:p>
        </p:txBody>
      </p:sp>
      <p:sp>
        <p:nvSpPr>
          <p:cNvPr id="66662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6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662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6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6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663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6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6633" name="Line 9"/>
          <p:cNvSpPr>
            <a:spLocks noChangeShapeType="1"/>
          </p:cNvSpPr>
          <p:nvPr/>
        </p:nvSpPr>
        <p:spPr bwMode="auto">
          <a:xfrm>
            <a:off x="609600" y="2590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34" name="Line 10"/>
          <p:cNvSpPr>
            <a:spLocks noChangeShapeType="1"/>
          </p:cNvSpPr>
          <p:nvPr/>
        </p:nvSpPr>
        <p:spPr bwMode="auto">
          <a:xfrm>
            <a:off x="609600" y="4800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35" name="Rectangle 11"/>
          <p:cNvSpPr>
            <a:spLocks noChangeArrowheads="1"/>
          </p:cNvSpPr>
          <p:nvPr/>
        </p:nvSpPr>
        <p:spPr bwMode="auto">
          <a:xfrm>
            <a:off x="647700" y="2682875"/>
            <a:ext cx="8077200" cy="2041525"/>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In a connection-oriented packet switched network, the forwarding decision is based on the </a:t>
            </a:r>
            <a:br>
              <a:rPr lang="en-US" altLang="en-US" sz="3200" i="1">
                <a:solidFill>
                  <a:schemeClr val="bg1"/>
                </a:solidFill>
                <a:latin typeface="Arial" panose="020B0604020202020204" pitchFamily="34" charset="0"/>
              </a:rPr>
            </a:br>
            <a:r>
              <a:rPr lang="en-US" altLang="en-US" sz="3200" i="1">
                <a:solidFill>
                  <a:schemeClr val="bg1"/>
                </a:solidFill>
                <a:latin typeface="Arial" panose="020B0604020202020204" pitchFamily="34" charset="0"/>
              </a:rPr>
              <a:t>label of the packet.</a:t>
            </a:r>
          </a:p>
        </p:txBody>
      </p:sp>
      <p:grpSp>
        <p:nvGrpSpPr>
          <p:cNvPr id="666636" name="Group 12"/>
          <p:cNvGrpSpPr>
            <a:grpSpLocks/>
          </p:cNvGrpSpPr>
          <p:nvPr/>
        </p:nvGrpSpPr>
        <p:grpSpPr bwMode="auto">
          <a:xfrm>
            <a:off x="609600" y="1752600"/>
            <a:ext cx="1143000" cy="566738"/>
            <a:chOff x="1200" y="1248"/>
            <a:chExt cx="720" cy="357"/>
          </a:xfrm>
        </p:grpSpPr>
        <p:pic>
          <p:nvPicPr>
            <p:cNvPr id="6666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663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6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66636"/>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66633"/>
                                        </p:tgtEl>
                                        <p:attrNameLst>
                                          <p:attrName>style.visibility</p:attrName>
                                        </p:attrNameLst>
                                      </p:cBhvr>
                                      <p:to>
                                        <p:strVal val="visible"/>
                                      </p:to>
                                    </p:set>
                                    <p:animEffect transition="in" filter="checkerboard(across)">
                                      <p:cBhvr>
                                        <p:cTn id="14" dur="500"/>
                                        <p:tgtEl>
                                          <p:spTgt spid="666633"/>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66634"/>
                                        </p:tgtEl>
                                        <p:attrNameLst>
                                          <p:attrName>style.visibility</p:attrName>
                                        </p:attrNameLst>
                                      </p:cBhvr>
                                      <p:to>
                                        <p:strVal val="visible"/>
                                      </p:to>
                                    </p:set>
                                    <p:animEffect transition="in" filter="checkerboard(across)">
                                      <p:cBhvr>
                                        <p:cTn id="18" dur="500"/>
                                        <p:tgtEl>
                                          <p:spTgt spid="666634"/>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66635"/>
                                        </p:tgtEl>
                                        <p:attrNameLst>
                                          <p:attrName>style.visibility</p:attrName>
                                        </p:attrNameLst>
                                      </p:cBhvr>
                                      <p:to>
                                        <p:strVal val="visible"/>
                                      </p:to>
                                    </p:set>
                                    <p:animEffect transition="in" filter="checkerboard(across)">
                                      <p:cBhvr>
                                        <p:cTn id="22" dur="500"/>
                                        <p:tgtEl>
                                          <p:spTgt spid="66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33" grpId="0" animBg="1"/>
      <p:bldP spid="666634" grpId="0" animBg="1"/>
      <p:bldP spid="6666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TCP/IP Protocol Suite</a:t>
            </a:r>
          </a:p>
        </p:txBody>
      </p:sp>
      <p:sp>
        <p:nvSpPr>
          <p:cNvPr id="5" name="Slide Number Placeholder 4"/>
          <p:cNvSpPr>
            <a:spLocks noGrp="1"/>
          </p:cNvSpPr>
          <p:nvPr>
            <p:ph type="sldNum" sz="quarter" idx="11"/>
          </p:nvPr>
        </p:nvSpPr>
        <p:spPr/>
        <p:txBody>
          <a:bodyPr/>
          <a:lstStyle/>
          <a:p>
            <a:fld id="{22EDFDA3-51CE-4F7A-867C-D88B91D2D2C4}" type="slidenum">
              <a:rPr lang="en-US" altLang="en-US"/>
              <a:pPr/>
              <a:t>2</a:t>
            </a:fld>
            <a:endParaRPr lang="en-US" altLang="en-US"/>
          </a:p>
        </p:txBody>
      </p:sp>
      <p:sp>
        <p:nvSpPr>
          <p:cNvPr id="633858" name="Rectangle 2"/>
          <p:cNvSpPr>
            <a:spLocks noGrp="1" noChangeArrowheads="1"/>
          </p:cNvSpPr>
          <p:nvPr>
            <p:ph type="title"/>
          </p:nvPr>
        </p:nvSpPr>
        <p:spPr bwMode="auto">
          <a:xfrm>
            <a:off x="152400" y="-76200"/>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b="1" u="sng">
                <a:solidFill>
                  <a:schemeClr val="hlink"/>
                </a:solidFill>
                <a:effectLst>
                  <a:outerShdw blurRad="38100" dist="38100" dir="2700000" algn="tl">
                    <a:srgbClr val="C0C0C0"/>
                  </a:outerShdw>
                </a:effectLst>
              </a:rPr>
              <a:t>OBJECTIVES:</a:t>
            </a:r>
          </a:p>
        </p:txBody>
      </p:sp>
      <p:sp>
        <p:nvSpPr>
          <p:cNvPr id="633859" name="Rectangle 3"/>
          <p:cNvSpPr>
            <a:spLocks noChangeArrowheads="1"/>
          </p:cNvSpPr>
          <p:nvPr/>
        </p:nvSpPr>
        <p:spPr bwMode="auto">
          <a:xfrm>
            <a:off x="76200" y="838200"/>
            <a:ext cx="8991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75000"/>
              </a:lnSpc>
              <a:spcBef>
                <a:spcPct val="15000"/>
              </a:spcBef>
              <a:spcAft>
                <a:spcPct val="15000"/>
              </a:spcAft>
              <a:buSzTx/>
              <a:buFont typeface="Wingdings" panose="05000000000000000000" pitchFamily="2" charset="2"/>
              <a:buChar char="q"/>
            </a:pPr>
            <a:r>
              <a:rPr lang="en-US" altLang="en-US" sz="2400">
                <a:latin typeface="Times New Roman" panose="02020603050405020304" pitchFamily="18" charset="0"/>
              </a:rPr>
              <a:t>To introduce switching and in particular packet switching as the mechanism of data delivery in the network layer.</a:t>
            </a:r>
          </a:p>
          <a:p>
            <a:pPr eaLnBrk="1" hangingPunct="1">
              <a:lnSpc>
                <a:spcPct val="75000"/>
              </a:lnSpc>
              <a:spcBef>
                <a:spcPct val="15000"/>
              </a:spcBef>
              <a:spcAft>
                <a:spcPct val="15000"/>
              </a:spcAft>
              <a:buSzTx/>
              <a:buFont typeface="Wingdings" panose="05000000000000000000" pitchFamily="2" charset="2"/>
              <a:buChar char="q"/>
            </a:pPr>
            <a:r>
              <a:rPr lang="en-US" altLang="en-US" sz="2400">
                <a:latin typeface="Times New Roman" panose="02020603050405020304" pitchFamily="18" charset="0"/>
              </a:rPr>
              <a:t>To discuss two distinct types of services a packet-switch network can provide: connectionless service and connection-oriented service.</a:t>
            </a:r>
          </a:p>
          <a:p>
            <a:pPr eaLnBrk="1" hangingPunct="1">
              <a:lnSpc>
                <a:spcPct val="75000"/>
              </a:lnSpc>
              <a:spcBef>
                <a:spcPct val="15000"/>
              </a:spcBef>
              <a:spcAft>
                <a:spcPct val="15000"/>
              </a:spcAft>
              <a:buSzTx/>
              <a:buFont typeface="Wingdings" panose="05000000000000000000" pitchFamily="2" charset="2"/>
              <a:buChar char="q"/>
            </a:pPr>
            <a:r>
              <a:rPr lang="en-US" altLang="en-US" sz="2400">
                <a:latin typeface="Times New Roman" panose="02020603050405020304" pitchFamily="18" charset="0"/>
              </a:rPr>
              <a:t>To discuss how routers forward packets in a connectionless packet-switch network using the destination address of the packet and a routing table.</a:t>
            </a:r>
          </a:p>
          <a:p>
            <a:pPr eaLnBrk="1" hangingPunct="1">
              <a:lnSpc>
                <a:spcPct val="75000"/>
              </a:lnSpc>
              <a:spcBef>
                <a:spcPct val="15000"/>
              </a:spcBef>
              <a:spcAft>
                <a:spcPct val="15000"/>
              </a:spcAft>
              <a:buSzTx/>
              <a:buFont typeface="Wingdings" panose="05000000000000000000" pitchFamily="2" charset="2"/>
              <a:buChar char="q"/>
            </a:pPr>
            <a:r>
              <a:rPr lang="en-US" altLang="en-US" sz="2400">
                <a:latin typeface="Times New Roman" panose="02020603050405020304" pitchFamily="18" charset="0"/>
              </a:rPr>
              <a:t>To discuss how routers forward packets in a connection-oriented packet-switch network using the label on the packet and a routing table.</a:t>
            </a:r>
          </a:p>
          <a:p>
            <a:pPr eaLnBrk="1" hangingPunct="1">
              <a:lnSpc>
                <a:spcPct val="75000"/>
              </a:lnSpc>
              <a:spcBef>
                <a:spcPct val="15000"/>
              </a:spcBef>
              <a:spcAft>
                <a:spcPct val="15000"/>
              </a:spcAft>
              <a:buSzTx/>
              <a:buFont typeface="Wingdings" panose="05000000000000000000" pitchFamily="2" charset="2"/>
              <a:buChar char="q"/>
            </a:pPr>
            <a:r>
              <a:rPr lang="en-US" altLang="en-US" sz="2400">
                <a:latin typeface="Times New Roman" panose="02020603050405020304" pitchFamily="18" charset="0"/>
              </a:rPr>
              <a:t>To discuss services already provided in the network layer such as logical addressing and delivery at the source, at each router, and at the destination.</a:t>
            </a:r>
          </a:p>
          <a:p>
            <a:pPr eaLnBrk="1" hangingPunct="1">
              <a:lnSpc>
                <a:spcPct val="75000"/>
              </a:lnSpc>
              <a:spcBef>
                <a:spcPct val="15000"/>
              </a:spcBef>
              <a:spcAft>
                <a:spcPct val="15000"/>
              </a:spcAft>
              <a:buSzTx/>
              <a:buFont typeface="Wingdings" panose="05000000000000000000" pitchFamily="2" charset="2"/>
              <a:buChar char="q"/>
            </a:pPr>
            <a:r>
              <a:rPr lang="en-US" altLang="en-US" sz="2400">
                <a:latin typeface="Times New Roman" panose="02020603050405020304" pitchFamily="18" charset="0"/>
              </a:rPr>
              <a:t>To discuss issues or services that are not directly provided in the network layer protocol, but are sometimes provided by some auxiliary protocols or some protocols added later to the Internet.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anim calcmode="lin" valueType="num">
                                      <p:cBhvr>
                                        <p:cTn id="7" dur="500" fill="hold"/>
                                        <p:tgtEl>
                                          <p:spTgt spid="6338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338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33859">
                                            <p:txEl>
                                              <p:pRg st="0" end="0"/>
                                            </p:txEl>
                                          </p:spTgt>
                                        </p:tgtEl>
                                      </p:cBhvr>
                                    </p:animEffect>
                                  </p:childTnLst>
                                  <p:subTnLst>
                                    <p:animClr clrSpc="rgb" dir="cw">
                                      <p:cBhvr override="childStyle">
                                        <p:cTn dur="1" fill="hold" display="0" masterRel="nextClick" afterEffect="1"/>
                                        <p:tgtEl>
                                          <p:spTgt spid="633859">
                                            <p:txEl>
                                              <p:pRg st="0" end="0"/>
                                            </p:txEl>
                                          </p:spTgt>
                                        </p:tgtEl>
                                        <p:attrNameLst>
                                          <p:attrName>ppt_c</p:attrName>
                                        </p:attrNameLst>
                                      </p:cBhvr>
                                      <p:to>
                                        <a:srgbClr val="B2B2B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33859">
                                            <p:txEl>
                                              <p:pRg st="1" end="1"/>
                                            </p:txEl>
                                          </p:spTgt>
                                        </p:tgtEl>
                                        <p:attrNameLst>
                                          <p:attrName>style.visibility</p:attrName>
                                        </p:attrNameLst>
                                      </p:cBhvr>
                                      <p:to>
                                        <p:strVal val="visible"/>
                                      </p:to>
                                    </p:set>
                                    <p:anim calcmode="lin" valueType="num">
                                      <p:cBhvr>
                                        <p:cTn id="14" dur="500" fill="hold"/>
                                        <p:tgtEl>
                                          <p:spTgt spid="63385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3385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33859">
                                            <p:txEl>
                                              <p:pRg st="1" end="1"/>
                                            </p:txEl>
                                          </p:spTgt>
                                        </p:tgtEl>
                                      </p:cBhvr>
                                    </p:animEffect>
                                  </p:childTnLst>
                                  <p:subTnLst>
                                    <p:animClr clrSpc="rgb" dir="cw">
                                      <p:cBhvr override="childStyle">
                                        <p:cTn dur="1" fill="hold" display="0" masterRel="nextClick" afterEffect="1"/>
                                        <p:tgtEl>
                                          <p:spTgt spid="633859">
                                            <p:txEl>
                                              <p:pRg st="1" end="1"/>
                                            </p:txEl>
                                          </p:spTgt>
                                        </p:tgtEl>
                                        <p:attrNameLst>
                                          <p:attrName>ppt_c</p:attrName>
                                        </p:attrNameLst>
                                      </p:cBhvr>
                                      <p:to>
                                        <a:srgbClr val="B2B2B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633859">
                                            <p:txEl>
                                              <p:pRg st="2" end="2"/>
                                            </p:txEl>
                                          </p:spTgt>
                                        </p:tgtEl>
                                        <p:attrNameLst>
                                          <p:attrName>style.visibility</p:attrName>
                                        </p:attrNameLst>
                                      </p:cBhvr>
                                      <p:to>
                                        <p:strVal val="visible"/>
                                      </p:to>
                                    </p:set>
                                    <p:anim calcmode="lin" valueType="num">
                                      <p:cBhvr>
                                        <p:cTn id="21" dur="500" fill="hold"/>
                                        <p:tgtEl>
                                          <p:spTgt spid="63385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3385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33859">
                                            <p:txEl>
                                              <p:pRg st="2" end="2"/>
                                            </p:txEl>
                                          </p:spTgt>
                                        </p:tgtEl>
                                      </p:cBhvr>
                                    </p:animEffect>
                                  </p:childTnLst>
                                  <p:subTnLst>
                                    <p:animClr clrSpc="rgb" dir="cw">
                                      <p:cBhvr override="childStyle">
                                        <p:cTn dur="1" fill="hold" display="0" masterRel="nextClick" afterEffect="1"/>
                                        <p:tgtEl>
                                          <p:spTgt spid="633859">
                                            <p:txEl>
                                              <p:pRg st="2" end="2"/>
                                            </p:txEl>
                                          </p:spTgt>
                                        </p:tgtEl>
                                        <p:attrNameLst>
                                          <p:attrName>ppt_c</p:attrName>
                                        </p:attrNameLst>
                                      </p:cBhvr>
                                      <p:to>
                                        <a:srgbClr val="B2B2B2"/>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633859">
                                            <p:txEl>
                                              <p:pRg st="3" end="3"/>
                                            </p:txEl>
                                          </p:spTgt>
                                        </p:tgtEl>
                                        <p:attrNameLst>
                                          <p:attrName>style.visibility</p:attrName>
                                        </p:attrNameLst>
                                      </p:cBhvr>
                                      <p:to>
                                        <p:strVal val="visible"/>
                                      </p:to>
                                    </p:set>
                                    <p:anim calcmode="lin" valueType="num">
                                      <p:cBhvr>
                                        <p:cTn id="28" dur="500" fill="hold"/>
                                        <p:tgtEl>
                                          <p:spTgt spid="63385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63385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633859">
                                            <p:txEl>
                                              <p:pRg st="3" end="3"/>
                                            </p:txEl>
                                          </p:spTgt>
                                        </p:tgtEl>
                                      </p:cBhvr>
                                    </p:animEffect>
                                  </p:childTnLst>
                                  <p:subTnLst>
                                    <p:animClr clrSpc="rgb" dir="cw">
                                      <p:cBhvr override="childStyle">
                                        <p:cTn dur="1" fill="hold" display="0" masterRel="nextClick" afterEffect="1"/>
                                        <p:tgtEl>
                                          <p:spTgt spid="633859">
                                            <p:txEl>
                                              <p:pRg st="3" end="3"/>
                                            </p:txEl>
                                          </p:spTgt>
                                        </p:tgtEl>
                                        <p:attrNameLst>
                                          <p:attrName>ppt_c</p:attrName>
                                        </p:attrNameLst>
                                      </p:cBhvr>
                                      <p:to>
                                        <a:srgbClr val="B2B2B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33859">
                                            <p:txEl>
                                              <p:pRg st="4" end="4"/>
                                            </p:txEl>
                                          </p:spTgt>
                                        </p:tgtEl>
                                        <p:attrNameLst>
                                          <p:attrName>style.visibility</p:attrName>
                                        </p:attrNameLst>
                                      </p:cBhvr>
                                      <p:to>
                                        <p:strVal val="visible"/>
                                      </p:to>
                                    </p:set>
                                    <p:anim calcmode="lin" valueType="num">
                                      <p:cBhvr>
                                        <p:cTn id="35" dur="500" fill="hold"/>
                                        <p:tgtEl>
                                          <p:spTgt spid="63385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63385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633859">
                                            <p:txEl>
                                              <p:pRg st="4" end="4"/>
                                            </p:txEl>
                                          </p:spTgt>
                                        </p:tgtEl>
                                      </p:cBhvr>
                                    </p:animEffect>
                                  </p:childTnLst>
                                  <p:subTnLst>
                                    <p:animClr clrSpc="rgb" dir="cw">
                                      <p:cBhvr override="childStyle">
                                        <p:cTn dur="1" fill="hold" display="0" masterRel="nextClick" afterEffect="1"/>
                                        <p:tgtEl>
                                          <p:spTgt spid="633859">
                                            <p:txEl>
                                              <p:pRg st="4" end="4"/>
                                            </p:txEl>
                                          </p:spTgt>
                                        </p:tgtEl>
                                        <p:attrNameLst>
                                          <p:attrName>ppt_c</p:attrName>
                                        </p:attrNameLst>
                                      </p:cBhvr>
                                      <p:to>
                                        <a:srgbClr val="B2B2B2"/>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633859">
                                            <p:txEl>
                                              <p:pRg st="5" end="5"/>
                                            </p:txEl>
                                          </p:spTgt>
                                        </p:tgtEl>
                                        <p:attrNameLst>
                                          <p:attrName>style.visibility</p:attrName>
                                        </p:attrNameLst>
                                      </p:cBhvr>
                                      <p:to>
                                        <p:strVal val="visible"/>
                                      </p:to>
                                    </p:set>
                                    <p:anim calcmode="lin" valueType="num">
                                      <p:cBhvr>
                                        <p:cTn id="42" dur="500" fill="hold"/>
                                        <p:tgtEl>
                                          <p:spTgt spid="633859">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633859">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633859">
                                            <p:txEl>
                                              <p:pRg st="5" end="5"/>
                                            </p:txEl>
                                          </p:spTgt>
                                        </p:tgtEl>
                                      </p:cBhvr>
                                    </p:animEffect>
                                  </p:childTnLst>
                                  <p:subTnLst>
                                    <p:animClr clrSpc="rgb" dir="cw">
                                      <p:cBhvr override="childStyle">
                                        <p:cTn dur="1" fill="hold" display="0" masterRel="nextClick" afterEffect="1"/>
                                        <p:tgtEl>
                                          <p:spTgt spid="633859">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ltLang="en-US"/>
              <a:t>TCP/IP Protocol Suite</a:t>
            </a:r>
          </a:p>
        </p:txBody>
      </p:sp>
      <p:sp>
        <p:nvSpPr>
          <p:cNvPr id="14" name="Slide Number Placeholder 2"/>
          <p:cNvSpPr>
            <a:spLocks noGrp="1"/>
          </p:cNvSpPr>
          <p:nvPr>
            <p:ph type="sldNum" sz="quarter" idx="11"/>
          </p:nvPr>
        </p:nvSpPr>
        <p:spPr/>
        <p:txBody>
          <a:bodyPr/>
          <a:lstStyle/>
          <a:p>
            <a:fld id="{39CCE7E9-68EB-40AC-BB90-EA291980986F}" type="slidenum">
              <a:rPr lang="en-US" altLang="en-US"/>
              <a:pPr/>
              <a:t>20</a:t>
            </a:fld>
            <a:endParaRPr lang="en-US" altLang="en-US"/>
          </a:p>
        </p:txBody>
      </p:sp>
      <p:sp>
        <p:nvSpPr>
          <p:cNvPr id="611330" name="Text Box 2"/>
          <p:cNvSpPr txBox="1">
            <a:spLocks noChangeArrowheads="1"/>
          </p:cNvSpPr>
          <p:nvPr/>
        </p:nvSpPr>
        <p:spPr bwMode="auto">
          <a:xfrm>
            <a:off x="990600" y="90488"/>
            <a:ext cx="8001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4.7   </a:t>
            </a:r>
            <a:r>
              <a:rPr lang="en-US" altLang="en-US" i="1"/>
              <a:t>Forwarding process in a connection-oriented network</a:t>
            </a:r>
          </a:p>
        </p:txBody>
      </p:sp>
      <p:sp>
        <p:nvSpPr>
          <p:cNvPr id="6113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13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13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13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13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13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13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1134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828800"/>
            <a:ext cx="7019925"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34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667000"/>
            <a:ext cx="2276475"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34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744788"/>
            <a:ext cx="2266950" cy="190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1342"/>
                                        </p:tgtEl>
                                        <p:attrNameLst>
                                          <p:attrName>style.visibility</p:attrName>
                                        </p:attrNameLst>
                                      </p:cBhvr>
                                      <p:to>
                                        <p:strVal val="visible"/>
                                      </p:to>
                                    </p:set>
                                    <p:animEffect transition="in" filter="wipe(down)">
                                      <p:cBhvr>
                                        <p:cTn id="7" dur="2000"/>
                                        <p:tgtEl>
                                          <p:spTgt spid="611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11343"/>
                                        </p:tgtEl>
                                        <p:attrNameLst>
                                          <p:attrName>style.visibility</p:attrName>
                                        </p:attrNameLst>
                                      </p:cBhvr>
                                      <p:to>
                                        <p:strVal val="visible"/>
                                      </p:to>
                                    </p:set>
                                    <p:animEffect transition="in" filter="wipe(up)">
                                      <p:cBhvr>
                                        <p:cTn id="12" dur="2000"/>
                                        <p:tgtEl>
                                          <p:spTgt spid="611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
          <p:cNvSpPr>
            <a:spLocks noGrp="1"/>
          </p:cNvSpPr>
          <p:nvPr>
            <p:ph type="ftr" sz="quarter" idx="10"/>
          </p:nvPr>
        </p:nvSpPr>
        <p:spPr/>
        <p:txBody>
          <a:bodyPr/>
          <a:lstStyle/>
          <a:p>
            <a:r>
              <a:rPr lang="en-US" altLang="en-US"/>
              <a:t>TCP/IP Protocol Suite</a:t>
            </a:r>
          </a:p>
        </p:txBody>
      </p:sp>
      <p:sp>
        <p:nvSpPr>
          <p:cNvPr id="19" name="Slide Number Placeholder 2"/>
          <p:cNvSpPr>
            <a:spLocks noGrp="1"/>
          </p:cNvSpPr>
          <p:nvPr>
            <p:ph type="sldNum" sz="quarter" idx="11"/>
          </p:nvPr>
        </p:nvSpPr>
        <p:spPr/>
        <p:txBody>
          <a:bodyPr/>
          <a:lstStyle/>
          <a:p>
            <a:fld id="{7CF9CD71-16B5-44CF-BA45-CD827CC8D995}" type="slidenum">
              <a:rPr lang="en-US" altLang="en-US"/>
              <a:pPr/>
              <a:t>21</a:t>
            </a:fld>
            <a:endParaRPr lang="en-US" altLang="en-US"/>
          </a:p>
        </p:txBody>
      </p:sp>
      <p:pic>
        <p:nvPicPr>
          <p:cNvPr id="6133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387475"/>
            <a:ext cx="8291512"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3378" name="Text Box 2"/>
          <p:cNvSpPr txBox="1">
            <a:spLocks noChangeArrowheads="1"/>
          </p:cNvSpPr>
          <p:nvPr/>
        </p:nvSpPr>
        <p:spPr bwMode="auto">
          <a:xfrm>
            <a:off x="990600" y="90488"/>
            <a:ext cx="8001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4.8  </a:t>
            </a:r>
            <a:r>
              <a:rPr lang="en-US" altLang="en-US" i="1"/>
              <a:t>Sending request packet in a virtual-circuit network</a:t>
            </a:r>
          </a:p>
        </p:txBody>
      </p:sp>
      <p:sp>
        <p:nvSpPr>
          <p:cNvPr id="61337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338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338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338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338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338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338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133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57400"/>
            <a:ext cx="16002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330575"/>
            <a:ext cx="9874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114800"/>
            <a:ext cx="11239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4"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505200"/>
            <a:ext cx="13716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1575" y="1371600"/>
            <a:ext cx="1901825"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6"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4962525"/>
            <a:ext cx="184626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7"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1738" y="4953000"/>
            <a:ext cx="1846262" cy="145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3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13388"/>
                                        </p:tgtEl>
                                        <p:attrNameLst>
                                          <p:attrName>style.visibility</p:attrName>
                                        </p:attrNameLst>
                                      </p:cBhvr>
                                      <p:to>
                                        <p:strVal val="visible"/>
                                      </p:to>
                                    </p:set>
                                    <p:animEffect transition="in" filter="wipe(left)">
                                      <p:cBhvr>
                                        <p:cTn id="11" dur="2000"/>
                                        <p:tgtEl>
                                          <p:spTgt spid="6133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613395"/>
                                        </p:tgtEl>
                                        <p:attrNameLst>
                                          <p:attrName>style.visibility</p:attrName>
                                        </p:attrNameLst>
                                      </p:cBhvr>
                                      <p:to>
                                        <p:strVal val="visible"/>
                                      </p:to>
                                    </p:set>
                                    <p:animEffect transition="in" filter="diamond(in)">
                                      <p:cBhvr>
                                        <p:cTn id="16" dur="2000"/>
                                        <p:tgtEl>
                                          <p:spTgt spid="6133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13389"/>
                                        </p:tgtEl>
                                        <p:attrNameLst>
                                          <p:attrName>style.visibility</p:attrName>
                                        </p:attrNameLst>
                                      </p:cBhvr>
                                      <p:to>
                                        <p:strVal val="visible"/>
                                      </p:to>
                                    </p:set>
                                    <p:animEffect transition="in" filter="wipe(up)">
                                      <p:cBhvr>
                                        <p:cTn id="21" dur="2000"/>
                                        <p:tgtEl>
                                          <p:spTgt spid="6133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613396"/>
                                        </p:tgtEl>
                                        <p:attrNameLst>
                                          <p:attrName>style.visibility</p:attrName>
                                        </p:attrNameLst>
                                      </p:cBhvr>
                                      <p:to>
                                        <p:strVal val="visible"/>
                                      </p:to>
                                    </p:set>
                                    <p:animEffect transition="in" filter="diamond(in)">
                                      <p:cBhvr>
                                        <p:cTn id="26" dur="2000"/>
                                        <p:tgtEl>
                                          <p:spTgt spid="6133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13392"/>
                                        </p:tgtEl>
                                        <p:attrNameLst>
                                          <p:attrName>style.visibility</p:attrName>
                                        </p:attrNameLst>
                                      </p:cBhvr>
                                      <p:to>
                                        <p:strVal val="visible"/>
                                      </p:to>
                                    </p:set>
                                    <p:animEffect transition="in" filter="wipe(left)">
                                      <p:cBhvr>
                                        <p:cTn id="31" dur="2000"/>
                                        <p:tgtEl>
                                          <p:spTgt spid="6133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613397"/>
                                        </p:tgtEl>
                                        <p:attrNameLst>
                                          <p:attrName>style.visibility</p:attrName>
                                        </p:attrNameLst>
                                      </p:cBhvr>
                                      <p:to>
                                        <p:strVal val="visible"/>
                                      </p:to>
                                    </p:set>
                                    <p:animEffect transition="in" filter="diamond(in)">
                                      <p:cBhvr>
                                        <p:cTn id="36" dur="2000"/>
                                        <p:tgtEl>
                                          <p:spTgt spid="6133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613394"/>
                                        </p:tgtEl>
                                        <p:attrNameLst>
                                          <p:attrName>style.visibility</p:attrName>
                                        </p:attrNameLst>
                                      </p:cBhvr>
                                      <p:to>
                                        <p:strVal val="visible"/>
                                      </p:to>
                                    </p:set>
                                    <p:animEffect transition="in" filter="wipe(down)">
                                      <p:cBhvr>
                                        <p:cTn id="41" dur="2000"/>
                                        <p:tgtEl>
                                          <p:spTgt spid="613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
          <p:cNvSpPr>
            <a:spLocks noGrp="1"/>
          </p:cNvSpPr>
          <p:nvPr>
            <p:ph type="ftr" sz="quarter" idx="10"/>
          </p:nvPr>
        </p:nvSpPr>
        <p:spPr/>
        <p:txBody>
          <a:bodyPr/>
          <a:lstStyle/>
          <a:p>
            <a:r>
              <a:rPr lang="en-US" altLang="en-US"/>
              <a:t>TCP/IP Protocol Suite</a:t>
            </a:r>
          </a:p>
        </p:txBody>
      </p:sp>
      <p:sp>
        <p:nvSpPr>
          <p:cNvPr id="19" name="Slide Number Placeholder 2"/>
          <p:cNvSpPr>
            <a:spLocks noGrp="1"/>
          </p:cNvSpPr>
          <p:nvPr>
            <p:ph type="sldNum" sz="quarter" idx="11"/>
          </p:nvPr>
        </p:nvSpPr>
        <p:spPr/>
        <p:txBody>
          <a:bodyPr/>
          <a:lstStyle/>
          <a:p>
            <a:fld id="{00BBA6C9-B7AD-49A4-B0AE-463BA46BF6D6}" type="slidenum">
              <a:rPr lang="en-US" altLang="en-US"/>
              <a:pPr/>
              <a:t>22</a:t>
            </a:fld>
            <a:endParaRPr lang="en-US" altLang="en-US"/>
          </a:p>
        </p:txBody>
      </p:sp>
      <p:sp>
        <p:nvSpPr>
          <p:cNvPr id="615426" name="Text Box 2"/>
          <p:cNvSpPr txBox="1">
            <a:spLocks noChangeArrowheads="1"/>
          </p:cNvSpPr>
          <p:nvPr/>
        </p:nvSpPr>
        <p:spPr bwMode="auto">
          <a:xfrm>
            <a:off x="990600" y="90488"/>
            <a:ext cx="7696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4.9   </a:t>
            </a:r>
            <a:r>
              <a:rPr lang="en-US" altLang="en-US" i="1"/>
              <a:t>Setup acknowledgement in a virtual-circuit network</a:t>
            </a:r>
          </a:p>
        </p:txBody>
      </p:sp>
      <p:sp>
        <p:nvSpPr>
          <p:cNvPr id="61542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542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542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543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543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543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543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154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76350"/>
            <a:ext cx="8281988"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52800"/>
            <a:ext cx="13716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1450" y="3981450"/>
            <a:ext cx="11239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182938"/>
            <a:ext cx="739775"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1"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962150"/>
            <a:ext cx="1600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4572000"/>
            <a:ext cx="173038"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4495800"/>
            <a:ext cx="173038"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5"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3535363"/>
            <a:ext cx="173038"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4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15437"/>
                                        </p:tgtEl>
                                        <p:attrNameLst>
                                          <p:attrName>style.visibility</p:attrName>
                                        </p:attrNameLst>
                                      </p:cBhvr>
                                      <p:to>
                                        <p:strVal val="visible"/>
                                      </p:to>
                                    </p:set>
                                    <p:animEffect transition="in" filter="wipe(up)">
                                      <p:cBhvr>
                                        <p:cTn id="11" dur="2000"/>
                                        <p:tgtEl>
                                          <p:spTgt spid="6154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1" presetClass="entr" presetSubtype="0" fill="hold" nodeType="clickEffect">
                                  <p:stCondLst>
                                    <p:cond delay="0"/>
                                  </p:stCondLst>
                                  <p:iterate type="lt">
                                    <p:tmPct val="5000"/>
                                  </p:iterate>
                                  <p:childTnLst>
                                    <p:set>
                                      <p:cBhvr>
                                        <p:cTn id="15" dur="1" fill="hold">
                                          <p:stCondLst>
                                            <p:cond delay="0"/>
                                          </p:stCondLst>
                                        </p:cTn>
                                        <p:tgtEl>
                                          <p:spTgt spid="615443"/>
                                        </p:tgtEl>
                                        <p:attrNameLst>
                                          <p:attrName>style.visibility</p:attrName>
                                        </p:attrNameLst>
                                      </p:cBhvr>
                                      <p:to>
                                        <p:strVal val="visible"/>
                                      </p:to>
                                    </p:set>
                                    <p:anim calcmode="lin" valueType="num">
                                      <p:cBhvr>
                                        <p:cTn id="16" dur="1000" fill="hold"/>
                                        <p:tgtEl>
                                          <p:spTgt spid="615443"/>
                                        </p:tgtEl>
                                        <p:attrNameLst>
                                          <p:attrName>ppt_w</p:attrName>
                                        </p:attrNameLst>
                                      </p:cBhvr>
                                      <p:tavLst>
                                        <p:tav tm="0">
                                          <p:val>
                                            <p:fltVal val="0"/>
                                          </p:val>
                                        </p:tav>
                                        <p:tav tm="100000">
                                          <p:val>
                                            <p:strVal val="#ppt_w"/>
                                          </p:val>
                                        </p:tav>
                                      </p:tavLst>
                                    </p:anim>
                                    <p:anim calcmode="lin" valueType="num">
                                      <p:cBhvr>
                                        <p:cTn id="17" dur="1000" fill="hold"/>
                                        <p:tgtEl>
                                          <p:spTgt spid="615443"/>
                                        </p:tgtEl>
                                        <p:attrNameLst>
                                          <p:attrName>ppt_h</p:attrName>
                                        </p:attrNameLst>
                                      </p:cBhvr>
                                      <p:tavLst>
                                        <p:tav tm="0">
                                          <p:val>
                                            <p:fltVal val="0"/>
                                          </p:val>
                                        </p:tav>
                                        <p:tav tm="100000">
                                          <p:val>
                                            <p:strVal val="#ppt_h"/>
                                          </p:val>
                                        </p:tav>
                                      </p:tavLst>
                                    </p:anim>
                                    <p:anim calcmode="lin" valueType="num">
                                      <p:cBhvr>
                                        <p:cTn id="18" dur="1000" fill="hold"/>
                                        <p:tgtEl>
                                          <p:spTgt spid="615443"/>
                                        </p:tgtEl>
                                        <p:attrNameLst>
                                          <p:attrName>style.rotation</p:attrName>
                                        </p:attrNameLst>
                                      </p:cBhvr>
                                      <p:tavLst>
                                        <p:tav tm="0">
                                          <p:val>
                                            <p:fltVal val="90"/>
                                          </p:val>
                                        </p:tav>
                                        <p:tav tm="100000">
                                          <p:val>
                                            <p:fltVal val="0"/>
                                          </p:val>
                                        </p:tav>
                                      </p:tavLst>
                                    </p:anim>
                                    <p:animEffect transition="in" filter="fade">
                                      <p:cBhvr>
                                        <p:cTn id="19" dur="1000"/>
                                        <p:tgtEl>
                                          <p:spTgt spid="6154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iterate type="lt">
                                    <p:tmPct val="0"/>
                                  </p:iterate>
                                  <p:childTnLst>
                                    <p:animMotion origin="layout" path="M -0.00104 0.01898 L -0.01771 0.16342 " pathEditMode="relative" rAng="0" ptsTypes="AA">
                                      <p:cBhvr>
                                        <p:cTn id="23" dur="2000" fill="hold"/>
                                        <p:tgtEl>
                                          <p:spTgt spid="615443"/>
                                        </p:tgtEl>
                                        <p:attrNameLst>
                                          <p:attrName>ppt_x</p:attrName>
                                          <p:attrName>ppt_y</p:attrName>
                                        </p:attrNameLst>
                                      </p:cBhvr>
                                      <p:rCtr x="0" y="0"/>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615439"/>
                                        </p:tgtEl>
                                        <p:attrNameLst>
                                          <p:attrName>style.visibility</p:attrName>
                                        </p:attrNameLst>
                                      </p:cBhvr>
                                      <p:to>
                                        <p:strVal val="visible"/>
                                      </p:to>
                                    </p:set>
                                    <p:animEffect transition="in" filter="wipe(right)">
                                      <p:cBhvr>
                                        <p:cTn id="28" dur="2000"/>
                                        <p:tgtEl>
                                          <p:spTgt spid="6154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iterate type="lt">
                                    <p:tmPct val="5000"/>
                                  </p:iterate>
                                  <p:childTnLst>
                                    <p:set>
                                      <p:cBhvr>
                                        <p:cTn id="32" dur="1" fill="hold">
                                          <p:stCondLst>
                                            <p:cond delay="0"/>
                                          </p:stCondLst>
                                        </p:cTn>
                                        <p:tgtEl>
                                          <p:spTgt spid="615444"/>
                                        </p:tgtEl>
                                        <p:attrNameLst>
                                          <p:attrName>style.visibility</p:attrName>
                                        </p:attrNameLst>
                                      </p:cBhvr>
                                      <p:to>
                                        <p:strVal val="visible"/>
                                      </p:to>
                                    </p:set>
                                    <p:anim calcmode="lin" valueType="num">
                                      <p:cBhvr>
                                        <p:cTn id="33" dur="1000" fill="hold"/>
                                        <p:tgtEl>
                                          <p:spTgt spid="615444"/>
                                        </p:tgtEl>
                                        <p:attrNameLst>
                                          <p:attrName>ppt_w</p:attrName>
                                        </p:attrNameLst>
                                      </p:cBhvr>
                                      <p:tavLst>
                                        <p:tav tm="0">
                                          <p:val>
                                            <p:fltVal val="0"/>
                                          </p:val>
                                        </p:tav>
                                        <p:tav tm="100000">
                                          <p:val>
                                            <p:strVal val="#ppt_w"/>
                                          </p:val>
                                        </p:tav>
                                      </p:tavLst>
                                    </p:anim>
                                    <p:anim calcmode="lin" valueType="num">
                                      <p:cBhvr>
                                        <p:cTn id="34" dur="1000" fill="hold"/>
                                        <p:tgtEl>
                                          <p:spTgt spid="615444"/>
                                        </p:tgtEl>
                                        <p:attrNameLst>
                                          <p:attrName>ppt_h</p:attrName>
                                        </p:attrNameLst>
                                      </p:cBhvr>
                                      <p:tavLst>
                                        <p:tav tm="0">
                                          <p:val>
                                            <p:fltVal val="0"/>
                                          </p:val>
                                        </p:tav>
                                        <p:tav tm="100000">
                                          <p:val>
                                            <p:strVal val="#ppt_h"/>
                                          </p:val>
                                        </p:tav>
                                      </p:tavLst>
                                    </p:anim>
                                    <p:anim calcmode="lin" valueType="num">
                                      <p:cBhvr>
                                        <p:cTn id="35" dur="1000" fill="hold"/>
                                        <p:tgtEl>
                                          <p:spTgt spid="615444"/>
                                        </p:tgtEl>
                                        <p:attrNameLst>
                                          <p:attrName>style.rotation</p:attrName>
                                        </p:attrNameLst>
                                      </p:cBhvr>
                                      <p:tavLst>
                                        <p:tav tm="0">
                                          <p:val>
                                            <p:fltVal val="90"/>
                                          </p:val>
                                        </p:tav>
                                        <p:tav tm="100000">
                                          <p:val>
                                            <p:fltVal val="0"/>
                                          </p:val>
                                        </p:tav>
                                      </p:tavLst>
                                    </p:anim>
                                    <p:animEffect transition="in" filter="fade">
                                      <p:cBhvr>
                                        <p:cTn id="36" dur="1000"/>
                                        <p:tgtEl>
                                          <p:spTgt spid="6154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iterate type="lt">
                                    <p:tmPct val="0"/>
                                  </p:iterate>
                                  <p:childTnLst>
                                    <p:animMotion origin="layout" path="M -0.00104 0.01898 L -0.06771 0.17453 " pathEditMode="relative" ptsTypes="AA">
                                      <p:cBhvr>
                                        <p:cTn id="40" dur="2000" fill="hold"/>
                                        <p:tgtEl>
                                          <p:spTgt spid="615444"/>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615440"/>
                                        </p:tgtEl>
                                        <p:attrNameLst>
                                          <p:attrName>style.visibility</p:attrName>
                                        </p:attrNameLst>
                                      </p:cBhvr>
                                      <p:to>
                                        <p:strVal val="visible"/>
                                      </p:to>
                                    </p:set>
                                    <p:animEffect transition="in" filter="wipe(up)">
                                      <p:cBhvr>
                                        <p:cTn id="45" dur="2000"/>
                                        <p:tgtEl>
                                          <p:spTgt spid="61544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1" presetClass="entr" presetSubtype="0" fill="hold" nodeType="clickEffect">
                                  <p:stCondLst>
                                    <p:cond delay="0"/>
                                  </p:stCondLst>
                                  <p:iterate type="lt">
                                    <p:tmPct val="5000"/>
                                  </p:iterate>
                                  <p:childTnLst>
                                    <p:set>
                                      <p:cBhvr>
                                        <p:cTn id="49" dur="1" fill="hold">
                                          <p:stCondLst>
                                            <p:cond delay="0"/>
                                          </p:stCondLst>
                                        </p:cTn>
                                        <p:tgtEl>
                                          <p:spTgt spid="615445"/>
                                        </p:tgtEl>
                                        <p:attrNameLst>
                                          <p:attrName>style.visibility</p:attrName>
                                        </p:attrNameLst>
                                      </p:cBhvr>
                                      <p:to>
                                        <p:strVal val="visible"/>
                                      </p:to>
                                    </p:set>
                                    <p:anim calcmode="lin" valueType="num">
                                      <p:cBhvr>
                                        <p:cTn id="50" dur="1000" fill="hold"/>
                                        <p:tgtEl>
                                          <p:spTgt spid="615445"/>
                                        </p:tgtEl>
                                        <p:attrNameLst>
                                          <p:attrName>ppt_w</p:attrName>
                                        </p:attrNameLst>
                                      </p:cBhvr>
                                      <p:tavLst>
                                        <p:tav tm="0">
                                          <p:val>
                                            <p:fltVal val="0"/>
                                          </p:val>
                                        </p:tav>
                                        <p:tav tm="100000">
                                          <p:val>
                                            <p:strVal val="#ppt_w"/>
                                          </p:val>
                                        </p:tav>
                                      </p:tavLst>
                                    </p:anim>
                                    <p:anim calcmode="lin" valueType="num">
                                      <p:cBhvr>
                                        <p:cTn id="51" dur="1000" fill="hold"/>
                                        <p:tgtEl>
                                          <p:spTgt spid="615445"/>
                                        </p:tgtEl>
                                        <p:attrNameLst>
                                          <p:attrName>ppt_h</p:attrName>
                                        </p:attrNameLst>
                                      </p:cBhvr>
                                      <p:tavLst>
                                        <p:tav tm="0">
                                          <p:val>
                                            <p:fltVal val="0"/>
                                          </p:val>
                                        </p:tav>
                                        <p:tav tm="100000">
                                          <p:val>
                                            <p:strVal val="#ppt_h"/>
                                          </p:val>
                                        </p:tav>
                                      </p:tavLst>
                                    </p:anim>
                                    <p:anim calcmode="lin" valueType="num">
                                      <p:cBhvr>
                                        <p:cTn id="52" dur="1000" fill="hold"/>
                                        <p:tgtEl>
                                          <p:spTgt spid="615445"/>
                                        </p:tgtEl>
                                        <p:attrNameLst>
                                          <p:attrName>style.rotation</p:attrName>
                                        </p:attrNameLst>
                                      </p:cBhvr>
                                      <p:tavLst>
                                        <p:tav tm="0">
                                          <p:val>
                                            <p:fltVal val="90"/>
                                          </p:val>
                                        </p:tav>
                                        <p:tav tm="100000">
                                          <p:val>
                                            <p:fltVal val="0"/>
                                          </p:val>
                                        </p:tav>
                                      </p:tavLst>
                                    </p:anim>
                                    <p:animEffect transition="in" filter="fade">
                                      <p:cBhvr>
                                        <p:cTn id="53" dur="1000"/>
                                        <p:tgtEl>
                                          <p:spTgt spid="61544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0" presetClass="path" presetSubtype="0" accel="50000" decel="50000" fill="hold" nodeType="clickEffect">
                                  <p:stCondLst>
                                    <p:cond delay="0"/>
                                  </p:stCondLst>
                                  <p:iterate type="lt">
                                    <p:tmPct val="0"/>
                                  </p:iterate>
                                  <p:childTnLst>
                                    <p:animMotion origin="layout" path="M 1.66667E-6 -1.11111E-6 L 0.03229 -0.20764 " pathEditMode="relative" rAng="0" ptsTypes="AA">
                                      <p:cBhvr>
                                        <p:cTn id="57" dur="2000" fill="hold"/>
                                        <p:tgtEl>
                                          <p:spTgt spid="615445"/>
                                        </p:tgtEl>
                                        <p:attrNameLst>
                                          <p:attrName>ppt_x</p:attrName>
                                          <p:attrName>ppt_y</p:attrName>
                                        </p:attrNameLst>
                                      </p:cBhvr>
                                      <p:rCtr x="1615" y="-10394"/>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615441"/>
                                        </p:tgtEl>
                                        <p:attrNameLst>
                                          <p:attrName>style.visibility</p:attrName>
                                        </p:attrNameLst>
                                      </p:cBhvr>
                                      <p:to>
                                        <p:strVal val="visible"/>
                                      </p:to>
                                    </p:set>
                                    <p:animEffect transition="in" filter="wipe(right)">
                                      <p:cBhvr>
                                        <p:cTn id="62" dur="2000"/>
                                        <p:tgtEl>
                                          <p:spTgt spid="615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0B42B590-3A1E-4D7C-804A-9C181F3D9DE2}" type="slidenum">
              <a:rPr lang="en-US" altLang="en-US"/>
              <a:pPr/>
              <a:t>23</a:t>
            </a:fld>
            <a:endParaRPr lang="en-US" altLang="en-US"/>
          </a:p>
        </p:txBody>
      </p:sp>
      <p:pic>
        <p:nvPicPr>
          <p:cNvPr id="61748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9163"/>
            <a:ext cx="8382000" cy="510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474" name="Text Box 2"/>
          <p:cNvSpPr txBox="1">
            <a:spLocks noChangeArrowheads="1"/>
          </p:cNvSpPr>
          <p:nvPr/>
        </p:nvSpPr>
        <p:spPr bwMode="auto">
          <a:xfrm>
            <a:off x="990600" y="90488"/>
            <a:ext cx="7620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4.10   </a:t>
            </a:r>
            <a:r>
              <a:rPr lang="en-US" altLang="en-US" i="1"/>
              <a:t>Flow of one packet in an established virtual circuit</a:t>
            </a:r>
          </a:p>
        </p:txBody>
      </p:sp>
      <p:sp>
        <p:nvSpPr>
          <p:cNvPr id="61747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74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747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74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74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748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74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174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1773238"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48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048000"/>
            <a:ext cx="1389063"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48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886200"/>
            <a:ext cx="12160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49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0013" y="3124200"/>
            <a:ext cx="13985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17485"/>
                                        </p:tgtEl>
                                        <p:attrNameLst>
                                          <p:attrName>style.visibility</p:attrName>
                                        </p:attrNameLst>
                                      </p:cBhvr>
                                      <p:to>
                                        <p:strVal val="visible"/>
                                      </p:to>
                                    </p:set>
                                    <p:animEffect transition="in" filter="wipe(left)">
                                      <p:cBhvr>
                                        <p:cTn id="11" dur="2000"/>
                                        <p:tgtEl>
                                          <p:spTgt spid="6174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17487"/>
                                        </p:tgtEl>
                                        <p:attrNameLst>
                                          <p:attrName>style.visibility</p:attrName>
                                        </p:attrNameLst>
                                      </p:cBhvr>
                                      <p:to>
                                        <p:strVal val="visible"/>
                                      </p:to>
                                    </p:set>
                                    <p:animEffect transition="in" filter="wipe(up)">
                                      <p:cBhvr>
                                        <p:cTn id="16" dur="2000"/>
                                        <p:tgtEl>
                                          <p:spTgt spid="6174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17489"/>
                                        </p:tgtEl>
                                        <p:attrNameLst>
                                          <p:attrName>style.visibility</p:attrName>
                                        </p:attrNameLst>
                                      </p:cBhvr>
                                      <p:to>
                                        <p:strVal val="visible"/>
                                      </p:to>
                                    </p:set>
                                    <p:animEffect transition="in" filter="wipe(left)">
                                      <p:cBhvr>
                                        <p:cTn id="21" dur="2000"/>
                                        <p:tgtEl>
                                          <p:spTgt spid="6174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617490"/>
                                        </p:tgtEl>
                                        <p:attrNameLst>
                                          <p:attrName>style.visibility</p:attrName>
                                        </p:attrNameLst>
                                      </p:cBhvr>
                                      <p:to>
                                        <p:strVal val="visible"/>
                                      </p:to>
                                    </p:set>
                                    <p:animEffect transition="in" filter="wipe(down)">
                                      <p:cBhvr>
                                        <p:cTn id="26" dur="2000"/>
                                        <p:tgtEl>
                                          <p:spTgt spid="617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p:cNvSpPr>
            <a:spLocks noGrp="1"/>
          </p:cNvSpPr>
          <p:nvPr>
            <p:ph type="ftr" sz="quarter" idx="10"/>
          </p:nvPr>
        </p:nvSpPr>
        <p:spPr/>
        <p:txBody>
          <a:bodyPr/>
          <a:lstStyle/>
          <a:p>
            <a:r>
              <a:rPr lang="en-US" altLang="en-US"/>
              <a:t>TCP/IP Protocol Suite</a:t>
            </a:r>
          </a:p>
        </p:txBody>
      </p:sp>
      <p:sp>
        <p:nvSpPr>
          <p:cNvPr id="20" name="Slide Number Placeholder 2"/>
          <p:cNvSpPr>
            <a:spLocks noGrp="1"/>
          </p:cNvSpPr>
          <p:nvPr>
            <p:ph type="sldNum" sz="quarter" idx="11"/>
          </p:nvPr>
        </p:nvSpPr>
        <p:spPr/>
        <p:txBody>
          <a:bodyPr/>
          <a:lstStyle/>
          <a:p>
            <a:fld id="{84C2B0B5-D8A1-440D-8A8F-E59BB1AED61C}" type="slidenum">
              <a:rPr lang="en-US" altLang="en-US"/>
              <a:pPr/>
              <a:t>24</a:t>
            </a:fld>
            <a:endParaRPr lang="en-US" altLang="en-US"/>
          </a:p>
        </p:txBody>
      </p:sp>
      <p:pic>
        <p:nvPicPr>
          <p:cNvPr id="61953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1517650"/>
            <a:ext cx="7440612"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952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4.11   </a:t>
            </a:r>
            <a:r>
              <a:rPr lang="en-US" altLang="en-US" i="1"/>
              <a:t>Delay in a connection-oriented network</a:t>
            </a:r>
          </a:p>
        </p:txBody>
      </p:sp>
      <p:sp>
        <p:nvSpPr>
          <p:cNvPr id="61952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952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952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952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952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952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1952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1953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86000"/>
            <a:ext cx="5667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3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667000"/>
            <a:ext cx="56578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1"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124200"/>
            <a:ext cx="565785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3"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663" y="2286000"/>
            <a:ext cx="3746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4"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419600"/>
            <a:ext cx="3746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5"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2286000"/>
            <a:ext cx="34766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6"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419600"/>
            <a:ext cx="5640388"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8"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4800600"/>
            <a:ext cx="566737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9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19536"/>
                                        </p:tgtEl>
                                        <p:attrNameLst>
                                          <p:attrName>style.visibility</p:attrName>
                                        </p:attrNameLst>
                                      </p:cBhvr>
                                      <p:to>
                                        <p:strVal val="visible"/>
                                      </p:to>
                                    </p:set>
                                    <p:animEffect transition="in" filter="wipe(left)">
                                      <p:cBhvr>
                                        <p:cTn id="11" dur="2000"/>
                                        <p:tgtEl>
                                          <p:spTgt spid="6195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19538"/>
                                        </p:tgtEl>
                                        <p:attrNameLst>
                                          <p:attrName>style.visibility</p:attrName>
                                        </p:attrNameLst>
                                      </p:cBhvr>
                                      <p:to>
                                        <p:strVal val="visible"/>
                                      </p:to>
                                    </p:set>
                                    <p:animEffect transition="in" filter="wipe(right)">
                                      <p:cBhvr>
                                        <p:cTn id="16" dur="2000"/>
                                        <p:tgtEl>
                                          <p:spTgt spid="6195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95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19541"/>
                                        </p:tgtEl>
                                        <p:attrNameLst>
                                          <p:attrName>style.visibility</p:attrName>
                                        </p:attrNameLst>
                                      </p:cBhvr>
                                      <p:to>
                                        <p:strVal val="visible"/>
                                      </p:to>
                                    </p:set>
                                    <p:animEffect transition="in" filter="wipe(left)">
                                      <p:cBhvr>
                                        <p:cTn id="25" dur="2000"/>
                                        <p:tgtEl>
                                          <p:spTgt spid="6195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619546"/>
                                        </p:tgtEl>
                                        <p:attrNameLst>
                                          <p:attrName>style.visibility</p:attrName>
                                        </p:attrNameLst>
                                      </p:cBhvr>
                                      <p:to>
                                        <p:strVal val="visible"/>
                                      </p:to>
                                    </p:set>
                                    <p:animEffect transition="in" filter="wipe(right)">
                                      <p:cBhvr>
                                        <p:cTn id="30" dur="2000"/>
                                        <p:tgtEl>
                                          <p:spTgt spid="6195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19548"/>
                                        </p:tgtEl>
                                        <p:attrNameLst>
                                          <p:attrName>style.visibility</p:attrName>
                                        </p:attrNameLst>
                                      </p:cBhvr>
                                      <p:to>
                                        <p:strVal val="visible"/>
                                      </p:to>
                                    </p:set>
                                    <p:animEffect transition="in" filter="wipe(left)">
                                      <p:cBhvr>
                                        <p:cTn id="35" dur="2000"/>
                                        <p:tgtEl>
                                          <p:spTgt spid="6195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61954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619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E4D5D122-2498-4D5A-854A-12267A54371C}" type="slidenum">
              <a:rPr lang="en-US" altLang="en-US"/>
              <a:pPr/>
              <a:t>25</a:t>
            </a:fld>
            <a:endParaRPr lang="en-US" altLang="en-US"/>
          </a:p>
        </p:txBody>
      </p:sp>
      <p:sp>
        <p:nvSpPr>
          <p:cNvPr id="65229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52291" name="Text Box 3"/>
          <p:cNvSpPr txBox="1">
            <a:spLocks noChangeArrowheads="1"/>
          </p:cNvSpPr>
          <p:nvPr/>
        </p:nvSpPr>
        <p:spPr bwMode="auto">
          <a:xfrm>
            <a:off x="228600" y="355600"/>
            <a:ext cx="76993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4-4  NETWORK LAYER SERVICES </a:t>
            </a:r>
          </a:p>
        </p:txBody>
      </p:sp>
      <p:sp>
        <p:nvSpPr>
          <p:cNvPr id="65229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52293" name="Rectangle 5"/>
          <p:cNvSpPr>
            <a:spLocks noChangeArrowheads="1"/>
          </p:cNvSpPr>
          <p:nvPr/>
        </p:nvSpPr>
        <p:spPr bwMode="auto">
          <a:xfrm>
            <a:off x="381000" y="1524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In this section, we briefly discuss services provided by the network layer. Our discussion is mostly based on the connectionless service, the dominant service in today’s Internet.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ltLang="en-US"/>
              <a:t>TCP/IP Protocol Suite</a:t>
            </a:r>
          </a:p>
        </p:txBody>
      </p:sp>
      <p:sp>
        <p:nvSpPr>
          <p:cNvPr id="6" name="Slide Number Placeholder 2"/>
          <p:cNvSpPr>
            <a:spLocks noGrp="1"/>
          </p:cNvSpPr>
          <p:nvPr>
            <p:ph type="sldNum" sz="quarter" idx="11"/>
          </p:nvPr>
        </p:nvSpPr>
        <p:spPr/>
        <p:txBody>
          <a:bodyPr/>
          <a:lstStyle/>
          <a:p>
            <a:fld id="{DE9CDA03-3769-4136-B536-008FE13531B2}" type="slidenum">
              <a:rPr lang="en-US" altLang="en-US"/>
              <a:pPr/>
              <a:t>26</a:t>
            </a:fld>
            <a:endParaRPr lang="en-US" altLang="en-US"/>
          </a:p>
        </p:txBody>
      </p:sp>
      <p:sp>
        <p:nvSpPr>
          <p:cNvPr id="654338"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654339"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54340" name="Rectangle 4"/>
          <p:cNvSpPr>
            <a:spLocks noChangeArrowheads="1"/>
          </p:cNvSpPr>
          <p:nvPr/>
        </p:nvSpPr>
        <p:spPr bwMode="auto">
          <a:xfrm>
            <a:off x="304800" y="989013"/>
            <a:ext cx="8229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Logical Addressing</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Services Provided at the Source Computer</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Services Provides at the Each Router</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Services Provided at the Destination Computer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4340"/>
                                        </p:tgtEl>
                                        <p:attrNameLst>
                                          <p:attrName>style.visibility</p:attrName>
                                        </p:attrNameLst>
                                      </p:cBhvr>
                                      <p:to>
                                        <p:strVal val="visible"/>
                                      </p:to>
                                    </p:set>
                                    <p:animEffect transition="in" filter="wipe(up)">
                                      <p:cBhvr>
                                        <p:cTn id="7" dur="5000"/>
                                        <p:tgtEl>
                                          <p:spTgt spid="65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0"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ltLang="en-US"/>
              <a:t>TCP/IP Protocol Suite</a:t>
            </a:r>
          </a:p>
        </p:txBody>
      </p:sp>
      <p:sp>
        <p:nvSpPr>
          <p:cNvPr id="13" name="Slide Number Placeholder 2"/>
          <p:cNvSpPr>
            <a:spLocks noGrp="1"/>
          </p:cNvSpPr>
          <p:nvPr>
            <p:ph type="sldNum" sz="quarter" idx="11"/>
          </p:nvPr>
        </p:nvSpPr>
        <p:spPr/>
        <p:txBody>
          <a:bodyPr/>
          <a:lstStyle/>
          <a:p>
            <a:fld id="{DC7E9796-D08D-4DCB-A1FC-0CC87F171394}" type="slidenum">
              <a:rPr lang="en-US" altLang="en-US"/>
              <a:pPr/>
              <a:t>27</a:t>
            </a:fld>
            <a:endParaRPr lang="en-US" altLang="en-US"/>
          </a:p>
        </p:txBody>
      </p:sp>
      <p:pic>
        <p:nvPicPr>
          <p:cNvPr id="62157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4413" y="685800"/>
            <a:ext cx="4716462"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157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4.12   </a:t>
            </a:r>
            <a:r>
              <a:rPr lang="en-US" altLang="en-US" i="1"/>
              <a:t>An imaginary part of the Internet</a:t>
            </a:r>
          </a:p>
        </p:txBody>
      </p:sp>
      <p:sp>
        <p:nvSpPr>
          <p:cNvPr id="62157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157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157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157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157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157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157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2158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00" y="1030288"/>
            <a:ext cx="4241800" cy="5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1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21580"/>
                                        </p:tgtEl>
                                        <p:attrNameLst>
                                          <p:attrName>style.visibility</p:attrName>
                                        </p:attrNameLst>
                                      </p:cBhvr>
                                      <p:to>
                                        <p:strVal val="visible"/>
                                      </p:to>
                                    </p:set>
                                    <p:animEffect transition="in" filter="wipe(left)">
                                      <p:cBhvr>
                                        <p:cTn id="11" dur="5000"/>
                                        <p:tgtEl>
                                          <p:spTgt spid="621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D88C6899-19B0-4369-B4FF-58E679B8650A}" type="slidenum">
              <a:rPr lang="en-US" altLang="en-US"/>
              <a:pPr/>
              <a:t>28</a:t>
            </a:fld>
            <a:endParaRPr lang="en-US" altLang="en-US"/>
          </a:p>
        </p:txBody>
      </p:sp>
      <p:sp>
        <p:nvSpPr>
          <p:cNvPr id="62361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4.13   </a:t>
            </a:r>
            <a:r>
              <a:rPr lang="en-US" altLang="en-US" i="1"/>
              <a:t>Services provided at the source computer</a:t>
            </a:r>
          </a:p>
        </p:txBody>
      </p:sp>
      <p:sp>
        <p:nvSpPr>
          <p:cNvPr id="6236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36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36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36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36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36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36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236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8" y="700088"/>
            <a:ext cx="6562725" cy="535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A0CB83C3-5020-4A53-8E78-C82E3E30810F}" type="slidenum">
              <a:rPr lang="en-US" altLang="en-US"/>
              <a:pPr/>
              <a:t>29</a:t>
            </a:fld>
            <a:endParaRPr lang="en-US" altLang="en-US"/>
          </a:p>
        </p:txBody>
      </p:sp>
      <p:sp>
        <p:nvSpPr>
          <p:cNvPr id="62566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4.14   </a:t>
            </a:r>
            <a:r>
              <a:rPr lang="en-US" altLang="en-US" i="1"/>
              <a:t>Processing at each router</a:t>
            </a:r>
          </a:p>
        </p:txBody>
      </p:sp>
      <p:sp>
        <p:nvSpPr>
          <p:cNvPr id="62566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566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566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567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567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567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567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2567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413" y="989013"/>
            <a:ext cx="6783387" cy="548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a:t>TCP/IP Protocol Suite</a:t>
            </a:r>
          </a:p>
        </p:txBody>
      </p:sp>
      <p:sp>
        <p:nvSpPr>
          <p:cNvPr id="10" name="Slide Number Placeholder 4"/>
          <p:cNvSpPr>
            <a:spLocks noGrp="1"/>
          </p:cNvSpPr>
          <p:nvPr>
            <p:ph type="sldNum" sz="quarter" idx="11"/>
          </p:nvPr>
        </p:nvSpPr>
        <p:spPr/>
        <p:txBody>
          <a:bodyPr/>
          <a:lstStyle/>
          <a:p>
            <a:fld id="{91469AF7-21ED-4189-AD29-FBC33393616C}" type="slidenum">
              <a:rPr lang="en-US" altLang="en-US"/>
              <a:pPr/>
              <a:t>3</a:t>
            </a:fld>
            <a:endParaRPr lang="en-US" altLang="en-US"/>
          </a:p>
        </p:txBody>
      </p:sp>
      <p:sp>
        <p:nvSpPr>
          <p:cNvPr id="635906" name="Text Box 2"/>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Symbol" panose="05050102010706020507" pitchFamily="18" charset="2"/>
            </a:endParaRPr>
          </a:p>
        </p:txBody>
      </p:sp>
      <p:sp>
        <p:nvSpPr>
          <p:cNvPr id="635907" name="Text Box 3"/>
          <p:cNvSpPr txBox="1">
            <a:spLocks noChangeArrowheads="1"/>
          </p:cNvSpPr>
          <p:nvPr/>
        </p:nvSpPr>
        <p:spPr bwMode="auto">
          <a:xfrm>
            <a:off x="152400" y="119063"/>
            <a:ext cx="26035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solidFill>
                  <a:schemeClr val="folHlink"/>
                </a:solidFill>
                <a:effectLst>
                  <a:outerShdw blurRad="38100" dist="38100" dir="2700000" algn="tl">
                    <a:srgbClr val="C0C0C0"/>
                  </a:outerShdw>
                </a:effectLst>
                <a:latin typeface="Zurich Ex BT" pitchFamily="34" charset="0"/>
              </a:rPr>
              <a:t>Chapter </a:t>
            </a:r>
            <a:br>
              <a:rPr lang="en-US" altLang="en-US" sz="4000">
                <a:solidFill>
                  <a:schemeClr val="folHlink"/>
                </a:solidFill>
                <a:effectLst>
                  <a:outerShdw blurRad="38100" dist="38100" dir="2700000" algn="tl">
                    <a:srgbClr val="C0C0C0"/>
                  </a:outerShdw>
                </a:effectLst>
                <a:latin typeface="Zurich Ex BT" pitchFamily="34" charset="0"/>
              </a:rPr>
            </a:br>
            <a:r>
              <a:rPr lang="en-US" altLang="en-US" sz="4000">
                <a:solidFill>
                  <a:schemeClr val="folHlink"/>
                </a:solidFill>
                <a:effectLst>
                  <a:outerShdw blurRad="38100" dist="38100" dir="2700000" algn="tl">
                    <a:srgbClr val="C0C0C0"/>
                  </a:outerShdw>
                </a:effectLst>
                <a:latin typeface="Zurich Ex BT" pitchFamily="34" charset="0"/>
              </a:rPr>
              <a:t>Outline</a:t>
            </a:r>
          </a:p>
        </p:txBody>
      </p:sp>
      <p:sp>
        <p:nvSpPr>
          <p:cNvPr id="635908" name="Line 4"/>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09" name="Text Box 5"/>
          <p:cNvSpPr txBox="1">
            <a:spLocks noChangeArrowheads="1"/>
          </p:cNvSpPr>
          <p:nvPr/>
        </p:nvSpPr>
        <p:spPr bwMode="auto">
          <a:xfrm>
            <a:off x="2743200" y="152400"/>
            <a:ext cx="343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effectLst>
                  <a:outerShdw blurRad="38100" dist="38100" dir="2700000" algn="tl">
                    <a:srgbClr val="C0C0C0"/>
                  </a:outerShdw>
                </a:effectLst>
                <a:latin typeface="Adobe Heiti Std R" pitchFamily="34" charset="-128"/>
              </a:rPr>
              <a:t>4.1  Introduction</a:t>
            </a:r>
          </a:p>
        </p:txBody>
      </p:sp>
      <p:sp>
        <p:nvSpPr>
          <p:cNvPr id="635910" name="Text Box 6"/>
          <p:cNvSpPr txBox="1">
            <a:spLocks noChangeArrowheads="1"/>
          </p:cNvSpPr>
          <p:nvPr/>
        </p:nvSpPr>
        <p:spPr bwMode="auto">
          <a:xfrm>
            <a:off x="2743200" y="1219200"/>
            <a:ext cx="2914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effectLst>
                  <a:outerShdw blurRad="38100" dist="38100" dir="2700000" algn="tl">
                    <a:srgbClr val="C0C0C0"/>
                  </a:outerShdw>
                </a:effectLst>
                <a:latin typeface="Adobe Heiti Std R" pitchFamily="34" charset="-128"/>
              </a:rPr>
              <a:t>4.2  Switching</a:t>
            </a:r>
          </a:p>
        </p:txBody>
      </p:sp>
      <p:sp>
        <p:nvSpPr>
          <p:cNvPr id="635911" name="Text Box 7"/>
          <p:cNvSpPr txBox="1">
            <a:spLocks noChangeArrowheads="1"/>
          </p:cNvSpPr>
          <p:nvPr/>
        </p:nvSpPr>
        <p:spPr bwMode="auto">
          <a:xfrm>
            <a:off x="2743200" y="2286000"/>
            <a:ext cx="4313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effectLst>
                  <a:outerShdw blurRad="38100" dist="38100" dir="2700000" algn="tl">
                    <a:srgbClr val="C0C0C0"/>
                  </a:outerShdw>
                </a:effectLst>
                <a:latin typeface="Adobe Heiti Std R" pitchFamily="34" charset="-128"/>
              </a:rPr>
              <a:t>4.3  Packet Switching</a:t>
            </a:r>
          </a:p>
        </p:txBody>
      </p:sp>
      <p:sp>
        <p:nvSpPr>
          <p:cNvPr id="635912" name="Text Box 8"/>
          <p:cNvSpPr txBox="1">
            <a:spLocks noChangeArrowheads="1"/>
          </p:cNvSpPr>
          <p:nvPr/>
        </p:nvSpPr>
        <p:spPr bwMode="auto">
          <a:xfrm>
            <a:off x="2743200" y="3352800"/>
            <a:ext cx="62896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effectLst>
                  <a:outerShdw blurRad="38100" dist="38100" dir="2700000" algn="tl">
                    <a:srgbClr val="C0C0C0"/>
                  </a:outerShdw>
                </a:effectLst>
                <a:latin typeface="Adobe Heiti Std R" pitchFamily="34" charset="-128"/>
              </a:rPr>
              <a:t>4.4  Network Layer Services</a:t>
            </a:r>
          </a:p>
          <a:p>
            <a:endParaRPr lang="en-US" altLang="en-US" sz="3200" i="1">
              <a:effectLst>
                <a:outerShdw blurRad="38100" dist="38100" dir="2700000" algn="tl">
                  <a:srgbClr val="C0C0C0"/>
                </a:outerShdw>
              </a:effectLst>
              <a:latin typeface="Adobe Heiti Std R" pitchFamily="34" charset="-128"/>
            </a:endParaRPr>
          </a:p>
          <a:p>
            <a:r>
              <a:rPr lang="en-US" altLang="en-US" sz="3200" i="1">
                <a:effectLst>
                  <a:outerShdw blurRad="38100" dist="38100" dir="2700000" algn="tl">
                    <a:srgbClr val="C0C0C0"/>
                  </a:outerShdw>
                </a:effectLst>
                <a:latin typeface="Adobe Heiti Std R" pitchFamily="34" charset="-128"/>
              </a:rPr>
              <a:t>4.5  Other Network Layer Issues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723031A5-46B8-4169-8A4D-37055CB786E7}" type="slidenum">
              <a:rPr lang="en-US" altLang="en-US"/>
              <a:pPr/>
              <a:t>30</a:t>
            </a:fld>
            <a:endParaRPr lang="en-US" altLang="en-US"/>
          </a:p>
        </p:txBody>
      </p:sp>
      <p:sp>
        <p:nvSpPr>
          <p:cNvPr id="6277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4.15   </a:t>
            </a:r>
            <a:r>
              <a:rPr lang="en-US" altLang="en-US" i="1"/>
              <a:t>Processing at the destination computer</a:t>
            </a:r>
          </a:p>
        </p:txBody>
      </p:sp>
      <p:sp>
        <p:nvSpPr>
          <p:cNvPr id="6277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77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77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77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77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77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77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2772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3" y="1301750"/>
            <a:ext cx="6599237" cy="46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FB63193A-E111-464C-A690-DF994B419840}" type="slidenum">
              <a:rPr lang="en-US" altLang="en-US"/>
              <a:pPr/>
              <a:t>31</a:t>
            </a:fld>
            <a:endParaRPr lang="en-US" altLang="en-US"/>
          </a:p>
        </p:txBody>
      </p:sp>
      <p:sp>
        <p:nvSpPr>
          <p:cNvPr id="65638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56387" name="Text Box 3"/>
          <p:cNvSpPr txBox="1">
            <a:spLocks noChangeArrowheads="1"/>
          </p:cNvSpPr>
          <p:nvPr/>
        </p:nvSpPr>
        <p:spPr bwMode="auto">
          <a:xfrm>
            <a:off x="228600" y="355600"/>
            <a:ext cx="5197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4-5  OTHER SERVICES </a:t>
            </a:r>
          </a:p>
        </p:txBody>
      </p:sp>
      <p:sp>
        <p:nvSpPr>
          <p:cNvPr id="65638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56389" name="Rectangle 5"/>
          <p:cNvSpPr>
            <a:spLocks noChangeArrowheads="1"/>
          </p:cNvSpPr>
          <p:nvPr/>
        </p:nvSpPr>
        <p:spPr bwMode="auto">
          <a:xfrm>
            <a:off x="381000" y="15240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In this section we introduce some issues related to the network layer. These issues actually represent services that are normally discussed for the network layer, but they are either partially implemented at the network layer or not implemented at all. Some services are provided by some auxiliary protocols or by protocols added to the Internet later. Most of these issues resurface in future chapters.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show="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ltLang="en-US"/>
              <a:t>TCP/IP Protocol Suite</a:t>
            </a:r>
          </a:p>
        </p:txBody>
      </p:sp>
      <p:sp>
        <p:nvSpPr>
          <p:cNvPr id="6" name="Slide Number Placeholder 2"/>
          <p:cNvSpPr>
            <a:spLocks noGrp="1"/>
          </p:cNvSpPr>
          <p:nvPr>
            <p:ph type="sldNum" sz="quarter" idx="11"/>
          </p:nvPr>
        </p:nvSpPr>
        <p:spPr/>
        <p:txBody>
          <a:bodyPr/>
          <a:lstStyle/>
          <a:p>
            <a:fld id="{5AA0FC49-74D0-4CEF-AAEC-AEAFE3419636}" type="slidenum">
              <a:rPr lang="en-US" altLang="en-US"/>
              <a:pPr/>
              <a:t>32</a:t>
            </a:fld>
            <a:endParaRPr lang="en-US" altLang="en-US"/>
          </a:p>
        </p:txBody>
      </p:sp>
      <p:sp>
        <p:nvSpPr>
          <p:cNvPr id="658434"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658435"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58436" name="Rectangle 4"/>
          <p:cNvSpPr>
            <a:spLocks noChangeArrowheads="1"/>
          </p:cNvSpPr>
          <p:nvPr/>
        </p:nvSpPr>
        <p:spPr bwMode="auto">
          <a:xfrm>
            <a:off x="304800" y="989013"/>
            <a:ext cx="82296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Error Control</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Flow Control</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Congestion Control</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Routing</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Security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8436"/>
                                        </p:tgtEl>
                                        <p:attrNameLst>
                                          <p:attrName>style.visibility</p:attrName>
                                        </p:attrNameLst>
                                      </p:cBhvr>
                                      <p:to>
                                        <p:strVal val="visible"/>
                                      </p:to>
                                    </p:set>
                                    <p:animEffect transition="in" filter="wipe(up)">
                                      <p:cBhvr>
                                        <p:cTn id="7" dur="5000"/>
                                        <p:tgtEl>
                                          <p:spTgt spid="65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ltLang="en-US"/>
              <a:t>TCP/IP Protocol Suite</a:t>
            </a:r>
          </a:p>
        </p:txBody>
      </p:sp>
      <p:sp>
        <p:nvSpPr>
          <p:cNvPr id="14" name="Slide Number Placeholder 2"/>
          <p:cNvSpPr>
            <a:spLocks noGrp="1"/>
          </p:cNvSpPr>
          <p:nvPr>
            <p:ph type="sldNum" sz="quarter" idx="11"/>
          </p:nvPr>
        </p:nvSpPr>
        <p:spPr/>
        <p:txBody>
          <a:bodyPr/>
          <a:lstStyle/>
          <a:p>
            <a:fld id="{C506BD3A-30B8-4723-9022-A8EC9BAB070E}" type="slidenum">
              <a:rPr lang="en-US" altLang="en-US"/>
              <a:pPr/>
              <a:t>33</a:t>
            </a:fld>
            <a:endParaRPr lang="en-US" altLang="en-US"/>
          </a:p>
        </p:txBody>
      </p:sp>
      <p:pic>
        <p:nvPicPr>
          <p:cNvPr id="6297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1828800"/>
            <a:ext cx="7313613"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76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4.16   </a:t>
            </a:r>
            <a:r>
              <a:rPr lang="en-US" altLang="en-US" i="1"/>
              <a:t>Error checking at the data link layer</a:t>
            </a:r>
          </a:p>
        </p:txBody>
      </p:sp>
      <p:sp>
        <p:nvSpPr>
          <p:cNvPr id="62976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976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976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976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976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976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2976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2977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35275"/>
            <a:ext cx="6645275"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195763"/>
            <a:ext cx="6591300"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9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29772"/>
                                        </p:tgtEl>
                                        <p:attrNameLst>
                                          <p:attrName>style.visibility</p:attrName>
                                        </p:attrNameLst>
                                      </p:cBhvr>
                                      <p:to>
                                        <p:strVal val="visible"/>
                                      </p:to>
                                    </p:set>
                                    <p:animEffect transition="in" filter="wipe(left)">
                                      <p:cBhvr>
                                        <p:cTn id="11" dur="5000"/>
                                        <p:tgtEl>
                                          <p:spTgt spid="6297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29774"/>
                                        </p:tgtEl>
                                        <p:attrNameLst>
                                          <p:attrName>style.visibility</p:attrName>
                                        </p:attrNameLst>
                                      </p:cBhvr>
                                      <p:to>
                                        <p:strVal val="visible"/>
                                      </p:to>
                                    </p:set>
                                    <p:animEffect transition="in" filter="wipe(left)">
                                      <p:cBhvr>
                                        <p:cTn id="16" dur="5000"/>
                                        <p:tgtEl>
                                          <p:spTgt spid="629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7C746D25-8CF4-4254-83DF-5E93E3CE7E9B}" type="slidenum">
              <a:rPr lang="en-US" altLang="en-US"/>
              <a:pPr/>
              <a:t>34</a:t>
            </a:fld>
            <a:endParaRPr lang="en-US" altLang="en-US"/>
          </a:p>
        </p:txBody>
      </p:sp>
      <p:sp>
        <p:nvSpPr>
          <p:cNvPr id="66867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8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867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8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8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867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8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8681" name="Line 9"/>
          <p:cNvSpPr>
            <a:spLocks noChangeShapeType="1"/>
          </p:cNvSpPr>
          <p:nvPr/>
        </p:nvSpPr>
        <p:spPr bwMode="auto">
          <a:xfrm>
            <a:off x="609600" y="2590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682"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683" name="Rectangle 11"/>
          <p:cNvSpPr>
            <a:spLocks noChangeArrowheads="1"/>
          </p:cNvSpPr>
          <p:nvPr/>
        </p:nvSpPr>
        <p:spPr bwMode="auto">
          <a:xfrm>
            <a:off x="647700" y="2682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No flow control is provided for the current version of Internet network layer.</a:t>
            </a:r>
          </a:p>
        </p:txBody>
      </p:sp>
      <p:grpSp>
        <p:nvGrpSpPr>
          <p:cNvPr id="668684" name="Group 12"/>
          <p:cNvGrpSpPr>
            <a:grpSpLocks/>
          </p:cNvGrpSpPr>
          <p:nvPr/>
        </p:nvGrpSpPr>
        <p:grpSpPr bwMode="auto">
          <a:xfrm>
            <a:off x="609600" y="1752600"/>
            <a:ext cx="1143000" cy="566738"/>
            <a:chOff x="1200" y="1248"/>
            <a:chExt cx="720" cy="357"/>
          </a:xfrm>
        </p:grpSpPr>
        <p:pic>
          <p:nvPicPr>
            <p:cNvPr id="66868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868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86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6868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68681"/>
                                        </p:tgtEl>
                                        <p:attrNameLst>
                                          <p:attrName>style.visibility</p:attrName>
                                        </p:attrNameLst>
                                      </p:cBhvr>
                                      <p:to>
                                        <p:strVal val="visible"/>
                                      </p:to>
                                    </p:set>
                                    <p:animEffect transition="in" filter="checkerboard(across)">
                                      <p:cBhvr>
                                        <p:cTn id="14" dur="500"/>
                                        <p:tgtEl>
                                          <p:spTgt spid="66868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68682"/>
                                        </p:tgtEl>
                                        <p:attrNameLst>
                                          <p:attrName>style.visibility</p:attrName>
                                        </p:attrNameLst>
                                      </p:cBhvr>
                                      <p:to>
                                        <p:strVal val="visible"/>
                                      </p:to>
                                    </p:set>
                                    <p:animEffect transition="in" filter="checkerboard(across)">
                                      <p:cBhvr>
                                        <p:cTn id="18" dur="500"/>
                                        <p:tgtEl>
                                          <p:spTgt spid="66868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68683"/>
                                        </p:tgtEl>
                                        <p:attrNameLst>
                                          <p:attrName>style.visibility</p:attrName>
                                        </p:attrNameLst>
                                      </p:cBhvr>
                                      <p:to>
                                        <p:strVal val="visible"/>
                                      </p:to>
                                    </p:set>
                                    <p:animEffect transition="in" filter="checkerboard(across)">
                                      <p:cBhvr>
                                        <p:cTn id="22" dur="500"/>
                                        <p:tgtEl>
                                          <p:spTgt spid="66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81" grpId="0" animBg="1"/>
      <p:bldP spid="668682" grpId="0" animBg="1"/>
      <p:bldP spid="66868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B7967CF9-BC13-4731-940C-88C6A7A3E1CD}" type="slidenum">
              <a:rPr lang="en-US" altLang="en-US"/>
              <a:pPr/>
              <a:t>4</a:t>
            </a:fld>
            <a:endParaRPr lang="en-US" altLang="en-US"/>
          </a:p>
        </p:txBody>
      </p:sp>
      <p:sp>
        <p:nvSpPr>
          <p:cNvPr id="63795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37955" name="Text Box 3"/>
          <p:cNvSpPr txBox="1">
            <a:spLocks noChangeArrowheads="1"/>
          </p:cNvSpPr>
          <p:nvPr/>
        </p:nvSpPr>
        <p:spPr bwMode="auto">
          <a:xfrm>
            <a:off x="228600" y="355600"/>
            <a:ext cx="4689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4-1  INTRODUCTION</a:t>
            </a:r>
          </a:p>
        </p:txBody>
      </p:sp>
      <p:sp>
        <p:nvSpPr>
          <p:cNvPr id="63795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37957" name="Rectangle 5"/>
          <p:cNvSpPr>
            <a:spLocks noChangeArrowheads="1"/>
          </p:cNvSpPr>
          <p:nvPr/>
        </p:nvSpPr>
        <p:spPr bwMode="auto">
          <a:xfrm>
            <a:off x="381000" y="15240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At the conceptual level, we can think of the global Internet as a black box network that connects millions (if not billions) of computers in the world together. At this level, we are only concerned that a message from the application layer in one computer reaches the application layer in another computer.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ltLang="en-US"/>
              <a:t>TCP/IP Protocol Suite</a:t>
            </a:r>
          </a:p>
        </p:txBody>
      </p:sp>
      <p:sp>
        <p:nvSpPr>
          <p:cNvPr id="14" name="Slide Number Placeholder 2"/>
          <p:cNvSpPr>
            <a:spLocks noGrp="1"/>
          </p:cNvSpPr>
          <p:nvPr>
            <p:ph type="sldNum" sz="quarter" idx="11"/>
          </p:nvPr>
        </p:nvSpPr>
        <p:spPr/>
        <p:txBody>
          <a:bodyPr/>
          <a:lstStyle/>
          <a:p>
            <a:fld id="{44BE24D6-7103-44B9-8142-26CD8667EAE2}" type="slidenum">
              <a:rPr lang="en-US" altLang="en-US"/>
              <a:pPr/>
              <a:t>5</a:t>
            </a:fld>
            <a:endParaRPr lang="en-US" altLang="en-US"/>
          </a:p>
        </p:txBody>
      </p:sp>
      <p:pic>
        <p:nvPicPr>
          <p:cNvPr id="4741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1828800"/>
            <a:ext cx="8437562"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41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4.1   </a:t>
            </a:r>
            <a:r>
              <a:rPr lang="en-US" altLang="en-US" i="1"/>
              <a:t>Internet as a block box</a:t>
            </a:r>
          </a:p>
        </p:txBody>
      </p:sp>
      <p:sp>
        <p:nvSpPr>
          <p:cNvPr id="4741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741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741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741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741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741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4741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47412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0"/>
            <a:ext cx="1133475"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12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300" y="1905000"/>
            <a:ext cx="12065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41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74127"/>
                                        </p:tgtEl>
                                        <p:attrNameLst>
                                          <p:attrName>style.visibility</p:attrName>
                                        </p:attrNameLst>
                                      </p:cBhvr>
                                      <p:to>
                                        <p:strVal val="visible"/>
                                      </p:to>
                                    </p:set>
                                    <p:animEffect transition="in" filter="wipe(up)">
                                      <p:cBhvr>
                                        <p:cTn id="11" dur="2000"/>
                                        <p:tgtEl>
                                          <p:spTgt spid="4741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74129"/>
                                        </p:tgtEl>
                                        <p:attrNameLst>
                                          <p:attrName>style.visibility</p:attrName>
                                        </p:attrNameLst>
                                      </p:cBhvr>
                                      <p:to>
                                        <p:strVal val="visible"/>
                                      </p:to>
                                    </p:set>
                                    <p:animEffect transition="in" filter="wipe(down)">
                                      <p:cBhvr>
                                        <p:cTn id="16" dur="2000"/>
                                        <p:tgtEl>
                                          <p:spTgt spid="474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TCP/IP Protocol Suite</a:t>
            </a:r>
          </a:p>
        </p:txBody>
      </p:sp>
      <p:sp>
        <p:nvSpPr>
          <p:cNvPr id="12" name="Slide Number Placeholder 2"/>
          <p:cNvSpPr>
            <a:spLocks noGrp="1"/>
          </p:cNvSpPr>
          <p:nvPr>
            <p:ph type="sldNum" sz="quarter" idx="11"/>
          </p:nvPr>
        </p:nvSpPr>
        <p:spPr/>
        <p:txBody>
          <a:bodyPr/>
          <a:lstStyle/>
          <a:p>
            <a:fld id="{366CBEB3-A35F-4CA3-A29D-F0C3C1314932}" type="slidenum">
              <a:rPr lang="en-US" altLang="en-US"/>
              <a:pPr/>
              <a:t>6</a:t>
            </a:fld>
            <a:endParaRPr lang="en-US" altLang="en-US"/>
          </a:p>
        </p:txBody>
      </p:sp>
      <p:sp>
        <p:nvSpPr>
          <p:cNvPr id="601090" name="Text Box 2"/>
          <p:cNvSpPr txBox="1">
            <a:spLocks noChangeArrowheads="1"/>
          </p:cNvSpPr>
          <p:nvPr/>
        </p:nvSpPr>
        <p:spPr bwMode="auto">
          <a:xfrm>
            <a:off x="990600" y="90488"/>
            <a:ext cx="8001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rPr>
              <a:t>Figure 4.2   </a:t>
            </a:r>
            <a:r>
              <a:rPr lang="en-US" altLang="en-US" i="1"/>
              <a:t>Internet as a combination of LANs and WANs connected together</a:t>
            </a:r>
          </a:p>
        </p:txBody>
      </p:sp>
      <p:sp>
        <p:nvSpPr>
          <p:cNvPr id="60109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109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109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109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109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109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0109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pic>
        <p:nvPicPr>
          <p:cNvPr id="6010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101850"/>
            <a:ext cx="829945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ltLang="en-US"/>
              <a:t>TCP/IP Protocol Suite</a:t>
            </a:r>
          </a:p>
        </p:txBody>
      </p:sp>
      <p:sp>
        <p:nvSpPr>
          <p:cNvPr id="7" name="Slide Number Placeholder 2"/>
          <p:cNvSpPr>
            <a:spLocks noGrp="1"/>
          </p:cNvSpPr>
          <p:nvPr>
            <p:ph type="sldNum" sz="quarter" idx="11"/>
          </p:nvPr>
        </p:nvSpPr>
        <p:spPr/>
        <p:txBody>
          <a:bodyPr/>
          <a:lstStyle/>
          <a:p>
            <a:fld id="{3A6DD4EB-BDBE-44A2-8D13-BB64462B264F}" type="slidenum">
              <a:rPr lang="en-US" altLang="en-US"/>
              <a:pPr/>
              <a:t>7</a:t>
            </a:fld>
            <a:endParaRPr lang="en-US" altLang="en-US"/>
          </a:p>
        </p:txBody>
      </p:sp>
      <p:sp>
        <p:nvSpPr>
          <p:cNvPr id="6440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44099" name="Text Box 3"/>
          <p:cNvSpPr txBox="1">
            <a:spLocks noChangeArrowheads="1"/>
          </p:cNvSpPr>
          <p:nvPr/>
        </p:nvSpPr>
        <p:spPr bwMode="auto">
          <a:xfrm>
            <a:off x="228600" y="355600"/>
            <a:ext cx="3775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bg1"/>
                </a:solidFill>
                <a:latin typeface="Times" panose="02020603050405020304" pitchFamily="18" charset="0"/>
              </a:rPr>
              <a:t>4-2  SWITCHING</a:t>
            </a:r>
          </a:p>
        </p:txBody>
      </p:sp>
      <p:sp>
        <p:nvSpPr>
          <p:cNvPr id="64410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44101" name="Rectangle 5"/>
          <p:cNvSpPr>
            <a:spLocks noChangeArrowheads="1"/>
          </p:cNvSpPr>
          <p:nvPr/>
        </p:nvSpPr>
        <p:spPr bwMode="auto">
          <a:xfrm>
            <a:off x="381000" y="15240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latin typeface="Arial Unicode MS" panose="020B0604020202020204" pitchFamily="34" charset="-128"/>
              </a:rPr>
              <a:t>From the previous discussion, it is clear that the passage of a message from a source to a destination involves many decisions. When a message reaches a connecting device, a decision needs to be made to select one of the output ports through which the packet needs to be send out. In other words, the connecting device acts as a switch that connects one port to another port.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ltLang="en-US"/>
              <a:t>TCP/IP Protocol Suite</a:t>
            </a:r>
          </a:p>
        </p:txBody>
      </p:sp>
      <p:sp>
        <p:nvSpPr>
          <p:cNvPr id="6" name="Slide Number Placeholder 2"/>
          <p:cNvSpPr>
            <a:spLocks noGrp="1"/>
          </p:cNvSpPr>
          <p:nvPr>
            <p:ph type="sldNum" sz="quarter" idx="11"/>
          </p:nvPr>
        </p:nvSpPr>
        <p:spPr/>
        <p:txBody>
          <a:bodyPr/>
          <a:lstStyle/>
          <a:p>
            <a:fld id="{2F20FA1E-E92A-4D67-B91B-7806782CC9F2}" type="slidenum">
              <a:rPr lang="en-US" altLang="en-US"/>
              <a:pPr/>
              <a:t>8</a:t>
            </a:fld>
            <a:endParaRPr lang="en-US" altLang="en-US"/>
          </a:p>
        </p:txBody>
      </p:sp>
      <p:sp>
        <p:nvSpPr>
          <p:cNvPr id="646146" name="Text Box 2"/>
          <p:cNvSpPr txBox="1">
            <a:spLocks noChangeArrowheads="1"/>
          </p:cNvSpPr>
          <p:nvPr/>
        </p:nvSpPr>
        <p:spPr bwMode="auto">
          <a:xfrm>
            <a:off x="228600" y="152400"/>
            <a:ext cx="5468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646147"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46148" name="Rectangle 4"/>
          <p:cNvSpPr>
            <a:spLocks noChangeArrowheads="1"/>
          </p:cNvSpPr>
          <p:nvPr/>
        </p:nvSpPr>
        <p:spPr bwMode="auto">
          <a:xfrm>
            <a:off x="304800" y="989013"/>
            <a:ext cx="6705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Circuit Switching</a:t>
            </a:r>
          </a:p>
          <a:p>
            <a:pPr>
              <a:spcBef>
                <a:spcPct val="10000"/>
              </a:spcBef>
              <a:spcAft>
                <a:spcPct val="10000"/>
              </a:spcAft>
              <a:buClr>
                <a:schemeClr val="tx1"/>
              </a:buClr>
              <a:buSzPct val="117000"/>
              <a:buFont typeface="Wingdings" panose="05000000000000000000" pitchFamily="2" charset="2"/>
              <a:buChar char="ü"/>
            </a:pPr>
            <a:r>
              <a:rPr lang="en-US" altLang="en-US" sz="2800">
                <a:solidFill>
                  <a:srgbClr val="0033CC"/>
                </a:solidFill>
              </a:rPr>
              <a:t> Packet Switching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6148"/>
                                        </p:tgtEl>
                                        <p:attrNameLst>
                                          <p:attrName>style.visibility</p:attrName>
                                        </p:attrNameLst>
                                      </p:cBhvr>
                                      <p:to>
                                        <p:strVal val="visible"/>
                                      </p:to>
                                    </p:set>
                                    <p:animEffect transition="in" filter="wipe(up)">
                                      <p:cBhvr>
                                        <p:cTn id="7" dur="5000"/>
                                        <p:tgtEl>
                                          <p:spTgt spid="64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TCP/IP Protocol Suite</a:t>
            </a:r>
          </a:p>
        </p:txBody>
      </p:sp>
      <p:sp>
        <p:nvSpPr>
          <p:cNvPr id="16" name="Slide Number Placeholder 2"/>
          <p:cNvSpPr>
            <a:spLocks noGrp="1"/>
          </p:cNvSpPr>
          <p:nvPr>
            <p:ph type="sldNum" sz="quarter" idx="11"/>
          </p:nvPr>
        </p:nvSpPr>
        <p:spPr/>
        <p:txBody>
          <a:bodyPr/>
          <a:lstStyle/>
          <a:p>
            <a:fld id="{EF884177-DF2D-433B-A52C-58309BEE3D00}" type="slidenum">
              <a:rPr lang="en-US" altLang="en-US"/>
              <a:pPr/>
              <a:t>9</a:t>
            </a:fld>
            <a:endParaRPr lang="en-US" altLang="en-US"/>
          </a:p>
        </p:txBody>
      </p:sp>
      <p:sp>
        <p:nvSpPr>
          <p:cNvPr id="66048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9" name="Line 9"/>
          <p:cNvSpPr>
            <a:spLocks noChangeShapeType="1"/>
          </p:cNvSpPr>
          <p:nvPr/>
        </p:nvSpPr>
        <p:spPr bwMode="auto">
          <a:xfrm>
            <a:off x="609600" y="2590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0" name="Line 10"/>
          <p:cNvSpPr>
            <a:spLocks noChangeShapeType="1"/>
          </p:cNvSpPr>
          <p:nvPr/>
        </p:nvSpPr>
        <p:spPr bwMode="auto">
          <a:xfrm>
            <a:off x="609600" y="4800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1" name="Rectangle 11"/>
          <p:cNvSpPr>
            <a:spLocks noChangeArrowheads="1"/>
          </p:cNvSpPr>
          <p:nvPr/>
        </p:nvSpPr>
        <p:spPr bwMode="auto">
          <a:xfrm>
            <a:off x="647700" y="2682875"/>
            <a:ext cx="8077200" cy="2041525"/>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a:solidFill>
                  <a:schemeClr val="bg1"/>
                </a:solidFill>
                <a:latin typeface="Arial" panose="020B0604020202020204" pitchFamily="34" charset="0"/>
              </a:rPr>
              <a:t>In circuit switching, the whole message is sent from the source to the destination without being </a:t>
            </a:r>
          </a:p>
          <a:p>
            <a:pPr algn="ctr"/>
            <a:r>
              <a:rPr lang="en-US" altLang="en-US" sz="3200" i="1">
                <a:solidFill>
                  <a:schemeClr val="bg1"/>
                </a:solidFill>
                <a:latin typeface="Arial" panose="020B0604020202020204" pitchFamily="34" charset="0"/>
              </a:rPr>
              <a:t>divided into packets.</a:t>
            </a:r>
          </a:p>
        </p:txBody>
      </p:sp>
      <p:grpSp>
        <p:nvGrpSpPr>
          <p:cNvPr id="660492" name="Group 12"/>
          <p:cNvGrpSpPr>
            <a:grpSpLocks/>
          </p:cNvGrpSpPr>
          <p:nvPr/>
        </p:nvGrpSpPr>
        <p:grpSpPr bwMode="auto">
          <a:xfrm>
            <a:off x="609600" y="1871663"/>
            <a:ext cx="1143000" cy="566737"/>
            <a:chOff x="1200" y="1248"/>
            <a:chExt cx="720" cy="357"/>
          </a:xfrm>
        </p:grpSpPr>
        <p:pic>
          <p:nvPicPr>
            <p:cNvPr id="66049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049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0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6049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60489"/>
                                        </p:tgtEl>
                                        <p:attrNameLst>
                                          <p:attrName>style.visibility</p:attrName>
                                        </p:attrNameLst>
                                      </p:cBhvr>
                                      <p:to>
                                        <p:strVal val="visible"/>
                                      </p:to>
                                    </p:set>
                                    <p:animEffect transition="in" filter="checkerboard(across)">
                                      <p:cBhvr>
                                        <p:cTn id="14" dur="500"/>
                                        <p:tgtEl>
                                          <p:spTgt spid="66048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60490"/>
                                        </p:tgtEl>
                                        <p:attrNameLst>
                                          <p:attrName>style.visibility</p:attrName>
                                        </p:attrNameLst>
                                      </p:cBhvr>
                                      <p:to>
                                        <p:strVal val="visible"/>
                                      </p:to>
                                    </p:set>
                                    <p:animEffect transition="in" filter="checkerboard(across)">
                                      <p:cBhvr>
                                        <p:cTn id="18" dur="500"/>
                                        <p:tgtEl>
                                          <p:spTgt spid="66049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60491"/>
                                        </p:tgtEl>
                                        <p:attrNameLst>
                                          <p:attrName>style.visibility</p:attrName>
                                        </p:attrNameLst>
                                      </p:cBhvr>
                                      <p:to>
                                        <p:strVal val="visible"/>
                                      </p:to>
                                    </p:set>
                                    <p:animEffect transition="in" filter="checkerboard(across)">
                                      <p:cBhvr>
                                        <p:cTn id="22" dur="500"/>
                                        <p:tgtEl>
                                          <p:spTgt spid="66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9" grpId="0" animBg="1"/>
      <p:bldP spid="660490" grpId="0" animBg="1"/>
      <p:bldP spid="66049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432&quot;&gt;&lt;/object&gt;&lt;object type=&quot;2&quot; unique_id=&quot;10433&quot;&gt;&lt;object type=&quot;3&quot; unique_id=&quot;10434&quot;&gt;&lt;property id=&quot;20148&quot; value=&quot;5&quot;/&gt;&lt;property id=&quot;20300&quot; value=&quot;Slide 1&quot;/&gt;&lt;property id=&quot;20307&quot; value=&quot;599&quot;/&gt;&lt;/object&gt;&lt;object type=&quot;3&quot; unique_id=&quot;10435&quot;&gt;&lt;property id=&quot;20148&quot; value=&quot;5&quot;/&gt;&lt;property id=&quot;20300&quot; value=&quot;Slide 2 - &amp;quot;OBJECTIVES:&amp;quot;&quot;/&gt;&lt;property id=&quot;20307&quot; value=&quot;600&quot;/&gt;&lt;/object&gt;&lt;object type=&quot;3&quot; unique_id=&quot;10436&quot;&gt;&lt;property id=&quot;20148&quot; value=&quot;5&quot;/&gt;&lt;property id=&quot;20300&quot; value=&quot;Slide 3&quot;/&gt;&lt;property id=&quot;20307&quot; value=&quot;601&quot;/&gt;&lt;/object&gt;&lt;object type=&quot;3&quot; unique_id=&quot;10437&quot;&gt;&lt;property id=&quot;20148&quot; value=&quot;5&quot;/&gt;&lt;property id=&quot;20300&quot; value=&quot;Slide 4&quot;/&gt;&lt;property id=&quot;20307&quot; value=&quot;602&quot;/&gt;&lt;/object&gt;&lt;object type=&quot;3&quot; unique_id=&quot;10438&quot;&gt;&lt;property id=&quot;20148&quot; value=&quot;5&quot;/&gt;&lt;property id=&quot;20300&quot; value=&quot;Slide 5&quot;/&gt;&lt;property id=&quot;20307&quot; value=&quot;604&quot;/&gt;&lt;/object&gt;&lt;object type=&quot;3&quot; unique_id=&quot;10439&quot;&gt;&lt;property id=&quot;20148&quot; value=&quot;5&quot;/&gt;&lt;property id=&quot;20300&quot; value=&quot;Slide 6&quot;/&gt;&lt;property id=&quot;20307&quot; value=&quot;528&quot;/&gt;&lt;/object&gt;&lt;object type=&quot;3&quot; unique_id=&quot;10440&quot;&gt;&lt;property id=&quot;20148&quot; value=&quot;5&quot;/&gt;&lt;property id=&quot;20300&quot; value=&quot;Slide 7&quot;/&gt;&lt;property id=&quot;20307&quot; value=&quot;584&quot;/&gt;&lt;/object&gt;&lt;object type=&quot;3&quot; unique_id=&quot;10441&quot;&gt;&lt;property id=&quot;20148&quot; value=&quot;5&quot;/&gt;&lt;property id=&quot;20300&quot; value=&quot;Slide 8&quot;/&gt;&lt;property id=&quot;20307&quot; value=&quot;605&quot;/&gt;&lt;/object&gt;&lt;object type=&quot;3&quot; unique_id=&quot;10442&quot;&gt;&lt;property id=&quot;20148&quot; value=&quot;5&quot;/&gt;&lt;property id=&quot;20300&quot; value=&quot;Slide 9&quot;/&gt;&lt;property id=&quot;20307&quot; value=&quot;606&quot;/&gt;&lt;/object&gt;&lt;object type=&quot;3&quot; unique_id=&quot;10443&quot;&gt;&lt;property id=&quot;20148&quot; value=&quot;5&quot;/&gt;&lt;property id=&quot;20300&quot; value=&quot;Slide 10&quot;/&gt;&lt;property id=&quot;20307&quot; value=&quot;613&quot;/&gt;&lt;/object&gt;&lt;object type=&quot;3&quot; unique_id=&quot;10444&quot;&gt;&lt;property id=&quot;20148&quot; value=&quot;5&quot;/&gt;&lt;property id=&quot;20300&quot; value=&quot;Slide 11&quot;/&gt;&lt;property id=&quot;20307&quot; value=&quot;618&quot;/&gt;&lt;/object&gt;&lt;object type=&quot;3&quot; unique_id=&quot;10445&quot;&gt;&lt;property id=&quot;20148&quot; value=&quot;5&quot;/&gt;&lt;property id=&quot;20300&quot; value=&quot;Slide 12&quot;/&gt;&lt;property id=&quot;20307&quot; value=&quot;614&quot;/&gt;&lt;/object&gt;&lt;object type=&quot;3&quot; unique_id=&quot;10446&quot;&gt;&lt;property id=&quot;20148&quot; value=&quot;5&quot;/&gt;&lt;property id=&quot;20300&quot; value=&quot;Slide 13&quot;/&gt;&lt;property id=&quot;20307&quot; value=&quot;607&quot;/&gt;&lt;/object&gt;&lt;object type=&quot;3&quot; unique_id=&quot;10447&quot;&gt;&lt;property id=&quot;20148&quot; value=&quot;5&quot;/&gt;&lt;property id=&quot;20300&quot; value=&quot;Slide 14&quot;/&gt;&lt;property id=&quot;20307&quot; value=&quot;608&quot;/&gt;&lt;/object&gt;&lt;object type=&quot;3&quot; unique_id=&quot;10448&quot;&gt;&lt;property id=&quot;20148&quot; value=&quot;5&quot;/&gt;&lt;property id=&quot;20300&quot; value=&quot;Slide 15&quot;/&gt;&lt;property id=&quot;20307&quot; value=&quot;585&quot;/&gt;&lt;/object&gt;&lt;object type=&quot;3&quot; unique_id=&quot;10449&quot;&gt;&lt;property id=&quot;20148&quot; value=&quot;5&quot;/&gt;&lt;property id=&quot;20300&quot; value=&quot;Slide 16&quot;/&gt;&lt;property id=&quot;20307&quot; value=&quot;586&quot;/&gt;&lt;/object&gt;&lt;object type=&quot;3&quot; unique_id=&quot;10450&quot;&gt;&lt;property id=&quot;20148&quot; value=&quot;5&quot;/&gt;&lt;property id=&quot;20300&quot; value=&quot;Slide 17&quot;/&gt;&lt;property id=&quot;20307&quot; value=&quot;615&quot;/&gt;&lt;/object&gt;&lt;object type=&quot;3&quot; unique_id=&quot;10451&quot;&gt;&lt;property id=&quot;20148&quot; value=&quot;5&quot;/&gt;&lt;property id=&quot;20300&quot; value=&quot;Slide 18&quot;/&gt;&lt;property id=&quot;20307&quot; value=&quot;587&quot;/&gt;&lt;/object&gt;&lt;object type=&quot;3&quot; unique_id=&quot;10452&quot;&gt;&lt;property id=&quot;20148&quot; value=&quot;5&quot;/&gt;&lt;property id=&quot;20300&quot; value=&quot;Slide 19&quot;/&gt;&lt;property id=&quot;20307&quot; value=&quot;588&quot;/&gt;&lt;/object&gt;&lt;object type=&quot;3&quot; unique_id=&quot;10453&quot;&gt;&lt;property id=&quot;20148&quot; value=&quot;5&quot;/&gt;&lt;property id=&quot;20300&quot; value=&quot;Slide 20&quot;/&gt;&lt;property id=&quot;20307&quot; value=&quot;616&quot;/&gt;&lt;/object&gt;&lt;object type=&quot;3&quot; unique_id=&quot;10454&quot;&gt;&lt;property id=&quot;20148&quot; value=&quot;5&quot;/&gt;&lt;property id=&quot;20300&quot; value=&quot;Slide 21&quot;/&gt;&lt;property id=&quot;20307&quot; value=&quot;589&quot;/&gt;&lt;/object&gt;&lt;object type=&quot;3&quot; unique_id=&quot;10455&quot;&gt;&lt;property id=&quot;20148&quot; value=&quot;5&quot;/&gt;&lt;property id=&quot;20300&quot; value=&quot;Slide 22&quot;/&gt;&lt;property id=&quot;20307&quot; value=&quot;590&quot;/&gt;&lt;/object&gt;&lt;object type=&quot;3&quot; unique_id=&quot;10456&quot;&gt;&lt;property id=&quot;20148&quot; value=&quot;5&quot;/&gt;&lt;property id=&quot;20300&quot; value=&quot;Slide 23&quot;/&gt;&lt;property id=&quot;20307&quot; value=&quot;591&quot;/&gt;&lt;/object&gt;&lt;object type=&quot;3&quot; unique_id=&quot;10457&quot;&gt;&lt;property id=&quot;20148&quot; value=&quot;5&quot;/&gt;&lt;property id=&quot;20300&quot; value=&quot;Slide 24&quot;/&gt;&lt;property id=&quot;20307&quot; value=&quot;592&quot;/&gt;&lt;/object&gt;&lt;object type=&quot;3&quot; unique_id=&quot;10458&quot;&gt;&lt;property id=&quot;20148&quot; value=&quot;5&quot;/&gt;&lt;property id=&quot;20300&quot; value=&quot;Slide 25&quot;/&gt;&lt;property id=&quot;20307&quot; value=&quot;593&quot;/&gt;&lt;/object&gt;&lt;object type=&quot;3&quot; unique_id=&quot;10459&quot;&gt;&lt;property id=&quot;20148&quot; value=&quot;5&quot;/&gt;&lt;property id=&quot;20300&quot; value=&quot;Slide 26&quot;/&gt;&lt;property id=&quot;20307&quot; value=&quot;609&quot;/&gt;&lt;/object&gt;&lt;object type=&quot;3&quot; unique_id=&quot;10460&quot;&gt;&lt;property id=&quot;20148&quot; value=&quot;5&quot;/&gt;&lt;property id=&quot;20300&quot; value=&quot;Slide 27&quot;/&gt;&lt;property id=&quot;20307&quot; value=&quot;610&quot;/&gt;&lt;/object&gt;&lt;object type=&quot;3&quot; unique_id=&quot;10461&quot;&gt;&lt;property id=&quot;20148&quot; value=&quot;5&quot;/&gt;&lt;property id=&quot;20300&quot; value=&quot;Slide 28&quot;/&gt;&lt;property id=&quot;20307&quot; value=&quot;594&quot;/&gt;&lt;/object&gt;&lt;object type=&quot;3&quot; unique_id=&quot;10462&quot;&gt;&lt;property id=&quot;20148&quot; value=&quot;5&quot;/&gt;&lt;property id=&quot;20300&quot; value=&quot;Slide 29&quot;/&gt;&lt;property id=&quot;20307&quot; value=&quot;595&quot;/&gt;&lt;/object&gt;&lt;object type=&quot;3&quot; unique_id=&quot;10463&quot;&gt;&lt;property id=&quot;20148&quot; value=&quot;5&quot;/&gt;&lt;property id=&quot;20300&quot; value=&quot;Slide 30&quot;/&gt;&lt;property id=&quot;20307&quot; value=&quot;596&quot;/&gt;&lt;/object&gt;&lt;object type=&quot;3&quot; unique_id=&quot;10464&quot;&gt;&lt;property id=&quot;20148&quot; value=&quot;5&quot;/&gt;&lt;property id=&quot;20300&quot; value=&quot;Slide 31&quot;/&gt;&lt;property id=&quot;20307&quot; value=&quot;597&quot;/&gt;&lt;/object&gt;&lt;object type=&quot;3&quot; unique_id=&quot;10465&quot;&gt;&lt;property id=&quot;20148&quot; value=&quot;5&quot;/&gt;&lt;property id=&quot;20300&quot; value=&quot;Slide 32&quot;/&gt;&lt;property id=&quot;20307&quot; value=&quot;611&quot;/&gt;&lt;/object&gt;&lt;object type=&quot;3&quot; unique_id=&quot;10466&quot;&gt;&lt;property id=&quot;20148&quot; value=&quot;5&quot;/&gt;&lt;property id=&quot;20300&quot; value=&quot;Slide 33&quot;/&gt;&lt;property id=&quot;20307&quot; value=&quot;612&quot;/&gt;&lt;/object&gt;&lt;object type=&quot;3&quot; unique_id=&quot;10467&quot;&gt;&lt;property id=&quot;20148&quot; value=&quot;5&quot;/&gt;&lt;property id=&quot;20300&quot; value=&quot;Slide 34&quot;/&gt;&lt;property id=&quot;20307&quot; value=&quot;598&quot;/&gt;&lt;/object&gt;&lt;object type=&quot;3&quot; unique_id=&quot;10468&quot;&gt;&lt;property id=&quot;20148&quot; value=&quot;5&quot;/&gt;&lt;property id=&quot;20300&quot; value=&quot;Slide 35&quot;/&gt;&lt;property id=&quot;20307&quot; value=&quot;617&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2047</TotalTime>
  <Words>1075</Words>
  <Application>Microsoft Office PowerPoint</Application>
  <PresentationFormat>On-screen Show (4:3)</PresentationFormat>
  <Paragraphs>180</Paragraphs>
  <Slides>34</Slides>
  <Notes>34</Notes>
  <HiddenSlides>10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 Unicode MS</vt:lpstr>
      <vt:lpstr>Adobe Heiti Std R</vt:lpstr>
      <vt:lpstr>Arial</vt:lpstr>
      <vt:lpstr>McGrawHill-Italic</vt:lpstr>
      <vt:lpstr>Symbol</vt:lpstr>
      <vt:lpstr>Tahoma</vt:lpstr>
      <vt:lpstr>Times</vt:lpstr>
      <vt:lpstr>Times New Roman</vt:lpstr>
      <vt:lpstr>Wingdings</vt:lpstr>
      <vt:lpstr>Zurich Ex BT</vt:lpstr>
      <vt:lpstr>Blends</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munna</cp:lastModifiedBy>
  <cp:revision>138</cp:revision>
  <dcterms:created xsi:type="dcterms:W3CDTF">2000-01-15T04:50:39Z</dcterms:created>
  <dcterms:modified xsi:type="dcterms:W3CDTF">2020-12-03T17:12:07Z</dcterms:modified>
</cp:coreProperties>
</file>