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ic Sans MS" panose="030F0902030302020204" pitchFamily="66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ExtraBold" panose="020F0502020204030204" pitchFamily="34" charset="0"/>
      <p:bold r:id="rId21"/>
      <p:italic r:id="rId22"/>
      <p:boldItalic r:id="rId23"/>
    </p:embeddedFont>
    <p:embeddedFont>
      <p:font typeface="Open Sans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oj\Downloads\Task_2_ppt_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[Book1]CustomerDemographic!PivotTable6</c:name>
    <c:fmtId val="-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CustomerDemographic!$H$1:$H$2</c:f>
              <c:strCache>
                <c:ptCount val="1"/>
                <c:pt idx="0">
                  <c:v>20-29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CustomerDemographic!$H$3</c:f>
              <c:numCache>
                <c:formatCode>General</c:formatCode>
                <c:ptCount val="1"/>
                <c:pt idx="0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D-3443-A3DD-DAB7DD3B1AA5}"/>
            </c:ext>
          </c:extLst>
        </c:ser>
        <c:ser>
          <c:idx val="1"/>
          <c:order val="1"/>
          <c:tx>
            <c:strRef>
              <c:f>CustomerDemographic!$I$1:$I$2</c:f>
              <c:strCache>
                <c:ptCount val="1"/>
                <c:pt idx="0">
                  <c:v>30-39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CustomerDemographic!$I$3</c:f>
              <c:numCache>
                <c:formatCode>General</c:formatCode>
                <c:ptCount val="1"/>
                <c:pt idx="0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FD-3443-A3DD-DAB7DD3B1AA5}"/>
            </c:ext>
          </c:extLst>
        </c:ser>
        <c:ser>
          <c:idx val="2"/>
          <c:order val="2"/>
          <c:tx>
            <c:strRef>
              <c:f>CustomerDemographic!$J$1:$J$2</c:f>
              <c:strCache>
                <c:ptCount val="1"/>
                <c:pt idx="0">
                  <c:v>40-49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CustomerDemographic!$J$3</c:f>
              <c:numCache>
                <c:formatCode>General</c:formatCode>
                <c:ptCount val="1"/>
                <c:pt idx="0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FD-3443-A3DD-DAB7DD3B1AA5}"/>
            </c:ext>
          </c:extLst>
        </c:ser>
        <c:ser>
          <c:idx val="3"/>
          <c:order val="3"/>
          <c:tx>
            <c:strRef>
              <c:f>CustomerDemographic!$K$1:$K$2</c:f>
              <c:strCache>
                <c:ptCount val="1"/>
                <c:pt idx="0">
                  <c:v>50-59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CustomerDemographic!$K$3</c:f>
              <c:numCache>
                <c:formatCode>General</c:formatCode>
                <c:ptCount val="1"/>
                <c:pt idx="0">
                  <c:v>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FD-3443-A3DD-DAB7DD3B1AA5}"/>
            </c:ext>
          </c:extLst>
        </c:ser>
        <c:ser>
          <c:idx val="4"/>
          <c:order val="4"/>
          <c:tx>
            <c:strRef>
              <c:f>CustomerDemographic!$L$1:$L$2</c:f>
              <c:strCache>
                <c:ptCount val="1"/>
                <c:pt idx="0">
                  <c:v>60-69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CustomerDemographic!$L$3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FD-3443-A3DD-DAB7DD3B1AA5}"/>
            </c:ext>
          </c:extLst>
        </c:ser>
        <c:ser>
          <c:idx val="5"/>
          <c:order val="5"/>
          <c:tx>
            <c:strRef>
              <c:f>CustomerDemographic!$M$1:$M$2</c:f>
              <c:strCache>
                <c:ptCount val="1"/>
                <c:pt idx="0">
                  <c:v>70-79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CustomerDemographic!$M$3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FD-3443-A3DD-DAB7DD3B1AA5}"/>
            </c:ext>
          </c:extLst>
        </c:ser>
        <c:ser>
          <c:idx val="6"/>
          <c:order val="6"/>
          <c:tx>
            <c:strRef>
              <c:f>CustomerDemographic!$N$1:$N$2</c:f>
              <c:strCache>
                <c:ptCount val="1"/>
                <c:pt idx="0">
                  <c:v>80-89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CustomerDemographic!$N$3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FD-3443-A3DD-DAB7DD3B1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48107199"/>
        <c:axId val="1048086399"/>
      </c:barChart>
      <c:catAx>
        <c:axId val="104810719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crossAx val="1048086399"/>
        <c:crosses val="autoZero"/>
        <c:auto val="1"/>
        <c:lblAlgn val="ctr"/>
        <c:lblOffset val="100"/>
        <c:noMultiLvlLbl val="0"/>
      </c:catAx>
      <c:valAx>
        <c:axId val="1048086399"/>
        <c:scaling>
          <c:orientation val="minMax"/>
          <c:max val="1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048107199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119868322150386"/>
          <c:y val="0"/>
          <c:w val="0.51933245180463627"/>
          <c:h val="0.1800502702360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CustomerDemographic!$R$1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CustomerDemographic!$Q$2:$Q$19</c:f>
              <c:multiLvlStrCache>
                <c:ptCount val="15"/>
                <c:lvl>
                  <c:pt idx="0">
                    <c:v>20-29</c:v>
                  </c:pt>
                  <c:pt idx="1">
                    <c:v>30-39</c:v>
                  </c:pt>
                  <c:pt idx="2">
                    <c:v>40-49</c:v>
                  </c:pt>
                  <c:pt idx="3">
                    <c:v>50-59</c:v>
                  </c:pt>
                  <c:pt idx="4">
                    <c:v>60-69</c:v>
                  </c:pt>
                  <c:pt idx="5">
                    <c:v>70-79</c:v>
                  </c:pt>
                  <c:pt idx="6">
                    <c:v>80-89</c:v>
                  </c:pt>
                  <c:pt idx="7">
                    <c:v>20-29</c:v>
                  </c:pt>
                  <c:pt idx="8">
                    <c:v>30-39</c:v>
                  </c:pt>
                  <c:pt idx="9">
                    <c:v>40-49</c:v>
                  </c:pt>
                  <c:pt idx="10">
                    <c:v>50-59</c:v>
                  </c:pt>
                  <c:pt idx="11">
                    <c:v>60-69</c:v>
                  </c:pt>
                  <c:pt idx="12">
                    <c:v>70-79</c:v>
                  </c:pt>
                  <c:pt idx="13">
                    <c:v>80-89</c:v>
                  </c:pt>
                  <c:pt idx="14">
                    <c:v>90-99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</c:lvl>
              </c:multiLvlStrCache>
            </c:multiLvlStrRef>
          </c:cat>
          <c:val>
            <c:numRef>
              <c:f>CustomerDemographic!$R$2:$R$19</c:f>
              <c:numCache>
                <c:formatCode>General</c:formatCode>
                <c:ptCount val="15"/>
                <c:pt idx="0">
                  <c:v>273</c:v>
                </c:pt>
                <c:pt idx="1">
                  <c:v>357</c:v>
                </c:pt>
                <c:pt idx="2">
                  <c:v>650</c:v>
                </c:pt>
                <c:pt idx="3">
                  <c:v>409</c:v>
                </c:pt>
                <c:pt idx="4">
                  <c:v>334</c:v>
                </c:pt>
                <c:pt idx="5">
                  <c:v>14</c:v>
                </c:pt>
                <c:pt idx="6">
                  <c:v>2</c:v>
                </c:pt>
                <c:pt idx="7">
                  <c:v>259</c:v>
                </c:pt>
                <c:pt idx="8">
                  <c:v>344</c:v>
                </c:pt>
                <c:pt idx="9">
                  <c:v>590</c:v>
                </c:pt>
                <c:pt idx="10">
                  <c:v>351</c:v>
                </c:pt>
                <c:pt idx="11">
                  <c:v>321</c:v>
                </c:pt>
                <c:pt idx="12">
                  <c:v>6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9-A546-8048-AB28422A5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2264127"/>
        <c:axId val="1202259967"/>
      </c:barChart>
      <c:catAx>
        <c:axId val="120226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 Classification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202259967"/>
        <c:crosses val="autoZero"/>
        <c:auto val="1"/>
        <c:lblAlgn val="ctr"/>
        <c:lblOffset val="100"/>
        <c:noMultiLvlLbl val="0"/>
      </c:catAx>
      <c:valAx>
        <c:axId val="120225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20226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Past 3 Years Purchase : Job Industry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CustomerDemographic!$AB$1:$AB$2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CustomerDemographic!$AB$3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CE44-9234-6D4A86BAFA6A}"/>
            </c:ext>
          </c:extLst>
        </c:ser>
        <c:ser>
          <c:idx val="1"/>
          <c:order val="1"/>
          <c:tx>
            <c:strRef>
              <c:f>CustomerDemographic!$AC$1:$AC$2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CustomerDemographic!$AC$3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26-CE44-9234-6D4A86BAFA6A}"/>
            </c:ext>
          </c:extLst>
        </c:ser>
        <c:ser>
          <c:idx val="2"/>
          <c:order val="2"/>
          <c:tx>
            <c:strRef>
              <c:f>CustomerDemographic!$AD$1:$AD$2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CustomerDemographic!$AD$3</c:f>
              <c:numCache>
                <c:formatCode>General</c:formatCode>
                <c:ptCount val="1"/>
                <c:pt idx="0">
                  <c:v>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26-CE44-9234-6D4A86BAFA6A}"/>
            </c:ext>
          </c:extLst>
        </c:ser>
        <c:ser>
          <c:idx val="3"/>
          <c:order val="3"/>
          <c:tx>
            <c:strRef>
              <c:f>CustomerDemographic!$AE$1:$AE$2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CustomerDemographic!$AE$3</c:f>
              <c:numCache>
                <c:formatCode>General</c:formatCode>
                <c:ptCount val="1"/>
                <c:pt idx="0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26-CE44-9234-6D4A86BAFA6A}"/>
            </c:ext>
          </c:extLst>
        </c:ser>
        <c:ser>
          <c:idx val="4"/>
          <c:order val="4"/>
          <c:tx>
            <c:strRef>
              <c:f>CustomerDemographic!$AF$1:$AF$2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CustomerDemographic!$AF$3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26-CE44-9234-6D4A86BAFA6A}"/>
            </c:ext>
          </c:extLst>
        </c:ser>
        <c:ser>
          <c:idx val="5"/>
          <c:order val="5"/>
          <c:tx>
            <c:strRef>
              <c:f>CustomerDemographic!$AG$1:$AG$2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CustomerDemographic!$AG$3</c:f>
              <c:numCache>
                <c:formatCode>General</c:formatCode>
                <c:ptCount val="1"/>
                <c:pt idx="0">
                  <c:v>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26-CE44-9234-6D4A86BAFA6A}"/>
            </c:ext>
          </c:extLst>
        </c:ser>
        <c:ser>
          <c:idx val="6"/>
          <c:order val="6"/>
          <c:tx>
            <c:strRef>
              <c:f>CustomerDemographic!$AH$1:$AH$2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CustomerDemographic!$AH$3</c:f>
              <c:numCache>
                <c:formatCode>General</c:formatCode>
                <c:ptCount val="1"/>
                <c:pt idx="0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26-CE44-9234-6D4A86BAFA6A}"/>
            </c:ext>
          </c:extLst>
        </c:ser>
        <c:ser>
          <c:idx val="7"/>
          <c:order val="7"/>
          <c:tx>
            <c:strRef>
              <c:f>CustomerDemographic!$AI$1:$AI$2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CustomerDemographic!$AI$3</c:f>
              <c:numCache>
                <c:formatCode>General</c:formatCode>
                <c:ptCount val="1"/>
                <c:pt idx="0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26-CE44-9234-6D4A86BAFA6A}"/>
            </c:ext>
          </c:extLst>
        </c:ser>
        <c:ser>
          <c:idx val="8"/>
          <c:order val="8"/>
          <c:tx>
            <c:strRef>
              <c:f>CustomerDemographic!$AJ$1:$AJ$2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CustomerDemographic!$AJ$3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26-CE44-9234-6D4A86BAF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52327663"/>
        <c:axId val="1152320175"/>
      </c:barChart>
      <c:catAx>
        <c:axId val="11523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52320175"/>
        <c:crosses val="autoZero"/>
        <c:auto val="1"/>
        <c:lblAlgn val="ctr"/>
        <c:lblOffset val="100"/>
        <c:noMultiLvlLbl val="0"/>
      </c:catAx>
      <c:valAx>
        <c:axId val="115232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523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[Book1]CustomerAddress!PivotTable15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Owned Or Not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CustomerAddress!$H$1:$H$2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CustomerAddress!$H$3:$H$6</c:f>
              <c:numCache>
                <c:formatCode>General</c:formatCode>
                <c:ptCount val="3"/>
                <c:pt idx="0">
                  <c:v>1039</c:v>
                </c:pt>
                <c:pt idx="1">
                  <c:v>418</c:v>
                </c:pt>
                <c:pt idx="2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B-8D49-9E58-4A1B5B838AE3}"/>
            </c:ext>
          </c:extLst>
        </c:ser>
        <c:ser>
          <c:idx val="1"/>
          <c:order val="1"/>
          <c:tx>
            <c:strRef>
              <c:f>CustomerAddress!$I$1:$I$2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CustomerAddress!$I$3:$I$6</c:f>
              <c:numCache>
                <c:formatCode>General</c:formatCode>
                <c:ptCount val="3"/>
                <c:pt idx="0">
                  <c:v>1101</c:v>
                </c:pt>
                <c:pt idx="1">
                  <c:v>420</c:v>
                </c:pt>
                <c:pt idx="2">
                  <c:v>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B-8D49-9E58-4A1B5B838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2644655"/>
        <c:axId val="1162640079"/>
      </c:barChart>
      <c:catAx>
        <c:axId val="1162644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62640079"/>
        <c:crosses val="autoZero"/>
        <c:auto val="1"/>
        <c:lblAlgn val="ctr"/>
        <c:lblOffset val="100"/>
        <c:noMultiLvlLbl val="0"/>
      </c:catAx>
      <c:valAx>
        <c:axId val="11626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626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Wealth</a:t>
            </a:r>
            <a:r>
              <a:rPr lang="en-US" sz="2000" b="1" baseline="0" dirty="0"/>
              <a:t> Segment Classification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Transactions!$L$1</c:f>
              <c:strCache>
                <c:ptCount val="1"/>
                <c:pt idx="0">
                  <c:v>Customers'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3.379073769426829E-2"/>
                  <c:y val="8.9628410568216906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</c:trendlineLbl>
          </c:trendline>
          <c:cat>
            <c:strRef>
              <c:f>Transactions!$K$2:$K$4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Transactions!$L$2:$L$4</c:f>
              <c:numCache>
                <c:formatCode>General</c:formatCode>
                <c:ptCount val="3"/>
                <c:pt idx="0">
                  <c:v>8415129</c:v>
                </c:pt>
                <c:pt idx="1">
                  <c:v>8799070</c:v>
                </c:pt>
                <c:pt idx="2">
                  <c:v>17535620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BB-0E47-A0D6-09C271AC2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9931391"/>
        <c:axId val="1725886495"/>
      </c:barChart>
      <c:catAx>
        <c:axId val="1729931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Wealth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25886495"/>
        <c:crosses val="autoZero"/>
        <c:auto val="1"/>
        <c:lblAlgn val="ctr"/>
        <c:lblOffset val="100"/>
        <c:noMultiLvlLbl val="0"/>
      </c:catAx>
      <c:valAx>
        <c:axId val="1725886495"/>
        <c:scaling>
          <c:orientation val="minMax"/>
          <c:max val="180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17299313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dTable>
      <c:spPr>
        <a:noFill/>
        <a:ln w="19050">
          <a:solidFill>
            <a:schemeClr val="accent3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accent2">
          <a:lumMod val="75000"/>
        </a:schemeClr>
      </a:solidFill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04383" y="29722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2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US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lang="en-SA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i="0" u="none" strike="noStrike" cap="none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i="0" u="none" strike="noStrike" cap="none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57164B-78E5-A2B6-DC4B-1647ACF38144}"/>
              </a:ext>
            </a:extLst>
          </p:cNvPr>
          <p:cNvGrpSpPr/>
          <p:nvPr/>
        </p:nvGrpSpPr>
        <p:grpSpPr>
          <a:xfrm>
            <a:off x="85182" y="1828442"/>
            <a:ext cx="9633052" cy="2152650"/>
            <a:chOff x="2351315" y="1656010"/>
            <a:chExt cx="9633052" cy="2152650"/>
          </a:xfrm>
        </p:grpSpPr>
        <p:pic>
          <p:nvPicPr>
            <p:cNvPr id="3" name="Picture 4" descr="KPMG - Virtual Experience Program">
              <a:extLst>
                <a:ext uri="{FF2B5EF4-FFF2-40B4-BE49-F238E27FC236}">
                  <a16:creationId xmlns:a16="http://schemas.microsoft.com/office/drawing/2014/main" id="{A9E05169-F4A8-EED7-D919-4447F548C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15" y="1656010"/>
              <a:ext cx="6267450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DE3711-2ED0-AC7B-FCA9-0DAAC4FE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2733" y="2522293"/>
              <a:ext cx="9071634" cy="1286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558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58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58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58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 : Age Groupe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2BDEC4-F97C-7B02-A02C-55D05A15D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9113"/>
              </p:ext>
            </p:extLst>
          </p:nvPr>
        </p:nvGraphicFramePr>
        <p:xfrm>
          <a:off x="5226423" y="973901"/>
          <a:ext cx="3708461" cy="204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2306F3-E0E6-0B36-DCC9-ED35D164A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936147"/>
              </p:ext>
            </p:extLst>
          </p:nvPr>
        </p:nvGraphicFramePr>
        <p:xfrm>
          <a:off x="5226423" y="3125906"/>
          <a:ext cx="3769568" cy="197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91A3D-C1FD-601F-8E00-6B8769F7E460}"/>
              </a:ext>
            </a:extLst>
          </p:cNvPr>
          <p:cNvSpPr txBox="1"/>
          <p:nvPr/>
        </p:nvSpPr>
        <p:spPr>
          <a:xfrm>
            <a:off x="148009" y="1078701"/>
            <a:ext cx="4343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As per </a:t>
            </a:r>
            <a:r>
              <a:rPr lang="en-US" dirty="0" err="1">
                <a:latin typeface="+mj-lt"/>
              </a:rPr>
              <a:t>CustomerDemographic</a:t>
            </a:r>
            <a:r>
              <a:rPr lang="en-US" dirty="0">
                <a:latin typeface="+mj-lt"/>
              </a:rPr>
              <a:t>, customers are more between the age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40-49</a:t>
            </a:r>
            <a:r>
              <a:rPr lang="en-US" dirty="0">
                <a:latin typeface="+mj-lt"/>
              </a:rPr>
              <a:t>, followed by 30-39 and 50-69.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Less count of customers from age below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20</a:t>
            </a:r>
            <a:r>
              <a:rPr lang="en-US" dirty="0">
                <a:latin typeface="+mj-lt"/>
              </a:rPr>
              <a:t> and     between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70-89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case of Gender classification, count of customers more from between age group of 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40-49</a:t>
            </a:r>
            <a:r>
              <a:rPr lang="en-US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22101" y="2639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Exploration: </a:t>
            </a:r>
            <a:r>
              <a:rPr lang="en-US" sz="2000" b="1" dirty="0">
                <a:solidFill>
                  <a:schemeClr val="bg1"/>
                </a:solidFill>
                <a:latin typeface="Comic Sans MS" panose="030F0902030302020204" pitchFamily="66" charset="0"/>
              </a:rPr>
              <a:t>Job Category</a:t>
            </a:r>
            <a:endParaRPr sz="2000" dirty="0">
              <a:solidFill>
                <a:schemeClr val="bg1"/>
              </a:solidFill>
              <a:latin typeface="Comic Sans MS" panose="030F09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17CEBE-E8D7-A8AA-B15D-8BA929C18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206597"/>
              </p:ext>
            </p:extLst>
          </p:nvPr>
        </p:nvGraphicFramePr>
        <p:xfrm>
          <a:off x="4734313" y="1218863"/>
          <a:ext cx="4302111" cy="341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F2EE4C-A1AB-AD04-3631-4DB3D1913FF2}"/>
              </a:ext>
            </a:extLst>
          </p:cNvPr>
          <p:cNvSpPr txBox="1"/>
          <p:nvPr/>
        </p:nvSpPr>
        <p:spPr>
          <a:xfrm>
            <a:off x="53788" y="1541929"/>
            <a:ext cx="41237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Financial Services and Manufacturing </a:t>
            </a:r>
            <a:r>
              <a:rPr lang="en-US" dirty="0"/>
              <a:t>job categories are high in number for both Old and New Customers followed by </a:t>
            </a:r>
            <a:r>
              <a:rPr lang="en-US" dirty="0">
                <a:solidFill>
                  <a:srgbClr val="00B0F0"/>
                </a:solidFill>
              </a:rPr>
              <a:t>Health</a:t>
            </a:r>
            <a:r>
              <a:rPr lang="en-US" dirty="0"/>
              <a:t> industry.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Exploration: Number of Car Owned </a:t>
            </a:r>
            <a:endParaRPr lang="en-US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8AFF09-2345-1417-E11B-B9BCE6BFD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72070"/>
              </p:ext>
            </p:extLst>
          </p:nvPr>
        </p:nvGraphicFramePr>
        <p:xfrm>
          <a:off x="5060316" y="958977"/>
          <a:ext cx="3997179" cy="353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108711-AF57-0520-CD65-EE160043CE7B}"/>
              </a:ext>
            </a:extLst>
          </p:cNvPr>
          <p:cNvSpPr txBox="1"/>
          <p:nvPr/>
        </p:nvSpPr>
        <p:spPr>
          <a:xfrm>
            <a:off x="178475" y="1025000"/>
            <a:ext cx="46215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the three states, </a:t>
            </a:r>
            <a:r>
              <a:rPr lang="en-US" dirty="0">
                <a:solidFill>
                  <a:srgbClr val="00B0F0"/>
                </a:solidFill>
              </a:rPr>
              <a:t>New South Wales </a:t>
            </a:r>
            <a:r>
              <a:rPr lang="en-US" dirty="0"/>
              <a:t>could be the target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South Wales, the number of people who owns car is nearly equal to the number of people who don’t own vehicle. Hence, there is a good marketing opportunity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QLD and VIC, the scenario is same as in NSW but the market is less as compared to NSW.</a:t>
            </a:r>
            <a:endParaRPr lang="en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 of the three wealth segments, </a:t>
            </a:r>
            <a:r>
              <a:rPr lang="en-US" sz="1600" dirty="0">
                <a:solidFill>
                  <a:srgbClr val="00B0F0"/>
                </a:solidFill>
              </a:rPr>
              <a:t>Mass Customer </a:t>
            </a:r>
            <a:r>
              <a:rPr lang="en-US" sz="1600" dirty="0"/>
              <a:t>are most targeting people than the Affluent Customer &amp; High Net Worth Customers.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Mass Customer’s trend same for the Gender, Job Categories and State as mentioned in the above analysis.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3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3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1505E3-FEC5-4131-12DB-7E62E8017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576491"/>
              </p:ext>
            </p:extLst>
          </p:nvPr>
        </p:nvGraphicFramePr>
        <p:xfrm>
          <a:off x="5459506" y="942202"/>
          <a:ext cx="3567953" cy="362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endParaRPr sz="22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dirty="0"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1B7E9E-549A-E2EF-2B13-27D88811F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43455"/>
              </p:ext>
            </p:extLst>
          </p:nvPr>
        </p:nvGraphicFramePr>
        <p:xfrm>
          <a:off x="4025155" y="1183341"/>
          <a:ext cx="5118846" cy="2079812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33258">
                  <a:extLst>
                    <a:ext uri="{9D8B030D-6E8A-4147-A177-3AD203B41FA5}">
                      <a16:colId xmlns:a16="http://schemas.microsoft.com/office/drawing/2014/main" val="4211262312"/>
                    </a:ext>
                  </a:extLst>
                </a:gridCol>
                <a:gridCol w="1057990">
                  <a:extLst>
                    <a:ext uri="{9D8B030D-6E8A-4147-A177-3AD203B41FA5}">
                      <a16:colId xmlns:a16="http://schemas.microsoft.com/office/drawing/2014/main" val="494480678"/>
                    </a:ext>
                  </a:extLst>
                </a:gridCol>
                <a:gridCol w="2332586">
                  <a:extLst>
                    <a:ext uri="{9D8B030D-6E8A-4147-A177-3AD203B41FA5}">
                      <a16:colId xmlns:a16="http://schemas.microsoft.com/office/drawing/2014/main" val="2448955780"/>
                    </a:ext>
                  </a:extLst>
                </a:gridCol>
                <a:gridCol w="1095012">
                  <a:extLst>
                    <a:ext uri="{9D8B030D-6E8A-4147-A177-3AD203B41FA5}">
                      <a16:colId xmlns:a16="http://schemas.microsoft.com/office/drawing/2014/main" val="1395445609"/>
                    </a:ext>
                  </a:extLst>
                </a:gridCol>
              </a:tblGrid>
              <a:tr h="70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Gender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Job 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1379"/>
                  </a:ext>
                </a:extLst>
              </a:tr>
              <a:tr h="137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35-55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Financial Services, Manufacturing &amp; 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South Wales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818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1DF9F0-541E-6624-72DE-CD16F76DFD2D}"/>
              </a:ext>
            </a:extLst>
          </p:cNvPr>
          <p:cNvSpPr txBox="1"/>
          <p:nvPr/>
        </p:nvSpPr>
        <p:spPr>
          <a:xfrm>
            <a:off x="466165" y="1054340"/>
            <a:ext cx="6414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rgbClr val="00B0F0"/>
                </a:solidFill>
              </a:rPr>
              <a:t>Targeting Customers : </a:t>
            </a:r>
            <a:endParaRPr lang="en-US" sz="1200" b="1" u="sng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DEE5-6B40-845B-C411-E811DB0E36E9}"/>
              </a:ext>
            </a:extLst>
          </p:cNvPr>
          <p:cNvSpPr txBox="1"/>
          <p:nvPr/>
        </p:nvSpPr>
        <p:spPr>
          <a:xfrm>
            <a:off x="205026" y="1763687"/>
            <a:ext cx="3156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Age</a:t>
            </a:r>
            <a:r>
              <a:rPr lang="en-US" sz="1400" dirty="0"/>
              <a:t> :  People aged between 35-55.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Gender</a:t>
            </a:r>
            <a:r>
              <a:rPr lang="en-US" sz="1400" dirty="0"/>
              <a:t> :  Female are a slight high in number than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Job Category</a:t>
            </a:r>
            <a:r>
              <a:rPr lang="en-US" sz="1400" dirty="0"/>
              <a:t> : Peoples working in Financial Services, Manufacturing and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Location</a:t>
            </a:r>
            <a:r>
              <a:rPr lang="en-US" sz="1400" dirty="0"/>
              <a:t> : People who lived in New South Wales.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22101" y="247661"/>
            <a:ext cx="9191400" cy="66812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8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r>
              <a:rPr lang="ar-SA" sz="28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!!!</a:t>
            </a:r>
            <a:endParaRPr lang="en-US" sz="28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Comic Sans MS" panose="030F0902030302020204" pitchFamily="66" charset="0"/>
              </a:rPr>
              <a:t>Any Questions ??</a:t>
            </a: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Macintosh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Open Sans Light</vt:lpstr>
      <vt:lpstr>Arial</vt:lpstr>
      <vt:lpstr>Open Sans</vt:lpstr>
      <vt:lpstr>Comic Sans MS</vt:lpstr>
      <vt:lpstr>Open Sans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ELHAM AHMED B ALAMOUDI</cp:lastModifiedBy>
  <cp:revision>1</cp:revision>
  <dcterms:modified xsi:type="dcterms:W3CDTF">2023-05-28T19:25:27Z</dcterms:modified>
</cp:coreProperties>
</file>