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4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41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2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27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89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57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2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0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38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18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5FC5-3B50-44AE-9A4F-044CB6F37172}" type="datetimeFigureOut">
              <a:rPr lang="tr-TR" smtClean="0"/>
              <a:t>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6E10-2737-438E-85E8-89EB39CF2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158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748145"/>
            <a:ext cx="9144000" cy="392419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/>
              <a:t>TEMEL ANAHTAR (SWITCH)</a:t>
            </a:r>
            <a:br>
              <a:rPr lang="tr-TR" dirty="0" smtClean="0"/>
            </a:br>
            <a:r>
              <a:rPr lang="tr-TR" dirty="0" smtClean="0"/>
              <a:t>YAPILANDIRMASI</a:t>
            </a:r>
            <a:r>
              <a:rPr lang="tr-T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4400" dirty="0" smtClean="0"/>
              <a:t/>
            </a:r>
            <a:br>
              <a:rPr lang="tr-TR" sz="4400" dirty="0" smtClean="0"/>
            </a:br>
            <a:r>
              <a:rPr lang="tr-TR" sz="4400" b="1" dirty="0" smtClean="0"/>
              <a:t>HAFTA-10</a:t>
            </a:r>
            <a:endParaRPr lang="tr-TR" sz="44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80460" y="5508329"/>
            <a:ext cx="9144000" cy="1124945"/>
          </a:xfrm>
        </p:spPr>
        <p:txBody>
          <a:bodyPr/>
          <a:lstStyle/>
          <a:p>
            <a:r>
              <a:rPr lang="tr-TR" dirty="0" smtClean="0"/>
              <a:t>Dr. </a:t>
            </a:r>
            <a:r>
              <a:rPr lang="tr-TR" dirty="0" err="1" smtClean="0"/>
              <a:t>Öğr.Üyesi</a:t>
            </a:r>
            <a:r>
              <a:rPr lang="tr-TR" dirty="0" smtClean="0"/>
              <a:t> Özgür TONKAL</a:t>
            </a:r>
            <a:br>
              <a:rPr lang="tr-TR" dirty="0" smtClean="0"/>
            </a:br>
            <a:r>
              <a:rPr lang="tr-TR" dirty="0" err="1" smtClean="0"/>
              <a:t>Arş.Gör.Ferhat</a:t>
            </a:r>
            <a:r>
              <a:rPr lang="tr-TR" dirty="0" smtClean="0"/>
              <a:t> ARAT</a:t>
            </a:r>
            <a:br>
              <a:rPr lang="tr-TR" dirty="0" smtClean="0"/>
            </a:br>
            <a:r>
              <a:rPr lang="tr-TR" dirty="0" smtClean="0"/>
              <a:t>Yazılım Mühendisliği 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03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Anahtar İşletim </a:t>
            </a:r>
            <a:r>
              <a:rPr lang="tr-TR" b="1" dirty="0" smtClean="0"/>
              <a:t>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dirty="0" smtClean="0"/>
              <a:t>Ağın </a:t>
            </a:r>
            <a:r>
              <a:rPr lang="tr-TR" dirty="0"/>
              <a:t>yönetilmesi amacıyla sistemde kullanılan bazı anahtarların ayarlarının yapılandırılmasına ihtiyaç vardır. Birçok anahtarın yapılandırması komut </a:t>
            </a:r>
            <a:r>
              <a:rPr lang="tr-TR" dirty="0" err="1"/>
              <a:t>arayüzü</a:t>
            </a:r>
            <a:r>
              <a:rPr lang="tr-TR" dirty="0"/>
              <a:t> üzerinden gerçekleştirilebilir. </a:t>
            </a:r>
          </a:p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9" name="Resi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44" y="3673475"/>
            <a:ext cx="3752850" cy="2638425"/>
          </a:xfrm>
          <a:prstGeom prst="rect">
            <a:avLst/>
          </a:prstGeom>
        </p:spPr>
      </p:pic>
      <p:sp>
        <p:nvSpPr>
          <p:cNvPr id="10" name="Metin Kutusu 2"/>
          <p:cNvSpPr txBox="1">
            <a:spLocks noChangeArrowheads="1"/>
          </p:cNvSpPr>
          <p:nvPr/>
        </p:nvSpPr>
        <p:spPr bwMode="auto">
          <a:xfrm>
            <a:off x="3020232" y="5862638"/>
            <a:ext cx="1905000" cy="62865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tr-TR" sz="1100" b="1">
                <a:effectLst/>
                <a:ea typeface="Calibri" panose="020F0502020204030204" pitchFamily="34" charset="0"/>
              </a:rPr>
              <a:t>1.Konsol portu ile bağlanma </a:t>
            </a:r>
            <a:endParaRPr lang="tr-TR" sz="1100">
              <a:effectLst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tr-TR" sz="1100" b="1">
                <a:effectLst/>
                <a:ea typeface="Calibri" panose="020F0502020204030204" pitchFamily="34" charset="0"/>
              </a:rPr>
              <a:t>2.Telnet ile bağlanma </a:t>
            </a:r>
            <a:endParaRPr lang="tr-TR" sz="1100">
              <a:effectLst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tr-TR" sz="1100" b="1">
                <a:effectLst/>
                <a:ea typeface="Calibri" panose="020F0502020204030204" pitchFamily="34" charset="0"/>
              </a:rPr>
              <a:t>3.SSH ile bağlanma</a:t>
            </a:r>
            <a:endParaRPr lang="tr-TR" sz="1100">
              <a:effectLst/>
              <a:ea typeface="Calibri" panose="020F0502020204030204" pitchFamily="34" charset="0"/>
            </a:endParaRPr>
          </a:p>
        </p:txBody>
      </p:sp>
      <p:sp>
        <p:nvSpPr>
          <p:cNvPr id="13" name="Metin Kutusu 2"/>
          <p:cNvSpPr txBox="1">
            <a:spLocks noChangeArrowheads="1"/>
          </p:cNvSpPr>
          <p:nvPr/>
        </p:nvSpPr>
        <p:spPr bwMode="auto">
          <a:xfrm>
            <a:off x="5274186" y="6311900"/>
            <a:ext cx="2628254" cy="27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Şekil 1. Anahtara bağlanma yöntemleri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tr-T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Anahtar </a:t>
            </a:r>
            <a:r>
              <a:rPr lang="tr-TR" b="1" dirty="0" smtClean="0"/>
              <a:t>Yapılandırma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dirty="0" smtClean="0"/>
              <a:t>Anahtarın, ilk yapılandırma işlemi için mutlaka konsol portu (</a:t>
            </a:r>
            <a:r>
              <a:rPr lang="tr-TR" dirty="0" err="1" smtClean="0"/>
              <a:t>console</a:t>
            </a:r>
            <a:r>
              <a:rPr lang="tr-TR" dirty="0" smtClean="0"/>
              <a:t>) üzerinden bağlanması gerekir. </a:t>
            </a:r>
          </a:p>
          <a:p>
            <a:pPr lvl="0"/>
            <a:r>
              <a:rPr lang="tr-TR" dirty="0" smtClean="0"/>
              <a:t>Konsol portuna genelde RJ-45 bağlantısıyla</a:t>
            </a:r>
            <a:r>
              <a:rPr lang="tr-TR" b="1" dirty="0" smtClean="0"/>
              <a:t> </a:t>
            </a:r>
            <a:r>
              <a:rPr lang="tr-TR" b="1" dirty="0" err="1" smtClean="0"/>
              <a:t>roll-over</a:t>
            </a:r>
            <a:r>
              <a:rPr lang="tr-TR" b="1" dirty="0" smtClean="0"/>
              <a:t> </a:t>
            </a:r>
            <a:r>
              <a:rPr lang="tr-TR" dirty="0" smtClean="0"/>
              <a:t>olarak hazırlanmış konsol kablosu ile bağlanılır.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13" name="Metin Kutusu 2"/>
          <p:cNvSpPr txBox="1">
            <a:spLocks noChangeArrowheads="1"/>
          </p:cNvSpPr>
          <p:nvPr/>
        </p:nvSpPr>
        <p:spPr bwMode="auto">
          <a:xfrm>
            <a:off x="5274186" y="6311900"/>
            <a:ext cx="2628254" cy="27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Şekil </a:t>
            </a:r>
            <a:r>
              <a:rPr lang="tr-TR" sz="11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tr-TR" sz="1100" i="1" dirty="0" smtClean="0"/>
              <a:t>Konsol portu kablo bağlantısı</a:t>
            </a:r>
            <a:endParaRPr lang="tr-TR" sz="11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90" y="4001294"/>
            <a:ext cx="3181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48778"/>
            <a:ext cx="10515600" cy="1325563"/>
          </a:xfrm>
        </p:spPr>
        <p:txBody>
          <a:bodyPr/>
          <a:lstStyle/>
          <a:p>
            <a:r>
              <a:rPr lang="tr-TR" b="1" dirty="0" smtClean="0"/>
              <a:t>Anahtar Yapılandırma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34" y="2348183"/>
            <a:ext cx="2800350" cy="933450"/>
          </a:xfrm>
          <a:prstGeom prst="rect">
            <a:avLst/>
          </a:prstGeom>
        </p:spPr>
      </p:pic>
      <p:sp>
        <p:nvSpPr>
          <p:cNvPr id="13" name="Metin Kutusu 2"/>
          <p:cNvSpPr txBox="1">
            <a:spLocks noChangeArrowheads="1"/>
          </p:cNvSpPr>
          <p:nvPr/>
        </p:nvSpPr>
        <p:spPr bwMode="auto">
          <a:xfrm>
            <a:off x="838200" y="3281633"/>
            <a:ext cx="3699163" cy="27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Şekil </a:t>
            </a:r>
            <a:r>
              <a:rPr lang="tr-TR" sz="1100" i="1" dirty="0"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tr-TR" sz="11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tr-TR" sz="11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Similasyon</a:t>
            </a:r>
            <a:r>
              <a:rPr lang="tr-TR" sz="11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Üzerinde </a:t>
            </a:r>
            <a:r>
              <a:rPr lang="tr-TR" sz="1100" i="1" dirty="0" smtClean="0"/>
              <a:t>Konsol portu kablo bağlantısı</a:t>
            </a:r>
            <a:endParaRPr lang="tr-TR" sz="11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80" y="1459911"/>
            <a:ext cx="3131700" cy="3022155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4450514" y="2611246"/>
            <a:ext cx="564398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2"/>
          <p:cNvSpPr txBox="1">
            <a:spLocks noChangeArrowheads="1"/>
          </p:cNvSpPr>
          <p:nvPr/>
        </p:nvSpPr>
        <p:spPr bwMode="auto">
          <a:xfrm>
            <a:off x="5787044" y="4482066"/>
            <a:ext cx="2100350" cy="27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Şekil </a:t>
            </a:r>
            <a:r>
              <a:rPr lang="tr-TR" sz="11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tr-TR" sz="11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Anahtar Komut Arabirimi</a:t>
            </a:r>
            <a:endParaRPr lang="tr-TR" sz="11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8" name="Dikdörtgen 7"/>
          <p:cNvSpPr/>
          <p:nvPr/>
        </p:nvSpPr>
        <p:spPr>
          <a:xfrm>
            <a:off x="914267" y="5092379"/>
            <a:ext cx="4645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Komut arabirimi hiyerarşik yapıdadır.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Yapılandırma işlemlerinin gerçekleştirileceği farklı </a:t>
            </a:r>
            <a:r>
              <a:rPr lang="tr-TR" dirty="0" err="1" smtClean="0"/>
              <a:t>modları</a:t>
            </a:r>
            <a:r>
              <a:rPr lang="tr-TR" dirty="0" smtClean="0"/>
              <a:t> vardır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527" y="4904327"/>
            <a:ext cx="4520698" cy="1345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Sağ Ok 10"/>
          <p:cNvSpPr/>
          <p:nvPr/>
        </p:nvSpPr>
        <p:spPr>
          <a:xfrm>
            <a:off x="5651169" y="5385659"/>
            <a:ext cx="636358" cy="382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2"/>
          <p:cNvSpPr txBox="1">
            <a:spLocks noChangeArrowheads="1"/>
          </p:cNvSpPr>
          <p:nvPr/>
        </p:nvSpPr>
        <p:spPr bwMode="auto">
          <a:xfrm>
            <a:off x="7497700" y="6242567"/>
            <a:ext cx="2702016" cy="27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r-TR" sz="11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Şekil </a:t>
            </a:r>
            <a:r>
              <a:rPr lang="tr-TR" sz="11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5. </a:t>
            </a:r>
            <a:r>
              <a:rPr lang="tr-TR" sz="1100" i="1" dirty="0" smtClean="0"/>
              <a:t>Komut </a:t>
            </a:r>
            <a:r>
              <a:rPr lang="tr-TR" sz="1100" i="1" dirty="0" err="1" smtClean="0"/>
              <a:t>Modu</a:t>
            </a:r>
            <a:r>
              <a:rPr lang="tr-TR" sz="1100" i="1" dirty="0" smtClean="0"/>
              <a:t> Görünümü ve İşlevi</a:t>
            </a: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10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48778"/>
            <a:ext cx="10515600" cy="1325563"/>
          </a:xfrm>
        </p:spPr>
        <p:txBody>
          <a:bodyPr/>
          <a:lstStyle/>
          <a:p>
            <a:r>
              <a:rPr lang="tr-TR" b="1" dirty="0" smtClean="0"/>
              <a:t>Anahtar Yapılandırma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34" y="2348183"/>
            <a:ext cx="2800350" cy="933450"/>
          </a:xfrm>
          <a:prstGeom prst="rect">
            <a:avLst/>
          </a:prstGeom>
        </p:spPr>
      </p:pic>
      <p:sp>
        <p:nvSpPr>
          <p:cNvPr id="13" name="Metin Kutusu 2"/>
          <p:cNvSpPr txBox="1">
            <a:spLocks noChangeArrowheads="1"/>
          </p:cNvSpPr>
          <p:nvPr/>
        </p:nvSpPr>
        <p:spPr bwMode="auto">
          <a:xfrm>
            <a:off x="838200" y="3281633"/>
            <a:ext cx="3699163" cy="27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Şekil </a:t>
            </a:r>
            <a:r>
              <a:rPr lang="tr-TR" sz="1100" i="1" dirty="0"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tr-TR" sz="11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tr-TR" sz="11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Similasyon</a:t>
            </a:r>
            <a:r>
              <a:rPr lang="tr-TR" sz="11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Üzerinde </a:t>
            </a:r>
            <a:r>
              <a:rPr lang="tr-TR" sz="1100" i="1" dirty="0" smtClean="0"/>
              <a:t>Konsol portu kablo bağlantısı</a:t>
            </a:r>
            <a:endParaRPr lang="tr-TR" sz="11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80" y="1459911"/>
            <a:ext cx="3131700" cy="3022155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4450514" y="2611246"/>
            <a:ext cx="564398" cy="40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2"/>
          <p:cNvSpPr txBox="1">
            <a:spLocks noChangeArrowheads="1"/>
          </p:cNvSpPr>
          <p:nvPr/>
        </p:nvSpPr>
        <p:spPr bwMode="auto">
          <a:xfrm>
            <a:off x="5787044" y="4482066"/>
            <a:ext cx="2100350" cy="27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Şekil </a:t>
            </a:r>
            <a:r>
              <a:rPr lang="tr-TR" sz="11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tr-TR" sz="11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Anahtar Komut Arabirimi</a:t>
            </a:r>
            <a:endParaRPr lang="tr-TR" sz="11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8" name="Dikdörtgen 7"/>
          <p:cNvSpPr/>
          <p:nvPr/>
        </p:nvSpPr>
        <p:spPr>
          <a:xfrm>
            <a:off x="914267" y="5092379"/>
            <a:ext cx="4645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Komut arabirimi hiyerarşik yapıdadır.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Yapılandırma işlemlerinin gerçekleştirileceği farklı </a:t>
            </a:r>
            <a:r>
              <a:rPr lang="tr-TR" dirty="0" err="1" smtClean="0"/>
              <a:t>modları</a:t>
            </a:r>
            <a:r>
              <a:rPr lang="tr-TR" dirty="0" smtClean="0"/>
              <a:t> vardır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527" y="4904327"/>
            <a:ext cx="4520698" cy="1345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Sağ Ok 10"/>
          <p:cNvSpPr/>
          <p:nvPr/>
        </p:nvSpPr>
        <p:spPr>
          <a:xfrm>
            <a:off x="5651169" y="5385659"/>
            <a:ext cx="636358" cy="382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2"/>
          <p:cNvSpPr txBox="1">
            <a:spLocks noChangeArrowheads="1"/>
          </p:cNvSpPr>
          <p:nvPr/>
        </p:nvSpPr>
        <p:spPr bwMode="auto">
          <a:xfrm>
            <a:off x="7497700" y="6242567"/>
            <a:ext cx="2702016" cy="270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tr-TR" sz="11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Şekil </a:t>
            </a:r>
            <a:r>
              <a:rPr lang="tr-TR" sz="11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5. </a:t>
            </a:r>
            <a:r>
              <a:rPr lang="tr-TR" sz="1100" i="1" dirty="0" smtClean="0"/>
              <a:t>Komut </a:t>
            </a:r>
            <a:r>
              <a:rPr lang="tr-TR" sz="1100" i="1" dirty="0" err="1" smtClean="0"/>
              <a:t>Modu</a:t>
            </a:r>
            <a:r>
              <a:rPr lang="tr-TR" sz="1100" i="1" dirty="0" smtClean="0"/>
              <a:t> Görünümü ve İşlevi</a:t>
            </a:r>
            <a:r>
              <a:rPr lang="tr-T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453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48778"/>
            <a:ext cx="10515600" cy="1325563"/>
          </a:xfrm>
        </p:spPr>
        <p:txBody>
          <a:bodyPr/>
          <a:lstStyle/>
          <a:p>
            <a:r>
              <a:rPr lang="tr-TR" b="1" dirty="0" smtClean="0"/>
              <a:t>Switch Virtual </a:t>
            </a:r>
            <a:r>
              <a:rPr lang="tr-TR" b="1" dirty="0" err="1" smtClean="0"/>
              <a:t>Interface</a:t>
            </a:r>
            <a:r>
              <a:rPr lang="tr-TR" b="1" dirty="0" smtClean="0"/>
              <a:t> (SVI) Yapılandırması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906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161</Words>
  <Application>Microsoft Office PowerPoint</Application>
  <PresentationFormat>Geniş ekran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     TEMEL ANAHTAR (SWITCH) YAPILANDIRMASI  HAFTA-10</vt:lpstr>
      <vt:lpstr>Anahtar İşletim Sistemi</vt:lpstr>
      <vt:lpstr>Anahtar Yapılandırma</vt:lpstr>
      <vt:lpstr>Anahtar Yapılandırma</vt:lpstr>
      <vt:lpstr>Anahtar Yapılandırma</vt:lpstr>
      <vt:lpstr>Switch Virtual Interface (SVI) Yapılandırması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ANAHTAR (SWITCH) YAPILANDIRMASI  HAFTA-10</dc:title>
  <dc:creator>bidb-samu</dc:creator>
  <cp:lastModifiedBy>bidb-samu</cp:lastModifiedBy>
  <cp:revision>3</cp:revision>
  <dcterms:created xsi:type="dcterms:W3CDTF">2024-12-05T07:02:43Z</dcterms:created>
  <dcterms:modified xsi:type="dcterms:W3CDTF">2024-12-05T10:27:30Z</dcterms:modified>
</cp:coreProperties>
</file>