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0"/>
  </p:notesMasterIdLst>
  <p:sldIdLst>
    <p:sldId id="256" r:id="rId2"/>
    <p:sldId id="257" r:id="rId3"/>
    <p:sldId id="290" r:id="rId4"/>
    <p:sldId id="307" r:id="rId5"/>
    <p:sldId id="289" r:id="rId6"/>
    <p:sldId id="301" r:id="rId7"/>
    <p:sldId id="259" r:id="rId8"/>
    <p:sldId id="282" r:id="rId9"/>
    <p:sldId id="260" r:id="rId10"/>
    <p:sldId id="272" r:id="rId11"/>
    <p:sldId id="271" r:id="rId12"/>
    <p:sldId id="286" r:id="rId13"/>
    <p:sldId id="262" r:id="rId14"/>
    <p:sldId id="275" r:id="rId15"/>
    <p:sldId id="263" r:id="rId16"/>
    <p:sldId id="302" r:id="rId17"/>
    <p:sldId id="293" r:id="rId18"/>
    <p:sldId id="295" r:id="rId19"/>
    <p:sldId id="294" r:id="rId20"/>
    <p:sldId id="303" r:id="rId21"/>
    <p:sldId id="304" r:id="rId22"/>
    <p:sldId id="299" r:id="rId23"/>
    <p:sldId id="309" r:id="rId24"/>
    <p:sldId id="308" r:id="rId25"/>
    <p:sldId id="296" r:id="rId26"/>
    <p:sldId id="277" r:id="rId27"/>
    <p:sldId id="280" r:id="rId28"/>
    <p:sldId id="300" r:id="rId29"/>
    <p:sldId id="273" r:id="rId30"/>
    <p:sldId id="276" r:id="rId31"/>
    <p:sldId id="265" r:id="rId32"/>
    <p:sldId id="305" r:id="rId33"/>
    <p:sldId id="306" r:id="rId34"/>
    <p:sldId id="266" r:id="rId35"/>
    <p:sldId id="269" r:id="rId36"/>
    <p:sldId id="281" r:id="rId37"/>
    <p:sldId id="287"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77191" autoAdjust="0"/>
  </p:normalViewPr>
  <p:slideViewPr>
    <p:cSldViewPr snapToGrid="0">
      <p:cViewPr varScale="1">
        <p:scale>
          <a:sx n="64" d="100"/>
          <a:sy n="64" d="100"/>
        </p:scale>
        <p:origin x="184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67FDA-00AB-4885-9069-6D78F13D8A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ACA430-EDA7-4093-8BB6-599605635E39}">
      <dgm:prSet custT="1"/>
      <dgm:spPr/>
      <dgm:t>
        <a:bodyPr/>
        <a:lstStyle/>
        <a:p>
          <a:pPr algn="just"/>
          <a:r>
            <a:rPr lang="tr-TR" sz="1800" b="1"/>
            <a:t>Agile modeli proje yönetimi, yazılım geliştirme sürecinde karşılaşılan problemleri çözmek üzere, tekrarlanan yazılım geliştirme modeli taban alınarak geliştirilmiş, sık aralıklarla parça parça yazılım teslimatını ve değişikliği teşvik eden bir yazılım geliştirme modeli.</a:t>
          </a:r>
          <a:endParaRPr lang="en-US" sz="1800"/>
        </a:p>
      </dgm:t>
    </dgm:pt>
    <dgm:pt modelId="{77C91D14-6965-4884-B615-6C86F0285ACD}" type="parTrans" cxnId="{4EF844A2-FB46-43BF-B456-2A34CCC6820D}">
      <dgm:prSet/>
      <dgm:spPr/>
      <dgm:t>
        <a:bodyPr/>
        <a:lstStyle/>
        <a:p>
          <a:endParaRPr lang="en-US"/>
        </a:p>
      </dgm:t>
    </dgm:pt>
    <dgm:pt modelId="{8B2E760C-D71B-412B-86B2-AB7DFA714435}" type="sibTrans" cxnId="{4EF844A2-FB46-43BF-B456-2A34CCC6820D}">
      <dgm:prSet/>
      <dgm:spPr/>
      <dgm:t>
        <a:bodyPr/>
        <a:lstStyle/>
        <a:p>
          <a:endParaRPr lang="en-US"/>
        </a:p>
      </dgm:t>
    </dgm:pt>
    <dgm:pt modelId="{A1036A50-8167-45CC-A9E5-AD295594399A}">
      <dgm:prSet custT="1"/>
      <dgm:spPr/>
      <dgm:t>
        <a:bodyPr/>
        <a:lstStyle/>
        <a:p>
          <a:pPr algn="just"/>
          <a:r>
            <a:rPr lang="tr-TR" sz="1800" b="1" dirty="0"/>
            <a:t>2001 Şubat Ayında, 17 bağımsız yazılım lideri, farklı bilgi ve yaklaşımlardan yararlanarak daha iyi nasıl yazılım geliştirileceğini bulmak için bir araya geldiler. 2 günlük beyin fırtınası sonrası Agile Manifestosunu yayınladılar. Agile manifesto, 4 temel değer üzerine odaklanmaktadır:</a:t>
          </a:r>
          <a:endParaRPr lang="en-US" sz="1800" dirty="0"/>
        </a:p>
      </dgm:t>
    </dgm:pt>
    <dgm:pt modelId="{189B6C65-C087-4A12-8159-F6217D2C1AA3}" type="parTrans" cxnId="{9BDCC43E-1410-4A33-9DF5-612A535DEAFC}">
      <dgm:prSet/>
      <dgm:spPr/>
      <dgm:t>
        <a:bodyPr/>
        <a:lstStyle/>
        <a:p>
          <a:endParaRPr lang="en-US"/>
        </a:p>
      </dgm:t>
    </dgm:pt>
    <dgm:pt modelId="{3ADA498B-E21C-4BA1-AB7B-771ABA4E0A29}" type="sibTrans" cxnId="{9BDCC43E-1410-4A33-9DF5-612A535DEAFC}">
      <dgm:prSet/>
      <dgm:spPr/>
      <dgm:t>
        <a:bodyPr/>
        <a:lstStyle/>
        <a:p>
          <a:endParaRPr lang="en-US"/>
        </a:p>
      </dgm:t>
    </dgm:pt>
    <dgm:pt modelId="{D4DC9CED-CA54-47E4-AD31-CA19FD9485F1}">
      <dgm:prSet custT="1"/>
      <dgm:spPr/>
      <dgm:t>
        <a:bodyPr/>
        <a:lstStyle/>
        <a:p>
          <a:pPr algn="l"/>
          <a:r>
            <a:rPr lang="tr-TR" sz="1600" b="1" dirty="0"/>
            <a:t>Agile Manifesto — 4 Temel Değer:</a:t>
          </a:r>
        </a:p>
        <a:p>
          <a:pPr algn="l"/>
          <a:r>
            <a:rPr lang="tr-TR" sz="1600" b="1" dirty="0"/>
            <a:t>İş süreçleri ve araçlardan ziyade bireyler ve bireyler arasındaki etkileşim değerlidir.</a:t>
          </a:r>
          <a:endParaRPr lang="en-US" sz="1600" dirty="0"/>
        </a:p>
        <a:p>
          <a:pPr algn="just"/>
          <a:r>
            <a:rPr lang="tr-TR" sz="1600" b="1" dirty="0"/>
            <a:t>Kapsamlı bir dokümantasyon sürecinden ziyade, çalışan bir yazılım ortaya koymak daha önemlidir.</a:t>
          </a:r>
          <a:endParaRPr lang="en-US" sz="1600" dirty="0"/>
        </a:p>
        <a:p>
          <a:pPr algn="l"/>
          <a:r>
            <a:rPr lang="tr-TR" sz="1600" b="1" dirty="0"/>
            <a:t>Müşteri ile işbirliği yapmak, sözleşme görüşmelerinden daha önemlidir.</a:t>
          </a:r>
          <a:endParaRPr lang="en-US" sz="1600" dirty="0"/>
        </a:p>
        <a:p>
          <a:pPr algn="l"/>
          <a:r>
            <a:rPr lang="tr-TR" sz="1600" b="1" dirty="0"/>
            <a:t>Bir planı takip etmek yerine değişime yanıt vermek değerlidir.</a:t>
          </a:r>
          <a:endParaRPr lang="en-US" sz="1600" dirty="0"/>
        </a:p>
      </dgm:t>
    </dgm:pt>
    <dgm:pt modelId="{4F318D4C-33F3-4BFA-A002-A0F9184E0AAD}" type="parTrans" cxnId="{D966B337-BBAF-4663-ACB1-C91C066E5EF2}">
      <dgm:prSet/>
      <dgm:spPr/>
      <dgm:t>
        <a:bodyPr/>
        <a:lstStyle/>
        <a:p>
          <a:endParaRPr lang="en-US"/>
        </a:p>
      </dgm:t>
    </dgm:pt>
    <dgm:pt modelId="{76C9B100-13B5-4EC7-8744-EC84ED0AF16A}" type="sibTrans" cxnId="{D966B337-BBAF-4663-ACB1-C91C066E5EF2}">
      <dgm:prSet/>
      <dgm:spPr/>
      <dgm:t>
        <a:bodyPr/>
        <a:lstStyle/>
        <a:p>
          <a:endParaRPr lang="en-US"/>
        </a:p>
      </dgm:t>
    </dgm:pt>
    <dgm:pt modelId="{A5F56B2C-72EF-4DBF-84AC-4A30D9273A3C}">
      <dgm:prSet/>
      <dgm:spPr/>
      <dgm:t>
        <a:bodyPr/>
        <a:lstStyle/>
        <a:p>
          <a:endParaRPr lang="en-US" dirty="0"/>
        </a:p>
      </dgm:t>
    </dgm:pt>
    <dgm:pt modelId="{492624E2-89AE-4A75-98A6-C2B27AFF65EC}" type="parTrans" cxnId="{959C8572-A251-4BC8-AAA2-B288756C80DD}">
      <dgm:prSet/>
      <dgm:spPr/>
      <dgm:t>
        <a:bodyPr/>
        <a:lstStyle/>
        <a:p>
          <a:endParaRPr lang="en-US"/>
        </a:p>
      </dgm:t>
    </dgm:pt>
    <dgm:pt modelId="{0C506182-09E4-41FE-9C25-93B30666642B}" type="sibTrans" cxnId="{959C8572-A251-4BC8-AAA2-B288756C80DD}">
      <dgm:prSet/>
      <dgm:spPr/>
      <dgm:t>
        <a:bodyPr/>
        <a:lstStyle/>
        <a:p>
          <a:endParaRPr lang="en-US"/>
        </a:p>
      </dgm:t>
    </dgm:pt>
    <dgm:pt modelId="{B80DB268-088D-46B1-B1D6-2EE6121B8966}" type="pres">
      <dgm:prSet presAssocID="{0BC67FDA-00AB-4885-9069-6D78F13D8ACD}" presName="linear" presStyleCnt="0">
        <dgm:presLayoutVars>
          <dgm:animLvl val="lvl"/>
          <dgm:resizeHandles val="exact"/>
        </dgm:presLayoutVars>
      </dgm:prSet>
      <dgm:spPr/>
    </dgm:pt>
    <dgm:pt modelId="{4B194975-3429-4DF5-AD6D-44D5D00FFEE0}" type="pres">
      <dgm:prSet presAssocID="{8EACA430-EDA7-4093-8BB6-599605635E39}" presName="parentText" presStyleLbl="node1" presStyleIdx="0" presStyleCnt="3">
        <dgm:presLayoutVars>
          <dgm:chMax val="0"/>
          <dgm:bulletEnabled val="1"/>
        </dgm:presLayoutVars>
      </dgm:prSet>
      <dgm:spPr/>
    </dgm:pt>
    <dgm:pt modelId="{7938035F-C2D3-413A-ADC5-FB2847336407}" type="pres">
      <dgm:prSet presAssocID="{8B2E760C-D71B-412B-86B2-AB7DFA714435}" presName="spacer" presStyleCnt="0"/>
      <dgm:spPr/>
    </dgm:pt>
    <dgm:pt modelId="{187D732B-65AB-4475-8527-10C267C4DAA9}" type="pres">
      <dgm:prSet presAssocID="{A1036A50-8167-45CC-A9E5-AD295594399A}" presName="parentText" presStyleLbl="node1" presStyleIdx="1" presStyleCnt="3">
        <dgm:presLayoutVars>
          <dgm:chMax val="0"/>
          <dgm:bulletEnabled val="1"/>
        </dgm:presLayoutVars>
      </dgm:prSet>
      <dgm:spPr/>
    </dgm:pt>
    <dgm:pt modelId="{7AB7F04C-1068-4889-A5FB-2D04CAAC1566}" type="pres">
      <dgm:prSet presAssocID="{3ADA498B-E21C-4BA1-AB7B-771ABA4E0A29}" presName="spacer" presStyleCnt="0"/>
      <dgm:spPr/>
    </dgm:pt>
    <dgm:pt modelId="{3C47D50C-D751-447D-B2CD-F8CF37EBBAB7}" type="pres">
      <dgm:prSet presAssocID="{D4DC9CED-CA54-47E4-AD31-CA19FD9485F1}" presName="parentText" presStyleLbl="node1" presStyleIdx="2" presStyleCnt="3">
        <dgm:presLayoutVars>
          <dgm:chMax val="0"/>
          <dgm:bulletEnabled val="1"/>
        </dgm:presLayoutVars>
      </dgm:prSet>
      <dgm:spPr/>
    </dgm:pt>
    <dgm:pt modelId="{E4816BE5-C4F8-4C32-9FB2-A473D28502B5}" type="pres">
      <dgm:prSet presAssocID="{D4DC9CED-CA54-47E4-AD31-CA19FD9485F1}" presName="childText" presStyleLbl="revTx" presStyleIdx="0" presStyleCnt="1">
        <dgm:presLayoutVars>
          <dgm:bulletEnabled val="1"/>
        </dgm:presLayoutVars>
      </dgm:prSet>
      <dgm:spPr/>
    </dgm:pt>
  </dgm:ptLst>
  <dgm:cxnLst>
    <dgm:cxn modelId="{D966B337-BBAF-4663-ACB1-C91C066E5EF2}" srcId="{0BC67FDA-00AB-4885-9069-6D78F13D8ACD}" destId="{D4DC9CED-CA54-47E4-AD31-CA19FD9485F1}" srcOrd="2" destOrd="0" parTransId="{4F318D4C-33F3-4BFA-A002-A0F9184E0AAD}" sibTransId="{76C9B100-13B5-4EC7-8744-EC84ED0AF16A}"/>
    <dgm:cxn modelId="{9BDCC43E-1410-4A33-9DF5-612A535DEAFC}" srcId="{0BC67FDA-00AB-4885-9069-6D78F13D8ACD}" destId="{A1036A50-8167-45CC-A9E5-AD295594399A}" srcOrd="1" destOrd="0" parTransId="{189B6C65-C087-4A12-8159-F6217D2C1AA3}" sibTransId="{3ADA498B-E21C-4BA1-AB7B-771ABA4E0A29}"/>
    <dgm:cxn modelId="{959C8572-A251-4BC8-AAA2-B288756C80DD}" srcId="{D4DC9CED-CA54-47E4-AD31-CA19FD9485F1}" destId="{A5F56B2C-72EF-4DBF-84AC-4A30D9273A3C}" srcOrd="0" destOrd="0" parTransId="{492624E2-89AE-4A75-98A6-C2B27AFF65EC}" sibTransId="{0C506182-09E4-41FE-9C25-93B30666642B}"/>
    <dgm:cxn modelId="{133D0D7A-9479-46F5-8BA1-11C1A18038F0}" type="presOf" srcId="{8EACA430-EDA7-4093-8BB6-599605635E39}" destId="{4B194975-3429-4DF5-AD6D-44D5D00FFEE0}" srcOrd="0" destOrd="0" presId="urn:microsoft.com/office/officeart/2005/8/layout/vList2"/>
    <dgm:cxn modelId="{4EF844A2-FB46-43BF-B456-2A34CCC6820D}" srcId="{0BC67FDA-00AB-4885-9069-6D78F13D8ACD}" destId="{8EACA430-EDA7-4093-8BB6-599605635E39}" srcOrd="0" destOrd="0" parTransId="{77C91D14-6965-4884-B615-6C86F0285ACD}" sibTransId="{8B2E760C-D71B-412B-86B2-AB7DFA714435}"/>
    <dgm:cxn modelId="{358086B5-5AEF-44F7-A993-108B0CDB1DFB}" type="presOf" srcId="{A1036A50-8167-45CC-A9E5-AD295594399A}" destId="{187D732B-65AB-4475-8527-10C267C4DAA9}" srcOrd="0" destOrd="0" presId="urn:microsoft.com/office/officeart/2005/8/layout/vList2"/>
    <dgm:cxn modelId="{3B9DB0C1-AEB6-4832-9257-21CB21B57F9A}" type="presOf" srcId="{0BC67FDA-00AB-4885-9069-6D78F13D8ACD}" destId="{B80DB268-088D-46B1-B1D6-2EE6121B8966}" srcOrd="0" destOrd="0" presId="urn:microsoft.com/office/officeart/2005/8/layout/vList2"/>
    <dgm:cxn modelId="{D194F9DF-BDF1-44D7-B2C7-DB5F9AFFF320}" type="presOf" srcId="{A5F56B2C-72EF-4DBF-84AC-4A30D9273A3C}" destId="{E4816BE5-C4F8-4C32-9FB2-A473D28502B5}" srcOrd="0" destOrd="0" presId="urn:microsoft.com/office/officeart/2005/8/layout/vList2"/>
    <dgm:cxn modelId="{5A9D3DE0-054C-4ADC-B777-E0A889F72A05}" type="presOf" srcId="{D4DC9CED-CA54-47E4-AD31-CA19FD9485F1}" destId="{3C47D50C-D751-447D-B2CD-F8CF37EBBAB7}" srcOrd="0" destOrd="0" presId="urn:microsoft.com/office/officeart/2005/8/layout/vList2"/>
    <dgm:cxn modelId="{566ABFC6-162A-4493-BCEF-483460EFFF69}" type="presParOf" srcId="{B80DB268-088D-46B1-B1D6-2EE6121B8966}" destId="{4B194975-3429-4DF5-AD6D-44D5D00FFEE0}" srcOrd="0" destOrd="0" presId="urn:microsoft.com/office/officeart/2005/8/layout/vList2"/>
    <dgm:cxn modelId="{D63DDC40-A115-479C-824B-894289CF824B}" type="presParOf" srcId="{B80DB268-088D-46B1-B1D6-2EE6121B8966}" destId="{7938035F-C2D3-413A-ADC5-FB2847336407}" srcOrd="1" destOrd="0" presId="urn:microsoft.com/office/officeart/2005/8/layout/vList2"/>
    <dgm:cxn modelId="{0B718532-59CB-4D1E-91C3-C3C26A24AABC}" type="presParOf" srcId="{B80DB268-088D-46B1-B1D6-2EE6121B8966}" destId="{187D732B-65AB-4475-8527-10C267C4DAA9}" srcOrd="2" destOrd="0" presId="urn:microsoft.com/office/officeart/2005/8/layout/vList2"/>
    <dgm:cxn modelId="{4C832D35-D113-4FA6-9D52-733E4A98A593}" type="presParOf" srcId="{B80DB268-088D-46B1-B1D6-2EE6121B8966}" destId="{7AB7F04C-1068-4889-A5FB-2D04CAAC1566}" srcOrd="3" destOrd="0" presId="urn:microsoft.com/office/officeart/2005/8/layout/vList2"/>
    <dgm:cxn modelId="{90265B9A-04F2-4239-B366-B025EC4D1F77}" type="presParOf" srcId="{B80DB268-088D-46B1-B1D6-2EE6121B8966}" destId="{3C47D50C-D751-447D-B2CD-F8CF37EBBAB7}" srcOrd="4" destOrd="0" presId="urn:microsoft.com/office/officeart/2005/8/layout/vList2"/>
    <dgm:cxn modelId="{87439554-94D6-4B19-8620-5AD1D56AD284}" type="presParOf" srcId="{B80DB268-088D-46B1-B1D6-2EE6121B8966}" destId="{E4816BE5-C4F8-4C32-9FB2-A473D28502B5}"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4120D6-522B-4416-AF19-F36CAF03D09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88E08E7-7B22-45D9-8F3E-977A13D3542A}">
      <dgm:prSet custT="1"/>
      <dgm:spPr/>
      <dgm:t>
        <a:bodyPr/>
        <a:lstStyle/>
        <a:p>
          <a:pPr algn="just"/>
          <a:r>
            <a:rPr lang="tr-TR" sz="1400" dirty="0"/>
            <a:t>Kendi rehberindeki tanımlaması “İnsanların mümkün olan en yüksek değere sahip ürünleri üretken ve yaratıcı bir şekilde geliştirirken, karmaşık ve adaptasyona açık sorunları ele alabildikleri bir çerçeve” olan </a:t>
          </a:r>
          <a:r>
            <a:rPr lang="tr-TR" sz="1400" dirty="0" err="1"/>
            <a:t>scrum</a:t>
          </a:r>
          <a:r>
            <a:rPr lang="tr-TR" sz="1400" dirty="0"/>
            <a:t>, </a:t>
          </a:r>
          <a:r>
            <a:rPr lang="tr-TR" sz="1400" dirty="0" err="1"/>
            <a:t>agile</a:t>
          </a:r>
          <a:r>
            <a:rPr lang="tr-TR" sz="1400" dirty="0"/>
            <a:t> proje yönetme metodolojilerinden biridir.</a:t>
          </a:r>
          <a:endParaRPr lang="en-US" sz="1400" dirty="0"/>
        </a:p>
      </dgm:t>
    </dgm:pt>
    <dgm:pt modelId="{13D449A2-4757-46AB-AC5F-CD6BCA9378B8}" type="parTrans" cxnId="{CC075731-357D-407B-B867-E22877BB5555}">
      <dgm:prSet/>
      <dgm:spPr/>
      <dgm:t>
        <a:bodyPr/>
        <a:lstStyle/>
        <a:p>
          <a:pPr algn="just"/>
          <a:endParaRPr lang="en-US" sz="1400"/>
        </a:p>
      </dgm:t>
    </dgm:pt>
    <dgm:pt modelId="{AC5024D6-8020-48D3-A48F-379D5F37F7AC}" type="sibTrans" cxnId="{CC075731-357D-407B-B867-E22877BB5555}">
      <dgm:prSet/>
      <dgm:spPr/>
      <dgm:t>
        <a:bodyPr/>
        <a:lstStyle/>
        <a:p>
          <a:pPr algn="just"/>
          <a:endParaRPr lang="en-US" sz="1400"/>
        </a:p>
      </dgm:t>
    </dgm:pt>
    <dgm:pt modelId="{2CC3033C-6AAC-40E7-9336-501A15D34407}">
      <dgm:prSet custT="1"/>
      <dgm:spPr/>
      <dgm:t>
        <a:bodyPr/>
        <a:lstStyle/>
        <a:p>
          <a:pPr algn="just"/>
          <a:r>
            <a:rPr lang="tr-TR" sz="1400" dirty="0"/>
            <a:t>Yazılım süreçlerinin detaylı ve ihtiyaca göre ortaya çıkan gereksinimlere göre esnek olabilen bir çözüm yönetimidir.</a:t>
          </a:r>
          <a:endParaRPr lang="en-US" sz="1400" dirty="0"/>
        </a:p>
      </dgm:t>
    </dgm:pt>
    <dgm:pt modelId="{18ECAAD4-48E9-489D-B401-9468230E135D}" type="parTrans" cxnId="{A99EB2C8-B915-4248-87E6-74F428874EAD}">
      <dgm:prSet/>
      <dgm:spPr/>
      <dgm:t>
        <a:bodyPr/>
        <a:lstStyle/>
        <a:p>
          <a:pPr algn="just"/>
          <a:endParaRPr lang="en-US" sz="1400"/>
        </a:p>
      </dgm:t>
    </dgm:pt>
    <dgm:pt modelId="{2F6ABE10-0878-4407-B33A-DADDBE9C5237}" type="sibTrans" cxnId="{A99EB2C8-B915-4248-87E6-74F428874EAD}">
      <dgm:prSet/>
      <dgm:spPr/>
      <dgm:t>
        <a:bodyPr/>
        <a:lstStyle/>
        <a:p>
          <a:pPr algn="just"/>
          <a:endParaRPr lang="en-US" sz="1400"/>
        </a:p>
      </dgm:t>
    </dgm:pt>
    <dgm:pt modelId="{AEC8B499-A4C8-44D1-A206-06DAC53E9E9B}">
      <dgm:prSet custT="1"/>
      <dgm:spPr/>
      <dgm:t>
        <a:bodyPr/>
        <a:lstStyle/>
        <a:p>
          <a:pPr algn="just"/>
          <a:r>
            <a:rPr lang="tr-TR" sz="1400" dirty="0"/>
            <a:t>Bu şekilde, aylar boyunca lineer bir geliştirme süreci sonunda ürün çıkarmak yerine, hızla değişen ihtiyaçlara cevap verebilmek adına, haftalık çalışma planlamaları “</a:t>
          </a:r>
          <a:r>
            <a:rPr lang="tr-TR" sz="1400" b="1" dirty="0"/>
            <a:t>sprint</a:t>
          </a:r>
          <a:r>
            <a:rPr lang="tr-TR" sz="1400" dirty="0"/>
            <a:t>” adı verilen çalışma süreleri içinde gerçekleştirilir.</a:t>
          </a:r>
          <a:endParaRPr lang="en-US" sz="1400" dirty="0"/>
        </a:p>
      </dgm:t>
    </dgm:pt>
    <dgm:pt modelId="{2231F343-1BF8-4D24-B38A-1D2D834F353A}" type="parTrans" cxnId="{BD23AFCF-722B-417A-AA8A-EA09F710245F}">
      <dgm:prSet/>
      <dgm:spPr/>
      <dgm:t>
        <a:bodyPr/>
        <a:lstStyle/>
        <a:p>
          <a:pPr algn="just"/>
          <a:endParaRPr lang="en-US" sz="1400"/>
        </a:p>
      </dgm:t>
    </dgm:pt>
    <dgm:pt modelId="{86ABBA85-D01F-45C5-8CEE-31E07EDF21DF}" type="sibTrans" cxnId="{BD23AFCF-722B-417A-AA8A-EA09F710245F}">
      <dgm:prSet/>
      <dgm:spPr/>
      <dgm:t>
        <a:bodyPr/>
        <a:lstStyle/>
        <a:p>
          <a:pPr algn="just"/>
          <a:endParaRPr lang="en-US" sz="1400"/>
        </a:p>
      </dgm:t>
    </dgm:pt>
    <dgm:pt modelId="{8A5125FA-FBEC-4448-93A6-4A3E4193A5C1}" type="pres">
      <dgm:prSet presAssocID="{C04120D6-522B-4416-AF19-F36CAF03D09A}" presName="root" presStyleCnt="0">
        <dgm:presLayoutVars>
          <dgm:dir/>
          <dgm:resizeHandles val="exact"/>
        </dgm:presLayoutVars>
      </dgm:prSet>
      <dgm:spPr/>
    </dgm:pt>
    <dgm:pt modelId="{0D4E31B6-9D38-4506-A8BD-EFAAF87C8CCA}" type="pres">
      <dgm:prSet presAssocID="{F88E08E7-7B22-45D9-8F3E-977A13D3542A}" presName="compNode" presStyleCnt="0"/>
      <dgm:spPr/>
    </dgm:pt>
    <dgm:pt modelId="{05500CE9-4B8D-4052-B594-D6A077E521B1}" type="pres">
      <dgm:prSet presAssocID="{F88E08E7-7B22-45D9-8F3E-977A13D354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530BF11C-044A-45BD-A5FE-7BE5D92F9CC2}" type="pres">
      <dgm:prSet presAssocID="{F88E08E7-7B22-45D9-8F3E-977A13D3542A}" presName="spaceRect" presStyleCnt="0"/>
      <dgm:spPr/>
    </dgm:pt>
    <dgm:pt modelId="{CE2866CD-65D5-492F-A209-15FCFC676EBE}" type="pres">
      <dgm:prSet presAssocID="{F88E08E7-7B22-45D9-8F3E-977A13D3542A}" presName="textRect" presStyleLbl="revTx" presStyleIdx="0" presStyleCnt="3">
        <dgm:presLayoutVars>
          <dgm:chMax val="1"/>
          <dgm:chPref val="1"/>
        </dgm:presLayoutVars>
      </dgm:prSet>
      <dgm:spPr/>
    </dgm:pt>
    <dgm:pt modelId="{9BF7654A-438F-4453-BC2E-8E280BF8D78F}" type="pres">
      <dgm:prSet presAssocID="{AC5024D6-8020-48D3-A48F-379D5F37F7AC}" presName="sibTrans" presStyleCnt="0"/>
      <dgm:spPr/>
    </dgm:pt>
    <dgm:pt modelId="{844F79CA-C07D-49AB-AC13-122685A15FBA}" type="pres">
      <dgm:prSet presAssocID="{2CC3033C-6AAC-40E7-9336-501A15D34407}" presName="compNode" presStyleCnt="0"/>
      <dgm:spPr/>
    </dgm:pt>
    <dgm:pt modelId="{331AAA52-0E79-4E74-A8D5-FA8CB5097DBB}" type="pres">
      <dgm:prSet presAssocID="{2CC3033C-6AAC-40E7-9336-501A15D344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2AA84BB-B133-4224-B352-CF9E106421D6}" type="pres">
      <dgm:prSet presAssocID="{2CC3033C-6AAC-40E7-9336-501A15D34407}" presName="spaceRect" presStyleCnt="0"/>
      <dgm:spPr/>
    </dgm:pt>
    <dgm:pt modelId="{AB77C8DD-59C9-47E5-9C84-87A706B03809}" type="pres">
      <dgm:prSet presAssocID="{2CC3033C-6AAC-40E7-9336-501A15D34407}" presName="textRect" presStyleLbl="revTx" presStyleIdx="1" presStyleCnt="3">
        <dgm:presLayoutVars>
          <dgm:chMax val="1"/>
          <dgm:chPref val="1"/>
        </dgm:presLayoutVars>
      </dgm:prSet>
      <dgm:spPr/>
    </dgm:pt>
    <dgm:pt modelId="{444C38E7-E971-4A86-BB66-98704576DFE1}" type="pres">
      <dgm:prSet presAssocID="{2F6ABE10-0878-4407-B33A-DADDBE9C5237}" presName="sibTrans" presStyleCnt="0"/>
      <dgm:spPr/>
    </dgm:pt>
    <dgm:pt modelId="{8DB37AEB-085C-435A-9427-80B0BE37CF0C}" type="pres">
      <dgm:prSet presAssocID="{AEC8B499-A4C8-44D1-A206-06DAC53E9E9B}" presName="compNode" presStyleCnt="0"/>
      <dgm:spPr/>
    </dgm:pt>
    <dgm:pt modelId="{0F65ABF3-3BC8-4A38-AFD1-639C4A7295C0}" type="pres">
      <dgm:prSet presAssocID="{AEC8B499-A4C8-44D1-A206-06DAC53E9E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lar system"/>
        </a:ext>
      </dgm:extLst>
    </dgm:pt>
    <dgm:pt modelId="{5D8367D1-367F-41C1-A299-5C4C4BF06B2C}" type="pres">
      <dgm:prSet presAssocID="{AEC8B499-A4C8-44D1-A206-06DAC53E9E9B}" presName="spaceRect" presStyleCnt="0"/>
      <dgm:spPr/>
    </dgm:pt>
    <dgm:pt modelId="{E2AD70FD-9A68-43C9-9645-8355B847F9E7}" type="pres">
      <dgm:prSet presAssocID="{AEC8B499-A4C8-44D1-A206-06DAC53E9E9B}" presName="textRect" presStyleLbl="revTx" presStyleIdx="2" presStyleCnt="3">
        <dgm:presLayoutVars>
          <dgm:chMax val="1"/>
          <dgm:chPref val="1"/>
        </dgm:presLayoutVars>
      </dgm:prSet>
      <dgm:spPr/>
    </dgm:pt>
  </dgm:ptLst>
  <dgm:cxnLst>
    <dgm:cxn modelId="{BD602724-098B-4594-AFA5-6CE5FCEC1A33}" type="presOf" srcId="{2CC3033C-6AAC-40E7-9336-501A15D34407}" destId="{AB77C8DD-59C9-47E5-9C84-87A706B03809}" srcOrd="0" destOrd="0" presId="urn:microsoft.com/office/officeart/2018/2/layout/IconLabelList"/>
    <dgm:cxn modelId="{CC075731-357D-407B-B867-E22877BB5555}" srcId="{C04120D6-522B-4416-AF19-F36CAF03D09A}" destId="{F88E08E7-7B22-45D9-8F3E-977A13D3542A}" srcOrd="0" destOrd="0" parTransId="{13D449A2-4757-46AB-AC5F-CD6BCA9378B8}" sibTransId="{AC5024D6-8020-48D3-A48F-379D5F37F7AC}"/>
    <dgm:cxn modelId="{6528FC79-597E-429B-848D-D7860A0C4D5A}" type="presOf" srcId="{C04120D6-522B-4416-AF19-F36CAF03D09A}" destId="{8A5125FA-FBEC-4448-93A6-4A3E4193A5C1}" srcOrd="0" destOrd="0" presId="urn:microsoft.com/office/officeart/2018/2/layout/IconLabelList"/>
    <dgm:cxn modelId="{51DA4AA8-5A20-4EB2-8F13-AB45BD1A9B37}" type="presOf" srcId="{F88E08E7-7B22-45D9-8F3E-977A13D3542A}" destId="{CE2866CD-65D5-492F-A209-15FCFC676EBE}" srcOrd="0" destOrd="0" presId="urn:microsoft.com/office/officeart/2018/2/layout/IconLabelList"/>
    <dgm:cxn modelId="{A99EB2C8-B915-4248-87E6-74F428874EAD}" srcId="{C04120D6-522B-4416-AF19-F36CAF03D09A}" destId="{2CC3033C-6AAC-40E7-9336-501A15D34407}" srcOrd="1" destOrd="0" parTransId="{18ECAAD4-48E9-489D-B401-9468230E135D}" sibTransId="{2F6ABE10-0878-4407-B33A-DADDBE9C5237}"/>
    <dgm:cxn modelId="{BD23AFCF-722B-417A-AA8A-EA09F710245F}" srcId="{C04120D6-522B-4416-AF19-F36CAF03D09A}" destId="{AEC8B499-A4C8-44D1-A206-06DAC53E9E9B}" srcOrd="2" destOrd="0" parTransId="{2231F343-1BF8-4D24-B38A-1D2D834F353A}" sibTransId="{86ABBA85-D01F-45C5-8CEE-31E07EDF21DF}"/>
    <dgm:cxn modelId="{A02751D7-77D1-41E6-B36F-251583914301}" type="presOf" srcId="{AEC8B499-A4C8-44D1-A206-06DAC53E9E9B}" destId="{E2AD70FD-9A68-43C9-9645-8355B847F9E7}" srcOrd="0" destOrd="0" presId="urn:microsoft.com/office/officeart/2018/2/layout/IconLabelList"/>
    <dgm:cxn modelId="{3C87D2B3-2E1E-496E-A57C-13073EBA9380}" type="presParOf" srcId="{8A5125FA-FBEC-4448-93A6-4A3E4193A5C1}" destId="{0D4E31B6-9D38-4506-A8BD-EFAAF87C8CCA}" srcOrd="0" destOrd="0" presId="urn:microsoft.com/office/officeart/2018/2/layout/IconLabelList"/>
    <dgm:cxn modelId="{DF31BC51-0B6C-4A6A-9B9B-3E2C35F73A6A}" type="presParOf" srcId="{0D4E31B6-9D38-4506-A8BD-EFAAF87C8CCA}" destId="{05500CE9-4B8D-4052-B594-D6A077E521B1}" srcOrd="0" destOrd="0" presId="urn:microsoft.com/office/officeart/2018/2/layout/IconLabelList"/>
    <dgm:cxn modelId="{51C613E4-1BDC-43AE-9175-828FD5AEDF88}" type="presParOf" srcId="{0D4E31B6-9D38-4506-A8BD-EFAAF87C8CCA}" destId="{530BF11C-044A-45BD-A5FE-7BE5D92F9CC2}" srcOrd="1" destOrd="0" presId="urn:microsoft.com/office/officeart/2018/2/layout/IconLabelList"/>
    <dgm:cxn modelId="{6B8EED90-BA3D-4C0D-A2FB-592153597180}" type="presParOf" srcId="{0D4E31B6-9D38-4506-A8BD-EFAAF87C8CCA}" destId="{CE2866CD-65D5-492F-A209-15FCFC676EBE}" srcOrd="2" destOrd="0" presId="urn:microsoft.com/office/officeart/2018/2/layout/IconLabelList"/>
    <dgm:cxn modelId="{440254AD-C5C0-455C-883C-C830990BAC34}" type="presParOf" srcId="{8A5125FA-FBEC-4448-93A6-4A3E4193A5C1}" destId="{9BF7654A-438F-4453-BC2E-8E280BF8D78F}" srcOrd="1" destOrd="0" presId="urn:microsoft.com/office/officeart/2018/2/layout/IconLabelList"/>
    <dgm:cxn modelId="{F7DEEB2D-ABF1-4A9D-B01C-13714160DE71}" type="presParOf" srcId="{8A5125FA-FBEC-4448-93A6-4A3E4193A5C1}" destId="{844F79CA-C07D-49AB-AC13-122685A15FBA}" srcOrd="2" destOrd="0" presId="urn:microsoft.com/office/officeart/2018/2/layout/IconLabelList"/>
    <dgm:cxn modelId="{3C4ED246-4E41-47EE-A699-35F9B548091B}" type="presParOf" srcId="{844F79CA-C07D-49AB-AC13-122685A15FBA}" destId="{331AAA52-0E79-4E74-A8D5-FA8CB5097DBB}" srcOrd="0" destOrd="0" presId="urn:microsoft.com/office/officeart/2018/2/layout/IconLabelList"/>
    <dgm:cxn modelId="{8FC6CAB8-65B7-432D-8DB8-49FFD1DB19A8}" type="presParOf" srcId="{844F79CA-C07D-49AB-AC13-122685A15FBA}" destId="{E2AA84BB-B133-4224-B352-CF9E106421D6}" srcOrd="1" destOrd="0" presId="urn:microsoft.com/office/officeart/2018/2/layout/IconLabelList"/>
    <dgm:cxn modelId="{3BE92A3F-BD9C-4769-9A51-2C9E20CA7587}" type="presParOf" srcId="{844F79CA-C07D-49AB-AC13-122685A15FBA}" destId="{AB77C8DD-59C9-47E5-9C84-87A706B03809}" srcOrd="2" destOrd="0" presId="urn:microsoft.com/office/officeart/2018/2/layout/IconLabelList"/>
    <dgm:cxn modelId="{D02549BD-AA55-4476-B26E-96987C7DF097}" type="presParOf" srcId="{8A5125FA-FBEC-4448-93A6-4A3E4193A5C1}" destId="{444C38E7-E971-4A86-BB66-98704576DFE1}" srcOrd="3" destOrd="0" presId="urn:microsoft.com/office/officeart/2018/2/layout/IconLabelList"/>
    <dgm:cxn modelId="{EC2565D4-0F1A-4AFB-96CF-0F150E5966DB}" type="presParOf" srcId="{8A5125FA-FBEC-4448-93A6-4A3E4193A5C1}" destId="{8DB37AEB-085C-435A-9427-80B0BE37CF0C}" srcOrd="4" destOrd="0" presId="urn:microsoft.com/office/officeart/2018/2/layout/IconLabelList"/>
    <dgm:cxn modelId="{C7131293-55D9-48D1-9252-2D8ECEC30C04}" type="presParOf" srcId="{8DB37AEB-085C-435A-9427-80B0BE37CF0C}" destId="{0F65ABF3-3BC8-4A38-AFD1-639C4A7295C0}" srcOrd="0" destOrd="0" presId="urn:microsoft.com/office/officeart/2018/2/layout/IconLabelList"/>
    <dgm:cxn modelId="{137BA530-9792-45BE-ABC2-2F0079D297AD}" type="presParOf" srcId="{8DB37AEB-085C-435A-9427-80B0BE37CF0C}" destId="{5D8367D1-367F-41C1-A299-5C4C4BF06B2C}" srcOrd="1" destOrd="0" presId="urn:microsoft.com/office/officeart/2018/2/layout/IconLabelList"/>
    <dgm:cxn modelId="{AD22D9F3-1E01-457E-89AA-1742D38ABE30}" type="presParOf" srcId="{8DB37AEB-085C-435A-9427-80B0BE37CF0C}" destId="{E2AD70FD-9A68-43C9-9645-8355B847F9E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94975-3429-4DF5-AD6D-44D5D00FFEE0}">
      <dsp:nvSpPr>
        <dsp:cNvPr id="0" name=""/>
        <dsp:cNvSpPr/>
      </dsp:nvSpPr>
      <dsp:spPr>
        <a:xfrm>
          <a:off x="0" y="2192"/>
          <a:ext cx="10712221" cy="18422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tr-TR" sz="1800" b="1" kern="1200"/>
            <a:t>Agile modeli proje yönetimi, yazılım geliştirme sürecinde karşılaşılan problemleri çözmek üzere, tekrarlanan yazılım geliştirme modeli taban alınarak geliştirilmiş, sık aralıklarla parça parça yazılım teslimatını ve değişikliği teşvik eden bir yazılım geliştirme modeli.</a:t>
          </a:r>
          <a:endParaRPr lang="en-US" sz="1800" kern="1200"/>
        </a:p>
      </dsp:txBody>
      <dsp:txXfrm>
        <a:off x="89931" y="92123"/>
        <a:ext cx="10532359" cy="1662381"/>
      </dsp:txXfrm>
    </dsp:sp>
    <dsp:sp modelId="{187D732B-65AB-4475-8527-10C267C4DAA9}">
      <dsp:nvSpPr>
        <dsp:cNvPr id="0" name=""/>
        <dsp:cNvSpPr/>
      </dsp:nvSpPr>
      <dsp:spPr>
        <a:xfrm>
          <a:off x="0" y="1857824"/>
          <a:ext cx="10712221" cy="18422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tr-TR" sz="1800" b="1" kern="1200" dirty="0"/>
            <a:t>2001 Şubat Ayında, 17 bağımsız yazılım lideri, farklı bilgi ve yaklaşımlardan yararlanarak daha iyi nasıl yazılım geliştirileceğini bulmak için bir araya geldiler. 2 günlük beyin fırtınası sonrası Agile Manifestosunu yayınladılar. Agile manifesto, 4 temel değer üzerine odaklanmaktadır:</a:t>
          </a:r>
          <a:endParaRPr lang="en-US" sz="1800" kern="1200" dirty="0"/>
        </a:p>
      </dsp:txBody>
      <dsp:txXfrm>
        <a:off x="89931" y="1947755"/>
        <a:ext cx="10532359" cy="1662381"/>
      </dsp:txXfrm>
    </dsp:sp>
    <dsp:sp modelId="{3C47D50C-D751-447D-B2CD-F8CF37EBBAB7}">
      <dsp:nvSpPr>
        <dsp:cNvPr id="0" name=""/>
        <dsp:cNvSpPr/>
      </dsp:nvSpPr>
      <dsp:spPr>
        <a:xfrm>
          <a:off x="0" y="3713455"/>
          <a:ext cx="10712221" cy="18422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tr-TR" sz="1600" b="1" kern="1200" dirty="0"/>
            <a:t>Agile Manifesto — 4 Temel Değer:</a:t>
          </a:r>
        </a:p>
        <a:p>
          <a:pPr marL="0" lvl="0" indent="0" algn="l" defTabSz="711200">
            <a:lnSpc>
              <a:spcPct val="90000"/>
            </a:lnSpc>
            <a:spcBef>
              <a:spcPct val="0"/>
            </a:spcBef>
            <a:spcAft>
              <a:spcPct val="35000"/>
            </a:spcAft>
            <a:buNone/>
          </a:pPr>
          <a:r>
            <a:rPr lang="tr-TR" sz="1600" b="1" kern="1200" dirty="0"/>
            <a:t>İş süreçleri ve araçlardan ziyade bireyler ve bireyler arasındaki etkileşim değerlidir.</a:t>
          </a:r>
          <a:endParaRPr lang="en-US" sz="1600" kern="1200" dirty="0"/>
        </a:p>
        <a:p>
          <a:pPr marL="0" lvl="0" indent="0" algn="just" defTabSz="711200">
            <a:lnSpc>
              <a:spcPct val="90000"/>
            </a:lnSpc>
            <a:spcBef>
              <a:spcPct val="0"/>
            </a:spcBef>
            <a:spcAft>
              <a:spcPct val="35000"/>
            </a:spcAft>
            <a:buNone/>
          </a:pPr>
          <a:r>
            <a:rPr lang="tr-TR" sz="1600" b="1" kern="1200" dirty="0"/>
            <a:t>Kapsamlı bir dokümantasyon sürecinden ziyade, çalışan bir yazılım ortaya koymak daha önemlidir.</a:t>
          </a:r>
          <a:endParaRPr lang="en-US" sz="1600" kern="1200" dirty="0"/>
        </a:p>
        <a:p>
          <a:pPr marL="0" lvl="0" indent="0" algn="l" defTabSz="711200">
            <a:lnSpc>
              <a:spcPct val="90000"/>
            </a:lnSpc>
            <a:spcBef>
              <a:spcPct val="0"/>
            </a:spcBef>
            <a:spcAft>
              <a:spcPct val="35000"/>
            </a:spcAft>
            <a:buNone/>
          </a:pPr>
          <a:r>
            <a:rPr lang="tr-TR" sz="1600" b="1" kern="1200" dirty="0"/>
            <a:t>Müşteri ile işbirliği yapmak, sözleşme görüşmelerinden daha önemlidir.</a:t>
          </a:r>
          <a:endParaRPr lang="en-US" sz="1600" kern="1200" dirty="0"/>
        </a:p>
        <a:p>
          <a:pPr marL="0" lvl="0" indent="0" algn="l" defTabSz="711200">
            <a:lnSpc>
              <a:spcPct val="90000"/>
            </a:lnSpc>
            <a:spcBef>
              <a:spcPct val="0"/>
            </a:spcBef>
            <a:spcAft>
              <a:spcPct val="35000"/>
            </a:spcAft>
            <a:buNone/>
          </a:pPr>
          <a:r>
            <a:rPr lang="tr-TR" sz="1600" b="1" kern="1200" dirty="0"/>
            <a:t>Bir planı takip etmek yerine değişime yanıt vermek değerlidir.</a:t>
          </a:r>
          <a:endParaRPr lang="en-US" sz="1600" kern="1200" dirty="0"/>
        </a:p>
      </dsp:txBody>
      <dsp:txXfrm>
        <a:off x="89931" y="3803386"/>
        <a:ext cx="10532359" cy="1662381"/>
      </dsp:txXfrm>
    </dsp:sp>
    <dsp:sp modelId="{E4816BE5-C4F8-4C32-9FB2-A473D28502B5}">
      <dsp:nvSpPr>
        <dsp:cNvPr id="0" name=""/>
        <dsp:cNvSpPr/>
      </dsp:nvSpPr>
      <dsp:spPr>
        <a:xfrm>
          <a:off x="0" y="5555699"/>
          <a:ext cx="10712221" cy="76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113" tIns="6350" rIns="35560" bIns="6350" numCol="1" spcCol="1270" anchor="t" anchorCtr="0">
          <a:noAutofit/>
        </a:bodyPr>
        <a:lstStyle/>
        <a:p>
          <a:pPr marL="57150" lvl="1" indent="-57150" algn="l" defTabSz="177800">
            <a:lnSpc>
              <a:spcPct val="90000"/>
            </a:lnSpc>
            <a:spcBef>
              <a:spcPct val="0"/>
            </a:spcBef>
            <a:spcAft>
              <a:spcPct val="20000"/>
            </a:spcAft>
            <a:buChar char="•"/>
          </a:pPr>
          <a:endParaRPr lang="en-US" sz="400" kern="1200" dirty="0"/>
        </a:p>
      </dsp:txBody>
      <dsp:txXfrm>
        <a:off x="0" y="5555699"/>
        <a:ext cx="10712221" cy="76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00CE9-4B8D-4052-B594-D6A077E521B1}">
      <dsp:nvSpPr>
        <dsp:cNvPr id="0" name=""/>
        <dsp:cNvSpPr/>
      </dsp:nvSpPr>
      <dsp:spPr>
        <a:xfrm>
          <a:off x="1163923" y="1193507"/>
          <a:ext cx="1505980" cy="15059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866CD-65D5-492F-A209-15FCFC676EBE}">
      <dsp:nvSpPr>
        <dsp:cNvPr id="0" name=""/>
        <dsp:cNvSpPr/>
      </dsp:nvSpPr>
      <dsp:spPr>
        <a:xfrm>
          <a:off x="243601" y="3275312"/>
          <a:ext cx="3346623"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tr-TR" sz="1400" kern="1200" dirty="0"/>
            <a:t>Kendi rehberindeki tanımlaması “İnsanların mümkün olan en yüksek değere sahip ürünleri üretken ve yaratıcı bir şekilde geliştirirken, karmaşık ve adaptasyona açık sorunları ele alabildikleri bir çerçeve” olan </a:t>
          </a:r>
          <a:r>
            <a:rPr lang="tr-TR" sz="1400" kern="1200" dirty="0" err="1"/>
            <a:t>scrum</a:t>
          </a:r>
          <a:r>
            <a:rPr lang="tr-TR" sz="1400" kern="1200" dirty="0"/>
            <a:t>, </a:t>
          </a:r>
          <a:r>
            <a:rPr lang="tr-TR" sz="1400" kern="1200" dirty="0" err="1"/>
            <a:t>agile</a:t>
          </a:r>
          <a:r>
            <a:rPr lang="tr-TR" sz="1400" kern="1200" dirty="0"/>
            <a:t> proje yönetme metodolojilerinden biridir.</a:t>
          </a:r>
          <a:endParaRPr lang="en-US" sz="1400" kern="1200" dirty="0"/>
        </a:p>
      </dsp:txBody>
      <dsp:txXfrm>
        <a:off x="243601" y="3275312"/>
        <a:ext cx="3346623" cy="1755000"/>
      </dsp:txXfrm>
    </dsp:sp>
    <dsp:sp modelId="{331AAA52-0E79-4E74-A8D5-FA8CB5097DBB}">
      <dsp:nvSpPr>
        <dsp:cNvPr id="0" name=""/>
        <dsp:cNvSpPr/>
      </dsp:nvSpPr>
      <dsp:spPr>
        <a:xfrm>
          <a:off x="5096206" y="1193507"/>
          <a:ext cx="1505980" cy="1505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77C8DD-59C9-47E5-9C84-87A706B03809}">
      <dsp:nvSpPr>
        <dsp:cNvPr id="0" name=""/>
        <dsp:cNvSpPr/>
      </dsp:nvSpPr>
      <dsp:spPr>
        <a:xfrm>
          <a:off x="4175884" y="3275312"/>
          <a:ext cx="3346623"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tr-TR" sz="1400" kern="1200" dirty="0"/>
            <a:t>Yazılım süreçlerinin detaylı ve ihtiyaca göre ortaya çıkan gereksinimlere göre esnek olabilen bir çözüm yönetimidir.</a:t>
          </a:r>
          <a:endParaRPr lang="en-US" sz="1400" kern="1200" dirty="0"/>
        </a:p>
      </dsp:txBody>
      <dsp:txXfrm>
        <a:off x="4175884" y="3275312"/>
        <a:ext cx="3346623" cy="1755000"/>
      </dsp:txXfrm>
    </dsp:sp>
    <dsp:sp modelId="{0F65ABF3-3BC8-4A38-AFD1-639C4A7295C0}">
      <dsp:nvSpPr>
        <dsp:cNvPr id="0" name=""/>
        <dsp:cNvSpPr/>
      </dsp:nvSpPr>
      <dsp:spPr>
        <a:xfrm>
          <a:off x="9028489" y="1193507"/>
          <a:ext cx="1505980" cy="15059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AD70FD-9A68-43C9-9645-8355B847F9E7}">
      <dsp:nvSpPr>
        <dsp:cNvPr id="0" name=""/>
        <dsp:cNvSpPr/>
      </dsp:nvSpPr>
      <dsp:spPr>
        <a:xfrm>
          <a:off x="8108167" y="3275312"/>
          <a:ext cx="3346623"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tr-TR" sz="1400" kern="1200" dirty="0"/>
            <a:t>Bu şekilde, aylar boyunca lineer bir geliştirme süreci sonunda ürün çıkarmak yerine, hızla değişen ihtiyaçlara cevap verebilmek adına, haftalık çalışma planlamaları “</a:t>
          </a:r>
          <a:r>
            <a:rPr lang="tr-TR" sz="1400" b="1" kern="1200" dirty="0"/>
            <a:t>sprint</a:t>
          </a:r>
          <a:r>
            <a:rPr lang="tr-TR" sz="1400" kern="1200" dirty="0"/>
            <a:t>” adı verilen çalışma süreleri içinde gerçekleştirilir.</a:t>
          </a:r>
          <a:endParaRPr lang="en-US" sz="1400" kern="1200" dirty="0"/>
        </a:p>
      </dsp:txBody>
      <dsp:txXfrm>
        <a:off x="8108167" y="3275312"/>
        <a:ext cx="3346623" cy="1755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56EBB-3865-4731-9ACB-B35D5F01D32D}" type="datetimeFigureOut">
              <a:rPr lang="en-US" smtClean="0"/>
              <a:t>3/14/2024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2D522-49F8-40F4-B75C-5CCE6A8938BA}" type="slidenum">
              <a:rPr lang="en-US" smtClean="0"/>
              <a:t>‹#›</a:t>
            </a:fld>
            <a:endParaRPr lang="en-US"/>
          </a:p>
        </p:txBody>
      </p:sp>
    </p:spTree>
    <p:extLst>
      <p:ext uri="{BB962C8B-B14F-4D97-AF65-F5344CB8AC3E}">
        <p14:creationId xmlns:p14="http://schemas.microsoft.com/office/powerpoint/2010/main" val="370134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err="1">
                <a:solidFill>
                  <a:srgbClr val="0D0D0D"/>
                </a:solidFill>
                <a:effectLst/>
                <a:latin typeface="Söhne"/>
              </a:rPr>
              <a:t>Değişim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Değişim</a:t>
            </a:r>
            <a:r>
              <a:rPr lang="en-US" b="0" i="0" dirty="0">
                <a:solidFill>
                  <a:srgbClr val="0D0D0D"/>
                </a:solidFill>
                <a:effectLst/>
                <a:latin typeface="Söhne"/>
              </a:rPr>
              <a:t>, var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durumun</a:t>
            </a:r>
            <a:r>
              <a:rPr lang="en-US" b="0" i="0" dirty="0">
                <a:solidFill>
                  <a:srgbClr val="0D0D0D"/>
                </a:solidFill>
                <a:effectLst/>
                <a:latin typeface="Söhne"/>
              </a:rPr>
              <a:t> </a:t>
            </a:r>
            <a:r>
              <a:rPr lang="en-US" b="0" i="0" dirty="0" err="1">
                <a:solidFill>
                  <a:srgbClr val="0D0D0D"/>
                </a:solidFill>
                <a:effectLst/>
                <a:latin typeface="Söhne"/>
              </a:rPr>
              <a:t>farklı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hale </a:t>
            </a:r>
            <a:r>
              <a:rPr lang="en-US" b="0" i="0" dirty="0" err="1">
                <a:solidFill>
                  <a:srgbClr val="0D0D0D"/>
                </a:solidFill>
                <a:effectLst/>
                <a:latin typeface="Söhne"/>
              </a:rPr>
              <a:t>dönüşmesi</a:t>
            </a:r>
            <a:r>
              <a:rPr lang="en-US" b="0" i="0" dirty="0">
                <a:solidFill>
                  <a:srgbClr val="0D0D0D"/>
                </a:solidFill>
                <a:effectLst/>
                <a:latin typeface="Söhne"/>
              </a:rPr>
              <a:t> </a:t>
            </a:r>
            <a:r>
              <a:rPr lang="en-US" b="0" i="0" dirty="0" err="1">
                <a:solidFill>
                  <a:srgbClr val="0D0D0D"/>
                </a:solidFill>
                <a:effectLst/>
                <a:latin typeface="Söhne"/>
              </a:rPr>
              <a:t>anlamına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Hayatın</a:t>
            </a:r>
            <a:r>
              <a:rPr lang="en-US" b="0" i="0" dirty="0">
                <a:solidFill>
                  <a:srgbClr val="0D0D0D"/>
                </a:solidFill>
                <a:effectLst/>
                <a:latin typeface="Söhne"/>
              </a:rPr>
              <a:t> </a:t>
            </a:r>
            <a:r>
              <a:rPr lang="en-US" b="0" i="0" dirty="0" err="1">
                <a:solidFill>
                  <a:srgbClr val="0D0D0D"/>
                </a:solidFill>
                <a:effectLst/>
                <a:latin typeface="Söhne"/>
              </a:rPr>
              <a:t>doğası</a:t>
            </a:r>
            <a:r>
              <a:rPr lang="en-US" b="0" i="0" dirty="0">
                <a:solidFill>
                  <a:srgbClr val="0D0D0D"/>
                </a:solidFill>
                <a:effectLst/>
                <a:latin typeface="Söhne"/>
              </a:rPr>
              <a:t> </a:t>
            </a:r>
            <a:r>
              <a:rPr lang="en-US" b="0" i="0" dirty="0" err="1">
                <a:solidFill>
                  <a:srgbClr val="0D0D0D"/>
                </a:solidFill>
                <a:effectLst/>
                <a:latin typeface="Söhne"/>
              </a:rPr>
              <a:t>gereği</a:t>
            </a:r>
            <a:r>
              <a:rPr lang="en-US" b="0" i="0" dirty="0">
                <a:solidFill>
                  <a:srgbClr val="0D0D0D"/>
                </a:solidFill>
                <a:effectLst/>
                <a:latin typeface="Söhne"/>
              </a:rPr>
              <a:t> </a:t>
            </a:r>
            <a:r>
              <a:rPr lang="en-US" b="0" i="0" dirty="0" err="1">
                <a:solidFill>
                  <a:srgbClr val="0D0D0D"/>
                </a:solidFill>
                <a:effectLst/>
                <a:latin typeface="Söhne"/>
              </a:rPr>
              <a:t>değişim</a:t>
            </a:r>
            <a:r>
              <a:rPr lang="en-US" b="0" i="0" dirty="0">
                <a:solidFill>
                  <a:srgbClr val="0D0D0D"/>
                </a:solidFill>
                <a:effectLst/>
                <a:latin typeface="Söhne"/>
              </a:rPr>
              <a:t> </a:t>
            </a:r>
            <a:r>
              <a:rPr lang="en-US" b="0" i="0" dirty="0" err="1">
                <a:solidFill>
                  <a:srgbClr val="0D0D0D"/>
                </a:solidFill>
                <a:effectLst/>
                <a:latin typeface="Söhne"/>
              </a:rPr>
              <a:t>kaçınılmazdır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çoğu</a:t>
            </a:r>
            <a:r>
              <a:rPr lang="en-US" b="0" i="0" dirty="0">
                <a:solidFill>
                  <a:srgbClr val="0D0D0D"/>
                </a:solidFill>
                <a:effectLst/>
                <a:latin typeface="Söhne"/>
              </a:rPr>
              <a:t> zaman </a:t>
            </a:r>
            <a:r>
              <a:rPr lang="en-US" b="0" i="0" dirty="0" err="1">
                <a:solidFill>
                  <a:srgbClr val="0D0D0D"/>
                </a:solidFill>
                <a:effectLst/>
                <a:latin typeface="Söhne"/>
              </a:rPr>
              <a:t>istenmeyen</a:t>
            </a:r>
            <a:r>
              <a:rPr lang="en-US" b="0" i="0" dirty="0">
                <a:solidFill>
                  <a:srgbClr val="0D0D0D"/>
                </a:solidFill>
                <a:effectLst/>
                <a:latin typeface="Söhne"/>
              </a:rPr>
              <a:t> </a:t>
            </a:r>
            <a:r>
              <a:rPr lang="en-US" b="0" i="0" dirty="0" err="1">
                <a:solidFill>
                  <a:srgbClr val="0D0D0D"/>
                </a:solidFill>
                <a:effectLst/>
                <a:latin typeface="Söhne"/>
              </a:rPr>
              <a:t>durumları</a:t>
            </a:r>
            <a:r>
              <a:rPr lang="en-US" b="0" i="0" dirty="0">
                <a:solidFill>
                  <a:srgbClr val="0D0D0D"/>
                </a:solidFill>
                <a:effectLst/>
                <a:latin typeface="Söhne"/>
              </a:rPr>
              <a:t> </a:t>
            </a:r>
            <a:r>
              <a:rPr lang="en-US" b="0" i="0" dirty="0" err="1">
                <a:solidFill>
                  <a:srgbClr val="0D0D0D"/>
                </a:solidFill>
                <a:effectLst/>
                <a:latin typeface="Söhne"/>
              </a:rPr>
              <a:t>beraberinde</a:t>
            </a:r>
            <a:r>
              <a:rPr lang="en-US" b="0" i="0" dirty="0">
                <a:solidFill>
                  <a:srgbClr val="0D0D0D"/>
                </a:solidFill>
                <a:effectLst/>
                <a:latin typeface="Söhne"/>
              </a:rPr>
              <a:t> </a:t>
            </a:r>
            <a:r>
              <a:rPr lang="en-US" b="0" i="0" dirty="0" err="1">
                <a:solidFill>
                  <a:srgbClr val="0D0D0D"/>
                </a:solidFill>
                <a:effectLst/>
                <a:latin typeface="Söhne"/>
              </a:rPr>
              <a:t>getirebilir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değişimi</a:t>
            </a:r>
            <a:r>
              <a:rPr lang="en-US" b="0" i="0" dirty="0">
                <a:solidFill>
                  <a:srgbClr val="0D0D0D"/>
                </a:solidFill>
                <a:effectLst/>
                <a:latin typeface="Söhne"/>
              </a:rPr>
              <a:t> </a:t>
            </a:r>
            <a:r>
              <a:rPr lang="en-US" b="0" i="0" dirty="0" err="1">
                <a:solidFill>
                  <a:srgbClr val="0D0D0D"/>
                </a:solidFill>
                <a:effectLst/>
                <a:latin typeface="Söhne"/>
              </a:rPr>
              <a:t>etkin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yönetmek</a:t>
            </a:r>
            <a:r>
              <a:rPr lang="en-US" b="0" i="0" dirty="0">
                <a:solidFill>
                  <a:srgbClr val="0D0D0D"/>
                </a:solidFill>
                <a:effectLst/>
                <a:latin typeface="Söhne"/>
              </a:rPr>
              <a:t>, yeni </a:t>
            </a:r>
            <a:r>
              <a:rPr lang="en-US" b="0" i="0" dirty="0" err="1">
                <a:solidFill>
                  <a:srgbClr val="0D0D0D"/>
                </a:solidFill>
                <a:effectLst/>
                <a:latin typeface="Söhne"/>
              </a:rPr>
              <a:t>fırsatlar</a:t>
            </a:r>
            <a:r>
              <a:rPr lang="en-US" b="0" i="0" dirty="0">
                <a:solidFill>
                  <a:srgbClr val="0D0D0D"/>
                </a:solidFill>
                <a:effectLst/>
                <a:latin typeface="Söhne"/>
              </a:rPr>
              <a:t> </a:t>
            </a:r>
            <a:r>
              <a:rPr lang="en-US" b="0" i="0" dirty="0" err="1">
                <a:solidFill>
                  <a:srgbClr val="0D0D0D"/>
                </a:solidFill>
                <a:effectLst/>
                <a:latin typeface="Söhne"/>
              </a:rPr>
              <a:t>yaratmak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olumsuz</a:t>
            </a:r>
            <a:r>
              <a:rPr lang="en-US" b="0" i="0" dirty="0">
                <a:solidFill>
                  <a:srgbClr val="0D0D0D"/>
                </a:solidFill>
                <a:effectLst/>
                <a:latin typeface="Söhne"/>
              </a:rPr>
              <a:t> </a:t>
            </a:r>
            <a:r>
              <a:rPr lang="en-US" b="0" i="0" dirty="0" err="1">
                <a:solidFill>
                  <a:srgbClr val="0D0D0D"/>
                </a:solidFill>
                <a:effectLst/>
                <a:latin typeface="Söhne"/>
              </a:rPr>
              <a:t>sonuçları</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aza</a:t>
            </a:r>
            <a:r>
              <a:rPr lang="en-US" b="0" i="0" dirty="0">
                <a:solidFill>
                  <a:srgbClr val="0D0D0D"/>
                </a:solidFill>
                <a:effectLst/>
                <a:latin typeface="Söhne"/>
              </a:rPr>
              <a:t> </a:t>
            </a:r>
            <a:r>
              <a:rPr lang="en-US" b="0" i="0" dirty="0" err="1">
                <a:solidFill>
                  <a:srgbClr val="0D0D0D"/>
                </a:solidFill>
                <a:effectLst/>
                <a:latin typeface="Söhne"/>
              </a:rPr>
              <a:t>indirmek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Gelişim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Gelişim</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organizasyonun</a:t>
            </a:r>
            <a:r>
              <a:rPr lang="en-US" b="0" i="0" dirty="0">
                <a:solidFill>
                  <a:srgbClr val="0D0D0D"/>
                </a:solidFill>
                <a:effectLst/>
                <a:latin typeface="Söhne"/>
              </a:rPr>
              <a:t>, </a:t>
            </a:r>
            <a:r>
              <a:rPr lang="en-US" b="0" i="0" dirty="0" err="1">
                <a:solidFill>
                  <a:srgbClr val="0D0D0D"/>
                </a:solidFill>
                <a:effectLst/>
                <a:latin typeface="Söhne"/>
              </a:rPr>
              <a:t>toplumun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bireyin</a:t>
            </a:r>
            <a:r>
              <a:rPr lang="en-US" b="0" i="0" dirty="0">
                <a:solidFill>
                  <a:srgbClr val="0D0D0D"/>
                </a:solidFill>
                <a:effectLst/>
                <a:latin typeface="Söhne"/>
              </a:rPr>
              <a:t> </a:t>
            </a:r>
            <a:r>
              <a:rPr lang="en-US" b="0" i="0" dirty="0" err="1">
                <a:solidFill>
                  <a:srgbClr val="0D0D0D"/>
                </a:solidFill>
                <a:effectLst/>
                <a:latin typeface="Söhne"/>
              </a:rPr>
              <a:t>mevcut</a:t>
            </a:r>
            <a:r>
              <a:rPr lang="en-US" b="0" i="0" dirty="0">
                <a:solidFill>
                  <a:srgbClr val="0D0D0D"/>
                </a:solidFill>
                <a:effectLst/>
                <a:latin typeface="Söhne"/>
              </a:rPr>
              <a:t> </a:t>
            </a:r>
            <a:r>
              <a:rPr lang="en-US" b="0" i="0" dirty="0" err="1">
                <a:solidFill>
                  <a:srgbClr val="0D0D0D"/>
                </a:solidFill>
                <a:effectLst/>
                <a:latin typeface="Söhne"/>
              </a:rPr>
              <a:t>durumdan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bir</a:t>
            </a:r>
            <a:r>
              <a:rPr lang="en-US" b="0" i="0" dirty="0">
                <a:solidFill>
                  <a:srgbClr val="0D0D0D"/>
                </a:solidFill>
                <a:effectLst/>
                <a:latin typeface="Söhne"/>
              </a:rPr>
              <a:t> hale </a:t>
            </a:r>
            <a:r>
              <a:rPr lang="en-US" b="0" i="0" dirty="0" err="1">
                <a:solidFill>
                  <a:srgbClr val="0D0D0D"/>
                </a:solidFill>
                <a:effectLst/>
                <a:latin typeface="Söhne"/>
              </a:rPr>
              <a:t>gelmesi</a:t>
            </a:r>
            <a:r>
              <a:rPr lang="en-US" b="0" i="0" dirty="0">
                <a:solidFill>
                  <a:srgbClr val="0D0D0D"/>
                </a:solidFill>
                <a:effectLst/>
                <a:latin typeface="Söhne"/>
              </a:rPr>
              <a:t> </a:t>
            </a:r>
            <a:r>
              <a:rPr lang="en-US" b="0" i="0" dirty="0" err="1">
                <a:solidFill>
                  <a:srgbClr val="0D0D0D"/>
                </a:solidFill>
                <a:effectLst/>
                <a:latin typeface="Söhne"/>
              </a:rPr>
              <a:t>anlamına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Gelişim</a:t>
            </a:r>
            <a:r>
              <a:rPr lang="en-US" b="0" i="0" dirty="0">
                <a:solidFill>
                  <a:srgbClr val="0D0D0D"/>
                </a:solidFill>
                <a:effectLst/>
                <a:latin typeface="Söhne"/>
              </a:rPr>
              <a:t>, </a:t>
            </a:r>
            <a:r>
              <a:rPr lang="en-US" b="0" i="0" dirty="0" err="1">
                <a:solidFill>
                  <a:srgbClr val="0D0D0D"/>
                </a:solidFill>
                <a:effectLst/>
                <a:latin typeface="Söhne"/>
              </a:rPr>
              <a:t>bilgi</a:t>
            </a:r>
            <a:r>
              <a:rPr lang="en-US" b="0" i="0" dirty="0">
                <a:solidFill>
                  <a:srgbClr val="0D0D0D"/>
                </a:solidFill>
                <a:effectLst/>
                <a:latin typeface="Söhne"/>
              </a:rPr>
              <a:t>, </a:t>
            </a:r>
            <a:r>
              <a:rPr lang="en-US" b="0" i="0" dirty="0" err="1">
                <a:solidFill>
                  <a:srgbClr val="0D0D0D"/>
                </a:solidFill>
                <a:effectLst/>
                <a:latin typeface="Söhne"/>
              </a:rPr>
              <a:t>beceri</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a:t>
            </a:r>
            <a:r>
              <a:rPr lang="en-US" b="0" i="0" dirty="0" err="1">
                <a:solidFill>
                  <a:srgbClr val="0D0D0D"/>
                </a:solidFill>
                <a:effectLst/>
                <a:latin typeface="Söhne"/>
              </a:rPr>
              <a:t>ilerleme</a:t>
            </a:r>
            <a:r>
              <a:rPr lang="en-US" b="0" i="0" dirty="0">
                <a:solidFill>
                  <a:srgbClr val="0D0D0D"/>
                </a:solidFill>
                <a:effectLst/>
                <a:latin typeface="Söhne"/>
              </a:rPr>
              <a:t> </a:t>
            </a:r>
            <a:r>
              <a:rPr lang="en-US" b="0" i="0" dirty="0" err="1">
                <a:solidFill>
                  <a:srgbClr val="0D0D0D"/>
                </a:solidFill>
                <a:effectLst/>
                <a:latin typeface="Söhne"/>
              </a:rPr>
              <a:t>kaydetmek</a:t>
            </a:r>
            <a:r>
              <a:rPr lang="en-US" b="0" i="0" dirty="0">
                <a:solidFill>
                  <a:srgbClr val="0D0D0D"/>
                </a:solidFill>
                <a:effectLst/>
                <a:latin typeface="Söhne"/>
              </a:rPr>
              <a:t>, </a:t>
            </a:r>
            <a:r>
              <a:rPr lang="en-US" b="0" i="0" dirty="0" err="1">
                <a:solidFill>
                  <a:srgbClr val="0D0D0D"/>
                </a:solidFill>
                <a:effectLst/>
                <a:latin typeface="Söhne"/>
              </a:rPr>
              <a:t>verimliliği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sonuçlar</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Yenilik</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Yenilik</a:t>
            </a:r>
            <a:r>
              <a:rPr lang="en-US" b="0" i="0" dirty="0">
                <a:solidFill>
                  <a:srgbClr val="0D0D0D"/>
                </a:solidFill>
                <a:effectLst/>
                <a:latin typeface="Söhne"/>
              </a:rPr>
              <a:t>, yeni </a:t>
            </a:r>
            <a:r>
              <a:rPr lang="en-US" b="0" i="0" dirty="0" err="1">
                <a:solidFill>
                  <a:srgbClr val="0D0D0D"/>
                </a:solidFill>
                <a:effectLst/>
                <a:latin typeface="Söhne"/>
              </a:rPr>
              <a:t>fikirler</a:t>
            </a:r>
            <a:r>
              <a:rPr lang="en-US" b="0" i="0" dirty="0">
                <a:solidFill>
                  <a:srgbClr val="0D0D0D"/>
                </a:solidFill>
                <a:effectLst/>
                <a:latin typeface="Söhne"/>
              </a:rPr>
              <a:t>, </a:t>
            </a:r>
            <a:r>
              <a:rPr lang="en-US" b="0" i="0" dirty="0" err="1">
                <a:solidFill>
                  <a:srgbClr val="0D0D0D"/>
                </a:solidFill>
                <a:effectLst/>
                <a:latin typeface="Söhne"/>
              </a:rPr>
              <a:t>ürünler</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süreçler</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a:t>
            </a:r>
            <a:r>
              <a:rPr lang="en-US" b="0" i="0" dirty="0">
                <a:solidFill>
                  <a:srgbClr val="0D0D0D"/>
                </a:solidFill>
                <a:effectLst/>
                <a:latin typeface="Söhne"/>
              </a:rPr>
              <a:t> </a:t>
            </a:r>
            <a:r>
              <a:rPr lang="en-US" b="0" i="0" dirty="0" err="1">
                <a:solidFill>
                  <a:srgbClr val="0D0D0D"/>
                </a:solidFill>
                <a:effectLst/>
                <a:latin typeface="Söhne"/>
              </a:rPr>
              <a:t>sürecidir</a:t>
            </a:r>
            <a:r>
              <a:rPr lang="en-US" b="0" i="0" dirty="0">
                <a:solidFill>
                  <a:srgbClr val="0D0D0D"/>
                </a:solidFill>
                <a:effectLst/>
                <a:latin typeface="Söhne"/>
              </a:rPr>
              <a:t>. </a:t>
            </a:r>
            <a:r>
              <a:rPr lang="en-US" b="0" i="0" dirty="0" err="1">
                <a:solidFill>
                  <a:srgbClr val="0D0D0D"/>
                </a:solidFill>
                <a:effectLst/>
                <a:latin typeface="Söhne"/>
              </a:rPr>
              <a:t>Yenilikçi</a:t>
            </a:r>
            <a:r>
              <a:rPr lang="en-US" b="0" i="0" dirty="0">
                <a:solidFill>
                  <a:srgbClr val="0D0D0D"/>
                </a:solidFill>
                <a:effectLst/>
                <a:latin typeface="Söhne"/>
              </a:rPr>
              <a:t> </a:t>
            </a:r>
            <a:r>
              <a:rPr lang="en-US" b="0" i="0" dirty="0" err="1">
                <a:solidFill>
                  <a:srgbClr val="0D0D0D"/>
                </a:solidFill>
                <a:effectLst/>
                <a:latin typeface="Söhne"/>
              </a:rPr>
              <a:t>düşünme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sorunlara</a:t>
            </a:r>
            <a:r>
              <a:rPr lang="en-US" b="0" i="0" dirty="0">
                <a:solidFill>
                  <a:srgbClr val="0D0D0D"/>
                </a:solidFill>
                <a:effectLst/>
                <a:latin typeface="Söhne"/>
              </a:rPr>
              <a:t> yeni </a:t>
            </a:r>
            <a:r>
              <a:rPr lang="en-US" b="0" i="0" dirty="0" err="1">
                <a:solidFill>
                  <a:srgbClr val="0D0D0D"/>
                </a:solidFill>
                <a:effectLst/>
                <a:latin typeface="Söhne"/>
              </a:rPr>
              <a:t>çözümler</a:t>
            </a:r>
            <a:r>
              <a:rPr lang="en-US" b="0" i="0" dirty="0">
                <a:solidFill>
                  <a:srgbClr val="0D0D0D"/>
                </a:solidFill>
                <a:effectLst/>
                <a:latin typeface="Söhne"/>
              </a:rPr>
              <a:t> </a:t>
            </a:r>
            <a:r>
              <a:rPr lang="en-US" b="0" i="0" dirty="0" err="1">
                <a:solidFill>
                  <a:srgbClr val="0D0D0D"/>
                </a:solidFill>
                <a:effectLst/>
                <a:latin typeface="Söhne"/>
              </a:rPr>
              <a:t>bulmak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ilerlemek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Uyum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koşullara</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çevresel</a:t>
            </a:r>
            <a:r>
              <a:rPr lang="en-US" b="0" i="0" dirty="0">
                <a:solidFill>
                  <a:srgbClr val="0D0D0D"/>
                </a:solidFill>
                <a:effectLst/>
                <a:latin typeface="Söhne"/>
              </a:rPr>
              <a:t> </a:t>
            </a:r>
            <a:r>
              <a:rPr lang="en-US" b="0" i="0" dirty="0" err="1">
                <a:solidFill>
                  <a:srgbClr val="0D0D0D"/>
                </a:solidFill>
                <a:effectLst/>
                <a:latin typeface="Söhne"/>
              </a:rPr>
              <a:t>zorluklara</a:t>
            </a:r>
            <a:r>
              <a:rPr lang="en-US" b="0" i="0" dirty="0">
                <a:solidFill>
                  <a:srgbClr val="0D0D0D"/>
                </a:solidFill>
                <a:effectLst/>
                <a:latin typeface="Söhne"/>
              </a:rPr>
              <a:t> </a:t>
            </a:r>
            <a:r>
              <a:rPr lang="en-US" b="0" i="0" dirty="0" err="1">
                <a:solidFill>
                  <a:srgbClr val="0D0D0D"/>
                </a:solidFill>
                <a:effectLst/>
                <a:latin typeface="Söhne"/>
              </a:rPr>
              <a:t>esneklikle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verme</a:t>
            </a:r>
            <a:r>
              <a:rPr lang="en-US" b="0" i="0" dirty="0">
                <a:solidFill>
                  <a:srgbClr val="0D0D0D"/>
                </a:solidFill>
                <a:effectLst/>
                <a:latin typeface="Söhne"/>
              </a:rPr>
              <a:t> </a:t>
            </a:r>
            <a:r>
              <a:rPr lang="en-US" b="0" i="0" dirty="0" err="1">
                <a:solidFill>
                  <a:srgbClr val="0D0D0D"/>
                </a:solidFill>
                <a:effectLst/>
                <a:latin typeface="Söhne"/>
              </a:rPr>
              <a:t>yeteneğidir</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bireylerin</a:t>
            </a:r>
            <a:r>
              <a:rPr lang="en-US" b="0" i="0" dirty="0">
                <a:solidFill>
                  <a:srgbClr val="0D0D0D"/>
                </a:solidFill>
                <a:effectLst/>
                <a:latin typeface="Söhne"/>
              </a:rPr>
              <a:t>, </a:t>
            </a:r>
            <a:r>
              <a:rPr lang="en-US" b="0" i="0" dirty="0" err="1">
                <a:solidFill>
                  <a:srgbClr val="0D0D0D"/>
                </a:solidFill>
                <a:effectLst/>
                <a:latin typeface="Söhne"/>
              </a:rPr>
              <a:t>organizasyonların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toplumların</a:t>
            </a:r>
            <a:r>
              <a:rPr lang="en-US" b="0" i="0" dirty="0">
                <a:solidFill>
                  <a:srgbClr val="0D0D0D"/>
                </a:solidFill>
                <a:effectLst/>
                <a:latin typeface="Söhne"/>
              </a:rPr>
              <a:t> </a:t>
            </a:r>
            <a:r>
              <a:rPr lang="en-US" b="0" i="0" dirty="0" err="1">
                <a:solidFill>
                  <a:srgbClr val="0D0D0D"/>
                </a:solidFill>
                <a:effectLst/>
                <a:latin typeface="Söhne"/>
              </a:rPr>
              <a:t>sürdürülebilirliklerini</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önemlidir</a:t>
            </a:r>
            <a:r>
              <a:rPr lang="en-US" b="0" i="0" dirty="0">
                <a:solidFill>
                  <a:srgbClr val="0D0D0D"/>
                </a:solidFill>
                <a:effectLst/>
                <a:latin typeface="Söhne"/>
              </a:rPr>
              <a:t>. </a:t>
            </a:r>
            <a:r>
              <a:rPr lang="en-US" b="0" i="0" dirty="0" err="1">
                <a:solidFill>
                  <a:srgbClr val="0D0D0D"/>
                </a:solidFill>
                <a:effectLst/>
                <a:latin typeface="Söhne"/>
              </a:rPr>
              <a:t>Değişimlerle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direnç</a:t>
            </a:r>
            <a:r>
              <a:rPr lang="en-US" b="0" i="0" dirty="0">
                <a:solidFill>
                  <a:srgbClr val="0D0D0D"/>
                </a:solidFill>
                <a:effectLst/>
                <a:latin typeface="Söhne"/>
              </a:rPr>
              <a:t> </a:t>
            </a:r>
            <a:r>
              <a:rPr lang="en-US" b="0" i="0" dirty="0" err="1">
                <a:solidFill>
                  <a:srgbClr val="0D0D0D"/>
                </a:solidFill>
                <a:effectLst/>
                <a:latin typeface="Söhne"/>
              </a:rPr>
              <a:t>göstermekten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verimli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etkilidir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a:t>
            </a:fld>
            <a:endParaRPr lang="en-US"/>
          </a:p>
        </p:txBody>
      </p:sp>
    </p:spTree>
    <p:extLst>
      <p:ext uri="{BB962C8B-B14F-4D97-AF65-F5344CB8AC3E}">
        <p14:creationId xmlns:p14="http://schemas.microsoft.com/office/powerpoint/2010/main" val="60473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0D0D0D"/>
                </a:solidFill>
                <a:effectLst/>
                <a:latin typeface="Söhne"/>
              </a:rPr>
              <a:t>Scrum,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yönetimi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çerçevedir</a:t>
            </a:r>
            <a:r>
              <a:rPr lang="en-US" b="0" i="0" dirty="0">
                <a:solidFill>
                  <a:srgbClr val="0D0D0D"/>
                </a:solidFill>
                <a:effectLst/>
                <a:latin typeface="Söhne"/>
              </a:rPr>
              <a:t>. </a:t>
            </a:r>
            <a:r>
              <a:rPr lang="en-US" b="0" i="0" dirty="0" err="1">
                <a:solidFill>
                  <a:srgbClr val="0D0D0D"/>
                </a:solidFill>
                <a:effectLst/>
                <a:latin typeface="Söhne"/>
              </a:rPr>
              <a:t>Esasen</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etkili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verimli</a:t>
            </a:r>
            <a:r>
              <a:rPr lang="en-US" b="0" i="0" dirty="0">
                <a:solidFill>
                  <a:srgbClr val="0D0D0D"/>
                </a:solidFill>
                <a:effectLst/>
                <a:latin typeface="Söhne"/>
              </a:rPr>
              <a:t> hale </a:t>
            </a:r>
            <a:r>
              <a:rPr lang="en-US" b="0" i="0" dirty="0" err="1">
                <a:solidFill>
                  <a:srgbClr val="0D0D0D"/>
                </a:solidFill>
                <a:effectLst/>
                <a:latin typeface="Söhne"/>
              </a:rPr>
              <a:t>getirmek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kullanılır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başka</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da </a:t>
            </a:r>
            <a:r>
              <a:rPr lang="en-US" b="0" i="0" dirty="0" err="1">
                <a:solidFill>
                  <a:srgbClr val="0D0D0D"/>
                </a:solidFill>
                <a:effectLst/>
                <a:latin typeface="Söhne"/>
              </a:rPr>
              <a:t>uygulanabilir</a:t>
            </a:r>
            <a:r>
              <a:rPr lang="en-US" b="0" i="0" dirty="0">
                <a:solidFill>
                  <a:srgbClr val="0D0D0D"/>
                </a:solidFill>
                <a:effectLst/>
                <a:latin typeface="Söhne"/>
              </a:rPr>
              <a:t>.</a:t>
            </a:r>
          </a:p>
          <a:p>
            <a:pPr algn="l"/>
            <a:r>
              <a:rPr lang="en-US" b="0" i="0" dirty="0">
                <a:solidFill>
                  <a:srgbClr val="0D0D0D"/>
                </a:solidFill>
                <a:effectLst/>
                <a:latin typeface="Söhne"/>
              </a:rPr>
              <a:t>Scrum, </a:t>
            </a:r>
            <a:r>
              <a:rPr lang="en-US" b="0" i="0" dirty="0" err="1">
                <a:solidFill>
                  <a:srgbClr val="0D0D0D"/>
                </a:solidFill>
                <a:effectLst/>
                <a:latin typeface="Söhne"/>
              </a:rPr>
              <a:t>belirli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projenin</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çerçeve</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tanımlanabilir</a:t>
            </a:r>
            <a:r>
              <a:rPr lang="en-US" b="0" i="0" dirty="0">
                <a:solidFill>
                  <a:srgbClr val="0D0D0D"/>
                </a:solidFill>
                <a:effectLst/>
                <a:latin typeface="Söhne"/>
              </a:rPr>
              <a:t>. Esas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zaman </a:t>
            </a:r>
            <a:r>
              <a:rPr lang="en-US" b="0" i="0" dirty="0" err="1">
                <a:solidFill>
                  <a:srgbClr val="0D0D0D"/>
                </a:solidFill>
                <a:effectLst/>
                <a:latin typeface="Söhne"/>
              </a:rPr>
              <a:t>zaman</a:t>
            </a:r>
            <a:r>
              <a:rPr lang="en-US" b="0" i="0" dirty="0">
                <a:solidFill>
                  <a:srgbClr val="0D0D0D"/>
                </a:solidFill>
                <a:effectLst/>
                <a:latin typeface="Söhne"/>
              </a:rPr>
              <a:t> </a:t>
            </a:r>
            <a:r>
              <a:rPr lang="en-US" b="0" i="0" dirty="0" err="1">
                <a:solidFill>
                  <a:srgbClr val="0D0D0D"/>
                </a:solidFill>
                <a:effectLst/>
                <a:latin typeface="Söhne"/>
              </a:rPr>
              <a:t>gözden</a:t>
            </a:r>
            <a:r>
              <a:rPr lang="en-US" b="0" i="0" dirty="0">
                <a:solidFill>
                  <a:srgbClr val="0D0D0D"/>
                </a:solidFill>
                <a:effectLst/>
                <a:latin typeface="Söhne"/>
              </a:rPr>
              <a:t> </a:t>
            </a:r>
            <a:r>
              <a:rPr lang="en-US" b="0" i="0" dirty="0" err="1">
                <a:solidFill>
                  <a:srgbClr val="0D0D0D"/>
                </a:solidFill>
                <a:effectLst/>
                <a:latin typeface="Söhne"/>
              </a:rPr>
              <a:t>geçirme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iyileştirme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içeren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ekiplerle</a:t>
            </a:r>
            <a:r>
              <a:rPr lang="en-US" b="0" i="0" dirty="0">
                <a:solidFill>
                  <a:srgbClr val="0D0D0D"/>
                </a:solidFill>
                <a:effectLst/>
                <a:latin typeface="Söhne"/>
              </a:rPr>
              <a:t> </a:t>
            </a:r>
            <a:r>
              <a:rPr lang="en-US" b="0" i="0" dirty="0" err="1">
                <a:solidFill>
                  <a:srgbClr val="0D0D0D"/>
                </a:solidFill>
                <a:effectLst/>
                <a:latin typeface="Söhne"/>
              </a:rPr>
              <a:t>çalışmayı</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 Scrum, </a:t>
            </a:r>
            <a:r>
              <a:rPr lang="en-US" b="0" i="0" dirty="0" err="1">
                <a:solidFill>
                  <a:srgbClr val="0D0D0D"/>
                </a:solidFill>
                <a:effectLst/>
                <a:latin typeface="Söhne"/>
              </a:rPr>
              <a:t>bir</a:t>
            </a:r>
            <a:r>
              <a:rPr lang="en-US" b="0" i="0" dirty="0">
                <a:solidFill>
                  <a:srgbClr val="0D0D0D"/>
                </a:solidFill>
                <a:effectLst/>
                <a:latin typeface="Söhne"/>
              </a:rPr>
              <a:t> dizi </a:t>
            </a:r>
            <a:r>
              <a:rPr lang="en-US" b="0" i="0" dirty="0" err="1">
                <a:solidFill>
                  <a:srgbClr val="0D0D0D"/>
                </a:solidFill>
                <a:effectLst/>
                <a:latin typeface="Söhne"/>
              </a:rPr>
              <a:t>rol</a:t>
            </a:r>
            <a:r>
              <a:rPr lang="en-US" b="0" i="0" dirty="0">
                <a:solidFill>
                  <a:srgbClr val="0D0D0D"/>
                </a:solidFill>
                <a:effectLst/>
                <a:latin typeface="Söhne"/>
              </a:rPr>
              <a:t>, </a:t>
            </a:r>
            <a:r>
              <a:rPr lang="en-US" b="0" i="0" dirty="0" err="1">
                <a:solidFill>
                  <a:srgbClr val="0D0D0D"/>
                </a:solidFill>
                <a:effectLst/>
                <a:latin typeface="Söhne"/>
              </a:rPr>
              <a:t>olay</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araçtan</a:t>
            </a:r>
            <a:r>
              <a:rPr lang="en-US" b="0" i="0" dirty="0">
                <a:solidFill>
                  <a:srgbClr val="0D0D0D"/>
                </a:solidFill>
                <a:effectLst/>
                <a:latin typeface="Söhne"/>
              </a:rPr>
              <a:t> </a:t>
            </a:r>
            <a:r>
              <a:rPr lang="en-US" b="0" i="0" dirty="0" err="1">
                <a:solidFill>
                  <a:srgbClr val="0D0D0D"/>
                </a:solidFill>
                <a:effectLst/>
                <a:latin typeface="Söhne"/>
              </a:rPr>
              <a:t>oluşur</a:t>
            </a:r>
            <a:r>
              <a:rPr lang="tr-TR" b="0" i="0" dirty="0">
                <a:solidFill>
                  <a:srgbClr val="0D0D0D"/>
                </a:solidFill>
                <a:effectLst/>
                <a:latin typeface="Söhne"/>
              </a:rPr>
              <a:t>.</a:t>
            </a:r>
            <a:endParaRPr lang="en-US" b="0" i="0" dirty="0">
              <a:solidFill>
                <a:srgbClr val="0D0D0D"/>
              </a:solidFill>
              <a:effectLst/>
              <a:latin typeface="Söhne"/>
            </a:endParaRP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15</a:t>
            </a:fld>
            <a:endParaRPr lang="en-US"/>
          </a:p>
        </p:txBody>
      </p:sp>
    </p:spTree>
    <p:extLst>
      <p:ext uri="{BB962C8B-B14F-4D97-AF65-F5344CB8AC3E}">
        <p14:creationId xmlns:p14="http://schemas.microsoft.com/office/powerpoint/2010/main" val="3721423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Scrum Master:</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Scrum Master, </a:t>
            </a:r>
            <a:r>
              <a:rPr lang="en-US" b="0" i="0" dirty="0" err="1">
                <a:solidFill>
                  <a:srgbClr val="0D0D0D"/>
                </a:solidFill>
                <a:effectLst/>
                <a:latin typeface="Söhne"/>
              </a:rPr>
              <a:t>Scrum'un</a:t>
            </a:r>
            <a:r>
              <a:rPr lang="en-US" b="0" i="0" dirty="0">
                <a:solidFill>
                  <a:srgbClr val="0D0D0D"/>
                </a:solidFill>
                <a:effectLst/>
                <a:latin typeface="Söhne"/>
              </a:rPr>
              <a:t>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uygulamalarına</a:t>
            </a:r>
            <a:r>
              <a:rPr lang="en-US" b="0" i="0" dirty="0">
                <a:solidFill>
                  <a:srgbClr val="0D0D0D"/>
                </a:solidFill>
                <a:effectLst/>
                <a:latin typeface="Söhne"/>
              </a:rPr>
              <a:t> </a:t>
            </a:r>
            <a:r>
              <a:rPr lang="en-US" b="0" i="0" dirty="0" err="1">
                <a:solidFill>
                  <a:srgbClr val="0D0D0D"/>
                </a:solidFill>
                <a:effectLst/>
                <a:latin typeface="Söhne"/>
              </a:rPr>
              <a:t>rehberlik</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lideridir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Scrum </a:t>
            </a:r>
            <a:r>
              <a:rPr lang="en-US" b="0" i="0" dirty="0" err="1">
                <a:solidFill>
                  <a:srgbClr val="0D0D0D"/>
                </a:solidFill>
                <a:effectLst/>
                <a:latin typeface="Söhne"/>
              </a:rPr>
              <a:t>ilkelerini</a:t>
            </a:r>
            <a:r>
              <a:rPr lang="en-US" b="0" i="0" dirty="0">
                <a:solidFill>
                  <a:srgbClr val="0D0D0D"/>
                </a:solidFill>
                <a:effectLst/>
                <a:latin typeface="Söhne"/>
              </a:rPr>
              <a:t> </a:t>
            </a:r>
            <a:r>
              <a:rPr lang="en-US" b="0" i="0" dirty="0" err="1">
                <a:solidFill>
                  <a:srgbClr val="0D0D0D"/>
                </a:solidFill>
                <a:effectLst/>
                <a:latin typeface="Söhne"/>
              </a:rPr>
              <a:t>anlamasını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uygulamalarını</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Engelleri</a:t>
            </a:r>
            <a:r>
              <a:rPr lang="en-US" b="0" i="0" dirty="0">
                <a:solidFill>
                  <a:srgbClr val="0D0D0D"/>
                </a:solidFill>
                <a:effectLst/>
                <a:latin typeface="Söhne"/>
              </a:rPr>
              <a:t> </a:t>
            </a:r>
            <a:r>
              <a:rPr lang="en-US" b="0" i="0" dirty="0" err="1">
                <a:solidFill>
                  <a:srgbClr val="0D0D0D"/>
                </a:solidFill>
                <a:effectLst/>
                <a:latin typeface="Söhne"/>
              </a:rPr>
              <a:t>kaldırmak</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verimliliğini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süreci</a:t>
            </a:r>
            <a:r>
              <a:rPr lang="en-US" b="0" i="0" dirty="0">
                <a:solidFill>
                  <a:srgbClr val="0D0D0D"/>
                </a:solidFill>
                <a:effectLst/>
                <a:latin typeface="Söhne"/>
              </a:rPr>
              <a:t> </a:t>
            </a:r>
            <a:r>
              <a:rPr lang="en-US" b="0" i="0" dirty="0" err="1">
                <a:solidFill>
                  <a:srgbClr val="0D0D0D"/>
                </a:solidFill>
                <a:effectLst/>
                <a:latin typeface="Söhne"/>
              </a:rPr>
              <a:t>iyileştirmek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etmesine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sorunları</a:t>
            </a:r>
            <a:r>
              <a:rPr lang="en-US" b="0" i="0" dirty="0">
                <a:solidFill>
                  <a:srgbClr val="0D0D0D"/>
                </a:solidFill>
                <a:effectLst/>
                <a:latin typeface="Söhne"/>
              </a:rPr>
              <a:t> </a:t>
            </a:r>
            <a:r>
              <a:rPr lang="en-US" b="0" i="0" dirty="0" err="1">
                <a:solidFill>
                  <a:srgbClr val="0D0D0D"/>
                </a:solidFill>
                <a:effectLst/>
                <a:latin typeface="Söhne"/>
              </a:rPr>
              <a:t>çözmesine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doğrudan</a:t>
            </a:r>
            <a:r>
              <a:rPr lang="en-US" b="0" i="0" dirty="0">
                <a:solidFill>
                  <a:srgbClr val="0D0D0D"/>
                </a:solidFill>
                <a:effectLst/>
                <a:latin typeface="Söhne"/>
              </a:rPr>
              <a:t> </a:t>
            </a:r>
            <a:r>
              <a:rPr lang="en-US" b="0" i="0" dirty="0" err="1">
                <a:solidFill>
                  <a:srgbClr val="0D0D0D"/>
                </a:solidFill>
                <a:effectLst/>
                <a:latin typeface="Söhne"/>
              </a:rPr>
              <a:t>müdahale</a:t>
            </a:r>
            <a:r>
              <a:rPr lang="en-US" b="0" i="0" dirty="0">
                <a:solidFill>
                  <a:srgbClr val="0D0D0D"/>
                </a:solidFill>
                <a:effectLst/>
                <a:latin typeface="Söhne"/>
              </a:rPr>
              <a:t> </a:t>
            </a:r>
            <a:r>
              <a:rPr lang="en-US" b="0" i="0" dirty="0" err="1">
                <a:solidFill>
                  <a:srgbClr val="0D0D0D"/>
                </a:solidFill>
                <a:effectLst/>
                <a:latin typeface="Söhne"/>
              </a:rPr>
              <a:t>etmez</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paydaşlar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iletişimi</a:t>
            </a:r>
            <a:r>
              <a:rPr lang="en-US" b="0" i="0" dirty="0">
                <a:solidFill>
                  <a:srgbClr val="0D0D0D"/>
                </a:solidFill>
                <a:effectLst/>
                <a:latin typeface="Söhne"/>
              </a:rPr>
              <a:t> </a:t>
            </a:r>
            <a:r>
              <a:rPr lang="en-US" b="0" i="0" dirty="0" err="1">
                <a:solidFill>
                  <a:srgbClr val="0D0D0D"/>
                </a:solidFill>
                <a:effectLst/>
                <a:latin typeface="Söhne"/>
              </a:rPr>
              <a:t>kolaylaştırır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Product Owner:</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gereksinimlerini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önceliklerini</a:t>
            </a:r>
            <a:r>
              <a:rPr lang="en-US" b="0" i="0" dirty="0">
                <a:solidFill>
                  <a:srgbClr val="0D0D0D"/>
                </a:solidFill>
                <a:effectLst/>
                <a:latin typeface="Söhne"/>
              </a:rPr>
              <a:t> </a:t>
            </a:r>
            <a:r>
              <a:rPr lang="en-US" b="0" i="0" dirty="0" err="1">
                <a:solidFill>
                  <a:srgbClr val="0D0D0D"/>
                </a:solidFill>
                <a:effectLst/>
                <a:latin typeface="Söhne"/>
              </a:rPr>
              <a:t>belirleyen</a:t>
            </a:r>
            <a:r>
              <a:rPr lang="en-US" b="0" i="0" dirty="0">
                <a:solidFill>
                  <a:srgbClr val="0D0D0D"/>
                </a:solidFill>
                <a:effectLst/>
                <a:latin typeface="Söhne"/>
              </a:rPr>
              <a:t> </a:t>
            </a:r>
            <a:r>
              <a:rPr lang="en-US" b="0" i="0" dirty="0" err="1">
                <a:solidFill>
                  <a:srgbClr val="0D0D0D"/>
                </a:solidFill>
                <a:effectLst/>
                <a:latin typeface="Söhne"/>
              </a:rPr>
              <a:t>kişidir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temsilcisidir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onların</a:t>
            </a:r>
            <a:r>
              <a:rPr lang="en-US" b="0" i="0" dirty="0">
                <a:solidFill>
                  <a:srgbClr val="0D0D0D"/>
                </a:solidFill>
                <a:effectLst/>
                <a:latin typeface="Söhne"/>
              </a:rPr>
              <a:t> </a:t>
            </a:r>
            <a:r>
              <a:rPr lang="en-US" b="0" i="0" dirty="0" err="1">
                <a:solidFill>
                  <a:srgbClr val="0D0D0D"/>
                </a:solidFill>
                <a:effectLst/>
                <a:latin typeface="Söhne"/>
              </a:rPr>
              <a:t>ihtiyaçlarını</a:t>
            </a:r>
            <a:r>
              <a:rPr lang="en-US" b="0" i="0" dirty="0">
                <a:solidFill>
                  <a:srgbClr val="0D0D0D"/>
                </a:solidFill>
                <a:effectLst/>
                <a:latin typeface="Söhne"/>
              </a:rPr>
              <a:t> </a:t>
            </a:r>
            <a:r>
              <a:rPr lang="en-US" b="0" i="0" dirty="0" err="1">
                <a:solidFill>
                  <a:srgbClr val="0D0D0D"/>
                </a:solidFill>
                <a:effectLst/>
                <a:latin typeface="Söhne"/>
              </a:rPr>
              <a:t>anlar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ihtiyaçlara</a:t>
            </a:r>
            <a:r>
              <a:rPr lang="en-US" b="0" i="0" dirty="0">
                <a:solidFill>
                  <a:srgbClr val="0D0D0D"/>
                </a:solidFill>
                <a:effectLst/>
                <a:latin typeface="Söhne"/>
              </a:rPr>
              <a:t> </a:t>
            </a:r>
            <a:r>
              <a:rPr lang="en-US" b="0" i="0" dirty="0" err="1">
                <a:solidFill>
                  <a:srgbClr val="0D0D0D"/>
                </a:solidFill>
                <a:effectLst/>
                <a:latin typeface="Söhne"/>
              </a:rPr>
              <a:t>odaklanmasını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sürecinde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gereksinimleri</a:t>
            </a:r>
            <a:r>
              <a:rPr lang="en-US" b="0" i="0" dirty="0">
                <a:solidFill>
                  <a:srgbClr val="0D0D0D"/>
                </a:solidFill>
                <a:effectLst/>
                <a:latin typeface="Söhne"/>
              </a:rPr>
              <a:t> </a:t>
            </a:r>
            <a:r>
              <a:rPr lang="en-US" b="0" i="0" dirty="0" err="1">
                <a:solidFill>
                  <a:srgbClr val="0D0D0D"/>
                </a:solidFill>
                <a:effectLst/>
                <a:latin typeface="Söhne"/>
              </a:rPr>
              <a:t>günceller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takıma</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neden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anlatır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sonuçlarının</a:t>
            </a:r>
            <a:r>
              <a:rPr lang="en-US" b="0" i="0" dirty="0">
                <a:solidFill>
                  <a:srgbClr val="0D0D0D"/>
                </a:solidFill>
                <a:effectLst/>
                <a:latin typeface="Söhne"/>
              </a:rPr>
              <a:t> </a:t>
            </a:r>
            <a:r>
              <a:rPr lang="en-US" b="0" i="0" dirty="0" err="1">
                <a:solidFill>
                  <a:srgbClr val="0D0D0D"/>
                </a:solidFill>
                <a:effectLst/>
                <a:latin typeface="Söhne"/>
              </a:rPr>
              <a:t>nasıl</a:t>
            </a:r>
            <a:r>
              <a:rPr lang="en-US" b="0" i="0" dirty="0">
                <a:solidFill>
                  <a:srgbClr val="0D0D0D"/>
                </a:solidFill>
                <a:effectLst/>
                <a:latin typeface="Söhne"/>
              </a:rPr>
              <a:t> </a:t>
            </a:r>
            <a:r>
              <a:rPr lang="en-US" b="0" i="0" dirty="0" err="1">
                <a:solidFill>
                  <a:srgbClr val="0D0D0D"/>
                </a:solidFill>
                <a:effectLst/>
                <a:latin typeface="Söhne"/>
              </a:rPr>
              <a:t>değer</a:t>
            </a:r>
            <a:r>
              <a:rPr lang="en-US" b="0" i="0" dirty="0">
                <a:solidFill>
                  <a:srgbClr val="0D0D0D"/>
                </a:solidFill>
                <a:effectLst/>
                <a:latin typeface="Söhne"/>
              </a:rPr>
              <a:t> </a:t>
            </a:r>
            <a:r>
              <a:rPr lang="en-US" b="0" i="0" dirty="0" err="1">
                <a:solidFill>
                  <a:srgbClr val="0D0D0D"/>
                </a:solidFill>
                <a:effectLst/>
                <a:latin typeface="Söhne"/>
              </a:rPr>
              <a:t>sağlayacağını</a:t>
            </a:r>
            <a:r>
              <a:rPr lang="en-US" b="0" i="0" dirty="0">
                <a:solidFill>
                  <a:srgbClr val="0D0D0D"/>
                </a:solidFill>
                <a:effectLst/>
                <a:latin typeface="Söhne"/>
              </a:rPr>
              <a:t> </a:t>
            </a:r>
            <a:r>
              <a:rPr lang="en-US" b="0" i="0" dirty="0" err="1">
                <a:solidFill>
                  <a:srgbClr val="0D0D0D"/>
                </a:solidFill>
                <a:effectLst/>
                <a:latin typeface="Söhne"/>
              </a:rPr>
              <a:t>açıklar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bütçesi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zaman </a:t>
            </a:r>
            <a:r>
              <a:rPr lang="en-US" b="0" i="0" dirty="0" err="1">
                <a:solidFill>
                  <a:srgbClr val="0D0D0D"/>
                </a:solidFill>
                <a:effectLst/>
                <a:latin typeface="Söhne"/>
              </a:rPr>
              <a:t>çizelgesi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konularda</a:t>
            </a:r>
            <a:r>
              <a:rPr lang="en-US" b="0" i="0" dirty="0">
                <a:solidFill>
                  <a:srgbClr val="0D0D0D"/>
                </a:solidFill>
                <a:effectLst/>
                <a:latin typeface="Söhne"/>
              </a:rPr>
              <a:t> </a:t>
            </a:r>
            <a:r>
              <a:rPr lang="en-US" b="0" i="0" dirty="0" err="1">
                <a:solidFill>
                  <a:srgbClr val="0D0D0D"/>
                </a:solidFill>
                <a:effectLst/>
                <a:latin typeface="Söhne"/>
              </a:rPr>
              <a:t>karar</a:t>
            </a:r>
            <a:r>
              <a:rPr lang="en-US" b="0" i="0" dirty="0">
                <a:solidFill>
                  <a:srgbClr val="0D0D0D"/>
                </a:solidFill>
                <a:effectLst/>
                <a:latin typeface="Söhne"/>
              </a:rPr>
              <a:t> alma </a:t>
            </a:r>
            <a:r>
              <a:rPr lang="en-US" b="0" i="0" dirty="0" err="1">
                <a:solidFill>
                  <a:srgbClr val="0D0D0D"/>
                </a:solidFill>
                <a:effectLst/>
                <a:latin typeface="Söhne"/>
              </a:rPr>
              <a:t>yetkisine</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Development Team:</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Development Team,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geliştirilmesinden</a:t>
            </a:r>
            <a:r>
              <a:rPr lang="en-US" b="0" i="0" dirty="0">
                <a:solidFill>
                  <a:srgbClr val="0D0D0D"/>
                </a:solidFill>
                <a:effectLst/>
                <a:latin typeface="Söhne"/>
              </a:rPr>
              <a:t> </a:t>
            </a:r>
            <a:r>
              <a:rPr lang="en-US" b="0" i="0" dirty="0" err="1">
                <a:solidFill>
                  <a:srgbClr val="0D0D0D"/>
                </a:solidFill>
                <a:effectLst/>
                <a:latin typeface="Söhne"/>
              </a:rPr>
              <a:t>sorumlu</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ekiptir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test </a:t>
            </a:r>
            <a:r>
              <a:rPr lang="en-US" b="0" i="0" dirty="0" err="1">
                <a:solidFill>
                  <a:srgbClr val="0D0D0D"/>
                </a:solidFill>
                <a:effectLst/>
                <a:latin typeface="Söhne"/>
              </a:rPr>
              <a:t>etme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tasarım</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çeşitli</a:t>
            </a:r>
            <a:r>
              <a:rPr lang="en-US" b="0" i="0" dirty="0">
                <a:solidFill>
                  <a:srgbClr val="0D0D0D"/>
                </a:solidFill>
                <a:effectLst/>
                <a:latin typeface="Söhne"/>
              </a:rPr>
              <a:t> </a:t>
            </a:r>
            <a:r>
              <a:rPr lang="en-US" b="0" i="0" dirty="0" err="1">
                <a:solidFill>
                  <a:srgbClr val="0D0D0D"/>
                </a:solidFill>
                <a:effectLst/>
                <a:latin typeface="Söhne"/>
              </a:rPr>
              <a:t>becerilere</a:t>
            </a:r>
            <a:r>
              <a:rPr lang="en-US" b="0" i="0" dirty="0">
                <a:solidFill>
                  <a:srgbClr val="0D0D0D"/>
                </a:solidFill>
                <a:effectLst/>
                <a:latin typeface="Söhne"/>
              </a:rPr>
              <a:t> </a:t>
            </a:r>
            <a:r>
              <a:rPr lang="en-US" b="0" i="0" dirty="0" err="1">
                <a:solidFill>
                  <a:srgbClr val="0D0D0D"/>
                </a:solidFill>
                <a:effectLst/>
                <a:latin typeface="Söhne"/>
              </a:rPr>
              <a:t>sahip</a:t>
            </a:r>
            <a:r>
              <a:rPr lang="en-US" b="0" i="0" dirty="0">
                <a:solidFill>
                  <a:srgbClr val="0D0D0D"/>
                </a:solidFill>
                <a:effectLst/>
                <a:latin typeface="Söhne"/>
              </a:rPr>
              <a:t> </a:t>
            </a:r>
            <a:r>
              <a:rPr lang="en-US" b="0" i="0" dirty="0" err="1">
                <a:solidFill>
                  <a:srgbClr val="0D0D0D"/>
                </a:solidFill>
                <a:effectLst/>
                <a:latin typeface="Söhne"/>
              </a:rPr>
              <a:t>olabilir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Scrum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planlar</a:t>
            </a:r>
            <a:r>
              <a:rPr lang="en-US" b="0" i="0" dirty="0">
                <a:solidFill>
                  <a:srgbClr val="0D0D0D"/>
                </a:solidFill>
                <a:effectLst/>
                <a:latin typeface="Söhne"/>
              </a:rPr>
              <a:t>, </a:t>
            </a:r>
            <a:r>
              <a:rPr lang="en-US" b="0" i="0" dirty="0" err="1">
                <a:solidFill>
                  <a:srgbClr val="0D0D0D"/>
                </a:solidFill>
                <a:effectLst/>
                <a:latin typeface="Söhne"/>
              </a:rPr>
              <a:t>gerçekleştirir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değerli</a:t>
            </a:r>
            <a:r>
              <a:rPr lang="en-US" b="0" i="0" dirty="0">
                <a:solidFill>
                  <a:srgbClr val="0D0D0D"/>
                </a:solidFill>
                <a:effectLst/>
                <a:latin typeface="Söhne"/>
              </a:rPr>
              <a:t> </a:t>
            </a:r>
            <a:r>
              <a:rPr lang="en-US" b="0" i="0" dirty="0" err="1">
                <a:solidFill>
                  <a:srgbClr val="0D0D0D"/>
                </a:solidFill>
                <a:effectLst/>
                <a:latin typeface="Söhne"/>
              </a:rPr>
              <a:t>özellikleri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sürede</a:t>
            </a:r>
            <a:r>
              <a:rPr lang="en-US" b="0" i="0" dirty="0">
                <a:solidFill>
                  <a:srgbClr val="0D0D0D"/>
                </a:solidFill>
                <a:effectLst/>
                <a:latin typeface="Söhne"/>
              </a:rPr>
              <a:t> </a:t>
            </a:r>
            <a:r>
              <a:rPr lang="en-US" b="0" i="0" dirty="0" err="1">
                <a:solidFill>
                  <a:srgbClr val="0D0D0D"/>
                </a:solidFill>
                <a:effectLst/>
                <a:latin typeface="Söhne"/>
              </a:rPr>
              <a:t>teslim</a:t>
            </a:r>
            <a:r>
              <a:rPr lang="en-US" b="0" i="0" dirty="0">
                <a:solidFill>
                  <a:srgbClr val="0D0D0D"/>
                </a:solidFill>
                <a:effectLst/>
                <a:latin typeface="Söhne"/>
              </a:rPr>
              <a:t> </a:t>
            </a:r>
            <a:r>
              <a:rPr lang="en-US" b="0" i="0" dirty="0" err="1">
                <a:solidFill>
                  <a:srgbClr val="0D0D0D"/>
                </a:solidFill>
                <a:effectLst/>
                <a:latin typeface="Söhne"/>
              </a:rPr>
              <a:t>etmeyi</a:t>
            </a:r>
            <a:r>
              <a:rPr lang="en-US" b="0" i="0" dirty="0">
                <a:solidFill>
                  <a:srgbClr val="0D0D0D"/>
                </a:solidFill>
                <a:effectLst/>
                <a:latin typeface="Söhne"/>
              </a:rPr>
              <a:t> </a:t>
            </a:r>
            <a:r>
              <a:rPr lang="en-US" b="0" i="0" dirty="0" err="1">
                <a:solidFill>
                  <a:srgbClr val="0D0D0D"/>
                </a:solidFill>
                <a:effectLst/>
                <a:latin typeface="Söhne"/>
              </a:rPr>
              <a:t>amaçlar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Her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kendisine</a:t>
            </a:r>
            <a:r>
              <a:rPr lang="en-US" b="0" i="0" dirty="0">
                <a:solidFill>
                  <a:srgbClr val="0D0D0D"/>
                </a:solidFill>
                <a:effectLst/>
                <a:latin typeface="Söhne"/>
              </a:rPr>
              <a:t> </a:t>
            </a:r>
            <a:r>
              <a:rPr lang="en-US" b="0" i="0" dirty="0" err="1">
                <a:solidFill>
                  <a:srgbClr val="0D0D0D"/>
                </a:solidFill>
                <a:effectLst/>
                <a:latin typeface="Söhne"/>
              </a:rPr>
              <a:t>verilen</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alır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ilerlemeyi</a:t>
            </a:r>
            <a:r>
              <a:rPr lang="en-US" b="0" i="0" dirty="0">
                <a:solidFill>
                  <a:srgbClr val="0D0D0D"/>
                </a:solidFill>
                <a:effectLst/>
                <a:latin typeface="Söhne"/>
              </a:rPr>
              <a:t> </a:t>
            </a:r>
            <a:r>
              <a:rPr lang="en-US" b="0" i="0" dirty="0" err="1">
                <a:solidFill>
                  <a:srgbClr val="0D0D0D"/>
                </a:solidFill>
                <a:effectLst/>
                <a:latin typeface="Söhne"/>
              </a:rPr>
              <a:t>izler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üretilen</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değerlendirir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16</a:t>
            </a:fld>
            <a:endParaRPr lang="en-US"/>
          </a:p>
        </p:txBody>
      </p:sp>
    </p:spTree>
    <p:extLst>
      <p:ext uri="{BB962C8B-B14F-4D97-AF65-F5344CB8AC3E}">
        <p14:creationId xmlns:p14="http://schemas.microsoft.com/office/powerpoint/2010/main" val="289966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17</a:t>
            </a:fld>
            <a:endParaRPr lang="en-US"/>
          </a:p>
        </p:txBody>
      </p:sp>
    </p:spTree>
    <p:extLst>
      <p:ext uri="{BB962C8B-B14F-4D97-AF65-F5344CB8AC3E}">
        <p14:creationId xmlns:p14="http://schemas.microsoft.com/office/powerpoint/2010/main" val="3295776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18</a:t>
            </a:fld>
            <a:endParaRPr lang="en-US"/>
          </a:p>
        </p:txBody>
      </p:sp>
    </p:spTree>
    <p:extLst>
      <p:ext uri="{BB962C8B-B14F-4D97-AF65-F5344CB8AC3E}">
        <p14:creationId xmlns:p14="http://schemas.microsoft.com/office/powerpoint/2010/main" val="498815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19</a:t>
            </a:fld>
            <a:endParaRPr lang="en-US"/>
          </a:p>
        </p:txBody>
      </p:sp>
    </p:spTree>
    <p:extLst>
      <p:ext uri="{BB962C8B-B14F-4D97-AF65-F5344CB8AC3E}">
        <p14:creationId xmlns:p14="http://schemas.microsoft.com/office/powerpoint/2010/main" val="3429969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Sprint: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belirlenmiş</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aralığında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çalışılan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dilimidir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Tipik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2 </a:t>
            </a:r>
            <a:r>
              <a:rPr lang="en-US" b="0" i="0" dirty="0" err="1">
                <a:solidFill>
                  <a:srgbClr val="0D0D0D"/>
                </a:solidFill>
                <a:effectLst/>
                <a:latin typeface="Söhne"/>
              </a:rPr>
              <a:t>ila</a:t>
            </a:r>
            <a:r>
              <a:rPr lang="en-US" b="0" i="0" dirty="0">
                <a:solidFill>
                  <a:srgbClr val="0D0D0D"/>
                </a:solidFill>
                <a:effectLst/>
                <a:latin typeface="Söhne"/>
              </a:rPr>
              <a:t> 4 </a:t>
            </a:r>
            <a:r>
              <a:rPr lang="en-US" b="0" i="0" dirty="0" err="1">
                <a:solidFill>
                  <a:srgbClr val="0D0D0D"/>
                </a:solidFill>
                <a:effectLst/>
                <a:latin typeface="Söhne"/>
              </a:rPr>
              <a:t>hafta</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süren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dilimini</a:t>
            </a:r>
            <a:r>
              <a:rPr lang="en-US" b="0" i="0" dirty="0">
                <a:solidFill>
                  <a:srgbClr val="0D0D0D"/>
                </a:solidFill>
                <a:effectLst/>
                <a:latin typeface="Söhne"/>
              </a:rPr>
              <a:t> </a:t>
            </a:r>
            <a:r>
              <a:rPr lang="en-US" b="0" i="0" dirty="0" err="1">
                <a:solidFill>
                  <a:srgbClr val="0D0D0D"/>
                </a:solidFill>
                <a:effectLst/>
                <a:latin typeface="Söhne"/>
              </a:rPr>
              <a:t>kapsar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seçilen</a:t>
            </a:r>
            <a:r>
              <a:rPr lang="en-US" b="0" i="0" dirty="0">
                <a:solidFill>
                  <a:srgbClr val="0D0D0D"/>
                </a:solidFill>
                <a:effectLst/>
                <a:latin typeface="Söhne"/>
              </a:rPr>
              <a:t> </a:t>
            </a:r>
            <a:r>
              <a:rPr lang="en-US" b="0" i="0" dirty="0" err="1">
                <a:solidFill>
                  <a:srgbClr val="0D0D0D"/>
                </a:solidFill>
                <a:effectLst/>
                <a:latin typeface="Söhne"/>
              </a:rPr>
              <a:t>özellikler</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işler</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odaklanılır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başlangıç</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bitiş</a:t>
            </a:r>
            <a:r>
              <a:rPr lang="en-US" b="0" i="0" dirty="0">
                <a:solidFill>
                  <a:srgbClr val="0D0D0D"/>
                </a:solidFill>
                <a:effectLst/>
                <a:latin typeface="Söhne"/>
              </a:rPr>
              <a:t> </a:t>
            </a:r>
            <a:r>
              <a:rPr lang="en-US" b="0" i="0" dirty="0" err="1">
                <a:solidFill>
                  <a:srgbClr val="0D0D0D"/>
                </a:solidFill>
                <a:effectLst/>
                <a:latin typeface="Söhne"/>
              </a:rPr>
              <a:t>tarihleriyle</a:t>
            </a:r>
            <a:r>
              <a:rPr lang="en-US" b="0" i="0" dirty="0">
                <a:solidFill>
                  <a:srgbClr val="0D0D0D"/>
                </a:solidFill>
                <a:effectLst/>
                <a:latin typeface="Söhne"/>
              </a:rPr>
              <a:t> net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tanımlanır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sabitlenir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Sprint </a:t>
            </a:r>
            <a:r>
              <a:rPr lang="en-US" b="1" i="0" dirty="0" err="1">
                <a:solidFill>
                  <a:srgbClr val="0D0D0D"/>
                </a:solidFill>
                <a:effectLst/>
                <a:latin typeface="Söhne"/>
              </a:rPr>
              <a:t>Planlaması</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Planlaması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Sprint'in</a:t>
            </a:r>
            <a:r>
              <a:rPr lang="en-US" b="0" i="0" dirty="0">
                <a:solidFill>
                  <a:srgbClr val="0D0D0D"/>
                </a:solidFill>
                <a:effectLst/>
                <a:latin typeface="Söhne"/>
              </a:rPr>
              <a:t> </a:t>
            </a:r>
            <a:r>
              <a:rPr lang="en-US" b="0" i="0" dirty="0" err="1">
                <a:solidFill>
                  <a:srgbClr val="0D0D0D"/>
                </a:solidFill>
                <a:effectLst/>
                <a:latin typeface="Söhne"/>
              </a:rPr>
              <a:t>başlangıcında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Bu </a:t>
            </a:r>
            <a:r>
              <a:rPr lang="en-US" b="0" i="0" dirty="0" err="1">
                <a:solidFill>
                  <a:srgbClr val="0D0D0D"/>
                </a:solidFill>
                <a:effectLst/>
                <a:latin typeface="Söhne"/>
              </a:rPr>
              <a:t>toplantıda</a:t>
            </a:r>
            <a:r>
              <a:rPr lang="en-US" b="0" i="0" dirty="0">
                <a:solidFill>
                  <a:srgbClr val="0D0D0D"/>
                </a:solidFill>
                <a:effectLst/>
                <a:latin typeface="Söhne"/>
              </a:rPr>
              <a:t>, Product Owner </a:t>
            </a:r>
            <a:r>
              <a:rPr lang="en-US" b="0" i="0" dirty="0" err="1">
                <a:solidFill>
                  <a:srgbClr val="0D0D0D"/>
                </a:solidFill>
                <a:effectLst/>
                <a:latin typeface="Söhne"/>
              </a:rPr>
              <a:t>ve</a:t>
            </a:r>
            <a:r>
              <a:rPr lang="en-US" b="0" i="0" dirty="0">
                <a:solidFill>
                  <a:srgbClr val="0D0D0D"/>
                </a:solidFill>
                <a:effectLst/>
                <a:latin typeface="Söhne"/>
              </a:rPr>
              <a:t> Development Team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araya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yapılacak</a:t>
            </a:r>
            <a:r>
              <a:rPr lang="en-US" b="0" i="0" dirty="0">
                <a:solidFill>
                  <a:srgbClr val="0D0D0D"/>
                </a:solidFill>
                <a:effectLst/>
                <a:latin typeface="Söhne"/>
              </a:rPr>
              <a:t> </a:t>
            </a:r>
            <a:r>
              <a:rPr lang="en-US" b="0" i="0" dirty="0" err="1">
                <a:solidFill>
                  <a:srgbClr val="0D0D0D"/>
                </a:solidFill>
                <a:effectLst/>
                <a:latin typeface="Söhne"/>
              </a:rPr>
              <a:t>işler</a:t>
            </a:r>
            <a:r>
              <a:rPr lang="en-US" b="0" i="0" dirty="0">
                <a:solidFill>
                  <a:srgbClr val="0D0D0D"/>
                </a:solidFill>
                <a:effectLst/>
                <a:latin typeface="Söhne"/>
              </a:rPr>
              <a:t> </a:t>
            </a:r>
            <a:r>
              <a:rPr lang="en-US" b="0" i="0" dirty="0" err="1">
                <a:solidFill>
                  <a:srgbClr val="0D0D0D"/>
                </a:solidFill>
                <a:effectLst/>
                <a:latin typeface="Söhne"/>
              </a:rPr>
              <a:t>belirlenir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Product </a:t>
            </a:r>
            <a:r>
              <a:rPr lang="en-US" b="0" i="0" dirty="0" err="1">
                <a:solidFill>
                  <a:srgbClr val="0D0D0D"/>
                </a:solidFill>
                <a:effectLst/>
                <a:latin typeface="Söhne"/>
              </a:rPr>
              <a:t>Backlog'dan</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gereksinimlerinin</a:t>
            </a:r>
            <a:r>
              <a:rPr lang="en-US" b="0" i="0" dirty="0">
                <a:solidFill>
                  <a:srgbClr val="0D0D0D"/>
                </a:solidFill>
                <a:effectLst/>
                <a:latin typeface="Söhne"/>
              </a:rPr>
              <a:t> </a:t>
            </a:r>
            <a:r>
              <a:rPr lang="en-US" b="0" i="0" dirty="0" err="1">
                <a:solidFill>
                  <a:srgbClr val="0D0D0D"/>
                </a:solidFill>
                <a:effectLst/>
                <a:latin typeface="Söhne"/>
              </a:rPr>
              <a:t>listesi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acil</a:t>
            </a:r>
            <a:r>
              <a:rPr lang="en-US" b="0" i="0" dirty="0">
                <a:solidFill>
                  <a:srgbClr val="0D0D0D"/>
                </a:solidFill>
                <a:effectLst/>
                <a:latin typeface="Söhne"/>
              </a:rPr>
              <a:t> </a:t>
            </a:r>
            <a:r>
              <a:rPr lang="en-US" b="0" i="0" dirty="0" err="1">
                <a:solidFill>
                  <a:srgbClr val="0D0D0D"/>
                </a:solidFill>
                <a:effectLst/>
                <a:latin typeface="Söhne"/>
              </a:rPr>
              <a:t>işler</a:t>
            </a:r>
            <a:r>
              <a:rPr lang="en-US" b="0" i="0" dirty="0">
                <a:solidFill>
                  <a:srgbClr val="0D0D0D"/>
                </a:solidFill>
                <a:effectLst/>
                <a:latin typeface="Söhne"/>
              </a:rPr>
              <a:t> </a:t>
            </a:r>
            <a:r>
              <a:rPr lang="en-US" b="0" i="0" dirty="0" err="1">
                <a:solidFill>
                  <a:srgbClr val="0D0D0D"/>
                </a:solidFill>
                <a:effectLst/>
                <a:latin typeface="Söhne"/>
              </a:rPr>
              <a:t>seçilir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Backlog </a:t>
            </a:r>
            <a:r>
              <a:rPr lang="en-US" b="0" i="0" dirty="0" err="1">
                <a:solidFill>
                  <a:srgbClr val="0D0D0D"/>
                </a:solidFill>
                <a:effectLst/>
                <a:latin typeface="Söhne"/>
              </a:rPr>
              <a:t>oluşturulur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gerçekleştirmek</a:t>
            </a:r>
            <a:r>
              <a:rPr lang="en-US" b="0" i="0" dirty="0">
                <a:solidFill>
                  <a:srgbClr val="0D0D0D"/>
                </a:solidFill>
                <a:effectLst/>
                <a:latin typeface="Söhne"/>
              </a:rPr>
              <a:t> </a:t>
            </a:r>
            <a:r>
              <a:rPr lang="en-US" b="0" i="0" dirty="0" err="1">
                <a:solidFill>
                  <a:srgbClr val="0D0D0D"/>
                </a:solidFill>
                <a:effectLst/>
                <a:latin typeface="Söhne"/>
              </a:rPr>
              <a:t>istediği</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hedefleri</a:t>
            </a:r>
            <a:r>
              <a:rPr lang="en-US" b="0" i="0" dirty="0">
                <a:solidFill>
                  <a:srgbClr val="0D0D0D"/>
                </a:solidFill>
                <a:effectLst/>
                <a:latin typeface="Söhne"/>
              </a:rPr>
              <a:t> </a:t>
            </a:r>
            <a:r>
              <a:rPr lang="en-US" b="0" i="0" dirty="0" err="1">
                <a:solidFill>
                  <a:srgbClr val="0D0D0D"/>
                </a:solidFill>
                <a:effectLst/>
                <a:latin typeface="Söhne"/>
              </a:rPr>
              <a:t>belirler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Daily Scrum:</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Daily Scrum,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incelediği</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Her </a:t>
            </a:r>
            <a:r>
              <a:rPr lang="en-US" b="0" i="0" dirty="0" err="1">
                <a:solidFill>
                  <a:srgbClr val="0D0D0D"/>
                </a:solidFill>
                <a:effectLst/>
                <a:latin typeface="Söhne"/>
              </a:rPr>
              <a:t>gün</a:t>
            </a:r>
            <a:r>
              <a:rPr lang="en-US" b="0" i="0" dirty="0">
                <a:solidFill>
                  <a:srgbClr val="0D0D0D"/>
                </a:solidFill>
                <a:effectLst/>
                <a:latin typeface="Söhne"/>
              </a:rPr>
              <a:t> </a:t>
            </a:r>
            <a:r>
              <a:rPr lang="en-US" b="0" i="0" dirty="0" err="1">
                <a:solidFill>
                  <a:srgbClr val="0D0D0D"/>
                </a:solidFill>
                <a:effectLst/>
                <a:latin typeface="Söhne"/>
              </a:rPr>
              <a:t>aynı</a:t>
            </a:r>
            <a:r>
              <a:rPr lang="en-US" b="0" i="0" dirty="0">
                <a:solidFill>
                  <a:srgbClr val="0D0D0D"/>
                </a:solidFill>
                <a:effectLst/>
                <a:latin typeface="Söhne"/>
              </a:rPr>
              <a:t> </a:t>
            </a:r>
            <a:r>
              <a:rPr lang="en-US" b="0" i="0" dirty="0" err="1">
                <a:solidFill>
                  <a:srgbClr val="0D0D0D"/>
                </a:solidFill>
                <a:effectLst/>
                <a:latin typeface="Söhne"/>
              </a:rPr>
              <a:t>saatte</a:t>
            </a:r>
            <a:r>
              <a:rPr lang="en-US" b="0" i="0" dirty="0">
                <a:solidFill>
                  <a:srgbClr val="0D0D0D"/>
                </a:solidFill>
                <a:effectLst/>
                <a:latin typeface="Söhne"/>
              </a:rPr>
              <a:t> </a:t>
            </a:r>
            <a:r>
              <a:rPr lang="en-US" b="0" i="0" dirty="0" err="1">
                <a:solidFill>
                  <a:srgbClr val="0D0D0D"/>
                </a:solidFill>
                <a:effectLst/>
                <a:latin typeface="Söhne"/>
              </a:rPr>
              <a:t>yapılır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15 </a:t>
            </a:r>
            <a:r>
              <a:rPr lang="en-US" b="0" i="0" dirty="0" err="1">
                <a:solidFill>
                  <a:srgbClr val="0D0D0D"/>
                </a:solidFill>
                <a:effectLst/>
                <a:latin typeface="Söhne"/>
              </a:rPr>
              <a:t>dakikadan</a:t>
            </a:r>
            <a:r>
              <a:rPr lang="en-US" b="0" i="0" dirty="0">
                <a:solidFill>
                  <a:srgbClr val="0D0D0D"/>
                </a:solidFill>
                <a:effectLst/>
                <a:latin typeface="Söhne"/>
              </a:rPr>
              <a:t> </a:t>
            </a:r>
            <a:r>
              <a:rPr lang="en-US" b="0" i="0" dirty="0" err="1">
                <a:solidFill>
                  <a:srgbClr val="0D0D0D"/>
                </a:solidFill>
                <a:effectLst/>
                <a:latin typeface="Söhne"/>
              </a:rPr>
              <a:t>az</a:t>
            </a:r>
            <a:r>
              <a:rPr lang="en-US" b="0" i="0" dirty="0">
                <a:solidFill>
                  <a:srgbClr val="0D0D0D"/>
                </a:solidFill>
                <a:effectLst/>
                <a:latin typeface="Söhne"/>
              </a:rPr>
              <a:t> </a:t>
            </a:r>
            <a:r>
              <a:rPr lang="en-US" b="0" i="0" dirty="0" err="1">
                <a:solidFill>
                  <a:srgbClr val="0D0D0D"/>
                </a:solidFill>
                <a:effectLst/>
                <a:latin typeface="Söhne"/>
              </a:rPr>
              <a:t>sürer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dünkü</a:t>
            </a:r>
            <a:r>
              <a:rPr lang="en-US" b="0" i="0" dirty="0">
                <a:solidFill>
                  <a:srgbClr val="0D0D0D"/>
                </a:solidFill>
                <a:effectLst/>
                <a:latin typeface="Söhne"/>
              </a:rPr>
              <a:t> </a:t>
            </a:r>
            <a:r>
              <a:rPr lang="en-US" b="0" i="0" dirty="0" err="1">
                <a:solidFill>
                  <a:srgbClr val="0D0D0D"/>
                </a:solidFill>
                <a:effectLst/>
                <a:latin typeface="Söhne"/>
              </a:rPr>
              <a:t>işlerini</a:t>
            </a:r>
            <a:r>
              <a:rPr lang="en-US" b="0" i="0" dirty="0">
                <a:solidFill>
                  <a:srgbClr val="0D0D0D"/>
                </a:solidFill>
                <a:effectLst/>
                <a:latin typeface="Söhne"/>
              </a:rPr>
              <a:t>, </a:t>
            </a:r>
            <a:r>
              <a:rPr lang="en-US" b="0" i="0" dirty="0" err="1">
                <a:solidFill>
                  <a:srgbClr val="0D0D0D"/>
                </a:solidFill>
                <a:effectLst/>
                <a:latin typeface="Söhne"/>
              </a:rPr>
              <a:t>bugünkü</a:t>
            </a:r>
            <a:r>
              <a:rPr lang="en-US" b="0" i="0" dirty="0">
                <a:solidFill>
                  <a:srgbClr val="0D0D0D"/>
                </a:solidFill>
                <a:effectLst/>
                <a:latin typeface="Söhne"/>
              </a:rPr>
              <a:t> </a:t>
            </a:r>
            <a:r>
              <a:rPr lang="en-US" b="0" i="0" dirty="0" err="1">
                <a:solidFill>
                  <a:srgbClr val="0D0D0D"/>
                </a:solidFill>
                <a:effectLst/>
                <a:latin typeface="Söhne"/>
              </a:rPr>
              <a:t>planlarını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karşılaştıkları</a:t>
            </a:r>
            <a:r>
              <a:rPr lang="en-US" b="0" i="0" dirty="0">
                <a:solidFill>
                  <a:srgbClr val="0D0D0D"/>
                </a:solidFill>
                <a:effectLst/>
                <a:latin typeface="Söhne"/>
              </a:rPr>
              <a:t> </a:t>
            </a:r>
            <a:r>
              <a:rPr lang="en-US" b="0" i="0" dirty="0" err="1">
                <a:solidFill>
                  <a:srgbClr val="0D0D0D"/>
                </a:solidFill>
                <a:effectLst/>
                <a:latin typeface="Söhne"/>
              </a:rPr>
              <a:t>herhangi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engeli</a:t>
            </a:r>
            <a:r>
              <a:rPr lang="en-US" b="0" i="0" dirty="0">
                <a:solidFill>
                  <a:srgbClr val="0D0D0D"/>
                </a:solidFill>
                <a:effectLst/>
                <a:latin typeface="Söhne"/>
              </a:rPr>
              <a:t> </a:t>
            </a:r>
            <a:r>
              <a:rPr lang="en-US" b="0" i="0" dirty="0" err="1">
                <a:solidFill>
                  <a:srgbClr val="0D0D0D"/>
                </a:solidFill>
                <a:effectLst/>
                <a:latin typeface="Söhne"/>
              </a:rPr>
              <a:t>paylaşırlar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Daily Scrum,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üyelerinin</a:t>
            </a:r>
            <a:r>
              <a:rPr lang="en-US" b="0" i="0" dirty="0">
                <a:solidFill>
                  <a:srgbClr val="0D0D0D"/>
                </a:solidFill>
                <a:effectLst/>
                <a:latin typeface="Söhne"/>
              </a:rPr>
              <a:t> </a:t>
            </a:r>
            <a:r>
              <a:rPr lang="en-US" b="0" i="0" dirty="0" err="1">
                <a:solidFill>
                  <a:srgbClr val="0D0D0D"/>
                </a:solidFill>
                <a:effectLst/>
                <a:latin typeface="Söhne"/>
              </a:rPr>
              <a:t>senkronize</a:t>
            </a:r>
            <a:r>
              <a:rPr lang="en-US" b="0" i="0" dirty="0">
                <a:solidFill>
                  <a:srgbClr val="0D0D0D"/>
                </a:solidFill>
                <a:effectLst/>
                <a:latin typeface="Söhne"/>
              </a:rPr>
              <a:t> </a:t>
            </a:r>
            <a:r>
              <a:rPr lang="en-US" b="0" i="0" dirty="0" err="1">
                <a:solidFill>
                  <a:srgbClr val="0D0D0D"/>
                </a:solidFill>
                <a:effectLst/>
                <a:latin typeface="Söhne"/>
              </a:rPr>
              <a:t>olmasını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hedeflere</a:t>
            </a:r>
            <a:r>
              <a:rPr lang="en-US" b="0" i="0" dirty="0">
                <a:solidFill>
                  <a:srgbClr val="0D0D0D"/>
                </a:solidFill>
                <a:effectLst/>
                <a:latin typeface="Söhne"/>
              </a:rPr>
              <a:t> </a:t>
            </a:r>
            <a:r>
              <a:rPr lang="en-US" b="0" i="0" dirty="0" err="1">
                <a:solidFill>
                  <a:srgbClr val="0D0D0D"/>
                </a:solidFill>
                <a:effectLst/>
                <a:latin typeface="Söhne"/>
              </a:rPr>
              <a:t>ulaşma</a:t>
            </a:r>
            <a:r>
              <a:rPr lang="en-US" b="0" i="0" dirty="0">
                <a:solidFill>
                  <a:srgbClr val="0D0D0D"/>
                </a:solidFill>
                <a:effectLst/>
                <a:latin typeface="Söhne"/>
              </a:rPr>
              <a:t> </a:t>
            </a:r>
            <a:r>
              <a:rPr lang="en-US" b="0" i="0" dirty="0" err="1">
                <a:solidFill>
                  <a:srgbClr val="0D0D0D"/>
                </a:solidFill>
                <a:effectLst/>
                <a:latin typeface="Söhne"/>
              </a:rPr>
              <a:t>yolunda</a:t>
            </a:r>
            <a:r>
              <a:rPr lang="en-US" b="0" i="0" dirty="0">
                <a:solidFill>
                  <a:srgbClr val="0D0D0D"/>
                </a:solidFill>
                <a:effectLst/>
                <a:latin typeface="Söhne"/>
              </a:rPr>
              <a:t> </a:t>
            </a:r>
            <a:r>
              <a:rPr lang="en-US" b="0" i="0" dirty="0" err="1">
                <a:solidFill>
                  <a:srgbClr val="0D0D0D"/>
                </a:solidFill>
                <a:effectLst/>
                <a:latin typeface="Söhne"/>
              </a:rPr>
              <a:t>ilerlemelerini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Sprint </a:t>
            </a:r>
            <a:r>
              <a:rPr lang="en-US" b="1" i="0" dirty="0" err="1">
                <a:solidFill>
                  <a:srgbClr val="0D0D0D"/>
                </a:solidFill>
                <a:effectLst/>
                <a:latin typeface="Söhne"/>
              </a:rPr>
              <a:t>İncelemesi</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İncelemesi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Sprint'in</a:t>
            </a:r>
            <a:r>
              <a:rPr lang="en-US" b="0" i="0" dirty="0">
                <a:solidFill>
                  <a:srgbClr val="0D0D0D"/>
                </a:solidFill>
                <a:effectLst/>
                <a:latin typeface="Söhne"/>
              </a:rPr>
              <a: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ürettiği</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Product Owner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ilgili</a:t>
            </a:r>
            <a:r>
              <a:rPr lang="en-US" b="0" i="0" dirty="0">
                <a:solidFill>
                  <a:srgbClr val="0D0D0D"/>
                </a:solidFill>
                <a:effectLst/>
                <a:latin typeface="Söhne"/>
              </a:rPr>
              <a:t> </a:t>
            </a:r>
            <a:r>
              <a:rPr lang="en-US" b="0" i="0" dirty="0" err="1">
                <a:solidFill>
                  <a:srgbClr val="0D0D0D"/>
                </a:solidFill>
                <a:effectLst/>
                <a:latin typeface="Söhne"/>
              </a:rPr>
              <a:t>paydaşlara</a:t>
            </a:r>
            <a:r>
              <a:rPr lang="en-US" b="0" i="0" dirty="0">
                <a:solidFill>
                  <a:srgbClr val="0D0D0D"/>
                </a:solidFill>
                <a:effectLst/>
                <a:latin typeface="Söhne"/>
              </a:rPr>
              <a:t> </a:t>
            </a:r>
            <a:r>
              <a:rPr lang="en-US" b="0" i="0" dirty="0" err="1">
                <a:solidFill>
                  <a:srgbClr val="0D0D0D"/>
                </a:solidFill>
                <a:effectLst/>
                <a:latin typeface="Söhne"/>
              </a:rPr>
              <a:t>sunar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geliştirilmiş</a:t>
            </a:r>
            <a:r>
              <a:rPr lang="en-US" b="0" i="0" dirty="0">
                <a:solidFill>
                  <a:srgbClr val="0D0D0D"/>
                </a:solidFill>
                <a:effectLst/>
                <a:latin typeface="Söhne"/>
              </a:rPr>
              <a:t> </a:t>
            </a:r>
            <a:r>
              <a:rPr lang="en-US" b="0" i="0" dirty="0" err="1">
                <a:solidFill>
                  <a:srgbClr val="0D0D0D"/>
                </a:solidFill>
                <a:effectLst/>
                <a:latin typeface="Söhne"/>
              </a:rPr>
              <a:t>halini</a:t>
            </a:r>
            <a:r>
              <a:rPr lang="en-US" b="0" i="0" dirty="0">
                <a:solidFill>
                  <a:srgbClr val="0D0D0D"/>
                </a:solidFill>
                <a:effectLst/>
                <a:latin typeface="Söhne"/>
              </a:rPr>
              <a:t> </a:t>
            </a:r>
            <a:r>
              <a:rPr lang="en-US" b="0" i="0" dirty="0" err="1">
                <a:solidFill>
                  <a:srgbClr val="0D0D0D"/>
                </a:solidFill>
                <a:effectLst/>
                <a:latin typeface="Söhne"/>
              </a:rPr>
              <a:t>göstermek</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almak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gerektiğinde</a:t>
            </a:r>
            <a:r>
              <a:rPr lang="en-US" b="0" i="0" dirty="0">
                <a:solidFill>
                  <a:srgbClr val="0D0D0D"/>
                </a:solidFill>
                <a:effectLst/>
                <a:latin typeface="Söhne"/>
              </a:rPr>
              <a:t> </a:t>
            </a:r>
            <a:r>
              <a:rPr lang="en-US" b="0" i="0" dirty="0" err="1">
                <a:solidFill>
                  <a:srgbClr val="0D0D0D"/>
                </a:solidFill>
                <a:effectLst/>
                <a:latin typeface="Söhne"/>
              </a:rPr>
              <a:t>öncelikleri</a:t>
            </a:r>
            <a:r>
              <a:rPr lang="en-US" b="0" i="0" dirty="0">
                <a:solidFill>
                  <a:srgbClr val="0D0D0D"/>
                </a:solidFill>
                <a:effectLst/>
                <a:latin typeface="Söhne"/>
              </a:rPr>
              <a:t> </a:t>
            </a:r>
            <a:r>
              <a:rPr lang="en-US" b="0" i="0" dirty="0" err="1">
                <a:solidFill>
                  <a:srgbClr val="0D0D0D"/>
                </a:solidFill>
                <a:effectLst/>
                <a:latin typeface="Söhne"/>
              </a:rPr>
              <a:t>yeniden</a:t>
            </a:r>
            <a:r>
              <a:rPr lang="en-US" b="0" i="0" dirty="0">
                <a:solidFill>
                  <a:srgbClr val="0D0D0D"/>
                </a:solidFill>
                <a:effectLst/>
                <a:latin typeface="Söhne"/>
              </a:rPr>
              <a:t> </a:t>
            </a:r>
            <a:r>
              <a:rPr lang="en-US" b="0" i="0" dirty="0" err="1">
                <a:solidFill>
                  <a:srgbClr val="0D0D0D"/>
                </a:solidFill>
                <a:effectLst/>
                <a:latin typeface="Söhne"/>
              </a:rPr>
              <a:t>değerlendirmek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İnceleme</a:t>
            </a:r>
            <a:r>
              <a:rPr lang="en-US" b="0" i="0" dirty="0">
                <a:solidFill>
                  <a:srgbClr val="0D0D0D"/>
                </a:solidFill>
                <a:effectLst/>
                <a:latin typeface="Söhne"/>
              </a:rPr>
              <a: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durumu</a:t>
            </a:r>
            <a:r>
              <a:rPr lang="en-US" b="0" i="0" dirty="0">
                <a:solidFill>
                  <a:srgbClr val="0D0D0D"/>
                </a:solidFill>
                <a:effectLst/>
                <a:latin typeface="Söhne"/>
              </a:rPr>
              <a:t> </a:t>
            </a:r>
            <a:r>
              <a:rPr lang="en-US" b="0" i="0" dirty="0" err="1">
                <a:solidFill>
                  <a:srgbClr val="0D0D0D"/>
                </a:solidFill>
                <a:effectLst/>
                <a:latin typeface="Söhne"/>
              </a:rPr>
              <a:t>değerlendirilir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sonraki</a:t>
            </a:r>
            <a:r>
              <a:rPr lang="en-US" b="0" i="0" dirty="0">
                <a:solidFill>
                  <a:srgbClr val="0D0D0D"/>
                </a:solidFill>
                <a:effectLst/>
                <a:latin typeface="Söhne"/>
              </a:rPr>
              <a:t> </a:t>
            </a:r>
            <a:r>
              <a:rPr lang="en-US" b="0" i="0" dirty="0" err="1">
                <a:solidFill>
                  <a:srgbClr val="0D0D0D"/>
                </a:solidFill>
                <a:effectLst/>
                <a:latin typeface="Söhne"/>
              </a:rPr>
              <a:t>adımlar</a:t>
            </a:r>
            <a:r>
              <a:rPr lang="en-US" b="0" i="0" dirty="0">
                <a:solidFill>
                  <a:srgbClr val="0D0D0D"/>
                </a:solidFill>
                <a:effectLst/>
                <a:latin typeface="Söhne"/>
              </a:rPr>
              <a:t> </a:t>
            </a:r>
            <a:r>
              <a:rPr lang="en-US" b="0" i="0" dirty="0" err="1">
                <a:solidFill>
                  <a:srgbClr val="0D0D0D"/>
                </a:solidFill>
                <a:effectLst/>
                <a:latin typeface="Söhne"/>
              </a:rPr>
              <a:t>planlanır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Sprint </a:t>
            </a:r>
            <a:r>
              <a:rPr lang="en-US" b="1" i="0" dirty="0" err="1">
                <a:solidFill>
                  <a:srgbClr val="0D0D0D"/>
                </a:solidFill>
                <a:effectLst/>
                <a:latin typeface="Söhne"/>
              </a:rPr>
              <a:t>Retrospektifi</a:t>
            </a:r>
            <a:r>
              <a:rPr lang="en-US" b="1" i="0" dirty="0">
                <a:solidFill>
                  <a:srgbClr val="0D0D0D"/>
                </a:solidFill>
                <a:effectLst/>
                <a:latin typeface="Söhne"/>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Sprint </a:t>
            </a:r>
            <a:r>
              <a:rPr lang="en-US" b="0" i="0" dirty="0" err="1">
                <a:solidFill>
                  <a:srgbClr val="0D0D0D"/>
                </a:solidFill>
                <a:effectLst/>
                <a:latin typeface="Söhne"/>
              </a:rPr>
              <a:t>Retrospektifi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Sprint'in</a:t>
            </a:r>
            <a:r>
              <a:rPr lang="en-US" b="0" i="0" dirty="0">
                <a:solidFill>
                  <a:srgbClr val="0D0D0D"/>
                </a:solidFill>
                <a:effectLst/>
                <a:latin typeface="Söhne"/>
              </a:rPr>
              <a: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toplantıdır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çalışma</a:t>
            </a:r>
            <a:r>
              <a:rPr lang="en-US" b="0" i="0" dirty="0">
                <a:solidFill>
                  <a:srgbClr val="0D0D0D"/>
                </a:solidFill>
                <a:effectLst/>
                <a:latin typeface="Söhne"/>
              </a:rPr>
              <a:t> </a:t>
            </a:r>
            <a:r>
              <a:rPr lang="en-US" b="0" i="0" dirty="0" err="1">
                <a:solidFill>
                  <a:srgbClr val="0D0D0D"/>
                </a:solidFill>
                <a:effectLst/>
                <a:latin typeface="Söhne"/>
              </a:rPr>
              <a:t>sürecini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performansını</a:t>
            </a:r>
            <a:r>
              <a:rPr lang="en-US" b="0" i="0" dirty="0">
                <a:solidFill>
                  <a:srgbClr val="0D0D0D"/>
                </a:solidFill>
                <a:effectLst/>
                <a:latin typeface="Söhne"/>
              </a:rPr>
              <a:t> </a:t>
            </a:r>
            <a:r>
              <a:rPr lang="en-US" b="0" i="0" dirty="0" err="1">
                <a:solidFill>
                  <a:srgbClr val="0D0D0D"/>
                </a:solidFill>
                <a:effectLst/>
                <a:latin typeface="Söhne"/>
              </a:rPr>
              <a:t>gözden</a:t>
            </a:r>
            <a:r>
              <a:rPr lang="en-US" b="0" i="0" dirty="0">
                <a:solidFill>
                  <a:srgbClr val="0D0D0D"/>
                </a:solidFill>
                <a:effectLst/>
                <a:latin typeface="Söhne"/>
              </a:rPr>
              <a:t> </a:t>
            </a:r>
            <a:r>
              <a:rPr lang="en-US" b="0" i="0" dirty="0" err="1">
                <a:solidFill>
                  <a:srgbClr val="0D0D0D"/>
                </a:solidFill>
                <a:effectLst/>
                <a:latin typeface="Söhne"/>
              </a:rPr>
              <a:t>geçirir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Olumlu</a:t>
            </a:r>
            <a:r>
              <a:rPr lang="en-US" b="0" i="0" dirty="0">
                <a:solidFill>
                  <a:srgbClr val="0D0D0D"/>
                </a:solidFill>
                <a:effectLst/>
                <a:latin typeface="Söhne"/>
              </a:rPr>
              <a:t> </a:t>
            </a:r>
            <a:r>
              <a:rPr lang="en-US" b="0" i="0" dirty="0" err="1">
                <a:solidFill>
                  <a:srgbClr val="0D0D0D"/>
                </a:solidFill>
                <a:effectLst/>
                <a:latin typeface="Söhne"/>
              </a:rPr>
              <a:t>yönler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iyileştirme</a:t>
            </a:r>
            <a:r>
              <a:rPr lang="en-US" b="0" i="0" dirty="0">
                <a:solidFill>
                  <a:srgbClr val="0D0D0D"/>
                </a:solidFill>
                <a:effectLst/>
                <a:latin typeface="Söhne"/>
              </a:rPr>
              <a:t> </a:t>
            </a:r>
            <a:r>
              <a:rPr lang="en-US" b="0" i="0" dirty="0" err="1">
                <a:solidFill>
                  <a:srgbClr val="0D0D0D"/>
                </a:solidFill>
                <a:effectLst/>
                <a:latin typeface="Söhne"/>
              </a:rPr>
              <a:t>fırsatları</a:t>
            </a:r>
            <a:r>
              <a:rPr lang="en-US" b="0" i="0" dirty="0">
                <a:solidFill>
                  <a:srgbClr val="0D0D0D"/>
                </a:solidFill>
                <a:effectLst/>
                <a:latin typeface="Söhne"/>
              </a:rPr>
              <a:t> </a:t>
            </a:r>
            <a:r>
              <a:rPr lang="en-US" b="0" i="0" dirty="0" err="1">
                <a:solidFill>
                  <a:srgbClr val="0D0D0D"/>
                </a:solidFill>
                <a:effectLst/>
                <a:latin typeface="Söhne"/>
              </a:rPr>
              <a:t>belirlenir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işleyişlerini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etkili</a:t>
            </a:r>
            <a:r>
              <a:rPr lang="en-US" b="0" i="0" dirty="0">
                <a:solidFill>
                  <a:srgbClr val="0D0D0D"/>
                </a:solidFill>
                <a:effectLst/>
                <a:latin typeface="Söhne"/>
              </a:rPr>
              <a:t> hale </a:t>
            </a:r>
            <a:r>
              <a:rPr lang="en-US" b="0" i="0" dirty="0" err="1">
                <a:solidFill>
                  <a:srgbClr val="0D0D0D"/>
                </a:solidFill>
                <a:effectLst/>
                <a:latin typeface="Söhne"/>
              </a:rPr>
              <a:t>getirmek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alınacak</a:t>
            </a:r>
            <a:r>
              <a:rPr lang="en-US" b="0" i="0" dirty="0">
                <a:solidFill>
                  <a:srgbClr val="0D0D0D"/>
                </a:solidFill>
                <a:effectLst/>
                <a:latin typeface="Söhne"/>
              </a:rPr>
              <a:t> </a:t>
            </a:r>
            <a:r>
              <a:rPr lang="en-US" b="0" i="0" dirty="0" err="1">
                <a:solidFill>
                  <a:srgbClr val="0D0D0D"/>
                </a:solidFill>
                <a:effectLst/>
                <a:latin typeface="Söhne"/>
              </a:rPr>
              <a:t>adımları</a:t>
            </a:r>
            <a:r>
              <a:rPr lang="en-US" b="0" i="0" dirty="0">
                <a:solidFill>
                  <a:srgbClr val="0D0D0D"/>
                </a:solidFill>
                <a:effectLst/>
                <a:latin typeface="Söhne"/>
              </a:rPr>
              <a:t> </a:t>
            </a:r>
            <a:r>
              <a:rPr lang="en-US" b="0" i="0" dirty="0" err="1">
                <a:solidFill>
                  <a:srgbClr val="0D0D0D"/>
                </a:solidFill>
                <a:effectLst/>
                <a:latin typeface="Söhne"/>
              </a:rPr>
              <a:t>planlar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20</a:t>
            </a:fld>
            <a:endParaRPr lang="en-US"/>
          </a:p>
        </p:txBody>
      </p:sp>
    </p:spTree>
    <p:extLst>
      <p:ext uri="{BB962C8B-B14F-4D97-AF65-F5344CB8AC3E}">
        <p14:creationId xmlns:p14="http://schemas.microsoft.com/office/powerpoint/2010/main" val="56393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Scrum Board:</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Scrum Board,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çalışma</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izlemek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araçtır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duvara</a:t>
            </a:r>
            <a:r>
              <a:rPr lang="en-US" b="0" i="0" dirty="0">
                <a:solidFill>
                  <a:srgbClr val="0D0D0D"/>
                </a:solidFill>
                <a:effectLst/>
                <a:latin typeface="Söhne"/>
              </a:rPr>
              <a:t> </a:t>
            </a:r>
            <a:r>
              <a:rPr lang="en-US" b="0" i="0" dirty="0" err="1">
                <a:solidFill>
                  <a:srgbClr val="0D0D0D"/>
                </a:solidFill>
                <a:effectLst/>
                <a:latin typeface="Söhne"/>
              </a:rPr>
              <a:t>asılan</a:t>
            </a:r>
            <a:r>
              <a:rPr lang="en-US" b="0" i="0" dirty="0">
                <a:solidFill>
                  <a:srgbClr val="0D0D0D"/>
                </a:solidFill>
                <a:effectLst/>
                <a:latin typeface="Söhne"/>
              </a:rPr>
              <a:t> </a:t>
            </a:r>
            <a:r>
              <a:rPr lang="en-US" b="0" i="0" dirty="0" err="1">
                <a:solidFill>
                  <a:srgbClr val="0D0D0D"/>
                </a:solidFill>
                <a:effectLst/>
                <a:latin typeface="Söhne"/>
              </a:rPr>
              <a:t>fiziksel</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tahta</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dijital</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çevrimiçi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platformda</a:t>
            </a:r>
            <a:r>
              <a:rPr lang="en-US" b="0" i="0" dirty="0">
                <a:solidFill>
                  <a:srgbClr val="0D0D0D"/>
                </a:solidFill>
                <a:effectLst/>
                <a:latin typeface="Söhne"/>
              </a:rPr>
              <a:t> </a:t>
            </a:r>
            <a:r>
              <a:rPr lang="en-US" b="0" i="0" dirty="0" err="1">
                <a:solidFill>
                  <a:srgbClr val="0D0D0D"/>
                </a:solidFill>
                <a:effectLst/>
                <a:latin typeface="Söhne"/>
              </a:rPr>
              <a:t>olabilir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Scrum Board, </a:t>
            </a:r>
            <a:r>
              <a:rPr lang="en-US" b="0" i="0" dirty="0" err="1">
                <a:solidFill>
                  <a:srgbClr val="0D0D0D"/>
                </a:solidFill>
                <a:effectLst/>
                <a:latin typeface="Söhne"/>
              </a:rPr>
              <a:t>üç</a:t>
            </a:r>
            <a:r>
              <a:rPr lang="en-US" b="0" i="0" dirty="0">
                <a:solidFill>
                  <a:srgbClr val="0D0D0D"/>
                </a:solidFill>
                <a:effectLst/>
                <a:latin typeface="Söhne"/>
              </a:rPr>
              <a:t> </a:t>
            </a:r>
            <a:r>
              <a:rPr lang="en-US" b="0" i="0" dirty="0" err="1">
                <a:solidFill>
                  <a:srgbClr val="0D0D0D"/>
                </a:solidFill>
                <a:effectLst/>
                <a:latin typeface="Söhne"/>
              </a:rPr>
              <a:t>sütundan</a:t>
            </a:r>
            <a:r>
              <a:rPr lang="en-US" b="0" i="0" dirty="0">
                <a:solidFill>
                  <a:srgbClr val="0D0D0D"/>
                </a:solidFill>
                <a:effectLst/>
                <a:latin typeface="Söhne"/>
              </a:rPr>
              <a:t> </a:t>
            </a:r>
            <a:r>
              <a:rPr lang="en-US" b="0" i="0" dirty="0" err="1">
                <a:solidFill>
                  <a:srgbClr val="0D0D0D"/>
                </a:solidFill>
                <a:effectLst/>
                <a:latin typeface="Söhne"/>
              </a:rPr>
              <a:t>oluşur</a:t>
            </a:r>
            <a:r>
              <a:rPr lang="en-US" b="0" i="0" dirty="0">
                <a:solidFill>
                  <a:srgbClr val="0D0D0D"/>
                </a:solidFill>
                <a:effectLst/>
                <a:latin typeface="Söhne"/>
              </a:rPr>
              <a:t>: "To Do" (</a:t>
            </a:r>
            <a:r>
              <a:rPr lang="en-US" b="0" i="0" dirty="0" err="1">
                <a:solidFill>
                  <a:srgbClr val="0D0D0D"/>
                </a:solidFill>
                <a:effectLst/>
                <a:latin typeface="Söhne"/>
              </a:rPr>
              <a:t>Yapılacaklar</a:t>
            </a:r>
            <a:r>
              <a:rPr lang="en-US" b="0" i="0" dirty="0">
                <a:solidFill>
                  <a:srgbClr val="0D0D0D"/>
                </a:solidFill>
                <a:effectLst/>
                <a:latin typeface="Söhne"/>
              </a:rPr>
              <a:t>), "In Progress" (</a:t>
            </a:r>
            <a:r>
              <a:rPr lang="en-US" b="0" i="0" dirty="0" err="1">
                <a:solidFill>
                  <a:srgbClr val="0D0D0D"/>
                </a:solidFill>
                <a:effectLst/>
                <a:latin typeface="Söhne"/>
              </a:rPr>
              <a:t>Devam</a:t>
            </a:r>
            <a:r>
              <a:rPr lang="en-US" b="0" i="0" dirty="0">
                <a:solidFill>
                  <a:srgbClr val="0D0D0D"/>
                </a:solidFill>
                <a:effectLst/>
                <a:latin typeface="Söhne"/>
              </a:rPr>
              <a:t> Eden) </a:t>
            </a:r>
            <a:r>
              <a:rPr lang="en-US" b="0" i="0" dirty="0" err="1">
                <a:solidFill>
                  <a:srgbClr val="0D0D0D"/>
                </a:solidFill>
                <a:effectLst/>
                <a:latin typeface="Söhne"/>
              </a:rPr>
              <a:t>ve</a:t>
            </a:r>
            <a:r>
              <a:rPr lang="en-US" b="0" i="0" dirty="0">
                <a:solidFill>
                  <a:srgbClr val="0D0D0D"/>
                </a:solidFill>
                <a:effectLst/>
                <a:latin typeface="Söhne"/>
              </a:rPr>
              <a:t> "Done" (</a:t>
            </a:r>
            <a:r>
              <a:rPr lang="en-US" b="0" i="0" dirty="0" err="1">
                <a:solidFill>
                  <a:srgbClr val="0D0D0D"/>
                </a:solidFill>
                <a:effectLst/>
                <a:latin typeface="Söhne"/>
              </a:rPr>
              <a:t>Tamamlanan</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görevleri</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sütunlar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taşıyarak</a:t>
            </a:r>
            <a:r>
              <a:rPr lang="en-US" b="0" i="0" dirty="0">
                <a:solidFill>
                  <a:srgbClr val="0D0D0D"/>
                </a:solidFill>
                <a:effectLst/>
                <a:latin typeface="Söhne"/>
              </a:rPr>
              <a:t> </a:t>
            </a:r>
            <a:r>
              <a:rPr lang="en-US" b="0" i="0" dirty="0" err="1">
                <a:solidFill>
                  <a:srgbClr val="0D0D0D"/>
                </a:solidFill>
                <a:effectLst/>
                <a:latin typeface="Söhne"/>
              </a:rPr>
              <a:t>ilerlemeyi</a:t>
            </a:r>
            <a:r>
              <a:rPr lang="en-US" b="0" i="0" dirty="0">
                <a:solidFill>
                  <a:srgbClr val="0D0D0D"/>
                </a:solidFill>
                <a:effectLst/>
                <a:latin typeface="Söhne"/>
              </a:rPr>
              <a:t> </a:t>
            </a:r>
            <a:r>
              <a:rPr lang="en-US" b="0" i="0" dirty="0" err="1">
                <a:solidFill>
                  <a:srgbClr val="0D0D0D"/>
                </a:solidFill>
                <a:effectLst/>
                <a:latin typeface="Söhne"/>
              </a:rPr>
              <a:t>izler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her </a:t>
            </a:r>
            <a:r>
              <a:rPr lang="en-US" b="0" i="0" dirty="0" err="1">
                <a:solidFill>
                  <a:srgbClr val="0D0D0D"/>
                </a:solidFill>
                <a:effectLst/>
                <a:latin typeface="Söhne"/>
              </a:rPr>
              <a:t>gün</a:t>
            </a:r>
            <a:r>
              <a:rPr lang="en-US" b="0" i="0" dirty="0">
                <a:solidFill>
                  <a:srgbClr val="0D0D0D"/>
                </a:solidFill>
                <a:effectLst/>
                <a:latin typeface="Söhne"/>
              </a:rPr>
              <a:t> </a:t>
            </a:r>
            <a:r>
              <a:rPr lang="en-US" b="0" i="0" dirty="0" err="1">
                <a:solidFill>
                  <a:srgbClr val="0D0D0D"/>
                </a:solidFill>
                <a:effectLst/>
                <a:latin typeface="Söhne"/>
              </a:rPr>
              <a:t>günceller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Scrum Board, </a:t>
            </a:r>
            <a:r>
              <a:rPr lang="en-US" b="0" i="0" dirty="0" err="1">
                <a:solidFill>
                  <a:srgbClr val="0D0D0D"/>
                </a:solidFill>
                <a:effectLst/>
                <a:latin typeface="Söhne"/>
              </a:rPr>
              <a:t>görevlerin</a:t>
            </a:r>
            <a:r>
              <a:rPr lang="en-US" b="0" i="0" dirty="0">
                <a:solidFill>
                  <a:srgbClr val="0D0D0D"/>
                </a:solidFill>
                <a:effectLst/>
                <a:latin typeface="Söhne"/>
              </a:rPr>
              <a:t> </a:t>
            </a:r>
            <a:r>
              <a:rPr lang="en-US" b="0" i="0" dirty="0" err="1">
                <a:solidFill>
                  <a:srgbClr val="0D0D0D"/>
                </a:solidFill>
                <a:effectLst/>
                <a:latin typeface="Söhne"/>
              </a:rPr>
              <a:t>durumunu</a:t>
            </a:r>
            <a:r>
              <a:rPr lang="en-US" b="0" i="0" dirty="0">
                <a:solidFill>
                  <a:srgbClr val="0D0D0D"/>
                </a:solidFill>
                <a:effectLst/>
                <a:latin typeface="Söhne"/>
              </a:rPr>
              <a:t> net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görselleştirerek</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kolaylaştırır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Burndown Chart: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Burndown Chart,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miktarının</a:t>
            </a:r>
            <a:r>
              <a:rPr lang="en-US" b="0" i="0" dirty="0">
                <a:solidFill>
                  <a:srgbClr val="0D0D0D"/>
                </a:solidFill>
                <a:effectLst/>
                <a:latin typeface="Söhne"/>
              </a:rPr>
              <a:t> </a:t>
            </a:r>
            <a:r>
              <a:rPr lang="en-US" b="0" i="0" dirty="0" err="1">
                <a:solidFill>
                  <a:srgbClr val="0D0D0D"/>
                </a:solidFill>
                <a:effectLst/>
                <a:latin typeface="Söhne"/>
              </a:rPr>
              <a:t>grafiğini</a:t>
            </a:r>
            <a:r>
              <a:rPr lang="en-US" b="0" i="0" dirty="0">
                <a:solidFill>
                  <a:srgbClr val="0D0D0D"/>
                </a:solidFill>
                <a:effectLst/>
                <a:latin typeface="Söhne"/>
              </a:rPr>
              <a:t> </a:t>
            </a:r>
            <a:r>
              <a:rPr lang="en-US" b="0" i="0" dirty="0" err="1">
                <a:solidFill>
                  <a:srgbClr val="0D0D0D"/>
                </a:solidFill>
                <a:effectLst/>
                <a:latin typeface="Söhne"/>
              </a:rPr>
              <a:t>çizmek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araçtır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güncellenir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kalan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tahmini</a:t>
            </a:r>
            <a:r>
              <a:rPr lang="en-US" b="0" i="0" dirty="0">
                <a:solidFill>
                  <a:srgbClr val="0D0D0D"/>
                </a:solidFill>
                <a:effectLst/>
                <a:latin typeface="Söhne"/>
              </a:rPr>
              <a:t> </a:t>
            </a:r>
            <a:r>
              <a:rPr lang="en-US" b="0" i="0" dirty="0" err="1">
                <a:solidFill>
                  <a:srgbClr val="0D0D0D"/>
                </a:solidFill>
                <a:effectLst/>
                <a:latin typeface="Söhne"/>
              </a:rPr>
              <a:t>bitiş</a:t>
            </a:r>
            <a:r>
              <a:rPr lang="en-US" b="0" i="0" dirty="0">
                <a:solidFill>
                  <a:srgbClr val="0D0D0D"/>
                </a:solidFill>
                <a:effectLst/>
                <a:latin typeface="Söhne"/>
              </a:rPr>
              <a:t> </a:t>
            </a:r>
            <a:r>
              <a:rPr lang="en-US" b="0" i="0" dirty="0" err="1">
                <a:solidFill>
                  <a:srgbClr val="0D0D0D"/>
                </a:solidFill>
                <a:effectLst/>
                <a:latin typeface="Söhne"/>
              </a:rPr>
              <a:t>zamanını</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Eğer</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ilerlemesi</a:t>
            </a:r>
            <a:r>
              <a:rPr lang="en-US" b="0" i="0" dirty="0">
                <a:solidFill>
                  <a:srgbClr val="0D0D0D"/>
                </a:solidFill>
                <a:effectLst/>
                <a:latin typeface="Söhne"/>
              </a:rPr>
              <a:t> </a:t>
            </a:r>
            <a:r>
              <a:rPr lang="en-US" b="0" i="0" dirty="0" err="1">
                <a:solidFill>
                  <a:srgbClr val="0D0D0D"/>
                </a:solidFill>
                <a:effectLst/>
                <a:latin typeface="Söhne"/>
              </a:rPr>
              <a:t>planlanandan</a:t>
            </a:r>
            <a:r>
              <a:rPr lang="en-US" b="0" i="0" dirty="0">
                <a:solidFill>
                  <a:srgbClr val="0D0D0D"/>
                </a:solidFill>
                <a:effectLst/>
                <a:latin typeface="Söhne"/>
              </a:rPr>
              <a:t> </a:t>
            </a:r>
            <a:r>
              <a:rPr lang="en-US" b="0" i="0" dirty="0" err="1">
                <a:solidFill>
                  <a:srgbClr val="0D0D0D"/>
                </a:solidFill>
                <a:effectLst/>
                <a:latin typeface="Söhne"/>
              </a:rPr>
              <a:t>gerideyse</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önde</a:t>
            </a:r>
            <a:r>
              <a:rPr lang="en-US" b="0" i="0" dirty="0">
                <a:solidFill>
                  <a:srgbClr val="0D0D0D"/>
                </a:solidFill>
                <a:effectLst/>
                <a:latin typeface="Söhne"/>
              </a:rPr>
              <a:t> </a:t>
            </a:r>
            <a:r>
              <a:rPr lang="en-US" b="0" i="0" dirty="0" err="1">
                <a:solidFill>
                  <a:srgbClr val="0D0D0D"/>
                </a:solidFill>
                <a:effectLst/>
                <a:latin typeface="Söhne"/>
              </a:rPr>
              <a:t>ise</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grafik</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kolayca</a:t>
            </a:r>
            <a:r>
              <a:rPr lang="en-US" b="0" i="0" dirty="0">
                <a:solidFill>
                  <a:srgbClr val="0D0D0D"/>
                </a:solidFill>
                <a:effectLst/>
                <a:latin typeface="Söhne"/>
              </a:rPr>
              <a:t> </a:t>
            </a:r>
            <a:r>
              <a:rPr lang="en-US" b="0" i="0" dirty="0" err="1">
                <a:solidFill>
                  <a:srgbClr val="0D0D0D"/>
                </a:solidFill>
                <a:effectLst/>
                <a:latin typeface="Söhne"/>
              </a:rPr>
              <a:t>görülebilir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Burndown Chart, </a:t>
            </a:r>
            <a:r>
              <a:rPr lang="en-US" b="0" i="0" dirty="0" err="1">
                <a:solidFill>
                  <a:srgbClr val="0D0D0D"/>
                </a:solidFill>
                <a:effectLst/>
                <a:latin typeface="Söhne"/>
              </a:rPr>
              <a:t>takımın</a:t>
            </a:r>
            <a:r>
              <a:rPr lang="en-US" b="0" i="0" dirty="0">
                <a:solidFill>
                  <a:srgbClr val="0D0D0D"/>
                </a:solidFill>
                <a:effectLst/>
                <a:latin typeface="Söhne"/>
              </a:rPr>
              <a:t> Sprint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ulaşmak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kalan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a:t>
            </a:r>
            <a:r>
              <a:rPr lang="en-US" b="0" i="0" dirty="0">
                <a:solidFill>
                  <a:srgbClr val="0D0D0D"/>
                </a:solidFill>
                <a:effectLst/>
                <a:latin typeface="Söhne"/>
              </a:rPr>
              <a:t> </a:t>
            </a:r>
            <a:r>
              <a:rPr lang="en-US" b="0" i="0" dirty="0" err="1">
                <a:solidFill>
                  <a:srgbClr val="0D0D0D"/>
                </a:solidFill>
                <a:effectLst/>
                <a:latin typeface="Söhne"/>
              </a:rPr>
              <a:t>izlemesine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gerektiğinde</a:t>
            </a:r>
            <a:r>
              <a:rPr lang="en-US" b="0" i="0" dirty="0">
                <a:solidFill>
                  <a:srgbClr val="0D0D0D"/>
                </a:solidFill>
                <a:effectLst/>
                <a:latin typeface="Söhne"/>
              </a:rPr>
              <a:t> </a:t>
            </a:r>
            <a:r>
              <a:rPr lang="en-US" b="0" i="0" dirty="0" err="1">
                <a:solidFill>
                  <a:srgbClr val="0D0D0D"/>
                </a:solidFill>
                <a:effectLst/>
                <a:latin typeface="Söhne"/>
              </a:rPr>
              <a:t>ayarlamalar</a:t>
            </a:r>
            <a:r>
              <a:rPr lang="en-US" b="0" i="0" dirty="0">
                <a:solidFill>
                  <a:srgbClr val="0D0D0D"/>
                </a:solidFill>
                <a:effectLst/>
                <a:latin typeface="Söhne"/>
              </a:rPr>
              <a:t> </a:t>
            </a:r>
            <a:r>
              <a:rPr lang="en-US" b="0" i="0" dirty="0" err="1">
                <a:solidFill>
                  <a:srgbClr val="0D0D0D"/>
                </a:solidFill>
                <a:effectLst/>
                <a:latin typeface="Söhne"/>
              </a:rPr>
              <a:t>yapılmasına</a:t>
            </a:r>
            <a:r>
              <a:rPr lang="en-US" b="0" i="0" dirty="0">
                <a:solidFill>
                  <a:srgbClr val="0D0D0D"/>
                </a:solidFill>
                <a:effectLst/>
                <a:latin typeface="Söhne"/>
              </a:rPr>
              <a:t> </a:t>
            </a:r>
            <a:r>
              <a:rPr lang="en-US" b="0" i="0" dirty="0" err="1">
                <a:solidFill>
                  <a:srgbClr val="0D0D0D"/>
                </a:solidFill>
                <a:effectLst/>
                <a:latin typeface="Söhne"/>
              </a:rPr>
              <a:t>olanak</a:t>
            </a:r>
            <a:r>
              <a:rPr lang="en-US" b="0" i="0" dirty="0">
                <a:solidFill>
                  <a:srgbClr val="0D0D0D"/>
                </a:solidFill>
                <a:effectLst/>
                <a:latin typeface="Söhne"/>
              </a:rPr>
              <a:t> </a:t>
            </a:r>
            <a:r>
              <a:rPr lang="en-US" b="0" i="0" dirty="0" err="1">
                <a:solidFill>
                  <a:srgbClr val="0D0D0D"/>
                </a:solidFill>
                <a:effectLst/>
                <a:latin typeface="Söhne"/>
              </a:rPr>
              <a:t>tanır</a:t>
            </a:r>
            <a:r>
              <a:rPr lang="en-US" b="0" i="0" dirty="0">
                <a:solidFill>
                  <a:srgbClr val="0D0D0D"/>
                </a:solidFill>
                <a:effectLst/>
                <a:latin typeface="Söhne"/>
              </a:rPr>
              <a:t>.</a:t>
            </a:r>
          </a:p>
          <a:p>
            <a:pPr algn="l"/>
            <a:r>
              <a:rPr lang="en-US" b="0" i="0" dirty="0">
                <a:solidFill>
                  <a:srgbClr val="0D0D0D"/>
                </a:solidFill>
                <a:effectLst/>
                <a:latin typeface="Söhne"/>
              </a:rPr>
              <a:t>Bu </a:t>
            </a:r>
            <a:r>
              <a:rPr lang="en-US" b="0" i="0" dirty="0" err="1">
                <a:solidFill>
                  <a:srgbClr val="0D0D0D"/>
                </a:solidFill>
                <a:effectLst/>
                <a:latin typeface="Söhne"/>
              </a:rPr>
              <a:t>araçlar</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durumunu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açık</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görselleştirmesine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yönetmesine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Bu da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verimli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çalışmasına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hedeflere</a:t>
            </a:r>
            <a:r>
              <a:rPr lang="en-US" b="0" i="0" dirty="0">
                <a:solidFill>
                  <a:srgbClr val="0D0D0D"/>
                </a:solidFill>
                <a:effectLst/>
                <a:latin typeface="Söhne"/>
              </a:rPr>
              <a:t> </a:t>
            </a:r>
            <a:r>
              <a:rPr lang="en-US" b="0" i="0" dirty="0" err="1">
                <a:solidFill>
                  <a:srgbClr val="0D0D0D"/>
                </a:solidFill>
                <a:effectLst/>
                <a:latin typeface="Söhne"/>
              </a:rPr>
              <a:t>ulaşmasına</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21</a:t>
            </a:fld>
            <a:endParaRPr lang="en-US"/>
          </a:p>
        </p:txBody>
      </p:sp>
    </p:spTree>
    <p:extLst>
      <p:ext uri="{BB962C8B-B14F-4D97-AF65-F5344CB8AC3E}">
        <p14:creationId xmlns:p14="http://schemas.microsoft.com/office/powerpoint/2010/main" val="3875909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1" i="0" dirty="0">
                <a:solidFill>
                  <a:srgbClr val="1F1F1F"/>
                </a:solidFill>
                <a:effectLst/>
                <a:latin typeface="Google Sans"/>
              </a:rPr>
              <a:t>1. </a:t>
            </a:r>
            <a:r>
              <a:rPr lang="en-US" b="1" i="0" dirty="0" err="1">
                <a:solidFill>
                  <a:srgbClr val="1F1F1F"/>
                </a:solidFill>
                <a:effectLst/>
                <a:latin typeface="Google Sans"/>
              </a:rPr>
              <a:t>Empirik</a:t>
            </a:r>
            <a:r>
              <a:rPr lang="en-US" b="1" i="0" dirty="0">
                <a:solidFill>
                  <a:srgbClr val="1F1F1F"/>
                </a:solidFill>
                <a:effectLst/>
                <a:latin typeface="Google Sans"/>
              </a:rPr>
              <a:t> </a:t>
            </a:r>
            <a:r>
              <a:rPr lang="en-US" b="1" i="0" dirty="0" err="1">
                <a:solidFill>
                  <a:srgbClr val="1F1F1F"/>
                </a:solidFill>
                <a:effectLst/>
                <a:latin typeface="Google Sans"/>
              </a:rPr>
              <a:t>Süreç</a:t>
            </a:r>
            <a:r>
              <a:rPr lang="en-US" b="1" i="0" dirty="0">
                <a:solidFill>
                  <a:srgbClr val="1F1F1F"/>
                </a:solidFill>
                <a:effectLst/>
                <a:latin typeface="Google Sans"/>
              </a:rPr>
              <a:t> </a:t>
            </a:r>
            <a:r>
              <a:rPr lang="en-US" b="1" i="0" dirty="0" err="1">
                <a:solidFill>
                  <a:srgbClr val="1F1F1F"/>
                </a:solidFill>
                <a:effectLst/>
                <a:latin typeface="Google Sans"/>
              </a:rPr>
              <a:t>Kontrolü</a:t>
            </a:r>
            <a:r>
              <a:rPr lang="en-US" b="1" i="0" dirty="0">
                <a:solidFill>
                  <a:srgbClr val="1F1F1F"/>
                </a:solidFill>
                <a:effectLst/>
                <a:latin typeface="Google Sans"/>
              </a:rPr>
              <a:t>:</a:t>
            </a:r>
            <a:r>
              <a:rPr lang="en-US" b="0" i="0" dirty="0">
                <a:solidFill>
                  <a:srgbClr val="1F1F1F"/>
                </a:solidFill>
                <a:effectLst/>
                <a:latin typeface="Google Sans"/>
              </a:rPr>
              <a:t> Bu </a:t>
            </a:r>
            <a:r>
              <a:rPr lang="en-US" b="0" i="0" dirty="0" err="1">
                <a:solidFill>
                  <a:srgbClr val="1F1F1F"/>
                </a:solidFill>
                <a:effectLst/>
                <a:latin typeface="Google Sans"/>
              </a:rPr>
              <a:t>ilke</a:t>
            </a:r>
            <a:r>
              <a:rPr lang="en-US" b="0" i="0" dirty="0">
                <a:solidFill>
                  <a:srgbClr val="1F1F1F"/>
                </a:solidFill>
                <a:effectLst/>
                <a:latin typeface="Google Sans"/>
              </a:rPr>
              <a:t>, </a:t>
            </a:r>
            <a:r>
              <a:rPr lang="en-US" b="0" i="0" dirty="0" err="1">
                <a:solidFill>
                  <a:srgbClr val="1F1F1F"/>
                </a:solidFill>
                <a:effectLst/>
                <a:latin typeface="Google Sans"/>
              </a:rPr>
              <a:t>şeffaflık</a:t>
            </a:r>
            <a:r>
              <a:rPr lang="en-US" b="0" i="0" dirty="0">
                <a:solidFill>
                  <a:srgbClr val="1F1F1F"/>
                </a:solidFill>
                <a:effectLst/>
                <a:latin typeface="Google Sans"/>
              </a:rPr>
              <a:t>, </a:t>
            </a:r>
            <a:r>
              <a:rPr lang="en-US" b="0" i="0" dirty="0" err="1">
                <a:solidFill>
                  <a:srgbClr val="1F1F1F"/>
                </a:solidFill>
                <a:effectLst/>
                <a:latin typeface="Google Sans"/>
              </a:rPr>
              <a:t>denetim</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adaptasyon</a:t>
            </a:r>
            <a:r>
              <a:rPr lang="en-US" b="0" i="0" dirty="0">
                <a:solidFill>
                  <a:srgbClr val="1F1F1F"/>
                </a:solidFill>
                <a:effectLst/>
                <a:latin typeface="Google Sans"/>
              </a:rPr>
              <a:t> </a:t>
            </a:r>
            <a:r>
              <a:rPr lang="en-US" b="0" i="0" dirty="0" err="1">
                <a:solidFill>
                  <a:srgbClr val="1F1F1F"/>
                </a:solidFill>
                <a:effectLst/>
                <a:latin typeface="Google Sans"/>
              </a:rPr>
              <a:t>fikrini</a:t>
            </a:r>
            <a:r>
              <a:rPr lang="en-US" b="0" i="0" dirty="0">
                <a:solidFill>
                  <a:srgbClr val="1F1F1F"/>
                </a:solidFill>
                <a:effectLst/>
                <a:latin typeface="Google Sans"/>
              </a:rPr>
              <a:t> </a:t>
            </a:r>
            <a:r>
              <a:rPr lang="en-US" b="0" i="0" dirty="0" err="1">
                <a:solidFill>
                  <a:srgbClr val="1F1F1F"/>
                </a:solidFill>
                <a:effectLst/>
                <a:latin typeface="Google Sans"/>
              </a:rPr>
              <a:t>vurgular</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ilerlemelerini</a:t>
            </a:r>
            <a:r>
              <a:rPr lang="en-US" b="0" i="0" dirty="0">
                <a:solidFill>
                  <a:srgbClr val="1F1F1F"/>
                </a:solidFill>
                <a:effectLst/>
                <a:latin typeface="Google Sans"/>
              </a:rPr>
              <a:t> </a:t>
            </a:r>
            <a:r>
              <a:rPr lang="en-US" b="0" i="0" dirty="0" err="1">
                <a:solidFill>
                  <a:srgbClr val="1F1F1F"/>
                </a:solidFill>
                <a:effectLst/>
                <a:latin typeface="Google Sans"/>
              </a:rPr>
              <a:t>düzenli</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denetler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gerektiğinde</a:t>
            </a:r>
            <a:r>
              <a:rPr lang="en-US" b="0" i="0" dirty="0">
                <a:solidFill>
                  <a:srgbClr val="1F1F1F"/>
                </a:solidFill>
                <a:effectLst/>
                <a:latin typeface="Google Sans"/>
              </a:rPr>
              <a:t> </a:t>
            </a:r>
            <a:r>
              <a:rPr lang="en-US" b="0" i="0" dirty="0" err="1">
                <a:solidFill>
                  <a:srgbClr val="1F1F1F"/>
                </a:solidFill>
                <a:effectLst/>
                <a:latin typeface="Google Sans"/>
              </a:rPr>
              <a:t>planlarını</a:t>
            </a:r>
            <a:r>
              <a:rPr lang="en-US" b="0" i="0" dirty="0">
                <a:solidFill>
                  <a:srgbClr val="1F1F1F"/>
                </a:solidFill>
                <a:effectLst/>
                <a:latin typeface="Google Sans"/>
              </a:rPr>
              <a:t> </a:t>
            </a:r>
            <a:r>
              <a:rPr lang="en-US" b="0" i="0" dirty="0" err="1">
                <a:solidFill>
                  <a:srgbClr val="1F1F1F"/>
                </a:solidFill>
                <a:effectLst/>
                <a:latin typeface="Google Sans"/>
              </a:rPr>
              <a:t>uyarlar</a:t>
            </a:r>
            <a:r>
              <a:rPr lang="en-US" b="0" i="0" dirty="0">
                <a:solidFill>
                  <a:srgbClr val="1F1F1F"/>
                </a:solidFill>
                <a:effectLst/>
                <a:latin typeface="Google Sans"/>
              </a:rPr>
              <a:t>.</a:t>
            </a:r>
          </a:p>
          <a:p>
            <a:pPr algn="l"/>
            <a:r>
              <a:rPr lang="en-US" b="1" i="0" dirty="0">
                <a:solidFill>
                  <a:srgbClr val="1F1F1F"/>
                </a:solidFill>
                <a:effectLst/>
                <a:latin typeface="Google Sans"/>
              </a:rPr>
              <a:t>2. </a:t>
            </a:r>
            <a:r>
              <a:rPr lang="en-US" b="1" i="0" dirty="0" err="1">
                <a:solidFill>
                  <a:srgbClr val="1F1F1F"/>
                </a:solidFill>
                <a:effectLst/>
                <a:latin typeface="Google Sans"/>
              </a:rPr>
              <a:t>Kendinden</a:t>
            </a:r>
            <a:r>
              <a:rPr lang="en-US" b="1" i="0" dirty="0">
                <a:solidFill>
                  <a:srgbClr val="1F1F1F"/>
                </a:solidFill>
                <a:effectLst/>
                <a:latin typeface="Google Sans"/>
              </a:rPr>
              <a:t> </a:t>
            </a:r>
            <a:r>
              <a:rPr lang="en-US" b="1" i="0" dirty="0" err="1">
                <a:solidFill>
                  <a:srgbClr val="1F1F1F"/>
                </a:solidFill>
                <a:effectLst/>
                <a:latin typeface="Google Sans"/>
              </a:rPr>
              <a:t>Organizasyon</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kendini</a:t>
            </a:r>
            <a:r>
              <a:rPr lang="en-US" b="0" i="0" dirty="0">
                <a:solidFill>
                  <a:srgbClr val="1F1F1F"/>
                </a:solidFill>
                <a:effectLst/>
                <a:latin typeface="Google Sans"/>
              </a:rPr>
              <a:t> organize </a:t>
            </a:r>
            <a:r>
              <a:rPr lang="en-US" b="0" i="0" dirty="0" err="1">
                <a:solidFill>
                  <a:srgbClr val="1F1F1F"/>
                </a:solidFill>
                <a:effectLst/>
                <a:latin typeface="Google Sans"/>
              </a:rPr>
              <a:t>eden</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çalışma</a:t>
            </a:r>
            <a:r>
              <a:rPr lang="en-US" b="0" i="0" dirty="0">
                <a:solidFill>
                  <a:srgbClr val="1F1F1F"/>
                </a:solidFill>
                <a:effectLst/>
                <a:latin typeface="Google Sans"/>
              </a:rPr>
              <a:t> </a:t>
            </a:r>
            <a:r>
              <a:rPr lang="en-US" b="0" i="0" dirty="0" err="1">
                <a:solidFill>
                  <a:srgbClr val="1F1F1F"/>
                </a:solidFill>
                <a:effectLst/>
                <a:latin typeface="Google Sans"/>
              </a:rPr>
              <a:t>şeklini</a:t>
            </a:r>
            <a:r>
              <a:rPr lang="en-US" b="0" i="0" dirty="0">
                <a:solidFill>
                  <a:srgbClr val="1F1F1F"/>
                </a:solidFill>
                <a:effectLst/>
                <a:latin typeface="Google Sans"/>
              </a:rPr>
              <a:t> </a:t>
            </a:r>
            <a:r>
              <a:rPr lang="en-US" b="0" i="0" dirty="0" err="1">
                <a:solidFill>
                  <a:srgbClr val="1F1F1F"/>
                </a:solidFill>
                <a:effectLst/>
                <a:latin typeface="Google Sans"/>
              </a:rPr>
              <a:t>belirleyen</a:t>
            </a:r>
            <a:r>
              <a:rPr lang="en-US" b="0" i="0" dirty="0">
                <a:solidFill>
                  <a:srgbClr val="1F1F1F"/>
                </a:solidFill>
                <a:effectLst/>
                <a:latin typeface="Google Sans"/>
              </a:rPr>
              <a:t> </a:t>
            </a:r>
            <a:r>
              <a:rPr lang="en-US" b="0" i="0" dirty="0" err="1">
                <a:solidFill>
                  <a:srgbClr val="1F1F1F"/>
                </a:solidFill>
                <a:effectLst/>
                <a:latin typeface="Google Sans"/>
              </a:rPr>
              <a:t>ekiplerdir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a:t>
            </a:r>
            <a:r>
              <a:rPr lang="en-US" b="0" i="0" dirty="0" err="1">
                <a:solidFill>
                  <a:srgbClr val="1F1F1F"/>
                </a:solidFill>
                <a:effectLst/>
                <a:latin typeface="Google Sans"/>
              </a:rPr>
              <a:t>fazla</a:t>
            </a:r>
            <a:r>
              <a:rPr lang="en-US" b="0" i="0" dirty="0">
                <a:solidFill>
                  <a:srgbClr val="1F1F1F"/>
                </a:solidFill>
                <a:effectLst/>
                <a:latin typeface="Google Sans"/>
              </a:rPr>
              <a:t> </a:t>
            </a:r>
            <a:r>
              <a:rPr lang="en-US" b="0" i="0" dirty="0" err="1">
                <a:solidFill>
                  <a:srgbClr val="1F1F1F"/>
                </a:solidFill>
                <a:effectLst/>
                <a:latin typeface="Google Sans"/>
              </a:rPr>
              <a:t>sorumluluk</a:t>
            </a:r>
            <a:r>
              <a:rPr lang="en-US" b="0" i="0" dirty="0">
                <a:solidFill>
                  <a:srgbClr val="1F1F1F"/>
                </a:solidFill>
                <a:effectLst/>
                <a:latin typeface="Google Sans"/>
              </a:rPr>
              <a:t> </a:t>
            </a:r>
            <a:r>
              <a:rPr lang="en-US" b="0" i="0" dirty="0" err="1">
                <a:solidFill>
                  <a:srgbClr val="1F1F1F"/>
                </a:solidFill>
                <a:effectLst/>
                <a:latin typeface="Google Sans"/>
              </a:rPr>
              <a:t>almalarını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iyi </a:t>
            </a:r>
            <a:r>
              <a:rPr lang="en-US" b="0" i="0" dirty="0" err="1">
                <a:solidFill>
                  <a:srgbClr val="1F1F1F"/>
                </a:solidFill>
                <a:effectLst/>
                <a:latin typeface="Google Sans"/>
              </a:rPr>
              <a:t>sonuçlar</a:t>
            </a:r>
            <a:r>
              <a:rPr lang="en-US" b="0" i="0" dirty="0">
                <a:solidFill>
                  <a:srgbClr val="1F1F1F"/>
                </a:solidFill>
                <a:effectLst/>
                <a:latin typeface="Google Sans"/>
              </a:rPr>
              <a:t> </a:t>
            </a:r>
            <a:r>
              <a:rPr lang="en-US" b="0" i="0" dirty="0" err="1">
                <a:solidFill>
                  <a:srgbClr val="1F1F1F"/>
                </a:solidFill>
                <a:effectLst/>
                <a:latin typeface="Google Sans"/>
              </a:rPr>
              <a:t>elde</a:t>
            </a:r>
            <a:r>
              <a:rPr lang="en-US" b="0" i="0" dirty="0">
                <a:solidFill>
                  <a:srgbClr val="1F1F1F"/>
                </a:solidFill>
                <a:effectLst/>
                <a:latin typeface="Google Sans"/>
              </a:rPr>
              <a:t> </a:t>
            </a:r>
            <a:r>
              <a:rPr lang="en-US" b="0" i="0" dirty="0" err="1">
                <a:solidFill>
                  <a:srgbClr val="1F1F1F"/>
                </a:solidFill>
                <a:effectLst/>
                <a:latin typeface="Google Sans"/>
              </a:rPr>
              <a:t>etmelerini</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a:t>
            </a:r>
          </a:p>
          <a:p>
            <a:pPr algn="l"/>
            <a:r>
              <a:rPr lang="en-US" b="1" i="0" dirty="0">
                <a:solidFill>
                  <a:srgbClr val="1F1F1F"/>
                </a:solidFill>
                <a:effectLst/>
                <a:latin typeface="Google Sans"/>
              </a:rPr>
              <a:t>3. </a:t>
            </a:r>
            <a:r>
              <a:rPr lang="en-US" b="1" i="0" dirty="0" err="1">
                <a:solidFill>
                  <a:srgbClr val="1F1F1F"/>
                </a:solidFill>
                <a:effectLst/>
                <a:latin typeface="Google Sans"/>
              </a:rPr>
              <a:t>İşbirliği</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ortak</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hedefe</a:t>
            </a:r>
            <a:r>
              <a:rPr lang="en-US" b="0" i="0" dirty="0">
                <a:solidFill>
                  <a:srgbClr val="1F1F1F"/>
                </a:solidFill>
                <a:effectLst/>
                <a:latin typeface="Google Sans"/>
              </a:rPr>
              <a:t> </a:t>
            </a:r>
            <a:r>
              <a:rPr lang="en-US" b="0" i="0" dirty="0" err="1">
                <a:solidFill>
                  <a:srgbClr val="1F1F1F"/>
                </a:solidFill>
                <a:effectLst/>
                <a:latin typeface="Google Sans"/>
              </a:rPr>
              <a:t>ulaşmak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birlikte</a:t>
            </a:r>
            <a:r>
              <a:rPr lang="en-US" b="0" i="0" dirty="0">
                <a:solidFill>
                  <a:srgbClr val="1F1F1F"/>
                </a:solidFill>
                <a:effectLst/>
                <a:latin typeface="Google Sans"/>
              </a:rPr>
              <a:t> </a:t>
            </a:r>
            <a:r>
              <a:rPr lang="en-US" b="0" i="0" dirty="0" err="1">
                <a:solidFill>
                  <a:srgbClr val="1F1F1F"/>
                </a:solidFill>
                <a:effectLst/>
                <a:latin typeface="Google Sans"/>
              </a:rPr>
              <a:t>çalışmasını</a:t>
            </a:r>
            <a:r>
              <a:rPr lang="en-US" b="0" i="0" dirty="0">
                <a:solidFill>
                  <a:srgbClr val="1F1F1F"/>
                </a:solidFill>
                <a:effectLst/>
                <a:latin typeface="Google Sans"/>
              </a:rPr>
              <a:t> </a:t>
            </a:r>
            <a:r>
              <a:rPr lang="en-US" b="0" i="0" dirty="0" err="1">
                <a:solidFill>
                  <a:srgbClr val="1F1F1F"/>
                </a:solidFill>
                <a:effectLst/>
                <a:latin typeface="Google Sans"/>
              </a:rPr>
              <a:t>teşvik</a:t>
            </a:r>
            <a:r>
              <a:rPr lang="en-US" b="0" i="0" dirty="0">
                <a:solidFill>
                  <a:srgbClr val="1F1F1F"/>
                </a:solidFill>
                <a:effectLst/>
                <a:latin typeface="Google Sans"/>
              </a:rPr>
              <a:t> </a:t>
            </a:r>
            <a:r>
              <a:rPr lang="en-US" b="0" i="0" dirty="0" err="1">
                <a:solidFill>
                  <a:srgbClr val="1F1F1F"/>
                </a:solidFill>
                <a:effectLst/>
                <a:latin typeface="Google Sans"/>
              </a:rPr>
              <a:t>eder</a:t>
            </a:r>
            <a:r>
              <a:rPr lang="en-US" b="0" i="0" dirty="0">
                <a:solidFill>
                  <a:srgbClr val="1F1F1F"/>
                </a:solidFill>
                <a:effectLst/>
                <a:latin typeface="Google Sans"/>
              </a:rPr>
              <a:t>. </a:t>
            </a:r>
            <a:r>
              <a:rPr lang="en-US" b="0" i="0" dirty="0" err="1">
                <a:solidFill>
                  <a:srgbClr val="1F1F1F"/>
                </a:solidFill>
                <a:effectLst/>
                <a:latin typeface="Google Sans"/>
              </a:rPr>
              <a:t>Ekip</a:t>
            </a:r>
            <a:r>
              <a:rPr lang="en-US" b="0" i="0" dirty="0">
                <a:solidFill>
                  <a:srgbClr val="1F1F1F"/>
                </a:solidFill>
                <a:effectLst/>
                <a:latin typeface="Google Sans"/>
              </a:rPr>
              <a:t> </a:t>
            </a:r>
            <a:r>
              <a:rPr lang="en-US" b="0" i="0" dirty="0" err="1">
                <a:solidFill>
                  <a:srgbClr val="1F1F1F"/>
                </a:solidFill>
                <a:effectLst/>
                <a:latin typeface="Google Sans"/>
              </a:rPr>
              <a:t>üyeleri</a:t>
            </a:r>
            <a:r>
              <a:rPr lang="en-US" b="0" i="0" dirty="0">
                <a:solidFill>
                  <a:srgbClr val="1F1F1F"/>
                </a:solidFill>
                <a:effectLst/>
                <a:latin typeface="Google Sans"/>
              </a:rPr>
              <a:t>, </a:t>
            </a:r>
            <a:r>
              <a:rPr lang="en-US" b="0" i="0" dirty="0" err="1">
                <a:solidFill>
                  <a:srgbClr val="1F1F1F"/>
                </a:solidFill>
                <a:effectLst/>
                <a:latin typeface="Google Sans"/>
              </a:rPr>
              <a:t>bilgileri</a:t>
            </a:r>
            <a:r>
              <a:rPr lang="en-US" b="0" i="0" dirty="0">
                <a:solidFill>
                  <a:srgbClr val="1F1F1F"/>
                </a:solidFill>
                <a:effectLst/>
                <a:latin typeface="Google Sans"/>
              </a:rPr>
              <a:t> </a:t>
            </a:r>
            <a:r>
              <a:rPr lang="en-US" b="0" i="0" dirty="0" err="1">
                <a:solidFill>
                  <a:srgbClr val="1F1F1F"/>
                </a:solidFill>
                <a:effectLst/>
                <a:latin typeface="Google Sans"/>
              </a:rPr>
              <a:t>paylaşmalı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birbirleriyle</a:t>
            </a:r>
            <a:r>
              <a:rPr lang="en-US" b="0" i="0" dirty="0">
                <a:solidFill>
                  <a:srgbClr val="1F1F1F"/>
                </a:solidFill>
                <a:effectLst/>
                <a:latin typeface="Google Sans"/>
              </a:rPr>
              <a:t> </a:t>
            </a:r>
            <a:r>
              <a:rPr lang="en-US" b="0" i="0" dirty="0" err="1">
                <a:solidFill>
                  <a:srgbClr val="1F1F1F"/>
                </a:solidFill>
                <a:effectLst/>
                <a:latin typeface="Google Sans"/>
              </a:rPr>
              <a:t>açık</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şekilde</a:t>
            </a:r>
            <a:r>
              <a:rPr lang="en-US" b="0" i="0" dirty="0">
                <a:solidFill>
                  <a:srgbClr val="1F1F1F"/>
                </a:solidFill>
                <a:effectLst/>
                <a:latin typeface="Google Sans"/>
              </a:rPr>
              <a:t> </a:t>
            </a:r>
            <a:r>
              <a:rPr lang="en-US" b="0" i="0" dirty="0" err="1">
                <a:solidFill>
                  <a:srgbClr val="1F1F1F"/>
                </a:solidFill>
                <a:effectLst/>
                <a:latin typeface="Google Sans"/>
              </a:rPr>
              <a:t>iletişim</a:t>
            </a:r>
            <a:r>
              <a:rPr lang="en-US" b="0" i="0" dirty="0">
                <a:solidFill>
                  <a:srgbClr val="1F1F1F"/>
                </a:solidFill>
                <a:effectLst/>
                <a:latin typeface="Google Sans"/>
              </a:rPr>
              <a:t> </a:t>
            </a:r>
            <a:r>
              <a:rPr lang="en-US" b="0" i="0" dirty="0" err="1">
                <a:solidFill>
                  <a:srgbClr val="1F1F1F"/>
                </a:solidFill>
                <a:effectLst/>
                <a:latin typeface="Google Sans"/>
              </a:rPr>
              <a:t>kurmalıdır</a:t>
            </a:r>
            <a:r>
              <a:rPr lang="en-US" b="0" i="0" dirty="0">
                <a:solidFill>
                  <a:srgbClr val="1F1F1F"/>
                </a:solidFill>
                <a:effectLst/>
                <a:latin typeface="Google Sans"/>
              </a:rPr>
              <a:t>.</a:t>
            </a:r>
          </a:p>
          <a:p>
            <a:pPr algn="l"/>
            <a:r>
              <a:rPr lang="en-US" b="1" i="0" dirty="0">
                <a:solidFill>
                  <a:srgbClr val="1F1F1F"/>
                </a:solidFill>
                <a:effectLst/>
                <a:latin typeface="Google Sans"/>
              </a:rPr>
              <a:t>4. </a:t>
            </a:r>
            <a:r>
              <a:rPr lang="en-US" b="1" i="0" dirty="0" err="1">
                <a:solidFill>
                  <a:srgbClr val="1F1F1F"/>
                </a:solidFill>
                <a:effectLst/>
                <a:latin typeface="Google Sans"/>
              </a:rPr>
              <a:t>Değer</a:t>
            </a:r>
            <a:r>
              <a:rPr lang="en-US" b="1" i="0" dirty="0">
                <a:solidFill>
                  <a:srgbClr val="1F1F1F"/>
                </a:solidFill>
                <a:effectLst/>
                <a:latin typeface="Google Sans"/>
              </a:rPr>
              <a:t> </a:t>
            </a:r>
            <a:r>
              <a:rPr lang="en-US" b="1" i="0" dirty="0" err="1">
                <a:solidFill>
                  <a:srgbClr val="1F1F1F"/>
                </a:solidFill>
                <a:effectLst/>
                <a:latin typeface="Google Sans"/>
              </a:rPr>
              <a:t>Tabanlı</a:t>
            </a:r>
            <a:r>
              <a:rPr lang="en-US" b="1" i="0" dirty="0">
                <a:solidFill>
                  <a:srgbClr val="1F1F1F"/>
                </a:solidFill>
                <a:effectLst/>
                <a:latin typeface="Google Sans"/>
              </a:rPr>
              <a:t> </a:t>
            </a:r>
            <a:r>
              <a:rPr lang="en-US" b="1" i="0" dirty="0" err="1">
                <a:solidFill>
                  <a:srgbClr val="1F1F1F"/>
                </a:solidFill>
                <a:effectLst/>
                <a:latin typeface="Google Sans"/>
              </a:rPr>
              <a:t>Önceliklendirme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a:t>
            </a:r>
            <a:r>
              <a:rPr lang="en-US" b="0" i="0" dirty="0" err="1">
                <a:solidFill>
                  <a:srgbClr val="1F1F1F"/>
                </a:solidFill>
                <a:effectLst/>
                <a:latin typeface="Google Sans"/>
              </a:rPr>
              <a:t>yüksek</a:t>
            </a:r>
            <a:r>
              <a:rPr lang="en-US" b="0" i="0" dirty="0">
                <a:solidFill>
                  <a:srgbClr val="1F1F1F"/>
                </a:solidFill>
                <a:effectLst/>
                <a:latin typeface="Google Sans"/>
              </a:rPr>
              <a:t> </a:t>
            </a:r>
            <a:r>
              <a:rPr lang="en-US" b="0" i="0" dirty="0" err="1">
                <a:solidFill>
                  <a:srgbClr val="1F1F1F"/>
                </a:solidFill>
                <a:effectLst/>
                <a:latin typeface="Google Sans"/>
              </a:rPr>
              <a:t>değere</a:t>
            </a:r>
            <a:r>
              <a:rPr lang="en-US" b="0" i="0" dirty="0">
                <a:solidFill>
                  <a:srgbClr val="1F1F1F"/>
                </a:solidFill>
                <a:effectLst/>
                <a:latin typeface="Google Sans"/>
              </a:rPr>
              <a:t> </a:t>
            </a:r>
            <a:r>
              <a:rPr lang="en-US" b="0" i="0" dirty="0" err="1">
                <a:solidFill>
                  <a:srgbClr val="1F1F1F"/>
                </a:solidFill>
                <a:effectLst/>
                <a:latin typeface="Google Sans"/>
              </a:rPr>
              <a:t>sahip</a:t>
            </a:r>
            <a:r>
              <a:rPr lang="en-US" b="0" i="0" dirty="0">
                <a:solidFill>
                  <a:srgbClr val="1F1F1F"/>
                </a:solidFill>
                <a:effectLst/>
                <a:latin typeface="Google Sans"/>
              </a:rPr>
              <a:t> </a:t>
            </a:r>
            <a:r>
              <a:rPr lang="en-US" b="0" i="0" dirty="0" err="1">
                <a:solidFill>
                  <a:srgbClr val="1F1F1F"/>
                </a:solidFill>
                <a:effectLst/>
                <a:latin typeface="Google Sans"/>
              </a:rPr>
              <a:t>işleri</a:t>
            </a:r>
            <a:r>
              <a:rPr lang="en-US" b="0" i="0" dirty="0">
                <a:solidFill>
                  <a:srgbClr val="1F1F1F"/>
                </a:solidFill>
                <a:effectLst/>
                <a:latin typeface="Google Sans"/>
              </a:rPr>
              <a:t> </a:t>
            </a:r>
            <a:r>
              <a:rPr lang="en-US" b="0" i="0" dirty="0" err="1">
                <a:solidFill>
                  <a:srgbClr val="1F1F1F"/>
                </a:solidFill>
                <a:effectLst/>
                <a:latin typeface="Google Sans"/>
              </a:rPr>
              <a:t>önceliklendirmeye</a:t>
            </a:r>
            <a:r>
              <a:rPr lang="en-US" b="0" i="0" dirty="0">
                <a:solidFill>
                  <a:srgbClr val="1F1F1F"/>
                </a:solidFill>
                <a:effectLst/>
                <a:latin typeface="Google Sans"/>
              </a:rPr>
              <a:t> </a:t>
            </a:r>
            <a:r>
              <a:rPr lang="en-US" b="0" i="0" dirty="0" err="1">
                <a:solidFill>
                  <a:srgbClr val="1F1F1F"/>
                </a:solidFill>
                <a:effectLst/>
                <a:latin typeface="Google Sans"/>
              </a:rPr>
              <a:t>odaklanır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müşteriler</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a:t>
            </a:r>
            <a:r>
              <a:rPr lang="en-US" b="0" i="0" dirty="0" err="1">
                <a:solidFill>
                  <a:srgbClr val="1F1F1F"/>
                </a:solidFill>
                <a:effectLst/>
                <a:latin typeface="Google Sans"/>
              </a:rPr>
              <a:t>önemli</a:t>
            </a:r>
            <a:r>
              <a:rPr lang="en-US" b="0" i="0" dirty="0">
                <a:solidFill>
                  <a:srgbClr val="1F1F1F"/>
                </a:solidFill>
                <a:effectLst/>
                <a:latin typeface="Google Sans"/>
              </a:rPr>
              <a:t> </a:t>
            </a:r>
            <a:r>
              <a:rPr lang="en-US" b="0" i="0" dirty="0" err="1">
                <a:solidFill>
                  <a:srgbClr val="1F1F1F"/>
                </a:solidFill>
                <a:effectLst/>
                <a:latin typeface="Google Sans"/>
              </a:rPr>
              <a:t>olan</a:t>
            </a:r>
            <a:r>
              <a:rPr lang="en-US" b="0" i="0" dirty="0">
                <a:solidFill>
                  <a:srgbClr val="1F1F1F"/>
                </a:solidFill>
                <a:effectLst/>
                <a:latin typeface="Google Sans"/>
              </a:rPr>
              <a:t> </a:t>
            </a:r>
            <a:r>
              <a:rPr lang="en-US" b="0" i="0" dirty="0" err="1">
                <a:solidFill>
                  <a:srgbClr val="1F1F1F"/>
                </a:solidFill>
                <a:effectLst/>
                <a:latin typeface="Google Sans"/>
              </a:rPr>
              <a:t>şeylere</a:t>
            </a:r>
            <a:r>
              <a:rPr lang="en-US" b="0" i="0" dirty="0">
                <a:solidFill>
                  <a:srgbClr val="1F1F1F"/>
                </a:solidFill>
                <a:effectLst/>
                <a:latin typeface="Google Sans"/>
              </a:rPr>
              <a:t> </a:t>
            </a:r>
            <a:r>
              <a:rPr lang="en-US" b="0" i="0" dirty="0" err="1">
                <a:solidFill>
                  <a:srgbClr val="1F1F1F"/>
                </a:solidFill>
                <a:effectLst/>
                <a:latin typeface="Google Sans"/>
              </a:rPr>
              <a:t>öncelik</a:t>
            </a:r>
            <a:r>
              <a:rPr lang="en-US" b="0" i="0" dirty="0">
                <a:solidFill>
                  <a:srgbClr val="1F1F1F"/>
                </a:solidFill>
                <a:effectLst/>
                <a:latin typeface="Google Sans"/>
              </a:rPr>
              <a:t> </a:t>
            </a:r>
            <a:r>
              <a:rPr lang="en-US" b="0" i="0" dirty="0" err="1">
                <a:solidFill>
                  <a:srgbClr val="1F1F1F"/>
                </a:solidFill>
                <a:effectLst/>
                <a:latin typeface="Google Sans"/>
              </a:rPr>
              <a:t>vermelerini</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zamanlarını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kaynaklarını</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iyi </a:t>
            </a:r>
            <a:r>
              <a:rPr lang="en-US" b="0" i="0" dirty="0" err="1">
                <a:solidFill>
                  <a:srgbClr val="1F1F1F"/>
                </a:solidFill>
                <a:effectLst/>
                <a:latin typeface="Google Sans"/>
              </a:rPr>
              <a:t>şekilde</a:t>
            </a:r>
            <a:r>
              <a:rPr lang="en-US" b="0" i="0" dirty="0">
                <a:solidFill>
                  <a:srgbClr val="1F1F1F"/>
                </a:solidFill>
                <a:effectLst/>
                <a:latin typeface="Google Sans"/>
              </a:rPr>
              <a:t> </a:t>
            </a:r>
            <a:r>
              <a:rPr lang="en-US" b="0" i="0" dirty="0" err="1">
                <a:solidFill>
                  <a:srgbClr val="1F1F1F"/>
                </a:solidFill>
                <a:effectLst/>
                <a:latin typeface="Google Sans"/>
              </a:rPr>
              <a:t>kullanmalarını</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a:t>
            </a:r>
          </a:p>
          <a:p>
            <a:pPr algn="l"/>
            <a:r>
              <a:rPr lang="en-US" b="1" i="0" dirty="0">
                <a:solidFill>
                  <a:srgbClr val="1F1F1F"/>
                </a:solidFill>
                <a:effectLst/>
                <a:latin typeface="Google Sans"/>
              </a:rPr>
              <a:t>5. Zaman </a:t>
            </a:r>
            <a:r>
              <a:rPr lang="en-US" b="1" i="0" dirty="0" err="1">
                <a:solidFill>
                  <a:srgbClr val="1F1F1F"/>
                </a:solidFill>
                <a:effectLst/>
                <a:latin typeface="Google Sans"/>
              </a:rPr>
              <a:t>Kutusu</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zamanı</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sınırlama</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projeyi</a:t>
            </a:r>
            <a:r>
              <a:rPr lang="en-US" b="0" i="0" dirty="0">
                <a:solidFill>
                  <a:srgbClr val="1F1F1F"/>
                </a:solidFill>
                <a:effectLst/>
                <a:latin typeface="Google Sans"/>
              </a:rPr>
              <a:t> </a:t>
            </a:r>
            <a:r>
              <a:rPr lang="en-US" b="0" i="0" dirty="0" err="1">
                <a:solidFill>
                  <a:srgbClr val="1F1F1F"/>
                </a:solidFill>
                <a:effectLst/>
                <a:latin typeface="Google Sans"/>
              </a:rPr>
              <a:t>planlamak</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yürütmek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zaman </a:t>
            </a:r>
            <a:r>
              <a:rPr lang="en-US" b="0" i="0" dirty="0" err="1">
                <a:solidFill>
                  <a:srgbClr val="1F1F1F"/>
                </a:solidFill>
                <a:effectLst/>
                <a:latin typeface="Google Sans"/>
              </a:rPr>
              <a:t>kutuları</a:t>
            </a:r>
            <a:r>
              <a:rPr lang="en-US" b="0" i="0" dirty="0">
                <a:solidFill>
                  <a:srgbClr val="1F1F1F"/>
                </a:solidFill>
                <a:effectLst/>
                <a:latin typeface="Google Sans"/>
              </a:rPr>
              <a:t> (Sprints) </a:t>
            </a:r>
            <a:r>
              <a:rPr lang="en-US" b="0" i="0" dirty="0" err="1">
                <a:solidFill>
                  <a:srgbClr val="1F1F1F"/>
                </a:solidFill>
                <a:effectLst/>
                <a:latin typeface="Google Sans"/>
              </a:rPr>
              <a:t>kullanır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odaklanmalarını</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zamanında</a:t>
            </a:r>
            <a:r>
              <a:rPr lang="en-US" b="0" i="0" dirty="0">
                <a:solidFill>
                  <a:srgbClr val="1F1F1F"/>
                </a:solidFill>
                <a:effectLst/>
                <a:latin typeface="Google Sans"/>
              </a:rPr>
              <a:t> </a:t>
            </a:r>
            <a:r>
              <a:rPr lang="en-US" b="0" i="0" dirty="0" err="1">
                <a:solidFill>
                  <a:srgbClr val="1F1F1F"/>
                </a:solidFill>
                <a:effectLst/>
                <a:latin typeface="Google Sans"/>
              </a:rPr>
              <a:t>teslim</a:t>
            </a:r>
            <a:r>
              <a:rPr lang="en-US" b="0" i="0" dirty="0">
                <a:solidFill>
                  <a:srgbClr val="1F1F1F"/>
                </a:solidFill>
                <a:effectLst/>
                <a:latin typeface="Google Sans"/>
              </a:rPr>
              <a:t> </a:t>
            </a:r>
            <a:r>
              <a:rPr lang="en-US" b="0" i="0" dirty="0" err="1">
                <a:solidFill>
                  <a:srgbClr val="1F1F1F"/>
                </a:solidFill>
                <a:effectLst/>
                <a:latin typeface="Google Sans"/>
              </a:rPr>
              <a:t>etmelerini</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a:t>
            </a:r>
          </a:p>
          <a:p>
            <a:pPr algn="l"/>
            <a:r>
              <a:rPr lang="en-US" b="1" i="0" dirty="0">
                <a:solidFill>
                  <a:srgbClr val="1F1F1F"/>
                </a:solidFill>
                <a:effectLst/>
                <a:latin typeface="Google Sans"/>
              </a:rPr>
              <a:t>6. </a:t>
            </a:r>
            <a:r>
              <a:rPr lang="en-US" b="1" i="0" dirty="0" err="1">
                <a:solidFill>
                  <a:srgbClr val="1F1F1F"/>
                </a:solidFill>
                <a:effectLst/>
                <a:latin typeface="Google Sans"/>
              </a:rPr>
              <a:t>Tekrarlayan</a:t>
            </a:r>
            <a:r>
              <a:rPr lang="en-US" b="1" i="0" dirty="0">
                <a:solidFill>
                  <a:srgbClr val="1F1F1F"/>
                </a:solidFill>
                <a:effectLst/>
                <a:latin typeface="Google Sans"/>
              </a:rPr>
              <a:t> </a:t>
            </a:r>
            <a:r>
              <a:rPr lang="en-US" b="1" i="0" dirty="0" err="1">
                <a:solidFill>
                  <a:srgbClr val="1F1F1F"/>
                </a:solidFill>
                <a:effectLst/>
                <a:latin typeface="Google Sans"/>
              </a:rPr>
              <a:t>Geliştirme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tekrarlayan</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geliştirme</a:t>
            </a:r>
            <a:r>
              <a:rPr lang="en-US" b="0" i="0" dirty="0">
                <a:solidFill>
                  <a:srgbClr val="1F1F1F"/>
                </a:solidFill>
                <a:effectLst/>
                <a:latin typeface="Google Sans"/>
              </a:rPr>
              <a:t> </a:t>
            </a:r>
            <a:r>
              <a:rPr lang="en-US" b="0" i="0" dirty="0" err="1">
                <a:solidFill>
                  <a:srgbClr val="1F1F1F"/>
                </a:solidFill>
                <a:effectLst/>
                <a:latin typeface="Google Sans"/>
              </a:rPr>
              <a:t>yaklaşımı</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Ekipler</a:t>
            </a:r>
            <a:r>
              <a:rPr lang="en-US" b="0" i="0" dirty="0">
                <a:solidFill>
                  <a:srgbClr val="1F1F1F"/>
                </a:solidFill>
                <a:effectLst/>
                <a:latin typeface="Google Sans"/>
              </a:rPr>
              <a:t>, her </a:t>
            </a:r>
            <a:r>
              <a:rPr lang="en-US" b="0" i="0" dirty="0" err="1">
                <a:solidFill>
                  <a:srgbClr val="1F1F1F"/>
                </a:solidFill>
                <a:effectLst/>
                <a:latin typeface="Google Sans"/>
              </a:rPr>
              <a:t>Sprint'te</a:t>
            </a:r>
            <a:r>
              <a:rPr lang="en-US" b="0" i="0" dirty="0">
                <a:solidFill>
                  <a:srgbClr val="1F1F1F"/>
                </a:solidFill>
                <a:effectLst/>
                <a:latin typeface="Google Sans"/>
              </a:rPr>
              <a:t> </a:t>
            </a:r>
            <a:r>
              <a:rPr lang="en-US" b="0" i="0" dirty="0" err="1">
                <a:solidFill>
                  <a:srgbClr val="1F1F1F"/>
                </a:solidFill>
                <a:effectLst/>
                <a:latin typeface="Google Sans"/>
              </a:rPr>
              <a:t>işlevsel</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artışı</a:t>
            </a:r>
            <a:r>
              <a:rPr lang="en-US" b="0" i="0" dirty="0">
                <a:solidFill>
                  <a:srgbClr val="1F1F1F"/>
                </a:solidFill>
                <a:effectLst/>
                <a:latin typeface="Google Sans"/>
              </a:rPr>
              <a:t> </a:t>
            </a:r>
            <a:r>
              <a:rPr lang="en-US" b="0" i="0" dirty="0" err="1">
                <a:solidFill>
                  <a:srgbClr val="1F1F1F"/>
                </a:solidFill>
                <a:effectLst/>
                <a:latin typeface="Google Sans"/>
              </a:rPr>
              <a:t>sunar</a:t>
            </a:r>
            <a:r>
              <a:rPr lang="en-US" b="0" i="0" dirty="0">
                <a:solidFill>
                  <a:srgbClr val="1F1F1F"/>
                </a:solidFill>
                <a:effectLst/>
                <a:latin typeface="Google Sans"/>
              </a:rPr>
              <a:t>. Bu,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geri</a:t>
            </a:r>
            <a:r>
              <a:rPr lang="en-US" b="0" i="0" dirty="0">
                <a:solidFill>
                  <a:srgbClr val="1F1F1F"/>
                </a:solidFill>
                <a:effectLst/>
                <a:latin typeface="Google Sans"/>
              </a:rPr>
              <a:t> </a:t>
            </a:r>
            <a:r>
              <a:rPr lang="en-US" b="0" i="0" dirty="0" err="1">
                <a:solidFill>
                  <a:srgbClr val="1F1F1F"/>
                </a:solidFill>
                <a:effectLst/>
                <a:latin typeface="Google Sans"/>
              </a:rPr>
              <a:t>bildirim</a:t>
            </a:r>
            <a:r>
              <a:rPr lang="en-US" b="0" i="0" dirty="0">
                <a:solidFill>
                  <a:srgbClr val="1F1F1F"/>
                </a:solidFill>
                <a:effectLst/>
                <a:latin typeface="Google Sans"/>
              </a:rPr>
              <a:t> </a:t>
            </a:r>
            <a:r>
              <a:rPr lang="en-US" b="0" i="0" dirty="0" err="1">
                <a:solidFill>
                  <a:srgbClr val="1F1F1F"/>
                </a:solidFill>
                <a:effectLst/>
                <a:latin typeface="Google Sans"/>
              </a:rPr>
              <a:t>almalarına</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ürünlerini</a:t>
            </a:r>
            <a:r>
              <a:rPr lang="en-US" b="0" i="0" dirty="0">
                <a:solidFill>
                  <a:srgbClr val="1F1F1F"/>
                </a:solidFill>
                <a:effectLst/>
                <a:latin typeface="Google Sans"/>
              </a:rPr>
              <a:t> </a:t>
            </a:r>
            <a:r>
              <a:rPr lang="en-US" b="0" i="0" dirty="0" err="1">
                <a:solidFill>
                  <a:srgbClr val="1F1F1F"/>
                </a:solidFill>
                <a:effectLst/>
                <a:latin typeface="Google Sans"/>
              </a:rPr>
              <a:t>sürekli</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iyileştirmelerine</a:t>
            </a:r>
            <a:r>
              <a:rPr lang="en-US" b="0" i="0" dirty="0">
                <a:solidFill>
                  <a:srgbClr val="1F1F1F"/>
                </a:solidFill>
                <a:effectLst/>
                <a:latin typeface="Google Sans"/>
              </a:rPr>
              <a:t> </a:t>
            </a:r>
            <a:r>
              <a:rPr lang="en-US" b="0" i="0" dirty="0" err="1">
                <a:solidFill>
                  <a:srgbClr val="1F1F1F"/>
                </a:solidFill>
                <a:effectLst/>
                <a:latin typeface="Google Sans"/>
              </a:rPr>
              <a:t>olanak</a:t>
            </a:r>
            <a:r>
              <a:rPr lang="en-US" b="0" i="0" dirty="0">
                <a:solidFill>
                  <a:srgbClr val="1F1F1F"/>
                </a:solidFill>
                <a:effectLst/>
                <a:latin typeface="Google Sans"/>
              </a:rPr>
              <a:t> </a:t>
            </a:r>
            <a:r>
              <a:rPr lang="en-US" b="0" i="0" dirty="0" err="1">
                <a:solidFill>
                  <a:srgbClr val="1F1F1F"/>
                </a:solidFill>
                <a:effectLst/>
                <a:latin typeface="Google Sans"/>
              </a:rPr>
              <a:t>tanır</a:t>
            </a:r>
            <a:r>
              <a:rPr lang="en-US" b="0" i="0" dirty="0">
                <a:solidFill>
                  <a:srgbClr val="1F1F1F"/>
                </a:solidFill>
                <a:effectLst/>
                <a:latin typeface="Google Sans"/>
              </a:rPr>
              <a:t>.</a:t>
            </a:r>
          </a:p>
          <a:p>
            <a:pPr algn="l"/>
            <a:r>
              <a:rPr lang="en-US" b="0" i="0" dirty="0" err="1">
                <a:solidFill>
                  <a:srgbClr val="1F1F1F"/>
                </a:solidFill>
                <a:effectLst/>
                <a:latin typeface="Google Sans"/>
              </a:rPr>
              <a:t>Diyagramdaki</a:t>
            </a:r>
            <a:r>
              <a:rPr lang="en-US" b="0" i="0" dirty="0">
                <a:solidFill>
                  <a:srgbClr val="1F1F1F"/>
                </a:solidFill>
                <a:effectLst/>
                <a:latin typeface="Google Sans"/>
              </a:rPr>
              <a:t> her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ilke</a:t>
            </a:r>
            <a:r>
              <a:rPr lang="en-US" b="0" i="0" dirty="0">
                <a:solidFill>
                  <a:srgbClr val="1F1F1F"/>
                </a:solidFill>
                <a:effectLst/>
                <a:latin typeface="Google Sans"/>
              </a:rPr>
              <a:t>, </a:t>
            </a:r>
            <a:r>
              <a:rPr lang="en-US" b="0" i="0" dirty="0" err="1">
                <a:solidFill>
                  <a:srgbClr val="1F1F1F"/>
                </a:solidFill>
                <a:effectLst/>
                <a:latin typeface="Google Sans"/>
              </a:rPr>
              <a:t>Scrum'ın</a:t>
            </a:r>
            <a:r>
              <a:rPr lang="en-US" b="0" i="0" dirty="0">
                <a:solidFill>
                  <a:srgbClr val="1F1F1F"/>
                </a:solidFill>
                <a:effectLst/>
                <a:latin typeface="Google Sans"/>
              </a:rPr>
              <a:t> </a:t>
            </a:r>
            <a:r>
              <a:rPr lang="en-US" b="0" i="0" dirty="0" err="1">
                <a:solidFill>
                  <a:srgbClr val="1F1F1F"/>
                </a:solidFill>
                <a:effectLst/>
                <a:latin typeface="Google Sans"/>
              </a:rPr>
              <a:t>nasıl</a:t>
            </a:r>
            <a:r>
              <a:rPr lang="en-US" b="0" i="0" dirty="0">
                <a:solidFill>
                  <a:srgbClr val="1F1F1F"/>
                </a:solidFill>
                <a:effectLst/>
                <a:latin typeface="Google Sans"/>
              </a:rPr>
              <a:t> </a:t>
            </a:r>
            <a:r>
              <a:rPr lang="en-US" b="0" i="0" dirty="0" err="1">
                <a:solidFill>
                  <a:srgbClr val="1F1F1F"/>
                </a:solidFill>
                <a:effectLst/>
                <a:latin typeface="Google Sans"/>
              </a:rPr>
              <a:t>çalıştığına</a:t>
            </a:r>
            <a:r>
              <a:rPr lang="en-US" b="0" i="0" dirty="0">
                <a:solidFill>
                  <a:srgbClr val="1F1F1F"/>
                </a:solidFill>
                <a:effectLst/>
                <a:latin typeface="Google Sans"/>
              </a:rPr>
              <a:t> </a:t>
            </a:r>
            <a:r>
              <a:rPr lang="en-US" b="0" i="0" dirty="0" err="1">
                <a:solidFill>
                  <a:srgbClr val="1F1F1F"/>
                </a:solidFill>
                <a:effectLst/>
                <a:latin typeface="Google Sans"/>
              </a:rPr>
              <a:t>dair</a:t>
            </a:r>
            <a:r>
              <a:rPr lang="en-US" b="0" i="0" dirty="0">
                <a:solidFill>
                  <a:srgbClr val="1F1F1F"/>
                </a:solidFill>
                <a:effectLst/>
                <a:latin typeface="Google Sans"/>
              </a:rPr>
              <a:t> </a:t>
            </a:r>
            <a:r>
              <a:rPr lang="en-US" b="0" i="0" dirty="0" err="1">
                <a:solidFill>
                  <a:srgbClr val="1F1F1F"/>
                </a:solidFill>
                <a:effectLst/>
                <a:latin typeface="Google Sans"/>
              </a:rPr>
              <a:t>biraz</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a:t>
            </a:r>
            <a:r>
              <a:rPr lang="en-US" b="0" i="0" dirty="0" err="1">
                <a:solidFill>
                  <a:srgbClr val="1F1F1F"/>
                </a:solidFill>
                <a:effectLst/>
                <a:latin typeface="Google Sans"/>
              </a:rPr>
              <a:t>ayrıntı</a:t>
            </a:r>
            <a:r>
              <a:rPr lang="en-US" b="0" i="0" dirty="0">
                <a:solidFill>
                  <a:srgbClr val="1F1F1F"/>
                </a:solidFill>
                <a:effectLst/>
                <a:latin typeface="Google Sans"/>
              </a:rPr>
              <a:t> </a:t>
            </a:r>
            <a:r>
              <a:rPr lang="en-US" b="0" i="0" dirty="0" err="1">
                <a:solidFill>
                  <a:srgbClr val="1F1F1F"/>
                </a:solidFill>
                <a:effectLst/>
                <a:latin typeface="Google Sans"/>
              </a:rPr>
              <a:t>sağlar</a:t>
            </a:r>
            <a:r>
              <a:rPr lang="en-US" b="0" i="0" dirty="0">
                <a:solidFill>
                  <a:srgbClr val="1F1F1F"/>
                </a:solidFill>
                <a:effectLst/>
                <a:latin typeface="Google Sans"/>
              </a:rPr>
              <a:t>. </a:t>
            </a:r>
            <a:r>
              <a:rPr lang="en-US" b="0" i="0" dirty="0" err="1">
                <a:solidFill>
                  <a:srgbClr val="1F1F1F"/>
                </a:solidFill>
                <a:effectLst/>
                <a:latin typeface="Google Sans"/>
              </a:rPr>
              <a:t>Örneğin</a:t>
            </a:r>
            <a:r>
              <a:rPr lang="en-US" b="0" i="0" dirty="0">
                <a:solidFill>
                  <a:srgbClr val="1F1F1F"/>
                </a:solidFill>
                <a:effectLst/>
                <a:latin typeface="Google Sans"/>
              </a:rPr>
              <a:t>, "</a:t>
            </a:r>
            <a:r>
              <a:rPr lang="en-US" b="0" i="0" dirty="0" err="1">
                <a:solidFill>
                  <a:srgbClr val="1F1F1F"/>
                </a:solidFill>
                <a:effectLst/>
                <a:latin typeface="Google Sans"/>
              </a:rPr>
              <a:t>Değer</a:t>
            </a:r>
            <a:r>
              <a:rPr lang="en-US" b="0" i="0" dirty="0">
                <a:solidFill>
                  <a:srgbClr val="1F1F1F"/>
                </a:solidFill>
                <a:effectLst/>
                <a:latin typeface="Google Sans"/>
              </a:rPr>
              <a:t> </a:t>
            </a:r>
            <a:r>
              <a:rPr lang="en-US" b="0" i="0" dirty="0" err="1">
                <a:solidFill>
                  <a:srgbClr val="1F1F1F"/>
                </a:solidFill>
                <a:effectLst/>
                <a:latin typeface="Google Sans"/>
              </a:rPr>
              <a:t>Tabanlı</a:t>
            </a:r>
            <a:r>
              <a:rPr lang="en-US" b="0" i="0" dirty="0">
                <a:solidFill>
                  <a:srgbClr val="1F1F1F"/>
                </a:solidFill>
                <a:effectLst/>
                <a:latin typeface="Google Sans"/>
              </a:rPr>
              <a:t> </a:t>
            </a:r>
            <a:r>
              <a:rPr lang="en-US" b="0" i="0" dirty="0" err="1">
                <a:solidFill>
                  <a:srgbClr val="1F1F1F"/>
                </a:solidFill>
                <a:effectLst/>
                <a:latin typeface="Google Sans"/>
              </a:rPr>
              <a:t>Önceliklendirme</a:t>
            </a:r>
            <a:r>
              <a:rPr lang="en-US" b="0" i="0" dirty="0">
                <a:solidFill>
                  <a:srgbClr val="1F1F1F"/>
                </a:solidFill>
                <a:effectLst/>
                <a:latin typeface="Google Sans"/>
              </a:rPr>
              <a:t>" </a:t>
            </a:r>
            <a:r>
              <a:rPr lang="en-US" b="0" i="0" dirty="0" err="1">
                <a:solidFill>
                  <a:srgbClr val="1F1F1F"/>
                </a:solidFill>
                <a:effectLst/>
                <a:latin typeface="Google Sans"/>
              </a:rPr>
              <a:t>ilkesi</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sahibinin</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birikimini</a:t>
            </a:r>
            <a:r>
              <a:rPr lang="en-US" b="0" i="0" dirty="0">
                <a:solidFill>
                  <a:srgbClr val="1F1F1F"/>
                </a:solidFill>
                <a:effectLst/>
                <a:latin typeface="Google Sans"/>
              </a:rPr>
              <a:t> </a:t>
            </a:r>
            <a:r>
              <a:rPr lang="en-US" b="0" i="0" dirty="0" err="1">
                <a:solidFill>
                  <a:srgbClr val="1F1F1F"/>
                </a:solidFill>
                <a:effectLst/>
                <a:latin typeface="Google Sans"/>
              </a:rPr>
              <a:t>nasıl</a:t>
            </a:r>
            <a:r>
              <a:rPr lang="en-US" b="0" i="0" dirty="0">
                <a:solidFill>
                  <a:srgbClr val="1F1F1F"/>
                </a:solidFill>
                <a:effectLst/>
                <a:latin typeface="Google Sans"/>
              </a:rPr>
              <a:t> </a:t>
            </a:r>
            <a:r>
              <a:rPr lang="en-US" b="0" i="0" dirty="0" err="1">
                <a:solidFill>
                  <a:srgbClr val="1F1F1F"/>
                </a:solidFill>
                <a:effectLst/>
                <a:latin typeface="Google Sans"/>
              </a:rPr>
              <a:t>önceliklendirdiğine</a:t>
            </a:r>
            <a:r>
              <a:rPr lang="en-US" b="0" i="0" dirty="0">
                <a:solidFill>
                  <a:srgbClr val="1F1F1F"/>
                </a:solidFill>
                <a:effectLst/>
                <a:latin typeface="Google Sans"/>
              </a:rPr>
              <a:t> </a:t>
            </a:r>
            <a:r>
              <a:rPr lang="en-US" b="0" i="0" dirty="0" err="1">
                <a:solidFill>
                  <a:srgbClr val="1F1F1F"/>
                </a:solidFill>
                <a:effectLst/>
                <a:latin typeface="Google Sans"/>
              </a:rPr>
              <a:t>dair</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örnek</a:t>
            </a:r>
            <a:r>
              <a:rPr lang="en-US" b="0" i="0" dirty="0">
                <a:solidFill>
                  <a:srgbClr val="1F1F1F"/>
                </a:solidFill>
                <a:effectLst/>
                <a:latin typeface="Google Sans"/>
              </a:rPr>
              <a:t> </a:t>
            </a:r>
            <a:r>
              <a:rPr lang="en-US" b="0" i="0" dirty="0" err="1">
                <a:solidFill>
                  <a:srgbClr val="1F1F1F"/>
                </a:solidFill>
                <a:effectLst/>
                <a:latin typeface="Google Sans"/>
              </a:rPr>
              <a:t>gösterir</a:t>
            </a:r>
            <a:r>
              <a:rPr lang="en-US" b="0" i="0" dirty="0">
                <a:solidFill>
                  <a:srgbClr val="1F1F1F"/>
                </a:solidFill>
                <a:effectLst/>
                <a:latin typeface="Google Sans"/>
              </a:rPr>
              <a:t>.</a:t>
            </a:r>
          </a:p>
          <a:p>
            <a:pPr algn="l"/>
            <a:r>
              <a:rPr lang="en-US" b="0" i="0" dirty="0">
                <a:solidFill>
                  <a:srgbClr val="1F1F1F"/>
                </a:solidFill>
                <a:effectLst/>
                <a:latin typeface="Google Sans"/>
              </a:rPr>
              <a:t>Bu </a:t>
            </a:r>
            <a:r>
              <a:rPr lang="en-US" b="0" i="0" dirty="0" err="1">
                <a:solidFill>
                  <a:srgbClr val="1F1F1F"/>
                </a:solidFill>
                <a:effectLst/>
                <a:latin typeface="Google Sans"/>
              </a:rPr>
              <a:t>diyagramı</a:t>
            </a:r>
            <a:r>
              <a:rPr lang="en-US" b="0" i="0" dirty="0">
                <a:solidFill>
                  <a:srgbClr val="1F1F1F"/>
                </a:solidFill>
                <a:effectLst/>
                <a:latin typeface="Google Sans"/>
              </a:rPr>
              <a:t>, </a:t>
            </a:r>
            <a:r>
              <a:rPr lang="en-US" b="0" i="0" dirty="0" err="1">
                <a:solidFill>
                  <a:srgbClr val="1F1F1F"/>
                </a:solidFill>
                <a:effectLst/>
                <a:latin typeface="Google Sans"/>
              </a:rPr>
              <a:t>Scrum'ın</a:t>
            </a:r>
            <a:r>
              <a:rPr lang="en-US" b="0" i="0" dirty="0">
                <a:solidFill>
                  <a:srgbClr val="1F1F1F"/>
                </a:solidFill>
                <a:effectLst/>
                <a:latin typeface="Google Sans"/>
              </a:rPr>
              <a:t> </a:t>
            </a:r>
            <a:r>
              <a:rPr lang="en-US" b="0" i="0" dirty="0" err="1">
                <a:solidFill>
                  <a:srgbClr val="1F1F1F"/>
                </a:solidFill>
                <a:effectLst/>
                <a:latin typeface="Google Sans"/>
              </a:rPr>
              <a:t>temel</a:t>
            </a:r>
            <a:r>
              <a:rPr lang="en-US" b="0" i="0" dirty="0">
                <a:solidFill>
                  <a:srgbClr val="1F1F1F"/>
                </a:solidFill>
                <a:effectLst/>
                <a:latin typeface="Google Sans"/>
              </a:rPr>
              <a:t> </a:t>
            </a:r>
            <a:r>
              <a:rPr lang="en-US" b="0" i="0" dirty="0" err="1">
                <a:solidFill>
                  <a:srgbClr val="1F1F1F"/>
                </a:solidFill>
                <a:effectLst/>
                <a:latin typeface="Google Sans"/>
              </a:rPr>
              <a:t>ilkelerini</a:t>
            </a:r>
            <a:r>
              <a:rPr lang="en-US" b="0" i="0" dirty="0">
                <a:solidFill>
                  <a:srgbClr val="1F1F1F"/>
                </a:solidFill>
                <a:effectLst/>
                <a:latin typeface="Google Sans"/>
              </a:rPr>
              <a:t> </a:t>
            </a:r>
            <a:r>
              <a:rPr lang="en-US" b="0" i="0" dirty="0" err="1">
                <a:solidFill>
                  <a:srgbClr val="1F1F1F"/>
                </a:solidFill>
                <a:effectLst/>
                <a:latin typeface="Google Sans"/>
              </a:rPr>
              <a:t>anlamak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kullanabilirsiniz</a:t>
            </a:r>
            <a:r>
              <a:rPr lang="en-US" b="0" i="0" dirty="0">
                <a:solidFill>
                  <a:srgbClr val="1F1F1F"/>
                </a:solidFill>
                <a:effectLst/>
                <a:latin typeface="Google Sans"/>
              </a:rPr>
              <a:t>. </a:t>
            </a:r>
            <a:r>
              <a:rPr lang="en-US" b="0" i="0" dirty="0" err="1">
                <a:solidFill>
                  <a:srgbClr val="1F1F1F"/>
                </a:solidFill>
                <a:effectLst/>
                <a:latin typeface="Google Sans"/>
              </a:rPr>
              <a:t>Daha</a:t>
            </a:r>
            <a:r>
              <a:rPr lang="en-US" b="0" i="0" dirty="0">
                <a:solidFill>
                  <a:srgbClr val="1F1F1F"/>
                </a:solidFill>
                <a:effectLst/>
                <a:latin typeface="Google Sans"/>
              </a:rPr>
              <a:t> </a:t>
            </a:r>
            <a:r>
              <a:rPr lang="en-US" b="0" i="0" dirty="0" err="1">
                <a:solidFill>
                  <a:srgbClr val="1F1F1F"/>
                </a:solidFill>
                <a:effectLst/>
                <a:latin typeface="Google Sans"/>
              </a:rPr>
              <a:t>fazla</a:t>
            </a:r>
            <a:r>
              <a:rPr lang="en-US" b="0" i="0" dirty="0">
                <a:solidFill>
                  <a:srgbClr val="1F1F1F"/>
                </a:solidFill>
                <a:effectLst/>
                <a:latin typeface="Google Sans"/>
              </a:rPr>
              <a:t> </a:t>
            </a:r>
            <a:r>
              <a:rPr lang="en-US" b="0" i="0" dirty="0" err="1">
                <a:solidFill>
                  <a:srgbClr val="1F1F1F"/>
                </a:solidFill>
                <a:effectLst/>
                <a:latin typeface="Google Sans"/>
              </a:rPr>
              <a:t>bilgi</a:t>
            </a:r>
            <a:r>
              <a:rPr lang="en-US" b="0" i="0" dirty="0">
                <a:solidFill>
                  <a:srgbClr val="1F1F1F"/>
                </a:solidFill>
                <a:effectLst/>
                <a:latin typeface="Google Sans"/>
              </a:rPr>
              <a:t> </a:t>
            </a:r>
            <a:r>
              <a:rPr lang="en-US" b="0" i="0" dirty="0" err="1">
                <a:solidFill>
                  <a:srgbClr val="1F1F1F"/>
                </a:solidFill>
                <a:effectLst/>
                <a:latin typeface="Google Sans"/>
              </a:rPr>
              <a:t>edinmek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Scrum </a:t>
            </a:r>
            <a:r>
              <a:rPr lang="en-US" b="0" i="0" dirty="0" err="1">
                <a:solidFill>
                  <a:srgbClr val="1F1F1F"/>
                </a:solidFill>
                <a:effectLst/>
                <a:latin typeface="Google Sans"/>
              </a:rPr>
              <a:t>Kılavuzu</a:t>
            </a:r>
            <a:r>
              <a:rPr lang="en-US" b="0" i="0" dirty="0">
                <a:solidFill>
                  <a:srgbClr val="1F1F1F"/>
                </a:solidFill>
                <a:effectLst/>
                <a:latin typeface="Google Sans"/>
              </a:rPr>
              <a:t>: [</a:t>
            </a:r>
            <a:r>
              <a:rPr lang="en-US" b="0" i="0" dirty="0" err="1">
                <a:solidFill>
                  <a:srgbClr val="1F1F1F"/>
                </a:solidFill>
                <a:effectLst/>
                <a:latin typeface="Google Sans"/>
              </a:rPr>
              <a:t>geçersiz</a:t>
            </a:r>
            <a:r>
              <a:rPr lang="en-US" b="0" i="0" dirty="0">
                <a:solidFill>
                  <a:srgbClr val="1F1F1F"/>
                </a:solidFill>
                <a:effectLst/>
                <a:latin typeface="Google Sans"/>
              </a:rPr>
              <a:t> URL </a:t>
            </a:r>
            <a:r>
              <a:rPr lang="en-US" b="0" i="0" dirty="0" err="1">
                <a:solidFill>
                  <a:srgbClr val="1F1F1F"/>
                </a:solidFill>
                <a:effectLst/>
                <a:latin typeface="Google Sans"/>
              </a:rPr>
              <a:t>kaldırıldı</a:t>
            </a:r>
            <a:r>
              <a:rPr lang="en-US" b="0" i="0" dirty="0">
                <a:solidFill>
                  <a:srgbClr val="1F1F1F"/>
                </a:solidFill>
                <a:effectLst/>
                <a:latin typeface="Google Sans"/>
              </a:rPr>
              <a:t>] </a:t>
            </a:r>
            <a:r>
              <a:rPr lang="en-US" b="0" i="0" dirty="0" err="1">
                <a:solidFill>
                  <a:srgbClr val="1F1F1F"/>
                </a:solidFill>
                <a:effectLst/>
                <a:latin typeface="Google Sans"/>
              </a:rPr>
              <a:t>bakabilirsiniz</a:t>
            </a:r>
            <a:r>
              <a:rPr lang="en-US" b="0" i="0" dirty="0">
                <a:solidFill>
                  <a:srgbClr val="1F1F1F"/>
                </a:solidFill>
                <a:effectLst/>
                <a:latin typeface="Google Sans"/>
              </a:rPr>
              <a:t>.</a:t>
            </a:r>
          </a:p>
          <a:p>
            <a:pPr algn="l"/>
            <a:r>
              <a:rPr lang="en-US" b="1" i="0" dirty="0" err="1">
                <a:solidFill>
                  <a:srgbClr val="1F1F1F"/>
                </a:solidFill>
                <a:effectLst/>
                <a:latin typeface="Google Sans"/>
              </a:rPr>
              <a:t>Diyagramdaki</a:t>
            </a:r>
            <a:r>
              <a:rPr lang="en-US" b="1" i="0" dirty="0">
                <a:solidFill>
                  <a:srgbClr val="1F1F1F"/>
                </a:solidFill>
                <a:effectLst/>
                <a:latin typeface="Google Sans"/>
              </a:rPr>
              <a:t> </a:t>
            </a:r>
            <a:r>
              <a:rPr lang="en-US" b="1" i="0" dirty="0" err="1">
                <a:solidFill>
                  <a:srgbClr val="1F1F1F"/>
                </a:solidFill>
                <a:effectLst/>
                <a:latin typeface="Google Sans"/>
              </a:rPr>
              <a:t>öğelerin</a:t>
            </a:r>
            <a:r>
              <a:rPr lang="en-US" b="1" i="0" dirty="0">
                <a:solidFill>
                  <a:srgbClr val="1F1F1F"/>
                </a:solidFill>
                <a:effectLst/>
                <a:latin typeface="Google Sans"/>
              </a:rPr>
              <a:t> </a:t>
            </a:r>
            <a:r>
              <a:rPr lang="en-US" b="1" i="0" dirty="0" err="1">
                <a:solidFill>
                  <a:srgbClr val="1F1F1F"/>
                </a:solidFill>
                <a:effectLst/>
                <a:latin typeface="Google Sans"/>
              </a:rPr>
              <a:t>açıklaması</a:t>
            </a:r>
            <a:r>
              <a:rPr lang="en-US" b="1" i="0" dirty="0">
                <a:solidFill>
                  <a:srgbClr val="1F1F1F"/>
                </a:solidFill>
                <a:effectLst/>
                <a:latin typeface="Google Sans"/>
              </a:rPr>
              <a:t>:</a:t>
            </a:r>
            <a:endParaRPr lang="en-US" b="0" i="0" dirty="0">
              <a:solidFill>
                <a:srgbClr val="1F1F1F"/>
              </a:solidFill>
              <a:effectLst/>
              <a:latin typeface="Google Sans"/>
            </a:endParaRPr>
          </a:p>
          <a:p>
            <a:pPr algn="l">
              <a:buFont typeface="Arial" panose="020B0604020202020204" pitchFamily="34" charset="0"/>
              <a:buChar char="•"/>
            </a:pPr>
            <a:r>
              <a:rPr lang="en-US" b="1" i="0" dirty="0" err="1">
                <a:solidFill>
                  <a:srgbClr val="1F1F1F"/>
                </a:solidFill>
                <a:effectLst/>
                <a:latin typeface="Google Sans"/>
              </a:rPr>
              <a:t>Tekrarlayan</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tekrarlayan</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geliştirme</a:t>
            </a:r>
            <a:r>
              <a:rPr lang="en-US" b="0" i="0" dirty="0">
                <a:solidFill>
                  <a:srgbClr val="1F1F1F"/>
                </a:solidFill>
                <a:effectLst/>
                <a:latin typeface="Google Sans"/>
              </a:rPr>
              <a:t> </a:t>
            </a:r>
            <a:r>
              <a:rPr lang="en-US" b="0" i="0" dirty="0" err="1">
                <a:solidFill>
                  <a:srgbClr val="1F1F1F"/>
                </a:solidFill>
                <a:effectLst/>
                <a:latin typeface="Google Sans"/>
              </a:rPr>
              <a:t>yaklaşımı</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Ekipler</a:t>
            </a:r>
            <a:r>
              <a:rPr lang="en-US" b="0" i="0" dirty="0">
                <a:solidFill>
                  <a:srgbClr val="1F1F1F"/>
                </a:solidFill>
                <a:effectLst/>
                <a:latin typeface="Google Sans"/>
              </a:rPr>
              <a:t>, her </a:t>
            </a:r>
            <a:r>
              <a:rPr lang="en-US" b="0" i="0" dirty="0" err="1">
                <a:solidFill>
                  <a:srgbClr val="1F1F1F"/>
                </a:solidFill>
                <a:effectLst/>
                <a:latin typeface="Google Sans"/>
              </a:rPr>
              <a:t>Sprint'te</a:t>
            </a:r>
            <a:r>
              <a:rPr lang="en-US" b="0" i="0" dirty="0">
                <a:solidFill>
                  <a:srgbClr val="1F1F1F"/>
                </a:solidFill>
                <a:effectLst/>
                <a:latin typeface="Google Sans"/>
              </a:rPr>
              <a:t> </a:t>
            </a:r>
            <a:r>
              <a:rPr lang="en-US" b="0" i="0" dirty="0" err="1">
                <a:solidFill>
                  <a:srgbClr val="1F1F1F"/>
                </a:solidFill>
                <a:effectLst/>
                <a:latin typeface="Google Sans"/>
              </a:rPr>
              <a:t>işlevsel</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artışı</a:t>
            </a:r>
            <a:r>
              <a:rPr lang="en-US" b="0" i="0" dirty="0">
                <a:solidFill>
                  <a:srgbClr val="1F1F1F"/>
                </a:solidFill>
                <a:effectLst/>
                <a:latin typeface="Google Sans"/>
              </a:rPr>
              <a:t> </a:t>
            </a:r>
            <a:r>
              <a:rPr lang="en-US" b="0" i="0" dirty="0" err="1">
                <a:solidFill>
                  <a:srgbClr val="1F1F1F"/>
                </a:solidFill>
                <a:effectLst/>
                <a:latin typeface="Google Sans"/>
              </a:rPr>
              <a:t>sunar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Empirik</a:t>
            </a:r>
            <a:r>
              <a:rPr lang="en-US" b="1" i="0" dirty="0">
                <a:solidFill>
                  <a:srgbClr val="1F1F1F"/>
                </a:solidFill>
                <a:effectLst/>
                <a:latin typeface="Google Sans"/>
              </a:rPr>
              <a:t> </a:t>
            </a:r>
            <a:r>
              <a:rPr lang="en-US" b="1" i="0" dirty="0" err="1">
                <a:solidFill>
                  <a:srgbClr val="1F1F1F"/>
                </a:solidFill>
                <a:effectLst/>
                <a:latin typeface="Google Sans"/>
              </a:rPr>
              <a:t>Süreç</a:t>
            </a:r>
            <a:r>
              <a:rPr lang="en-US" b="1" i="0" dirty="0">
                <a:solidFill>
                  <a:srgbClr val="1F1F1F"/>
                </a:solidFill>
                <a:effectLst/>
                <a:latin typeface="Google Sans"/>
              </a:rPr>
              <a:t> </a:t>
            </a:r>
            <a:r>
              <a:rPr lang="en-US" b="1" i="0" dirty="0" err="1">
                <a:solidFill>
                  <a:srgbClr val="1F1F1F"/>
                </a:solidFill>
                <a:effectLst/>
                <a:latin typeface="Google Sans"/>
              </a:rPr>
              <a:t>Kontrolü</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ilerlemelerini</a:t>
            </a:r>
            <a:r>
              <a:rPr lang="en-US" b="0" i="0" dirty="0">
                <a:solidFill>
                  <a:srgbClr val="1F1F1F"/>
                </a:solidFill>
                <a:effectLst/>
                <a:latin typeface="Google Sans"/>
              </a:rPr>
              <a:t> </a:t>
            </a:r>
            <a:r>
              <a:rPr lang="en-US" b="0" i="0" dirty="0" err="1">
                <a:solidFill>
                  <a:srgbClr val="1F1F1F"/>
                </a:solidFill>
                <a:effectLst/>
                <a:latin typeface="Google Sans"/>
              </a:rPr>
              <a:t>düzenli</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denetler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gerektiğinde</a:t>
            </a:r>
            <a:r>
              <a:rPr lang="en-US" b="0" i="0" dirty="0">
                <a:solidFill>
                  <a:srgbClr val="1F1F1F"/>
                </a:solidFill>
                <a:effectLst/>
                <a:latin typeface="Google Sans"/>
              </a:rPr>
              <a:t> </a:t>
            </a:r>
            <a:r>
              <a:rPr lang="en-US" b="0" i="0" dirty="0" err="1">
                <a:solidFill>
                  <a:srgbClr val="1F1F1F"/>
                </a:solidFill>
                <a:effectLst/>
                <a:latin typeface="Google Sans"/>
              </a:rPr>
              <a:t>planlarını</a:t>
            </a:r>
            <a:r>
              <a:rPr lang="en-US" b="0" i="0" dirty="0">
                <a:solidFill>
                  <a:srgbClr val="1F1F1F"/>
                </a:solidFill>
                <a:effectLst/>
                <a:latin typeface="Google Sans"/>
              </a:rPr>
              <a:t> </a:t>
            </a:r>
            <a:r>
              <a:rPr lang="en-US" b="0" i="0" dirty="0" err="1">
                <a:solidFill>
                  <a:srgbClr val="1F1F1F"/>
                </a:solidFill>
                <a:effectLst/>
                <a:latin typeface="Google Sans"/>
              </a:rPr>
              <a:t>uyarlar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Geliştirme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ürün</a:t>
            </a:r>
            <a:r>
              <a:rPr lang="en-US" b="0" i="0" dirty="0">
                <a:solidFill>
                  <a:srgbClr val="1F1F1F"/>
                </a:solidFill>
                <a:effectLst/>
                <a:latin typeface="Google Sans"/>
              </a:rPr>
              <a:t> </a:t>
            </a:r>
            <a:r>
              <a:rPr lang="en-US" b="0" i="0" dirty="0" err="1">
                <a:solidFill>
                  <a:srgbClr val="1F1F1F"/>
                </a:solidFill>
                <a:effectLst/>
                <a:latin typeface="Google Sans"/>
              </a:rPr>
              <a:t>geliştirmeye</a:t>
            </a:r>
            <a:r>
              <a:rPr lang="en-US" b="0" i="0" dirty="0">
                <a:solidFill>
                  <a:srgbClr val="1F1F1F"/>
                </a:solidFill>
                <a:effectLst/>
                <a:latin typeface="Google Sans"/>
              </a:rPr>
              <a:t> </a:t>
            </a:r>
            <a:r>
              <a:rPr lang="en-US" b="0" i="0" dirty="0" err="1">
                <a:solidFill>
                  <a:srgbClr val="1F1F1F"/>
                </a:solidFill>
                <a:effectLst/>
                <a:latin typeface="Google Sans"/>
              </a:rPr>
              <a:t>odaklanan</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çerçevedir</a:t>
            </a:r>
            <a:r>
              <a:rPr lang="en-US" b="0" i="0" dirty="0">
                <a:solidFill>
                  <a:srgbClr val="1F1F1F"/>
                </a:solidFill>
                <a:effectLst/>
                <a:latin typeface="Google Sans"/>
              </a:rPr>
              <a:t>.</a:t>
            </a:r>
          </a:p>
          <a:p>
            <a:pPr algn="l">
              <a:buFont typeface="Arial" panose="020B0604020202020204" pitchFamily="34" charset="0"/>
              <a:buChar char="•"/>
            </a:pPr>
            <a:r>
              <a:rPr lang="en-US" b="1" i="0" dirty="0">
                <a:solidFill>
                  <a:srgbClr val="1F1F1F"/>
                </a:solidFill>
                <a:effectLst/>
                <a:latin typeface="Google Sans"/>
              </a:rPr>
              <a:t>Zaman </a:t>
            </a:r>
            <a:r>
              <a:rPr lang="en-US" b="1" i="0" dirty="0" err="1">
                <a:solidFill>
                  <a:srgbClr val="1F1F1F"/>
                </a:solidFill>
                <a:effectLst/>
                <a:latin typeface="Google Sans"/>
              </a:rPr>
              <a:t>Kutusu</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zamanı</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sınırlama</a:t>
            </a:r>
            <a:r>
              <a:rPr lang="en-US" b="0" i="0" dirty="0">
                <a:solidFill>
                  <a:srgbClr val="1F1F1F"/>
                </a:solidFill>
                <a:effectLst/>
                <a:latin typeface="Google Sans"/>
              </a:rPr>
              <a:t> </a:t>
            </a:r>
            <a:r>
              <a:rPr lang="en-US" b="0" i="0" dirty="0" err="1">
                <a:solidFill>
                  <a:srgbClr val="1F1F1F"/>
                </a:solidFill>
                <a:effectLst/>
                <a:latin typeface="Google Sans"/>
              </a:rPr>
              <a:t>olarak</a:t>
            </a:r>
            <a:r>
              <a:rPr lang="en-US" b="0" i="0" dirty="0">
                <a:solidFill>
                  <a:srgbClr val="1F1F1F"/>
                </a:solidFill>
                <a:effectLst/>
                <a:latin typeface="Google Sans"/>
              </a:rPr>
              <a:t> </a:t>
            </a:r>
            <a:r>
              <a:rPr lang="en-US" b="0" i="0" dirty="0" err="1">
                <a:solidFill>
                  <a:srgbClr val="1F1F1F"/>
                </a:solidFill>
                <a:effectLst/>
                <a:latin typeface="Google Sans"/>
              </a:rPr>
              <a:t>kullanır</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projeyi</a:t>
            </a:r>
            <a:r>
              <a:rPr lang="en-US" b="0" i="0" dirty="0">
                <a:solidFill>
                  <a:srgbClr val="1F1F1F"/>
                </a:solidFill>
                <a:effectLst/>
                <a:latin typeface="Google Sans"/>
              </a:rPr>
              <a:t> </a:t>
            </a:r>
            <a:r>
              <a:rPr lang="en-US" b="0" i="0" dirty="0" err="1">
                <a:solidFill>
                  <a:srgbClr val="1F1F1F"/>
                </a:solidFill>
                <a:effectLst/>
                <a:latin typeface="Google Sans"/>
              </a:rPr>
              <a:t>planlamak</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yürütmek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zaman </a:t>
            </a:r>
            <a:r>
              <a:rPr lang="en-US" b="0" i="0" dirty="0" err="1">
                <a:solidFill>
                  <a:srgbClr val="1F1F1F"/>
                </a:solidFill>
                <a:effectLst/>
                <a:latin typeface="Google Sans"/>
              </a:rPr>
              <a:t>kutuları</a:t>
            </a:r>
            <a:r>
              <a:rPr lang="en-US" b="0" i="0" dirty="0">
                <a:solidFill>
                  <a:srgbClr val="1F1F1F"/>
                </a:solidFill>
                <a:effectLst/>
                <a:latin typeface="Google Sans"/>
              </a:rPr>
              <a:t> (Sprints) </a:t>
            </a:r>
            <a:r>
              <a:rPr lang="en-US" b="0" i="0" dirty="0" err="1">
                <a:solidFill>
                  <a:srgbClr val="1F1F1F"/>
                </a:solidFill>
                <a:effectLst/>
                <a:latin typeface="Google Sans"/>
              </a:rPr>
              <a:t>kullanır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Kendinden</a:t>
            </a:r>
            <a:r>
              <a:rPr lang="en-US" b="1" i="0" dirty="0">
                <a:solidFill>
                  <a:srgbClr val="1F1F1F"/>
                </a:solidFill>
                <a:effectLst/>
                <a:latin typeface="Google Sans"/>
              </a:rPr>
              <a:t> </a:t>
            </a:r>
            <a:r>
              <a:rPr lang="en-US" b="1" i="0" dirty="0" err="1">
                <a:solidFill>
                  <a:srgbClr val="1F1F1F"/>
                </a:solidFill>
                <a:effectLst/>
                <a:latin typeface="Google Sans"/>
              </a:rPr>
              <a:t>Organizasyon</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kendini</a:t>
            </a:r>
            <a:r>
              <a:rPr lang="en-US" b="0" i="0" dirty="0">
                <a:solidFill>
                  <a:srgbClr val="1F1F1F"/>
                </a:solidFill>
                <a:effectLst/>
                <a:latin typeface="Google Sans"/>
              </a:rPr>
              <a:t> organize </a:t>
            </a:r>
            <a:r>
              <a:rPr lang="en-US" b="0" i="0" dirty="0" err="1">
                <a:solidFill>
                  <a:srgbClr val="1F1F1F"/>
                </a:solidFill>
                <a:effectLst/>
                <a:latin typeface="Google Sans"/>
              </a:rPr>
              <a:t>eden</a:t>
            </a:r>
            <a:r>
              <a:rPr lang="en-US" b="0" i="0" dirty="0">
                <a:solidFill>
                  <a:srgbClr val="1F1F1F"/>
                </a:solidFill>
                <a:effectLst/>
                <a:latin typeface="Google Sans"/>
              </a:rPr>
              <a:t> </a:t>
            </a:r>
            <a:r>
              <a:rPr lang="en-US" b="0" i="0" dirty="0" err="1">
                <a:solidFill>
                  <a:srgbClr val="1F1F1F"/>
                </a:solidFill>
                <a:effectLst/>
                <a:latin typeface="Google Sans"/>
              </a:rPr>
              <a:t>ve</a:t>
            </a:r>
            <a:r>
              <a:rPr lang="en-US" b="0" i="0" dirty="0">
                <a:solidFill>
                  <a:srgbClr val="1F1F1F"/>
                </a:solidFill>
                <a:effectLst/>
                <a:latin typeface="Google Sans"/>
              </a:rPr>
              <a:t> </a:t>
            </a:r>
            <a:r>
              <a:rPr lang="en-US" b="0" i="0" dirty="0" err="1">
                <a:solidFill>
                  <a:srgbClr val="1F1F1F"/>
                </a:solidFill>
                <a:effectLst/>
                <a:latin typeface="Google Sans"/>
              </a:rPr>
              <a:t>kendi</a:t>
            </a:r>
            <a:r>
              <a:rPr lang="en-US" b="0" i="0" dirty="0">
                <a:solidFill>
                  <a:srgbClr val="1F1F1F"/>
                </a:solidFill>
                <a:effectLst/>
                <a:latin typeface="Google Sans"/>
              </a:rPr>
              <a:t> </a:t>
            </a:r>
            <a:r>
              <a:rPr lang="en-US" b="0" i="0" dirty="0" err="1">
                <a:solidFill>
                  <a:srgbClr val="1F1F1F"/>
                </a:solidFill>
                <a:effectLst/>
                <a:latin typeface="Google Sans"/>
              </a:rPr>
              <a:t>çalışma</a:t>
            </a:r>
            <a:r>
              <a:rPr lang="en-US" b="0" i="0" dirty="0">
                <a:solidFill>
                  <a:srgbClr val="1F1F1F"/>
                </a:solidFill>
                <a:effectLst/>
                <a:latin typeface="Google Sans"/>
              </a:rPr>
              <a:t> </a:t>
            </a:r>
            <a:r>
              <a:rPr lang="en-US" b="0" i="0" dirty="0" err="1">
                <a:solidFill>
                  <a:srgbClr val="1F1F1F"/>
                </a:solidFill>
                <a:effectLst/>
                <a:latin typeface="Google Sans"/>
              </a:rPr>
              <a:t>şeklini</a:t>
            </a:r>
            <a:r>
              <a:rPr lang="en-US" b="0" i="0" dirty="0">
                <a:solidFill>
                  <a:srgbClr val="1F1F1F"/>
                </a:solidFill>
                <a:effectLst/>
                <a:latin typeface="Google Sans"/>
              </a:rPr>
              <a:t> </a:t>
            </a:r>
            <a:r>
              <a:rPr lang="en-US" b="0" i="0" dirty="0" err="1">
                <a:solidFill>
                  <a:srgbClr val="1F1F1F"/>
                </a:solidFill>
                <a:effectLst/>
                <a:latin typeface="Google Sans"/>
              </a:rPr>
              <a:t>belirleyen</a:t>
            </a:r>
            <a:r>
              <a:rPr lang="en-US" b="0" i="0" dirty="0">
                <a:solidFill>
                  <a:srgbClr val="1F1F1F"/>
                </a:solidFill>
                <a:effectLst/>
                <a:latin typeface="Google Sans"/>
              </a:rPr>
              <a:t> </a:t>
            </a:r>
            <a:r>
              <a:rPr lang="en-US" b="0" i="0" dirty="0" err="1">
                <a:solidFill>
                  <a:srgbClr val="1F1F1F"/>
                </a:solidFill>
                <a:effectLst/>
                <a:latin typeface="Google Sans"/>
              </a:rPr>
              <a:t>ekiplerdir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İşbirliği</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ekiplerin</a:t>
            </a:r>
            <a:r>
              <a:rPr lang="en-US" b="0" i="0" dirty="0">
                <a:solidFill>
                  <a:srgbClr val="1F1F1F"/>
                </a:solidFill>
                <a:effectLst/>
                <a:latin typeface="Google Sans"/>
              </a:rPr>
              <a:t> </a:t>
            </a:r>
            <a:r>
              <a:rPr lang="en-US" b="0" i="0" dirty="0" err="1">
                <a:solidFill>
                  <a:srgbClr val="1F1F1F"/>
                </a:solidFill>
                <a:effectLst/>
                <a:latin typeface="Google Sans"/>
              </a:rPr>
              <a:t>ortak</a:t>
            </a:r>
            <a:r>
              <a:rPr lang="en-US" b="0" i="0" dirty="0">
                <a:solidFill>
                  <a:srgbClr val="1F1F1F"/>
                </a:solidFill>
                <a:effectLst/>
                <a:latin typeface="Google Sans"/>
              </a:rPr>
              <a:t> </a:t>
            </a:r>
            <a:r>
              <a:rPr lang="en-US" b="0" i="0" dirty="0" err="1">
                <a:solidFill>
                  <a:srgbClr val="1F1F1F"/>
                </a:solidFill>
                <a:effectLst/>
                <a:latin typeface="Google Sans"/>
              </a:rPr>
              <a:t>bir</a:t>
            </a:r>
            <a:r>
              <a:rPr lang="en-US" b="0" i="0" dirty="0">
                <a:solidFill>
                  <a:srgbClr val="1F1F1F"/>
                </a:solidFill>
                <a:effectLst/>
                <a:latin typeface="Google Sans"/>
              </a:rPr>
              <a:t> </a:t>
            </a:r>
            <a:r>
              <a:rPr lang="en-US" b="0" i="0" dirty="0" err="1">
                <a:solidFill>
                  <a:srgbClr val="1F1F1F"/>
                </a:solidFill>
                <a:effectLst/>
                <a:latin typeface="Google Sans"/>
              </a:rPr>
              <a:t>hedefe</a:t>
            </a:r>
            <a:r>
              <a:rPr lang="en-US" b="0" i="0" dirty="0">
                <a:solidFill>
                  <a:srgbClr val="1F1F1F"/>
                </a:solidFill>
                <a:effectLst/>
                <a:latin typeface="Google Sans"/>
              </a:rPr>
              <a:t> </a:t>
            </a:r>
            <a:r>
              <a:rPr lang="en-US" b="0" i="0" dirty="0" err="1">
                <a:solidFill>
                  <a:srgbClr val="1F1F1F"/>
                </a:solidFill>
                <a:effectLst/>
                <a:latin typeface="Google Sans"/>
              </a:rPr>
              <a:t>ulaşmak</a:t>
            </a:r>
            <a:r>
              <a:rPr lang="en-US" b="0" i="0" dirty="0">
                <a:solidFill>
                  <a:srgbClr val="1F1F1F"/>
                </a:solidFill>
                <a:effectLst/>
                <a:latin typeface="Google Sans"/>
              </a:rPr>
              <a:t> </a:t>
            </a:r>
            <a:r>
              <a:rPr lang="en-US" b="0" i="0" dirty="0" err="1">
                <a:solidFill>
                  <a:srgbClr val="1F1F1F"/>
                </a:solidFill>
                <a:effectLst/>
                <a:latin typeface="Google Sans"/>
              </a:rPr>
              <a:t>için</a:t>
            </a:r>
            <a:r>
              <a:rPr lang="en-US" b="0" i="0" dirty="0">
                <a:solidFill>
                  <a:srgbClr val="1F1F1F"/>
                </a:solidFill>
                <a:effectLst/>
                <a:latin typeface="Google Sans"/>
              </a:rPr>
              <a:t> </a:t>
            </a:r>
            <a:r>
              <a:rPr lang="en-US" b="0" i="0" dirty="0" err="1">
                <a:solidFill>
                  <a:srgbClr val="1F1F1F"/>
                </a:solidFill>
                <a:effectLst/>
                <a:latin typeface="Google Sans"/>
              </a:rPr>
              <a:t>birlikte</a:t>
            </a:r>
            <a:r>
              <a:rPr lang="en-US" b="0" i="0" dirty="0">
                <a:solidFill>
                  <a:srgbClr val="1F1F1F"/>
                </a:solidFill>
                <a:effectLst/>
                <a:latin typeface="Google Sans"/>
              </a:rPr>
              <a:t> </a:t>
            </a:r>
            <a:r>
              <a:rPr lang="en-US" b="0" i="0" dirty="0" err="1">
                <a:solidFill>
                  <a:srgbClr val="1F1F1F"/>
                </a:solidFill>
                <a:effectLst/>
                <a:latin typeface="Google Sans"/>
              </a:rPr>
              <a:t>çalışmasını</a:t>
            </a:r>
            <a:r>
              <a:rPr lang="en-US" b="0" i="0" dirty="0">
                <a:solidFill>
                  <a:srgbClr val="1F1F1F"/>
                </a:solidFill>
                <a:effectLst/>
                <a:latin typeface="Google Sans"/>
              </a:rPr>
              <a:t> </a:t>
            </a:r>
            <a:r>
              <a:rPr lang="en-US" b="0" i="0" dirty="0" err="1">
                <a:solidFill>
                  <a:srgbClr val="1F1F1F"/>
                </a:solidFill>
                <a:effectLst/>
                <a:latin typeface="Google Sans"/>
              </a:rPr>
              <a:t>teşvik</a:t>
            </a:r>
            <a:r>
              <a:rPr lang="en-US" b="0" i="0" dirty="0">
                <a:solidFill>
                  <a:srgbClr val="1F1F1F"/>
                </a:solidFill>
                <a:effectLst/>
                <a:latin typeface="Google Sans"/>
              </a:rPr>
              <a:t> </a:t>
            </a:r>
            <a:r>
              <a:rPr lang="en-US" b="0" i="0" dirty="0" err="1">
                <a:solidFill>
                  <a:srgbClr val="1F1F1F"/>
                </a:solidFill>
                <a:effectLst/>
                <a:latin typeface="Google Sans"/>
              </a:rPr>
              <a:t>eder</a:t>
            </a:r>
            <a:r>
              <a:rPr lang="en-US" b="0" i="0" dirty="0">
                <a:solidFill>
                  <a:srgbClr val="1F1F1F"/>
                </a:solidFill>
                <a:effectLst/>
                <a:latin typeface="Google Sans"/>
              </a:rPr>
              <a:t>.</a:t>
            </a:r>
          </a:p>
          <a:p>
            <a:pPr algn="l">
              <a:buFont typeface="Arial" panose="020B0604020202020204" pitchFamily="34" charset="0"/>
              <a:buChar char="•"/>
            </a:pPr>
            <a:r>
              <a:rPr lang="en-US" b="1" i="0" dirty="0" err="1">
                <a:solidFill>
                  <a:srgbClr val="1F1F1F"/>
                </a:solidFill>
                <a:effectLst/>
                <a:latin typeface="Google Sans"/>
              </a:rPr>
              <a:t>Değer</a:t>
            </a:r>
            <a:r>
              <a:rPr lang="en-US" b="1" i="0" dirty="0">
                <a:solidFill>
                  <a:srgbClr val="1F1F1F"/>
                </a:solidFill>
                <a:effectLst/>
                <a:latin typeface="Google Sans"/>
              </a:rPr>
              <a:t> </a:t>
            </a:r>
            <a:r>
              <a:rPr lang="en-US" b="1" i="0" dirty="0" err="1">
                <a:solidFill>
                  <a:srgbClr val="1F1F1F"/>
                </a:solidFill>
                <a:effectLst/>
                <a:latin typeface="Google Sans"/>
              </a:rPr>
              <a:t>Tabanlı</a:t>
            </a:r>
            <a:r>
              <a:rPr lang="en-US" b="1" i="0" dirty="0">
                <a:solidFill>
                  <a:srgbClr val="1F1F1F"/>
                </a:solidFill>
                <a:effectLst/>
                <a:latin typeface="Google Sans"/>
              </a:rPr>
              <a:t> </a:t>
            </a:r>
            <a:r>
              <a:rPr lang="en-US" b="1" i="0" dirty="0" err="1">
                <a:solidFill>
                  <a:srgbClr val="1F1F1F"/>
                </a:solidFill>
                <a:effectLst/>
                <a:latin typeface="Google Sans"/>
              </a:rPr>
              <a:t>Önceliklendirme</a:t>
            </a:r>
            <a:r>
              <a:rPr lang="en-US" b="1" i="0" dirty="0">
                <a:solidFill>
                  <a:srgbClr val="1F1F1F"/>
                </a:solidFill>
                <a:effectLst/>
                <a:latin typeface="Google Sans"/>
              </a:rPr>
              <a:t>:</a:t>
            </a:r>
            <a:r>
              <a:rPr lang="en-US" b="0" i="0" dirty="0">
                <a:solidFill>
                  <a:srgbClr val="1F1F1F"/>
                </a:solidFill>
                <a:effectLst/>
                <a:latin typeface="Google Sans"/>
              </a:rPr>
              <a:t> Scrum </a:t>
            </a:r>
            <a:r>
              <a:rPr lang="en-US" b="0" i="0" dirty="0" err="1">
                <a:solidFill>
                  <a:srgbClr val="1F1F1F"/>
                </a:solidFill>
                <a:effectLst/>
                <a:latin typeface="Google Sans"/>
              </a:rPr>
              <a:t>ekipleri</a:t>
            </a:r>
            <a:r>
              <a:rPr lang="en-US" b="0" i="0" dirty="0">
                <a:solidFill>
                  <a:srgbClr val="1F1F1F"/>
                </a:solidFill>
                <a:effectLst/>
                <a:latin typeface="Google Sans"/>
              </a:rPr>
              <a:t>, </a:t>
            </a:r>
            <a:r>
              <a:rPr lang="en-US" b="0" i="0" dirty="0" err="1">
                <a:solidFill>
                  <a:srgbClr val="1F1F1F"/>
                </a:solidFill>
                <a:effectLst/>
                <a:latin typeface="Google Sans"/>
              </a:rPr>
              <a:t>en</a:t>
            </a:r>
            <a:r>
              <a:rPr lang="en-US" b="0" i="0" dirty="0">
                <a:solidFill>
                  <a:srgbClr val="1F1F1F"/>
                </a:solidFill>
                <a:effectLst/>
                <a:latin typeface="Google Sans"/>
              </a:rPr>
              <a:t> </a:t>
            </a:r>
            <a:r>
              <a:rPr lang="en-US" b="0" i="0" dirty="0" err="1">
                <a:solidFill>
                  <a:srgbClr val="1F1F1F"/>
                </a:solidFill>
                <a:effectLst/>
                <a:latin typeface="Google Sans"/>
              </a:rPr>
              <a:t>yüksek</a:t>
            </a:r>
            <a:r>
              <a:rPr lang="en-US" b="0" i="0" dirty="0">
                <a:solidFill>
                  <a:srgbClr val="1F1F1F"/>
                </a:solidFill>
                <a:effectLst/>
                <a:latin typeface="Google Sans"/>
              </a:rPr>
              <a:t> </a:t>
            </a:r>
            <a:r>
              <a:rPr lang="en-US" b="0" i="0" dirty="0" err="1">
                <a:solidFill>
                  <a:srgbClr val="1F1F1F"/>
                </a:solidFill>
                <a:effectLst/>
                <a:latin typeface="Google Sans"/>
              </a:rPr>
              <a:t>değere</a:t>
            </a:r>
            <a:r>
              <a:rPr lang="en-US" b="0" i="0" dirty="0">
                <a:solidFill>
                  <a:srgbClr val="1F1F1F"/>
                </a:solidFill>
                <a:effectLst/>
                <a:latin typeface="Google Sans"/>
              </a:rPr>
              <a:t> </a:t>
            </a:r>
            <a:r>
              <a:rPr lang="en-US" b="0" i="0" dirty="0" err="1">
                <a:solidFill>
                  <a:srgbClr val="1F1F1F"/>
                </a:solidFill>
                <a:effectLst/>
                <a:latin typeface="Google Sans"/>
              </a:rPr>
              <a:t>sahip</a:t>
            </a:r>
            <a:r>
              <a:rPr lang="en-US" b="0" i="0" dirty="0">
                <a:solidFill>
                  <a:srgbClr val="1F1F1F"/>
                </a:solidFill>
                <a:effectLst/>
                <a:latin typeface="Google Sans"/>
              </a:rPr>
              <a:t> </a:t>
            </a:r>
            <a:r>
              <a:rPr lang="en-US" b="0" i="0" dirty="0" err="1">
                <a:solidFill>
                  <a:srgbClr val="1F1F1F"/>
                </a:solidFill>
                <a:effectLst/>
                <a:latin typeface="Google Sans"/>
              </a:rPr>
              <a:t>işleri</a:t>
            </a:r>
            <a:r>
              <a:rPr lang="en-US" b="0" i="0" dirty="0">
                <a:solidFill>
                  <a:srgbClr val="1F1F1F"/>
                </a:solidFill>
                <a:effectLst/>
                <a:latin typeface="Google Sans"/>
              </a:rPr>
              <a:t> </a:t>
            </a:r>
            <a:r>
              <a:rPr lang="en-US" b="0" i="0" dirty="0" err="1">
                <a:solidFill>
                  <a:srgbClr val="1F1F1F"/>
                </a:solidFill>
                <a:effectLst/>
                <a:latin typeface="Google Sans"/>
              </a:rPr>
              <a:t>önceliklendirmeye</a:t>
            </a:r>
            <a:r>
              <a:rPr lang="en-US" b="0" i="0" dirty="0">
                <a:solidFill>
                  <a:srgbClr val="1F1F1F"/>
                </a:solidFill>
                <a:effectLst/>
                <a:latin typeface="Google Sans"/>
              </a:rPr>
              <a:t> </a:t>
            </a:r>
            <a:r>
              <a:rPr lang="en-US" b="0" i="0" dirty="0" err="1">
                <a:solidFill>
                  <a:srgbClr val="1F1F1F"/>
                </a:solidFill>
                <a:effectLst/>
                <a:latin typeface="Google Sans"/>
              </a:rPr>
              <a:t>odaklanır</a:t>
            </a:r>
            <a:r>
              <a:rPr lang="en-US" b="0" i="0" dirty="0">
                <a:solidFill>
                  <a:srgbClr val="1F1F1F"/>
                </a:solidFill>
                <a:effectLst/>
                <a:latin typeface="Google Sans"/>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26</a:t>
            </a:fld>
            <a:endParaRPr lang="en-US"/>
          </a:p>
        </p:txBody>
      </p:sp>
    </p:spTree>
    <p:extLst>
      <p:ext uri="{BB962C8B-B14F-4D97-AF65-F5344CB8AC3E}">
        <p14:creationId xmlns:p14="http://schemas.microsoft.com/office/powerpoint/2010/main" val="199717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r>
              <a:rPr lang="en-US" b="0" i="0" dirty="0">
                <a:solidFill>
                  <a:srgbClr val="0D0D0D"/>
                </a:solidFill>
                <a:effectLst/>
                <a:latin typeface="Söhne"/>
              </a:rPr>
            </a:br>
            <a:r>
              <a:rPr lang="en-US" b="0" i="0" dirty="0">
                <a:solidFill>
                  <a:srgbClr val="0D0D0D"/>
                </a:solidFill>
                <a:effectLst/>
                <a:latin typeface="Söhne"/>
              </a:rPr>
              <a:t>Kanban,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organize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yönetmek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yönetim</a:t>
            </a:r>
            <a:r>
              <a:rPr lang="en-US" b="0" i="0" dirty="0">
                <a:solidFill>
                  <a:srgbClr val="0D0D0D"/>
                </a:solidFill>
                <a:effectLst/>
                <a:latin typeface="Söhne"/>
              </a:rPr>
              <a:t> </a:t>
            </a:r>
            <a:r>
              <a:rPr lang="en-US" b="0" i="0" dirty="0" err="1">
                <a:solidFill>
                  <a:srgbClr val="0D0D0D"/>
                </a:solidFill>
                <a:effectLst/>
                <a:latin typeface="Söhne"/>
              </a:rPr>
              <a:t>yöntemidir</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hangi </a:t>
            </a:r>
            <a:r>
              <a:rPr lang="en-US" b="0" i="0" dirty="0" err="1">
                <a:solidFill>
                  <a:srgbClr val="0D0D0D"/>
                </a:solidFill>
                <a:effectLst/>
                <a:latin typeface="Söhne"/>
              </a:rPr>
              <a:t>aşamada</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sonraki</a:t>
            </a:r>
            <a:r>
              <a:rPr lang="en-US" b="0" i="0" dirty="0">
                <a:solidFill>
                  <a:srgbClr val="0D0D0D"/>
                </a:solidFill>
                <a:effectLst/>
                <a:latin typeface="Söhne"/>
              </a:rPr>
              <a:t> </a:t>
            </a:r>
            <a:r>
              <a:rPr lang="en-US" b="0" i="0" dirty="0" err="1">
                <a:solidFill>
                  <a:srgbClr val="0D0D0D"/>
                </a:solidFill>
                <a:effectLst/>
                <a:latin typeface="Söhne"/>
              </a:rPr>
              <a:t>adımların</a:t>
            </a:r>
            <a:r>
              <a:rPr lang="en-US" b="0" i="0" dirty="0">
                <a:solidFill>
                  <a:srgbClr val="0D0D0D"/>
                </a:solidFill>
                <a:effectLst/>
                <a:latin typeface="Söhne"/>
              </a:rPr>
              <a:t> </a:t>
            </a:r>
            <a:r>
              <a:rPr lang="en-US" b="0" i="0" dirty="0" err="1">
                <a:solidFill>
                  <a:srgbClr val="0D0D0D"/>
                </a:solidFill>
                <a:effectLst/>
                <a:latin typeface="Söhne"/>
              </a:rPr>
              <a:t>neler</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göstermek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kartlar</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kalemleri</a:t>
            </a:r>
            <a:r>
              <a:rPr lang="en-US" b="0" i="0" dirty="0">
                <a:solidFill>
                  <a:srgbClr val="0D0D0D"/>
                </a:solidFill>
                <a:effectLst/>
                <a:latin typeface="Söhne"/>
              </a:rPr>
              <a:t> </a:t>
            </a:r>
            <a:r>
              <a:rPr lang="en-US" b="0" i="0" dirty="0" err="1">
                <a:solidFill>
                  <a:srgbClr val="0D0D0D"/>
                </a:solidFill>
                <a:effectLst/>
                <a:latin typeface="Söhne"/>
              </a:rPr>
              <a:t>kullanır</a:t>
            </a:r>
            <a:r>
              <a:rPr lang="en-US" b="0" i="0" dirty="0">
                <a:solidFill>
                  <a:srgbClr val="0D0D0D"/>
                </a:solidFill>
                <a:effectLst/>
                <a:latin typeface="Söhne"/>
              </a:rPr>
              <a:t>. Kanban </a:t>
            </a:r>
            <a:r>
              <a:rPr lang="en-US" b="0" i="0" dirty="0" err="1">
                <a:solidFill>
                  <a:srgbClr val="0D0D0D"/>
                </a:solidFill>
                <a:effectLst/>
                <a:latin typeface="Söhne"/>
              </a:rPr>
              <a:t>kelimesi</a:t>
            </a:r>
            <a:r>
              <a:rPr lang="en-US" b="0" i="0" dirty="0">
                <a:solidFill>
                  <a:srgbClr val="0D0D0D"/>
                </a:solidFill>
                <a:effectLst/>
                <a:latin typeface="Söhne"/>
              </a:rPr>
              <a:t>, </a:t>
            </a:r>
            <a:r>
              <a:rPr lang="en-US" b="0" i="0" dirty="0" err="1">
                <a:solidFill>
                  <a:srgbClr val="0D0D0D"/>
                </a:solidFill>
                <a:effectLst/>
                <a:latin typeface="Söhne"/>
              </a:rPr>
              <a:t>Japonca'da</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kart"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levha</a:t>
            </a:r>
            <a:r>
              <a:rPr lang="en-US" b="0" i="0" dirty="0">
                <a:solidFill>
                  <a:srgbClr val="0D0D0D"/>
                </a:solidFill>
                <a:effectLst/>
                <a:latin typeface="Söhne"/>
              </a:rPr>
              <a:t>" </a:t>
            </a:r>
            <a:r>
              <a:rPr lang="en-US" b="0" i="0" dirty="0" err="1">
                <a:solidFill>
                  <a:srgbClr val="0D0D0D"/>
                </a:solidFill>
                <a:effectLst/>
                <a:latin typeface="Söhne"/>
              </a:rPr>
              <a:t>anlamına</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a:t>
            </a:r>
          </a:p>
          <a:p>
            <a:pPr algn="l"/>
            <a:r>
              <a:rPr lang="en-US" b="0" i="0" dirty="0">
                <a:solidFill>
                  <a:srgbClr val="0D0D0D"/>
                </a:solidFill>
                <a:effectLst/>
                <a:latin typeface="Söhne"/>
              </a:rPr>
              <a:t>Kanban </a:t>
            </a:r>
            <a:r>
              <a:rPr lang="en-US" b="0" i="0" dirty="0" err="1">
                <a:solidFill>
                  <a:srgbClr val="0D0D0D"/>
                </a:solidFill>
                <a:effectLst/>
                <a:latin typeface="Söhne"/>
              </a:rPr>
              <a:t>sistemi</a:t>
            </a:r>
            <a:r>
              <a:rPr lang="en-US" b="0" i="0" dirty="0">
                <a:solidFill>
                  <a:srgbClr val="0D0D0D"/>
                </a:solidFill>
                <a:effectLst/>
                <a:latin typeface="Söhne"/>
              </a:rPr>
              <a:t>, </a:t>
            </a:r>
            <a:r>
              <a:rPr lang="en-US" b="0" i="0" dirty="0" err="1">
                <a:solidFill>
                  <a:srgbClr val="0D0D0D"/>
                </a:solidFill>
                <a:effectLst/>
                <a:latin typeface="Söhne"/>
              </a:rPr>
              <a:t>Toyota'nın</a:t>
            </a:r>
            <a:r>
              <a:rPr lang="en-US" b="0" i="0" dirty="0">
                <a:solidFill>
                  <a:srgbClr val="0D0D0D"/>
                </a:solidFill>
                <a:effectLst/>
                <a:latin typeface="Söhne"/>
              </a:rPr>
              <a:t>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süreçlerindeki</a:t>
            </a:r>
            <a:r>
              <a:rPr lang="en-US" b="0" i="0" dirty="0">
                <a:solidFill>
                  <a:srgbClr val="0D0D0D"/>
                </a:solidFill>
                <a:effectLst/>
                <a:latin typeface="Söhne"/>
              </a:rPr>
              <a:t> "Just-in-Time" (Tam </a:t>
            </a:r>
            <a:r>
              <a:rPr lang="en-US" b="0" i="0" dirty="0" err="1">
                <a:solidFill>
                  <a:srgbClr val="0D0D0D"/>
                </a:solidFill>
                <a:effectLst/>
                <a:latin typeface="Söhne"/>
              </a:rPr>
              <a:t>Zamanında</a:t>
            </a:r>
            <a:r>
              <a:rPr lang="en-US" b="0" i="0" dirty="0">
                <a:solidFill>
                  <a:srgbClr val="0D0D0D"/>
                </a:solidFill>
                <a:effectLst/>
                <a:latin typeface="Söhne"/>
              </a:rPr>
              <a:t>)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felsefesinden</a:t>
            </a:r>
            <a:r>
              <a:rPr lang="en-US" b="0" i="0" dirty="0">
                <a:solidFill>
                  <a:srgbClr val="0D0D0D"/>
                </a:solidFill>
                <a:effectLst/>
                <a:latin typeface="Söhne"/>
              </a:rPr>
              <a:t> </a:t>
            </a:r>
            <a:r>
              <a:rPr lang="en-US" b="0" i="0" dirty="0" err="1">
                <a:solidFill>
                  <a:srgbClr val="0D0D0D"/>
                </a:solidFill>
                <a:effectLst/>
                <a:latin typeface="Söhne"/>
              </a:rPr>
              <a:t>esinlenerek</a:t>
            </a:r>
            <a:r>
              <a:rPr lang="en-US" b="0" i="0" dirty="0">
                <a:solidFill>
                  <a:srgbClr val="0D0D0D"/>
                </a:solidFill>
                <a:effectLst/>
                <a:latin typeface="Söhne"/>
              </a:rPr>
              <a:t> </a:t>
            </a:r>
            <a:r>
              <a:rPr lang="en-US" b="0" i="0" dirty="0" err="1">
                <a:solidFill>
                  <a:srgbClr val="0D0D0D"/>
                </a:solidFill>
                <a:effectLst/>
                <a:latin typeface="Söhne"/>
              </a:rPr>
              <a:t>geliştirilmiştir</a:t>
            </a:r>
            <a:r>
              <a:rPr lang="en-US" b="0" i="0" dirty="0">
                <a:solidFill>
                  <a:srgbClr val="0D0D0D"/>
                </a:solidFill>
                <a:effectLst/>
                <a:latin typeface="Söhne"/>
              </a:rPr>
              <a:t>. </a:t>
            </a:r>
            <a:r>
              <a:rPr lang="en-US" b="0" i="0" dirty="0" err="1">
                <a:solidFill>
                  <a:srgbClr val="0D0D0D"/>
                </a:solidFill>
                <a:effectLst/>
                <a:latin typeface="Söhne"/>
              </a:rPr>
              <a:t>Başlangıçta</a:t>
            </a:r>
            <a:r>
              <a:rPr lang="en-US" b="0" i="0" dirty="0">
                <a:solidFill>
                  <a:srgbClr val="0D0D0D"/>
                </a:solidFill>
                <a:effectLst/>
                <a:latin typeface="Söhne"/>
              </a:rPr>
              <a:t>, </a:t>
            </a:r>
            <a:r>
              <a:rPr lang="en-US" b="0" i="0" dirty="0" err="1">
                <a:solidFill>
                  <a:srgbClr val="0D0D0D"/>
                </a:solidFill>
                <a:effectLst/>
                <a:latin typeface="Söhne"/>
              </a:rPr>
              <a:t>üretimde</a:t>
            </a:r>
            <a:r>
              <a:rPr lang="en-US" b="0" i="0" dirty="0">
                <a:solidFill>
                  <a:srgbClr val="0D0D0D"/>
                </a:solidFill>
                <a:effectLst/>
                <a:latin typeface="Söhne"/>
              </a:rPr>
              <a:t> </a:t>
            </a:r>
            <a:r>
              <a:rPr lang="en-US" b="0" i="0" dirty="0" err="1">
                <a:solidFill>
                  <a:srgbClr val="0D0D0D"/>
                </a:solidFill>
                <a:effectLst/>
                <a:latin typeface="Söhne"/>
              </a:rPr>
              <a:t>malzemelerin</a:t>
            </a:r>
            <a:r>
              <a:rPr lang="en-US" b="0" i="0" dirty="0">
                <a:solidFill>
                  <a:srgbClr val="0D0D0D"/>
                </a:solidFill>
                <a:effectLst/>
                <a:latin typeface="Söhne"/>
              </a:rPr>
              <a:t> </a:t>
            </a:r>
            <a:r>
              <a:rPr lang="en-US" b="0" i="0" dirty="0" err="1">
                <a:solidFill>
                  <a:srgbClr val="0D0D0D"/>
                </a:solidFill>
                <a:effectLst/>
                <a:latin typeface="Söhne"/>
              </a:rPr>
              <a:t>stoklanmasını</a:t>
            </a:r>
            <a:r>
              <a:rPr lang="en-US" b="0" i="0" dirty="0">
                <a:solidFill>
                  <a:srgbClr val="0D0D0D"/>
                </a:solidFill>
                <a:effectLst/>
                <a:latin typeface="Söhne"/>
              </a:rPr>
              <a:t> </a:t>
            </a:r>
            <a:r>
              <a:rPr lang="en-US" b="0" i="0" dirty="0" err="1">
                <a:solidFill>
                  <a:srgbClr val="0D0D0D"/>
                </a:solidFill>
                <a:effectLst/>
                <a:latin typeface="Söhne"/>
              </a:rPr>
              <a:t>azaltmak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süreçteki</a:t>
            </a:r>
            <a:r>
              <a:rPr lang="en-US" b="0" i="0" dirty="0">
                <a:solidFill>
                  <a:srgbClr val="0D0D0D"/>
                </a:solidFill>
                <a:effectLst/>
                <a:latin typeface="Söhne"/>
              </a:rPr>
              <a:t> </a:t>
            </a:r>
            <a:r>
              <a:rPr lang="en-US" b="0" i="0" dirty="0" err="1">
                <a:solidFill>
                  <a:srgbClr val="0D0D0D"/>
                </a:solidFill>
                <a:effectLst/>
                <a:latin typeface="Söhne"/>
              </a:rPr>
              <a:t>aksamaları</a:t>
            </a:r>
            <a:r>
              <a:rPr lang="en-US" b="0" i="0" dirty="0">
                <a:solidFill>
                  <a:srgbClr val="0D0D0D"/>
                </a:solidFill>
                <a:effectLst/>
                <a:latin typeface="Söhne"/>
              </a:rPr>
              <a:t> </a:t>
            </a:r>
            <a:r>
              <a:rPr lang="en-US" b="0" i="0" dirty="0" err="1">
                <a:solidFill>
                  <a:srgbClr val="0D0D0D"/>
                </a:solidFill>
                <a:effectLst/>
                <a:latin typeface="Söhne"/>
              </a:rPr>
              <a:t>belirlemek</a:t>
            </a:r>
            <a:r>
              <a:rPr lang="en-US" b="0" i="0" dirty="0">
                <a:solidFill>
                  <a:srgbClr val="0D0D0D"/>
                </a:solidFill>
                <a:effectLst/>
                <a:latin typeface="Söhne"/>
              </a:rPr>
              <a:t> </a:t>
            </a:r>
            <a:r>
              <a:rPr lang="en-US" b="0" i="0" dirty="0" err="1">
                <a:solidFill>
                  <a:srgbClr val="0D0D0D"/>
                </a:solidFill>
                <a:effectLst/>
                <a:latin typeface="Söhne"/>
              </a:rPr>
              <a:t>amacıyla</a:t>
            </a:r>
            <a:r>
              <a:rPr lang="en-US" b="0" i="0" dirty="0">
                <a:solidFill>
                  <a:srgbClr val="0D0D0D"/>
                </a:solidFill>
                <a:effectLst/>
                <a:latin typeface="Söhne"/>
              </a:rPr>
              <a:t> </a:t>
            </a:r>
            <a:r>
              <a:rPr lang="en-US" b="0" i="0" dirty="0" err="1">
                <a:solidFill>
                  <a:srgbClr val="0D0D0D"/>
                </a:solidFill>
                <a:effectLst/>
                <a:latin typeface="Söhne"/>
              </a:rPr>
              <a:t>kullanılmıştır</a:t>
            </a:r>
            <a:r>
              <a:rPr lang="en-US" b="0" i="0" dirty="0">
                <a:solidFill>
                  <a:srgbClr val="0D0D0D"/>
                </a:solidFill>
                <a:effectLst/>
                <a:latin typeface="Söhne"/>
              </a:rPr>
              <a:t>. </a:t>
            </a:r>
            <a:r>
              <a:rPr lang="en-US" b="0" i="0" dirty="0" err="1">
                <a:solidFill>
                  <a:srgbClr val="0D0D0D"/>
                </a:solidFill>
                <a:effectLst/>
                <a:latin typeface="Söhne"/>
              </a:rPr>
              <a:t>Günümüzde</a:t>
            </a:r>
            <a:r>
              <a:rPr lang="en-US" b="0" i="0" dirty="0">
                <a:solidFill>
                  <a:srgbClr val="0D0D0D"/>
                </a:solidFill>
                <a:effectLst/>
                <a:latin typeface="Söhne"/>
              </a:rPr>
              <a:t> </a:t>
            </a:r>
            <a:r>
              <a:rPr lang="en-US" b="0" i="0" dirty="0" err="1">
                <a:solidFill>
                  <a:srgbClr val="0D0D0D"/>
                </a:solidFill>
                <a:effectLst/>
                <a:latin typeface="Söhne"/>
              </a:rPr>
              <a:t>ise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yönetimi</a:t>
            </a:r>
            <a:r>
              <a:rPr lang="en-US" b="0" i="0" dirty="0">
                <a:solidFill>
                  <a:srgbClr val="0D0D0D"/>
                </a:solidFill>
                <a:effectLst/>
                <a:latin typeface="Söhne"/>
              </a:rPr>
              <a:t>, BT </a:t>
            </a:r>
            <a:r>
              <a:rPr lang="en-US" b="0" i="0" dirty="0" err="1">
                <a:solidFill>
                  <a:srgbClr val="0D0D0D"/>
                </a:solidFill>
                <a:effectLst/>
                <a:latin typeface="Söhne"/>
              </a:rPr>
              <a:t>hizmetleri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birçok</a:t>
            </a:r>
            <a:r>
              <a:rPr lang="en-US" b="0" i="0" dirty="0">
                <a:solidFill>
                  <a:srgbClr val="0D0D0D"/>
                </a:solidFill>
                <a:effectLst/>
                <a:latin typeface="Söhne"/>
              </a:rPr>
              <a:t> </a:t>
            </a:r>
            <a:r>
              <a:rPr lang="en-US" b="0" i="0" dirty="0" err="1">
                <a:solidFill>
                  <a:srgbClr val="0D0D0D"/>
                </a:solidFill>
                <a:effectLst/>
                <a:latin typeface="Söhne"/>
              </a:rPr>
              <a:t>alanın</a:t>
            </a:r>
            <a:r>
              <a:rPr lang="en-US" b="0" i="0" dirty="0">
                <a:solidFill>
                  <a:srgbClr val="0D0D0D"/>
                </a:solidFill>
                <a:effectLst/>
                <a:latin typeface="Söhne"/>
              </a:rPr>
              <a:t> </a:t>
            </a:r>
            <a:r>
              <a:rPr lang="en-US" b="0" i="0" dirty="0" err="1">
                <a:solidFill>
                  <a:srgbClr val="0D0D0D"/>
                </a:solidFill>
                <a:effectLst/>
                <a:latin typeface="Söhne"/>
              </a:rPr>
              <a:t>yanı</a:t>
            </a:r>
            <a:r>
              <a:rPr lang="en-US" b="0" i="0" dirty="0">
                <a:solidFill>
                  <a:srgbClr val="0D0D0D"/>
                </a:solidFill>
                <a:effectLst/>
                <a:latin typeface="Söhne"/>
              </a:rPr>
              <a:t> </a:t>
            </a:r>
            <a:r>
              <a:rPr lang="en-US" b="0" i="0" dirty="0" err="1">
                <a:solidFill>
                  <a:srgbClr val="0D0D0D"/>
                </a:solidFill>
                <a:effectLst/>
                <a:latin typeface="Söhne"/>
              </a:rPr>
              <a:t>sıra</a:t>
            </a:r>
            <a:r>
              <a:rPr lang="en-US" b="0" i="0" dirty="0">
                <a:solidFill>
                  <a:srgbClr val="0D0D0D"/>
                </a:solidFill>
                <a:effectLst/>
                <a:latin typeface="Söhne"/>
              </a:rPr>
              <a:t> </a:t>
            </a:r>
            <a:r>
              <a:rPr lang="en-US" b="0" i="0" dirty="0" err="1">
                <a:solidFill>
                  <a:srgbClr val="0D0D0D"/>
                </a:solidFill>
                <a:effectLst/>
                <a:latin typeface="Söhne"/>
              </a:rPr>
              <a:t>üretim</a:t>
            </a:r>
            <a:r>
              <a:rPr lang="en-US" b="0" i="0" dirty="0">
                <a:solidFill>
                  <a:srgbClr val="0D0D0D"/>
                </a:solidFill>
                <a:effectLst/>
                <a:latin typeface="Söhne"/>
              </a:rPr>
              <a:t> </a:t>
            </a:r>
            <a:r>
              <a:rPr lang="en-US" b="0" i="0" dirty="0" err="1">
                <a:solidFill>
                  <a:srgbClr val="0D0D0D"/>
                </a:solidFill>
                <a:effectLst/>
                <a:latin typeface="Söhne"/>
              </a:rPr>
              <a:t>dışı</a:t>
            </a:r>
            <a:r>
              <a:rPr lang="en-US" b="0" i="0" dirty="0">
                <a:solidFill>
                  <a:srgbClr val="0D0D0D"/>
                </a:solidFill>
                <a:effectLst/>
                <a:latin typeface="Söhne"/>
              </a:rPr>
              <a:t> </a:t>
            </a:r>
            <a:r>
              <a:rPr lang="en-US" b="0" i="0" dirty="0" err="1">
                <a:solidFill>
                  <a:srgbClr val="0D0D0D"/>
                </a:solidFill>
                <a:effectLst/>
                <a:latin typeface="Söhne"/>
              </a:rPr>
              <a:t>süreçlerde</a:t>
            </a:r>
            <a:r>
              <a:rPr lang="en-US" b="0" i="0" dirty="0">
                <a:solidFill>
                  <a:srgbClr val="0D0D0D"/>
                </a:solidFill>
                <a:effectLst/>
                <a:latin typeface="Söhne"/>
              </a:rPr>
              <a:t> de </a:t>
            </a:r>
            <a:r>
              <a:rPr lang="en-US" b="0" i="0" dirty="0" err="1">
                <a:solidFill>
                  <a:srgbClr val="0D0D0D"/>
                </a:solidFill>
                <a:effectLst/>
                <a:latin typeface="Söhne"/>
              </a:rPr>
              <a:t>kullanılmaktadır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31</a:t>
            </a:fld>
            <a:endParaRPr lang="en-US"/>
          </a:p>
        </p:txBody>
      </p:sp>
    </p:spTree>
    <p:extLst>
      <p:ext uri="{BB962C8B-B14F-4D97-AF65-F5344CB8AC3E}">
        <p14:creationId xmlns:p14="http://schemas.microsoft.com/office/powerpoint/2010/main" val="3562785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dirty="0">
                <a:effectLst/>
                <a:latin typeface="Arial" panose="020B0604020202020204" pitchFamily="34" charset="0"/>
                <a:ea typeface="Times New Roman" panose="02020603050405020304" pitchFamily="18" charset="0"/>
                <a:cs typeface="Times New Roman" panose="02020603050405020304" pitchFamily="18" charset="0"/>
              </a:rPr>
              <a:t> </a:t>
            </a:r>
            <a:r>
              <a:rPr lang="tr-TR" sz="12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200" dirty="0">
                <a:effectLst/>
                <a:latin typeface="Arial" panose="020B0604020202020204" pitchFamily="34" charset="0"/>
                <a:ea typeface="Times New Roman" panose="02020603050405020304" pitchFamily="18" charset="0"/>
                <a:cs typeface="Times New Roman" panose="02020603050405020304" pitchFamily="18" charset="0"/>
              </a:rPr>
              <a:t>, </a:t>
            </a:r>
            <a:r>
              <a:rPr lang="tr-TR" sz="12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200" dirty="0">
                <a:effectLst/>
                <a:latin typeface="Arial" panose="020B0604020202020204" pitchFamily="34" charset="0"/>
                <a:ea typeface="Times New Roman" panose="02020603050405020304" pitchFamily="18" charset="0"/>
                <a:cs typeface="Times New Roman" panose="02020603050405020304" pitchFamily="18" charset="0"/>
              </a:rPr>
              <a:t> tahtasıyla görselleştirmede kullanılan, iş ve iş akışını daha iyi anlamak için şirketlerde süreci değiştirmek adına güzel bir yaklaşımdır. Operasyonel sorunları açığa çıkaran ve sistemi iyileştirmek için işbirliğine teşvik ederek ilerleyen çalışmaları sınırlamakta ve takibini kolaylaştırmaktadır.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33</a:t>
            </a:fld>
            <a:endParaRPr lang="en-US"/>
          </a:p>
        </p:txBody>
      </p:sp>
    </p:spTree>
    <p:extLst>
      <p:ext uri="{BB962C8B-B14F-4D97-AF65-F5344CB8AC3E}">
        <p14:creationId xmlns:p14="http://schemas.microsoft.com/office/powerpoint/2010/main" val="124017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None/>
            </a:pPr>
            <a:r>
              <a:rPr lang="en-US" b="0" i="0" dirty="0" err="1">
                <a:solidFill>
                  <a:srgbClr val="0D0D0D"/>
                </a:solidFill>
                <a:effectLst/>
                <a:latin typeface="Söhne"/>
              </a:rPr>
              <a:t>CompaniesMarketCap</a:t>
            </a:r>
            <a:r>
              <a:rPr lang="en-US" b="0" i="0" dirty="0">
                <a:solidFill>
                  <a:srgbClr val="0D0D0D"/>
                </a:solidFill>
                <a:effectLst/>
                <a:latin typeface="Söhne"/>
              </a:rPr>
              <a:t>,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genelindeki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şirketlerin</a:t>
            </a:r>
            <a:r>
              <a:rPr lang="en-US" b="0" i="0" dirty="0">
                <a:solidFill>
                  <a:srgbClr val="0D0D0D"/>
                </a:solidFill>
                <a:effectLst/>
                <a:latin typeface="Söhne"/>
              </a:rPr>
              <a:t>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değerlerini</a:t>
            </a:r>
            <a:r>
              <a:rPr lang="en-US" b="0" i="0" dirty="0">
                <a:solidFill>
                  <a:srgbClr val="0D0D0D"/>
                </a:solidFill>
                <a:effectLst/>
                <a:latin typeface="Söhne"/>
              </a:rPr>
              <a:t> </a:t>
            </a:r>
            <a:r>
              <a:rPr lang="en-US" b="0" i="0" dirty="0" err="1">
                <a:solidFill>
                  <a:srgbClr val="0D0D0D"/>
                </a:solidFill>
                <a:effectLst/>
                <a:latin typeface="Söhne"/>
              </a:rPr>
              <a:t>sırala</a:t>
            </a:r>
            <a:endParaRPr lang="tr-TR" b="1" i="0" dirty="0">
              <a:solidFill>
                <a:srgbClr val="0D0D0D"/>
              </a:solidFill>
              <a:effectLst/>
              <a:latin typeface="Söhne"/>
            </a:endParaRPr>
          </a:p>
          <a:p>
            <a:pPr algn="l">
              <a:buFont typeface="+mj-lt"/>
              <a:buAutoNum type="arabicPeriod"/>
            </a:pPr>
            <a:endParaRPr lang="tr-TR"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Apple Inc. (AAPL):</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devi Apple, iPhone, iPad, Mac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ürünleriyle</a:t>
            </a:r>
            <a:r>
              <a:rPr lang="en-US" b="0" i="0" dirty="0">
                <a:solidFill>
                  <a:srgbClr val="0D0D0D"/>
                </a:solidFill>
                <a:effectLst/>
                <a:latin typeface="Söhne"/>
              </a:rPr>
              <a:t> </a:t>
            </a:r>
            <a:r>
              <a:rPr lang="en-US" b="0" i="0" dirty="0" err="1">
                <a:solidFill>
                  <a:srgbClr val="0D0D0D"/>
                </a:solidFill>
                <a:effectLst/>
                <a:latin typeface="Söhne"/>
              </a:rPr>
              <a:t>tanınmıştır</a:t>
            </a:r>
            <a:r>
              <a:rPr lang="en-US" b="0" i="0" dirty="0">
                <a:solidFill>
                  <a:srgbClr val="0D0D0D"/>
                </a:solidFill>
                <a:effectLst/>
                <a:latin typeface="Söhne"/>
              </a:rPr>
              <a:t>.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yüksek</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şirketlerden</a:t>
            </a:r>
            <a:r>
              <a:rPr lang="en-US" b="0" i="0" dirty="0">
                <a:solidFill>
                  <a:srgbClr val="0D0D0D"/>
                </a:solidFill>
                <a:effectLst/>
                <a:latin typeface="Söhne"/>
              </a:rPr>
              <a:t> </a:t>
            </a:r>
            <a:r>
              <a:rPr lang="en-US" b="0" i="0" dirty="0" err="1">
                <a:solidFill>
                  <a:srgbClr val="0D0D0D"/>
                </a:solidFill>
                <a:effectLst/>
                <a:latin typeface="Söhne"/>
              </a:rPr>
              <a:t>biridir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Microsoft Corporation (MSFT):</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bilgisayarlar</a:t>
            </a:r>
            <a:r>
              <a:rPr lang="en-US" b="0" i="0" dirty="0">
                <a:solidFill>
                  <a:srgbClr val="0D0D0D"/>
                </a:solidFill>
                <a:effectLst/>
                <a:latin typeface="Söhne"/>
              </a:rPr>
              <a:t>, </a:t>
            </a:r>
            <a:r>
              <a:rPr lang="en-US" b="0" i="0" dirty="0" err="1">
                <a:solidFill>
                  <a:srgbClr val="0D0D0D"/>
                </a:solidFill>
                <a:effectLst/>
                <a:latin typeface="Söhne"/>
              </a:rPr>
              <a:t>bulut</a:t>
            </a:r>
            <a:r>
              <a:rPr lang="en-US" b="0" i="0" dirty="0">
                <a:solidFill>
                  <a:srgbClr val="0D0D0D"/>
                </a:solidFill>
                <a:effectLst/>
                <a:latin typeface="Söhne"/>
              </a:rPr>
              <a:t> </a:t>
            </a:r>
            <a:r>
              <a:rPr lang="en-US" b="0" i="0" dirty="0" err="1">
                <a:solidFill>
                  <a:srgbClr val="0D0D0D"/>
                </a:solidFill>
                <a:effectLst/>
                <a:latin typeface="Söhne"/>
              </a:rPr>
              <a:t>hizmetleri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ürünleriyle</a:t>
            </a:r>
            <a:r>
              <a:rPr lang="en-US" b="0" i="0" dirty="0">
                <a:solidFill>
                  <a:srgbClr val="0D0D0D"/>
                </a:solidFill>
                <a:effectLst/>
                <a:latin typeface="Söhne"/>
              </a:rPr>
              <a:t> </a:t>
            </a:r>
            <a:r>
              <a:rPr lang="en-US" b="0" i="0" dirty="0" err="1">
                <a:solidFill>
                  <a:srgbClr val="0D0D0D"/>
                </a:solidFill>
                <a:effectLst/>
                <a:latin typeface="Söhne"/>
              </a:rPr>
              <a:t>tanınan</a:t>
            </a:r>
            <a:r>
              <a:rPr lang="en-US" b="0" i="0" dirty="0">
                <a:solidFill>
                  <a:srgbClr val="0D0D0D"/>
                </a:solidFill>
                <a:effectLst/>
                <a:latin typeface="Söhne"/>
              </a:rPr>
              <a:t> Microsoft,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açısından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yer</a:t>
            </a:r>
            <a:r>
              <a:rPr lang="en-US" b="0" i="0" dirty="0">
                <a:solidFill>
                  <a:srgbClr val="0D0D0D"/>
                </a:solidFill>
                <a:effectLst/>
                <a:latin typeface="Söhne"/>
              </a:rPr>
              <a:t> </a:t>
            </a:r>
            <a:r>
              <a:rPr lang="en-US" b="0" i="0" dirty="0" err="1">
                <a:solidFill>
                  <a:srgbClr val="0D0D0D"/>
                </a:solidFill>
                <a:effectLst/>
                <a:latin typeface="Söhne"/>
              </a:rPr>
              <a:t>alır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Saudi Aramco:</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devi Saudi Aramco, petrol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a:t>
            </a:r>
            <a:r>
              <a:rPr lang="en-US" b="0" i="0" dirty="0" err="1">
                <a:solidFill>
                  <a:srgbClr val="0D0D0D"/>
                </a:solidFill>
                <a:effectLst/>
                <a:latin typeface="Söhne"/>
              </a:rPr>
              <a:t>sektöründe</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şirketlerden</a:t>
            </a:r>
            <a:r>
              <a:rPr lang="en-US" b="0" i="0" dirty="0">
                <a:solidFill>
                  <a:srgbClr val="0D0D0D"/>
                </a:solidFill>
                <a:effectLst/>
                <a:latin typeface="Söhne"/>
              </a:rPr>
              <a:t> </a:t>
            </a:r>
            <a:r>
              <a:rPr lang="en-US" b="0" i="0" dirty="0" err="1">
                <a:solidFill>
                  <a:srgbClr val="0D0D0D"/>
                </a:solidFill>
                <a:effectLst/>
                <a:latin typeface="Söhne"/>
              </a:rPr>
              <a:t>biridir</a:t>
            </a:r>
            <a:r>
              <a:rPr lang="en-US" b="0" i="0" dirty="0">
                <a:solidFill>
                  <a:srgbClr val="0D0D0D"/>
                </a:solidFill>
                <a:effectLst/>
                <a:latin typeface="Söhne"/>
              </a:rPr>
              <a:t>. </a:t>
            </a:r>
            <a:r>
              <a:rPr lang="en-US" b="0" i="0" dirty="0" err="1">
                <a:solidFill>
                  <a:srgbClr val="0D0D0D"/>
                </a:solidFill>
                <a:effectLst/>
                <a:latin typeface="Söhne"/>
              </a:rPr>
              <a:t>Suudi</a:t>
            </a:r>
            <a:r>
              <a:rPr lang="en-US" b="0" i="0" dirty="0">
                <a:solidFill>
                  <a:srgbClr val="0D0D0D"/>
                </a:solidFill>
                <a:effectLst/>
                <a:latin typeface="Söhne"/>
              </a:rPr>
              <a:t> </a:t>
            </a:r>
            <a:r>
              <a:rPr lang="en-US" b="0" i="0" dirty="0" err="1">
                <a:solidFill>
                  <a:srgbClr val="0D0D0D"/>
                </a:solidFill>
                <a:effectLst/>
                <a:latin typeface="Söhne"/>
              </a:rPr>
              <a:t>Arabistan'ın</a:t>
            </a:r>
            <a:r>
              <a:rPr lang="en-US" b="0" i="0" dirty="0">
                <a:solidFill>
                  <a:srgbClr val="0D0D0D"/>
                </a:solidFill>
                <a:effectLst/>
                <a:latin typeface="Söhne"/>
              </a:rPr>
              <a:t> milli petrol </a:t>
            </a:r>
            <a:r>
              <a:rPr lang="en-US" b="0" i="0" dirty="0" err="1">
                <a:solidFill>
                  <a:srgbClr val="0D0D0D"/>
                </a:solidFill>
                <a:effectLst/>
                <a:latin typeface="Söhne"/>
              </a:rPr>
              <a:t>şirketidir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Amazon.com Inc. (AMZN):</a:t>
            </a:r>
            <a:r>
              <a:rPr lang="en-US" b="0" i="0" dirty="0">
                <a:solidFill>
                  <a:srgbClr val="0D0D0D"/>
                </a:solidFill>
                <a:effectLst/>
                <a:latin typeface="Söhne"/>
              </a:rPr>
              <a:t> E-</a:t>
            </a:r>
            <a:r>
              <a:rPr lang="en-US" b="0" i="0" dirty="0" err="1">
                <a:solidFill>
                  <a:srgbClr val="0D0D0D"/>
                </a:solidFill>
                <a:effectLst/>
                <a:latin typeface="Söhne"/>
              </a:rPr>
              <a:t>ticaret</a:t>
            </a:r>
            <a:r>
              <a:rPr lang="en-US" b="0" i="0" dirty="0">
                <a:solidFill>
                  <a:srgbClr val="0D0D0D"/>
                </a:solidFill>
                <a:effectLst/>
                <a:latin typeface="Söhne"/>
              </a:rPr>
              <a:t>, </a:t>
            </a:r>
            <a:r>
              <a:rPr lang="en-US" b="0" i="0" dirty="0" err="1">
                <a:solidFill>
                  <a:srgbClr val="0D0D0D"/>
                </a:solidFill>
                <a:effectLst/>
                <a:latin typeface="Söhne"/>
              </a:rPr>
              <a:t>bulut</a:t>
            </a:r>
            <a:r>
              <a:rPr lang="en-US" b="0" i="0" dirty="0">
                <a:solidFill>
                  <a:srgbClr val="0D0D0D"/>
                </a:solidFill>
                <a:effectLst/>
                <a:latin typeface="Söhne"/>
              </a:rPr>
              <a:t> </a:t>
            </a:r>
            <a:r>
              <a:rPr lang="en-US" b="0" i="0" dirty="0" err="1">
                <a:solidFill>
                  <a:srgbClr val="0D0D0D"/>
                </a:solidFill>
                <a:effectLst/>
                <a:latin typeface="Söhne"/>
              </a:rPr>
              <a:t>bilişim</a:t>
            </a:r>
            <a:r>
              <a:rPr lang="en-US" b="0" i="0" dirty="0">
                <a:solidFill>
                  <a:srgbClr val="0D0D0D"/>
                </a:solidFill>
                <a:effectLst/>
                <a:latin typeface="Söhne"/>
              </a:rPr>
              <a:t>, </a:t>
            </a:r>
            <a:r>
              <a:rPr lang="en-US" b="0" i="0" dirty="0" err="1">
                <a:solidFill>
                  <a:srgbClr val="0D0D0D"/>
                </a:solidFill>
                <a:effectLst/>
                <a:latin typeface="Söhne"/>
              </a:rPr>
              <a:t>yapay</a:t>
            </a:r>
            <a:r>
              <a:rPr lang="en-US" b="0" i="0" dirty="0">
                <a:solidFill>
                  <a:srgbClr val="0D0D0D"/>
                </a:solidFill>
                <a:effectLst/>
                <a:latin typeface="Söhne"/>
              </a:rPr>
              <a:t> </a:t>
            </a:r>
            <a:r>
              <a:rPr lang="en-US" b="0" i="0" dirty="0" err="1">
                <a:solidFill>
                  <a:srgbClr val="0D0D0D"/>
                </a:solidFill>
                <a:effectLst/>
                <a:latin typeface="Söhne"/>
              </a:rPr>
              <a:t>zeka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alanlarında</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Amazon,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büyük</a:t>
            </a:r>
            <a:r>
              <a:rPr lang="en-US" b="0" i="0" dirty="0">
                <a:solidFill>
                  <a:srgbClr val="0D0D0D"/>
                </a:solidFill>
                <a:effectLst/>
                <a:latin typeface="Söhne"/>
              </a:rPr>
              <a:t> </a:t>
            </a:r>
            <a:r>
              <a:rPr lang="en-US" b="0" i="0" dirty="0" err="1">
                <a:solidFill>
                  <a:srgbClr val="0D0D0D"/>
                </a:solidFill>
                <a:effectLst/>
                <a:latin typeface="Söhne"/>
              </a:rPr>
              <a:t>şirketler</a:t>
            </a:r>
            <a:r>
              <a:rPr lang="en-US" b="0" i="0" dirty="0">
                <a:solidFill>
                  <a:srgbClr val="0D0D0D"/>
                </a:solidFill>
                <a:effectLst/>
                <a:latin typeface="Söhne"/>
              </a:rPr>
              <a:t> </a:t>
            </a:r>
            <a:r>
              <a:rPr lang="en-US" b="0" i="0" dirty="0" err="1">
                <a:solidFill>
                  <a:srgbClr val="0D0D0D"/>
                </a:solidFill>
                <a:effectLst/>
                <a:latin typeface="Söhne"/>
              </a:rPr>
              <a:t>arasındadır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Meta Platforms Inc. (</a:t>
            </a:r>
            <a:r>
              <a:rPr lang="en-US" b="1" i="0" dirty="0" err="1">
                <a:solidFill>
                  <a:srgbClr val="0D0D0D"/>
                </a:solidFill>
                <a:effectLst/>
                <a:latin typeface="Söhne"/>
              </a:rPr>
              <a:t>eski</a:t>
            </a:r>
            <a:r>
              <a:rPr lang="en-US" b="1" i="0" dirty="0">
                <a:solidFill>
                  <a:srgbClr val="0D0D0D"/>
                </a:solidFill>
                <a:effectLst/>
                <a:latin typeface="Söhne"/>
              </a:rPr>
              <a:t> </a:t>
            </a:r>
            <a:r>
              <a:rPr lang="en-US" b="1" i="0" dirty="0" err="1">
                <a:solidFill>
                  <a:srgbClr val="0D0D0D"/>
                </a:solidFill>
                <a:effectLst/>
                <a:latin typeface="Söhne"/>
              </a:rPr>
              <a:t>adıyla</a:t>
            </a:r>
            <a:r>
              <a:rPr lang="en-US" b="1" i="0" dirty="0">
                <a:solidFill>
                  <a:srgbClr val="0D0D0D"/>
                </a:solidFill>
                <a:effectLst/>
                <a:latin typeface="Söhne"/>
              </a:rPr>
              <a:t> Facebook, FB):</a:t>
            </a:r>
            <a:r>
              <a:rPr lang="en-US" b="0" i="0" dirty="0">
                <a:solidFill>
                  <a:srgbClr val="0D0D0D"/>
                </a:solidFill>
                <a:effectLst/>
                <a:latin typeface="Söhne"/>
              </a:rPr>
              <a:t> </a:t>
            </a:r>
            <a:r>
              <a:rPr lang="en-US" b="0" i="0" dirty="0" err="1">
                <a:solidFill>
                  <a:srgbClr val="0D0D0D"/>
                </a:solidFill>
                <a:effectLst/>
                <a:latin typeface="Söhne"/>
              </a:rPr>
              <a:t>Sosyal</a:t>
            </a:r>
            <a:r>
              <a:rPr lang="en-US" b="0" i="0" dirty="0">
                <a:solidFill>
                  <a:srgbClr val="0D0D0D"/>
                </a:solidFill>
                <a:effectLst/>
                <a:latin typeface="Söhne"/>
              </a:rPr>
              <a:t> </a:t>
            </a:r>
            <a:r>
              <a:rPr lang="en-US" b="0" i="0" dirty="0" err="1">
                <a:solidFill>
                  <a:srgbClr val="0D0D0D"/>
                </a:solidFill>
                <a:effectLst/>
                <a:latin typeface="Söhne"/>
              </a:rPr>
              <a:t>medya</a:t>
            </a:r>
            <a:r>
              <a:rPr lang="en-US" b="0" i="0" dirty="0">
                <a:solidFill>
                  <a:srgbClr val="0D0D0D"/>
                </a:solidFill>
                <a:effectLst/>
                <a:latin typeface="Söhne"/>
              </a:rPr>
              <a:t> devi Facebook, Instagram, WhatsApp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platformlarla</a:t>
            </a:r>
            <a:r>
              <a:rPr lang="en-US" b="0" i="0" dirty="0">
                <a:solidFill>
                  <a:srgbClr val="0D0D0D"/>
                </a:solidFill>
                <a:effectLst/>
                <a:latin typeface="Söhne"/>
              </a:rPr>
              <a:t> </a:t>
            </a:r>
            <a:r>
              <a:rPr lang="en-US" b="0" i="0" dirty="0" err="1">
                <a:solidFill>
                  <a:srgbClr val="0D0D0D"/>
                </a:solidFill>
                <a:effectLst/>
                <a:latin typeface="Söhne"/>
              </a:rPr>
              <a:t>dünya</a:t>
            </a:r>
            <a:r>
              <a:rPr lang="en-US" b="0" i="0" dirty="0">
                <a:solidFill>
                  <a:srgbClr val="0D0D0D"/>
                </a:solidFill>
                <a:effectLst/>
                <a:latin typeface="Söhne"/>
              </a:rPr>
              <a:t> </a:t>
            </a:r>
            <a:r>
              <a:rPr lang="en-US" b="0" i="0" dirty="0" err="1">
                <a:solidFill>
                  <a:srgbClr val="0D0D0D"/>
                </a:solidFill>
                <a:effectLst/>
                <a:latin typeface="Söhne"/>
              </a:rPr>
              <a:t>genelinde</a:t>
            </a:r>
            <a:r>
              <a:rPr lang="en-US" b="0" i="0" dirty="0">
                <a:solidFill>
                  <a:srgbClr val="0D0D0D"/>
                </a:solidFill>
                <a:effectLst/>
                <a:latin typeface="Söhne"/>
              </a:rPr>
              <a:t> </a:t>
            </a:r>
            <a:r>
              <a:rPr lang="en-US" b="0" i="0" dirty="0" err="1">
                <a:solidFill>
                  <a:srgbClr val="0D0D0D"/>
                </a:solidFill>
                <a:effectLst/>
                <a:latin typeface="Söhne"/>
              </a:rPr>
              <a:t>milyarlarca</a:t>
            </a:r>
            <a:r>
              <a:rPr lang="en-US" b="0" i="0" dirty="0">
                <a:solidFill>
                  <a:srgbClr val="0D0D0D"/>
                </a:solidFill>
                <a:effectLst/>
                <a:latin typeface="Söhne"/>
              </a:rPr>
              <a:t> </a:t>
            </a:r>
            <a:r>
              <a:rPr lang="en-US" b="0" i="0" dirty="0" err="1">
                <a:solidFill>
                  <a:srgbClr val="0D0D0D"/>
                </a:solidFill>
                <a:effectLst/>
                <a:latin typeface="Söhne"/>
              </a:rPr>
              <a:t>kullanıcıya</a:t>
            </a:r>
            <a:r>
              <a:rPr lang="en-US" b="0" i="0" dirty="0">
                <a:solidFill>
                  <a:srgbClr val="0D0D0D"/>
                </a:solidFill>
                <a:effectLst/>
                <a:latin typeface="Söhne"/>
              </a:rPr>
              <a:t> </a:t>
            </a:r>
            <a:r>
              <a:rPr lang="en-US" b="0" i="0" dirty="0" err="1">
                <a:solidFill>
                  <a:srgbClr val="0D0D0D"/>
                </a:solidFill>
                <a:effectLst/>
                <a:latin typeface="Söhne"/>
              </a:rPr>
              <a:t>hizmet</a:t>
            </a:r>
            <a:r>
              <a:rPr lang="en-US" b="0" i="0" dirty="0">
                <a:solidFill>
                  <a:srgbClr val="0D0D0D"/>
                </a:solidFill>
                <a:effectLst/>
                <a:latin typeface="Söhne"/>
              </a:rPr>
              <a:t> </a:t>
            </a:r>
            <a:r>
              <a:rPr lang="en-US" b="0" i="0" dirty="0" err="1">
                <a:solidFill>
                  <a:srgbClr val="0D0D0D"/>
                </a:solidFill>
                <a:effectLst/>
                <a:latin typeface="Söhne"/>
              </a:rPr>
              <a:t>vermektedir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Alphabet Inc. (GOOGL):</a:t>
            </a:r>
            <a:r>
              <a:rPr lang="en-US" b="0" i="0" dirty="0">
                <a:solidFill>
                  <a:srgbClr val="0D0D0D"/>
                </a:solidFill>
                <a:effectLst/>
                <a:latin typeface="Söhne"/>
              </a:rPr>
              <a:t> </a:t>
            </a:r>
            <a:r>
              <a:rPr lang="en-US" b="0" i="0" dirty="0" err="1">
                <a:solidFill>
                  <a:srgbClr val="0D0D0D"/>
                </a:solidFill>
                <a:effectLst/>
                <a:latin typeface="Söhne"/>
              </a:rPr>
              <a:t>Google'ın</a:t>
            </a:r>
            <a:r>
              <a:rPr lang="en-US" b="0" i="0" dirty="0">
                <a:solidFill>
                  <a:srgbClr val="0D0D0D"/>
                </a:solidFill>
                <a:effectLst/>
                <a:latin typeface="Söhne"/>
              </a:rPr>
              <a:t> ana </a:t>
            </a:r>
            <a:r>
              <a:rPr lang="en-US" b="0" i="0" dirty="0" err="1">
                <a:solidFill>
                  <a:srgbClr val="0D0D0D"/>
                </a:solidFill>
                <a:effectLst/>
                <a:latin typeface="Söhne"/>
              </a:rPr>
              <a:t>şirketi</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Alphabet, </a:t>
            </a:r>
            <a:r>
              <a:rPr lang="en-US" b="0" i="0" dirty="0" err="1">
                <a:solidFill>
                  <a:srgbClr val="0D0D0D"/>
                </a:solidFill>
                <a:effectLst/>
                <a:latin typeface="Söhne"/>
              </a:rPr>
              <a:t>arama</a:t>
            </a:r>
            <a:r>
              <a:rPr lang="en-US" b="0" i="0" dirty="0">
                <a:solidFill>
                  <a:srgbClr val="0D0D0D"/>
                </a:solidFill>
                <a:effectLst/>
                <a:latin typeface="Söhne"/>
              </a:rPr>
              <a:t> </a:t>
            </a:r>
            <a:r>
              <a:rPr lang="en-US" b="0" i="0" dirty="0" err="1">
                <a:solidFill>
                  <a:srgbClr val="0D0D0D"/>
                </a:solidFill>
                <a:effectLst/>
                <a:latin typeface="Söhne"/>
              </a:rPr>
              <a:t>motorları</a:t>
            </a:r>
            <a:r>
              <a:rPr lang="en-US" b="0" i="0" dirty="0">
                <a:solidFill>
                  <a:srgbClr val="0D0D0D"/>
                </a:solidFill>
                <a:effectLst/>
                <a:latin typeface="Söhne"/>
              </a:rPr>
              <a:t>, </a:t>
            </a:r>
            <a:r>
              <a:rPr lang="en-US" b="0" i="0" dirty="0" err="1">
                <a:solidFill>
                  <a:srgbClr val="0D0D0D"/>
                </a:solidFill>
                <a:effectLst/>
                <a:latin typeface="Söhne"/>
              </a:rPr>
              <a:t>reklamcılık</a:t>
            </a:r>
            <a:r>
              <a:rPr lang="en-US" b="0" i="0" dirty="0">
                <a:solidFill>
                  <a:srgbClr val="0D0D0D"/>
                </a:solidFill>
                <a:effectLst/>
                <a:latin typeface="Söhne"/>
              </a:rPr>
              <a:t>, </a:t>
            </a:r>
            <a:r>
              <a:rPr lang="en-US" b="0" i="0" dirty="0" err="1">
                <a:solidFill>
                  <a:srgbClr val="0D0D0D"/>
                </a:solidFill>
                <a:effectLst/>
                <a:latin typeface="Söhne"/>
              </a:rPr>
              <a:t>yapay</a:t>
            </a:r>
            <a:r>
              <a:rPr lang="en-US" b="0" i="0" dirty="0">
                <a:solidFill>
                  <a:srgbClr val="0D0D0D"/>
                </a:solidFill>
                <a:effectLst/>
                <a:latin typeface="Söhne"/>
              </a:rPr>
              <a:t> </a:t>
            </a:r>
            <a:r>
              <a:rPr lang="en-US" b="0" i="0" dirty="0" err="1">
                <a:solidFill>
                  <a:srgbClr val="0D0D0D"/>
                </a:solidFill>
                <a:effectLst/>
                <a:latin typeface="Söhne"/>
              </a:rPr>
              <a:t>zeka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alanlarında</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Tesla, Inc. (TSLA):</a:t>
            </a:r>
            <a:r>
              <a:rPr lang="en-US" b="0" i="0" dirty="0">
                <a:solidFill>
                  <a:srgbClr val="0D0D0D"/>
                </a:solidFill>
                <a:effectLst/>
                <a:latin typeface="Söhne"/>
              </a:rPr>
              <a:t> </a:t>
            </a:r>
            <a:r>
              <a:rPr lang="en-US" b="0" i="0" dirty="0" err="1">
                <a:solidFill>
                  <a:srgbClr val="0D0D0D"/>
                </a:solidFill>
                <a:effectLst/>
                <a:latin typeface="Söhne"/>
              </a:rPr>
              <a:t>Elektrikli</a:t>
            </a:r>
            <a:r>
              <a:rPr lang="en-US" b="0" i="0" dirty="0">
                <a:solidFill>
                  <a:srgbClr val="0D0D0D"/>
                </a:solidFill>
                <a:effectLst/>
                <a:latin typeface="Söhne"/>
              </a:rPr>
              <a:t> </a:t>
            </a:r>
            <a:r>
              <a:rPr lang="en-US" b="0" i="0" dirty="0" err="1">
                <a:solidFill>
                  <a:srgbClr val="0D0D0D"/>
                </a:solidFill>
                <a:effectLst/>
                <a:latin typeface="Söhne"/>
              </a:rPr>
              <a:t>araçlar</a:t>
            </a:r>
            <a:r>
              <a:rPr lang="en-US" b="0" i="0" dirty="0">
                <a:solidFill>
                  <a:srgbClr val="0D0D0D"/>
                </a:solidFill>
                <a:effectLst/>
                <a:latin typeface="Söhne"/>
              </a:rPr>
              <a:t>, </a:t>
            </a:r>
            <a:r>
              <a:rPr lang="en-US" b="0" i="0" dirty="0" err="1">
                <a:solidFill>
                  <a:srgbClr val="0D0D0D"/>
                </a:solidFill>
                <a:effectLst/>
                <a:latin typeface="Söhne"/>
              </a:rPr>
              <a:t>batarya</a:t>
            </a:r>
            <a:r>
              <a:rPr lang="en-US" b="0" i="0" dirty="0">
                <a:solidFill>
                  <a:srgbClr val="0D0D0D"/>
                </a:solidFill>
                <a:effectLst/>
                <a:latin typeface="Söhne"/>
              </a:rPr>
              <a:t> </a:t>
            </a:r>
            <a:r>
              <a:rPr lang="en-US" b="0" i="0" dirty="0" err="1">
                <a:solidFill>
                  <a:srgbClr val="0D0D0D"/>
                </a:solidFill>
                <a:effectLst/>
                <a:latin typeface="Söhne"/>
              </a:rPr>
              <a:t>teknolojisi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yenilenebilir</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a:t>
            </a:r>
            <a:r>
              <a:rPr lang="en-US" b="0" i="0" dirty="0" err="1">
                <a:solidFill>
                  <a:srgbClr val="0D0D0D"/>
                </a:solidFill>
                <a:effectLst/>
                <a:latin typeface="Söhne"/>
              </a:rPr>
              <a:t>alanlarında</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Tesla, </a:t>
            </a:r>
            <a:r>
              <a:rPr lang="en-US" b="0" i="0" dirty="0" err="1">
                <a:solidFill>
                  <a:srgbClr val="0D0D0D"/>
                </a:solidFill>
                <a:effectLst/>
                <a:latin typeface="Söhne"/>
              </a:rPr>
              <a:t>piyasa</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açısından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şirkettir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3</a:t>
            </a:fld>
            <a:endParaRPr lang="en-US"/>
          </a:p>
        </p:txBody>
      </p:sp>
    </p:spTree>
    <p:extLst>
      <p:ext uri="{BB962C8B-B14F-4D97-AF65-F5344CB8AC3E}">
        <p14:creationId xmlns:p14="http://schemas.microsoft.com/office/powerpoint/2010/main" val="2678388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Berkshire </a:t>
            </a:r>
            <a:r>
              <a:rPr lang="en-US" b="0" i="0" dirty="0" err="1">
                <a:solidFill>
                  <a:srgbClr val="0D0D0D"/>
                </a:solidFill>
                <a:effectLst/>
                <a:latin typeface="Söhne"/>
              </a:rPr>
              <a:t>Hathaway'nin</a:t>
            </a:r>
            <a:r>
              <a:rPr lang="en-US" b="0" i="0" dirty="0">
                <a:solidFill>
                  <a:srgbClr val="0D0D0D"/>
                </a:solidFill>
                <a:effectLst/>
                <a:latin typeface="Söhne"/>
              </a:rPr>
              <a:t> </a:t>
            </a:r>
            <a:r>
              <a:rPr lang="en-US" b="0" i="0" dirty="0" err="1">
                <a:solidFill>
                  <a:srgbClr val="0D0D0D"/>
                </a:solidFill>
                <a:effectLst/>
                <a:latin typeface="Söhne"/>
              </a:rPr>
              <a:t>portföyü</a:t>
            </a:r>
            <a:r>
              <a:rPr lang="en-US" b="0" i="0" dirty="0">
                <a:solidFill>
                  <a:srgbClr val="0D0D0D"/>
                </a:solidFill>
                <a:effectLst/>
                <a:latin typeface="Söhne"/>
              </a:rPr>
              <a:t> </a:t>
            </a:r>
            <a:r>
              <a:rPr lang="en-US" b="0" i="0" dirty="0" err="1">
                <a:solidFill>
                  <a:srgbClr val="0D0D0D"/>
                </a:solidFill>
                <a:effectLst/>
                <a:latin typeface="Söhne"/>
              </a:rPr>
              <a:t>çok</a:t>
            </a:r>
            <a:r>
              <a:rPr lang="en-US" b="0" i="0" dirty="0">
                <a:solidFill>
                  <a:srgbClr val="0D0D0D"/>
                </a:solidFill>
                <a:effectLst/>
                <a:latin typeface="Söhne"/>
              </a:rPr>
              <a:t> </a:t>
            </a:r>
            <a:r>
              <a:rPr lang="en-US" b="0" i="0" dirty="0" err="1">
                <a:solidFill>
                  <a:srgbClr val="0D0D0D"/>
                </a:solidFill>
                <a:effectLst/>
                <a:latin typeface="Söhne"/>
              </a:rPr>
              <a:t>çeşitlidir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şirket</a:t>
            </a:r>
            <a:r>
              <a:rPr lang="en-US" b="0" i="0" dirty="0">
                <a:solidFill>
                  <a:srgbClr val="0D0D0D"/>
                </a:solidFill>
                <a:effectLst/>
                <a:latin typeface="Söhne"/>
              </a:rPr>
              <a:t>, </a:t>
            </a:r>
            <a:r>
              <a:rPr lang="en-US" b="0" i="0" dirty="0" err="1">
                <a:solidFill>
                  <a:srgbClr val="0D0D0D"/>
                </a:solidFill>
                <a:effectLst/>
                <a:latin typeface="Söhne"/>
              </a:rPr>
              <a:t>sigorta</a:t>
            </a:r>
            <a:r>
              <a:rPr lang="en-US" b="0" i="0" dirty="0">
                <a:solidFill>
                  <a:srgbClr val="0D0D0D"/>
                </a:solidFill>
                <a:effectLst/>
                <a:latin typeface="Söhne"/>
              </a:rPr>
              <a:t>, </a:t>
            </a:r>
            <a:r>
              <a:rPr lang="en-US" b="0" i="0" dirty="0" err="1">
                <a:solidFill>
                  <a:srgbClr val="0D0D0D"/>
                </a:solidFill>
                <a:effectLst/>
                <a:latin typeface="Söhne"/>
              </a:rPr>
              <a:t>enerji</a:t>
            </a:r>
            <a:r>
              <a:rPr lang="en-US" b="0" i="0" dirty="0">
                <a:solidFill>
                  <a:srgbClr val="0D0D0D"/>
                </a:solidFill>
                <a:effectLst/>
                <a:latin typeface="Söhne"/>
              </a:rPr>
              <a:t>, </a:t>
            </a:r>
            <a:r>
              <a:rPr lang="en-US" b="0" i="0" dirty="0" err="1">
                <a:solidFill>
                  <a:srgbClr val="0D0D0D"/>
                </a:solidFill>
                <a:effectLst/>
                <a:latin typeface="Söhne"/>
              </a:rPr>
              <a:t>demiryolu</a:t>
            </a:r>
            <a:r>
              <a:rPr lang="en-US" b="0" i="0" dirty="0">
                <a:solidFill>
                  <a:srgbClr val="0D0D0D"/>
                </a:solidFill>
                <a:effectLst/>
                <a:latin typeface="Söhne"/>
              </a:rPr>
              <a:t> </a:t>
            </a:r>
            <a:r>
              <a:rPr lang="en-US" b="0" i="0" dirty="0" err="1">
                <a:solidFill>
                  <a:srgbClr val="0D0D0D"/>
                </a:solidFill>
                <a:effectLst/>
                <a:latin typeface="Söhne"/>
              </a:rPr>
              <a:t>taşımacılığı</a:t>
            </a:r>
            <a:r>
              <a:rPr lang="en-US" b="0" i="0" dirty="0">
                <a:solidFill>
                  <a:srgbClr val="0D0D0D"/>
                </a:solidFill>
                <a:effectLst/>
                <a:latin typeface="Söhne"/>
              </a:rPr>
              <a:t>, </a:t>
            </a:r>
            <a:r>
              <a:rPr lang="en-US" b="0" i="0" dirty="0" err="1">
                <a:solidFill>
                  <a:srgbClr val="0D0D0D"/>
                </a:solidFill>
                <a:effectLst/>
                <a:latin typeface="Söhne"/>
              </a:rPr>
              <a:t>perakende</a:t>
            </a:r>
            <a:r>
              <a:rPr lang="en-US" b="0" i="0" dirty="0">
                <a:solidFill>
                  <a:srgbClr val="0D0D0D"/>
                </a:solidFill>
                <a:effectLst/>
                <a:latin typeface="Söhne"/>
              </a:rPr>
              <a:t>, </a:t>
            </a:r>
            <a:r>
              <a:rPr lang="en-US" b="0" i="0" dirty="0" err="1">
                <a:solidFill>
                  <a:srgbClr val="0D0D0D"/>
                </a:solidFill>
                <a:effectLst/>
                <a:latin typeface="Söhne"/>
              </a:rPr>
              <a:t>imalat</a:t>
            </a:r>
            <a:r>
              <a:rPr lang="en-US" b="0" i="0" dirty="0">
                <a:solidFill>
                  <a:srgbClr val="0D0D0D"/>
                </a:solidFill>
                <a:effectLst/>
                <a:latin typeface="Söhne"/>
              </a:rPr>
              <a:t>, </a:t>
            </a:r>
            <a:r>
              <a:rPr lang="en-US" b="0" i="0" dirty="0" err="1">
                <a:solidFill>
                  <a:srgbClr val="0D0D0D"/>
                </a:solidFill>
                <a:effectLst/>
                <a:latin typeface="Söhne"/>
              </a:rPr>
              <a:t>finans</a:t>
            </a:r>
            <a:r>
              <a:rPr lang="en-US" b="0" i="0" dirty="0">
                <a:solidFill>
                  <a:srgbClr val="0D0D0D"/>
                </a:solidFill>
                <a:effectLst/>
                <a:latin typeface="Söhne"/>
              </a:rPr>
              <a:t>, </a:t>
            </a:r>
            <a:r>
              <a:rPr lang="en-US" b="0" i="0" dirty="0" err="1">
                <a:solidFill>
                  <a:srgbClr val="0D0D0D"/>
                </a:solidFill>
                <a:effectLst/>
                <a:latin typeface="Söhne"/>
              </a:rPr>
              <a:t>medya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teknoloji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birçok</a:t>
            </a:r>
            <a:r>
              <a:rPr lang="en-US" b="0" i="0" dirty="0">
                <a:solidFill>
                  <a:srgbClr val="0D0D0D"/>
                </a:solidFill>
                <a:effectLst/>
                <a:latin typeface="Söhne"/>
              </a:rPr>
              <a:t> </a:t>
            </a:r>
            <a:r>
              <a:rPr lang="en-US" b="0" i="0" dirty="0" err="1">
                <a:solidFill>
                  <a:srgbClr val="0D0D0D"/>
                </a:solidFill>
                <a:effectLst/>
                <a:latin typeface="Söhne"/>
              </a:rPr>
              <a:t>sektörde</a:t>
            </a:r>
            <a:r>
              <a:rPr lang="en-US" b="0" i="0" dirty="0">
                <a:solidFill>
                  <a:srgbClr val="0D0D0D"/>
                </a:solidFill>
                <a:effectLst/>
                <a:latin typeface="Söhne"/>
              </a:rPr>
              <a:t> </a:t>
            </a:r>
            <a:r>
              <a:rPr lang="en-US" b="0" i="0" dirty="0" err="1">
                <a:solidFill>
                  <a:srgbClr val="0D0D0D"/>
                </a:solidFill>
                <a:effectLst/>
                <a:latin typeface="Söhne"/>
              </a:rPr>
              <a:t>faaliyet</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 </a:t>
            </a:r>
            <a:r>
              <a:rPr lang="en-US" b="0" i="0" dirty="0" err="1">
                <a:solidFill>
                  <a:srgbClr val="0D0D0D"/>
                </a:solidFill>
                <a:effectLst/>
                <a:latin typeface="Söhne"/>
              </a:rPr>
              <a:t>Şirket</a:t>
            </a:r>
            <a:r>
              <a:rPr lang="en-US" b="0" i="0" dirty="0">
                <a:solidFill>
                  <a:srgbClr val="0D0D0D"/>
                </a:solidFill>
                <a:effectLst/>
                <a:latin typeface="Söhne"/>
              </a:rPr>
              <a:t> </a:t>
            </a:r>
            <a:r>
              <a:rPr lang="en-US" b="0" i="0" dirty="0" err="1">
                <a:solidFill>
                  <a:srgbClr val="0D0D0D"/>
                </a:solidFill>
                <a:effectLst/>
                <a:latin typeface="Söhne"/>
              </a:rPr>
              <a:t>ayrıca</a:t>
            </a:r>
            <a:r>
              <a:rPr lang="en-US" b="0" i="0" dirty="0">
                <a:solidFill>
                  <a:srgbClr val="0D0D0D"/>
                </a:solidFill>
                <a:effectLst/>
                <a:latin typeface="Söhne"/>
              </a:rPr>
              <a:t> </a:t>
            </a:r>
            <a:r>
              <a:rPr lang="en-US" b="0" i="0" dirty="0" err="1">
                <a:solidFill>
                  <a:srgbClr val="0D0D0D"/>
                </a:solidFill>
                <a:effectLst/>
                <a:latin typeface="Söhne"/>
              </a:rPr>
              <a:t>birçok</a:t>
            </a:r>
            <a:r>
              <a:rPr lang="en-US" b="0" i="0" dirty="0">
                <a:solidFill>
                  <a:srgbClr val="0D0D0D"/>
                </a:solidFill>
                <a:effectLst/>
                <a:latin typeface="Söhne"/>
              </a:rPr>
              <a:t> </a:t>
            </a:r>
            <a:r>
              <a:rPr lang="en-US" b="0" i="0" dirty="0" err="1">
                <a:solidFill>
                  <a:srgbClr val="0D0D0D"/>
                </a:solidFill>
                <a:effectLst/>
                <a:latin typeface="Söhne"/>
              </a:rPr>
              <a:t>ünlü</a:t>
            </a:r>
            <a:r>
              <a:rPr lang="en-US" b="0" i="0" dirty="0">
                <a:solidFill>
                  <a:srgbClr val="0D0D0D"/>
                </a:solidFill>
                <a:effectLst/>
                <a:latin typeface="Söhne"/>
              </a:rPr>
              <a:t> </a:t>
            </a:r>
            <a:r>
              <a:rPr lang="en-US" b="0" i="0" dirty="0" err="1">
                <a:solidFill>
                  <a:srgbClr val="0D0D0D"/>
                </a:solidFill>
                <a:effectLst/>
                <a:latin typeface="Söhne"/>
              </a:rPr>
              <a:t>markanın</a:t>
            </a:r>
            <a:r>
              <a:rPr lang="en-US" b="0" i="0" dirty="0">
                <a:solidFill>
                  <a:srgbClr val="0D0D0D"/>
                </a:solidFill>
                <a:effectLst/>
                <a:latin typeface="Söhne"/>
              </a:rPr>
              <a:t> </a:t>
            </a:r>
            <a:r>
              <a:rPr lang="en-US" b="0" i="0" dirty="0" err="1">
                <a:solidFill>
                  <a:srgbClr val="0D0D0D"/>
                </a:solidFill>
                <a:effectLst/>
                <a:latin typeface="Söhne"/>
              </a:rPr>
              <a:t>tamamına</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kısmına</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4</a:t>
            </a:fld>
            <a:endParaRPr lang="en-US"/>
          </a:p>
        </p:txBody>
      </p:sp>
    </p:spTree>
    <p:extLst>
      <p:ext uri="{BB962C8B-B14F-4D97-AF65-F5344CB8AC3E}">
        <p14:creationId xmlns:p14="http://schemas.microsoft.com/office/powerpoint/2010/main" val="780105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Nokia, cep </a:t>
            </a:r>
            <a:r>
              <a:rPr lang="en-US" b="0" i="0" dirty="0" err="1">
                <a:solidFill>
                  <a:srgbClr val="0D0D0D"/>
                </a:solidFill>
                <a:effectLst/>
                <a:latin typeface="Söhne"/>
              </a:rPr>
              <a:t>telefonu</a:t>
            </a:r>
            <a:r>
              <a:rPr lang="en-US" b="0" i="0" dirty="0">
                <a:solidFill>
                  <a:srgbClr val="0D0D0D"/>
                </a:solidFill>
                <a:effectLst/>
                <a:latin typeface="Söhne"/>
              </a:rPr>
              <a:t> </a:t>
            </a:r>
            <a:r>
              <a:rPr lang="en-US" b="0" i="0" dirty="0" err="1">
                <a:solidFill>
                  <a:srgbClr val="0D0D0D"/>
                </a:solidFill>
                <a:effectLst/>
                <a:latin typeface="Söhne"/>
              </a:rPr>
              <a:t>endüstrisinde</a:t>
            </a:r>
            <a:r>
              <a:rPr lang="en-US" b="0" i="0" dirty="0">
                <a:solidFill>
                  <a:srgbClr val="0D0D0D"/>
                </a:solidFill>
                <a:effectLst/>
                <a:latin typeface="Söhne"/>
              </a:rPr>
              <a:t> </a:t>
            </a:r>
            <a:r>
              <a:rPr lang="en-US" b="0" i="0" dirty="0" err="1">
                <a:solidFill>
                  <a:srgbClr val="0D0D0D"/>
                </a:solidFill>
                <a:effectLst/>
                <a:latin typeface="Söhne"/>
              </a:rPr>
              <a:t>uzun</a:t>
            </a:r>
            <a:r>
              <a:rPr lang="en-US" b="0" i="0" dirty="0">
                <a:solidFill>
                  <a:srgbClr val="0D0D0D"/>
                </a:solidFill>
                <a:effectLst/>
                <a:latin typeface="Söhne"/>
              </a:rPr>
              <a:t> </a:t>
            </a:r>
            <a:r>
              <a:rPr lang="en-US" b="0" i="0" dirty="0" err="1">
                <a:solidFill>
                  <a:srgbClr val="0D0D0D"/>
                </a:solidFill>
                <a:effectLst/>
                <a:latin typeface="Söhne"/>
              </a:rPr>
              <a:t>yıllar</a:t>
            </a:r>
            <a:r>
              <a:rPr lang="en-US" b="0" i="0" dirty="0">
                <a:solidFill>
                  <a:srgbClr val="0D0D0D"/>
                </a:solidFill>
                <a:effectLst/>
                <a:latin typeface="Söhne"/>
              </a:rPr>
              <a: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lider</a:t>
            </a:r>
            <a:r>
              <a:rPr lang="en-US" b="0" i="0" dirty="0">
                <a:solidFill>
                  <a:srgbClr val="0D0D0D"/>
                </a:solidFill>
                <a:effectLst/>
                <a:latin typeface="Söhne"/>
              </a:rPr>
              <a:t> </a:t>
            </a:r>
            <a:r>
              <a:rPr lang="en-US" b="0" i="0" dirty="0" err="1">
                <a:solidFill>
                  <a:srgbClr val="0D0D0D"/>
                </a:solidFill>
                <a:effectLst/>
                <a:latin typeface="Söhne"/>
              </a:rPr>
              <a:t>konumdaydı</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akıllı</a:t>
            </a:r>
            <a:r>
              <a:rPr lang="en-US" b="0" i="0" dirty="0">
                <a:solidFill>
                  <a:srgbClr val="0D0D0D"/>
                </a:solidFill>
                <a:effectLst/>
                <a:latin typeface="Söhne"/>
              </a:rPr>
              <a:t> </a:t>
            </a:r>
            <a:r>
              <a:rPr lang="en-US" b="0" i="0" dirty="0" err="1">
                <a:solidFill>
                  <a:srgbClr val="0D0D0D"/>
                </a:solidFill>
                <a:effectLst/>
                <a:latin typeface="Söhne"/>
              </a:rPr>
              <a:t>telefonların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dokunmatik</a:t>
            </a:r>
            <a:r>
              <a:rPr lang="en-US" b="0" i="0" dirty="0">
                <a:solidFill>
                  <a:srgbClr val="0D0D0D"/>
                </a:solidFill>
                <a:effectLst/>
                <a:latin typeface="Söhne"/>
              </a:rPr>
              <a:t> </a:t>
            </a:r>
            <a:r>
              <a:rPr lang="en-US" b="0" i="0" dirty="0" err="1">
                <a:solidFill>
                  <a:srgbClr val="0D0D0D"/>
                </a:solidFill>
                <a:effectLst/>
                <a:latin typeface="Söhne"/>
              </a:rPr>
              <a:t>ekranlı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popülerleşmesiyle</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hızla</a:t>
            </a:r>
            <a:r>
              <a:rPr lang="en-US" b="0" i="0" dirty="0">
                <a:solidFill>
                  <a:srgbClr val="0D0D0D"/>
                </a:solidFill>
                <a:effectLst/>
                <a:latin typeface="Söhne"/>
              </a:rPr>
              <a:t> </a:t>
            </a:r>
            <a:r>
              <a:rPr lang="en-US" b="0" i="0" dirty="0" err="1">
                <a:solidFill>
                  <a:srgbClr val="0D0D0D"/>
                </a:solidFill>
                <a:effectLst/>
                <a:latin typeface="Söhne"/>
              </a:rPr>
              <a:t>değişti</a:t>
            </a:r>
            <a:r>
              <a:rPr lang="en-US" b="0" i="0" dirty="0">
                <a:solidFill>
                  <a:srgbClr val="0D0D0D"/>
                </a:solidFill>
                <a:effectLst/>
                <a:latin typeface="Söhne"/>
              </a:rPr>
              <a:t>. </a:t>
            </a:r>
            <a:r>
              <a:rPr lang="en-US" b="0" i="0" dirty="0" err="1">
                <a:solidFill>
                  <a:srgbClr val="0D0D0D"/>
                </a:solidFill>
                <a:effectLst/>
                <a:latin typeface="Söhne"/>
              </a:rPr>
              <a:t>Apple'ın</a:t>
            </a:r>
            <a:r>
              <a:rPr lang="en-US" b="0" i="0" dirty="0">
                <a:solidFill>
                  <a:srgbClr val="0D0D0D"/>
                </a:solidFill>
                <a:effectLst/>
                <a:latin typeface="Söhne"/>
              </a:rPr>
              <a:t> </a:t>
            </a:r>
            <a:r>
              <a:rPr lang="en-US" b="0" i="0" dirty="0" err="1">
                <a:solidFill>
                  <a:srgbClr val="0D0D0D"/>
                </a:solidFill>
                <a:effectLst/>
                <a:latin typeface="Söhne"/>
              </a:rPr>
              <a:t>iPhone'u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ardından</a:t>
            </a:r>
            <a:r>
              <a:rPr lang="en-US" b="0" i="0" dirty="0">
                <a:solidFill>
                  <a:srgbClr val="0D0D0D"/>
                </a:solidFill>
                <a:effectLst/>
                <a:latin typeface="Söhne"/>
              </a:rPr>
              <a:t> Android </a:t>
            </a:r>
            <a:r>
              <a:rPr lang="en-US" b="0" i="0" dirty="0" err="1">
                <a:solidFill>
                  <a:srgbClr val="0D0D0D"/>
                </a:solidFill>
                <a:effectLst/>
                <a:latin typeface="Söhne"/>
              </a:rPr>
              <a:t>tabanlı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piyasaya</a:t>
            </a:r>
            <a:r>
              <a:rPr lang="en-US" b="0" i="0" dirty="0">
                <a:solidFill>
                  <a:srgbClr val="0D0D0D"/>
                </a:solidFill>
                <a:effectLst/>
                <a:latin typeface="Söhne"/>
              </a:rPr>
              <a:t> </a:t>
            </a:r>
            <a:r>
              <a:rPr lang="en-US" b="0" i="0" dirty="0" err="1">
                <a:solidFill>
                  <a:srgbClr val="0D0D0D"/>
                </a:solidFill>
                <a:effectLst/>
                <a:latin typeface="Söhne"/>
              </a:rPr>
              <a:t>sürülmesi</a:t>
            </a:r>
            <a:r>
              <a:rPr lang="en-US" b="0" i="0" dirty="0">
                <a:solidFill>
                  <a:srgbClr val="0D0D0D"/>
                </a:solidFill>
                <a:effectLst/>
                <a:latin typeface="Söhne"/>
              </a:rPr>
              <a:t>, </a:t>
            </a:r>
            <a:r>
              <a:rPr lang="en-US" b="0" i="0" dirty="0" err="1">
                <a:solidFill>
                  <a:srgbClr val="0D0D0D"/>
                </a:solidFill>
                <a:effectLst/>
                <a:latin typeface="Söhne"/>
              </a:rPr>
              <a:t>Nokia'nın</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payını</a:t>
            </a:r>
            <a:r>
              <a:rPr lang="en-US" b="0" i="0" dirty="0">
                <a:solidFill>
                  <a:srgbClr val="0D0D0D"/>
                </a:solidFill>
                <a:effectLst/>
                <a:latin typeface="Söhne"/>
              </a:rPr>
              <a:t> </a:t>
            </a:r>
            <a:r>
              <a:rPr lang="en-US" b="0" i="0" dirty="0" err="1">
                <a:solidFill>
                  <a:srgbClr val="0D0D0D"/>
                </a:solidFill>
                <a:effectLst/>
                <a:latin typeface="Söhne"/>
              </a:rPr>
              <a:t>kaybetmesine</a:t>
            </a:r>
            <a:r>
              <a:rPr lang="en-US" b="0" i="0" dirty="0">
                <a:solidFill>
                  <a:srgbClr val="0D0D0D"/>
                </a:solidFill>
                <a:effectLst/>
                <a:latin typeface="Söhne"/>
              </a:rPr>
              <a:t> </a:t>
            </a:r>
            <a:r>
              <a:rPr lang="en-US" b="0" i="0" dirty="0" err="1">
                <a:solidFill>
                  <a:srgbClr val="0D0D0D"/>
                </a:solidFill>
                <a:effectLst/>
                <a:latin typeface="Söhne"/>
              </a:rPr>
              <a:t>yol</a:t>
            </a:r>
            <a:r>
              <a:rPr lang="en-US" b="0" i="0" dirty="0">
                <a:solidFill>
                  <a:srgbClr val="0D0D0D"/>
                </a:solidFill>
                <a:effectLst/>
                <a:latin typeface="Söhne"/>
              </a:rPr>
              <a:t> </a:t>
            </a:r>
            <a:r>
              <a:rPr lang="en-US" b="0" i="0" dirty="0" err="1">
                <a:solidFill>
                  <a:srgbClr val="0D0D0D"/>
                </a:solidFill>
                <a:effectLst/>
                <a:latin typeface="Söhne"/>
              </a:rPr>
              <a:t>açtı</a:t>
            </a:r>
            <a:r>
              <a:rPr lang="en-US" b="0" i="0" dirty="0">
                <a:solidFill>
                  <a:srgbClr val="0D0D0D"/>
                </a:solidFill>
                <a:effectLst/>
                <a:latin typeface="Söhne"/>
              </a:rPr>
              <a:t>. Nokia, </a:t>
            </a:r>
            <a:r>
              <a:rPr lang="en-US" b="0" i="0" dirty="0" err="1">
                <a:solidFill>
                  <a:srgbClr val="0D0D0D"/>
                </a:solidFill>
                <a:effectLst/>
                <a:latin typeface="Söhne"/>
              </a:rPr>
              <a:t>bu</a:t>
            </a:r>
            <a:r>
              <a:rPr lang="en-US" b="0" i="0" dirty="0">
                <a:solidFill>
                  <a:srgbClr val="0D0D0D"/>
                </a:solidFill>
                <a:effectLst/>
                <a:latin typeface="Söhne"/>
              </a:rPr>
              <a:t> yeni </a:t>
            </a:r>
            <a:r>
              <a:rPr lang="en-US" b="0" i="0" dirty="0" err="1">
                <a:solidFill>
                  <a:srgbClr val="0D0D0D"/>
                </a:solidFill>
                <a:effectLst/>
                <a:latin typeface="Söhne"/>
              </a:rPr>
              <a:t>teknolojilere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sağlamakta</a:t>
            </a:r>
            <a:r>
              <a:rPr lang="en-US" b="0" i="0" dirty="0">
                <a:solidFill>
                  <a:srgbClr val="0D0D0D"/>
                </a:solidFill>
                <a:effectLst/>
                <a:latin typeface="Söhne"/>
              </a:rPr>
              <a:t> </a:t>
            </a:r>
            <a:r>
              <a:rPr lang="en-US" b="0" i="0" dirty="0" err="1">
                <a:solidFill>
                  <a:srgbClr val="0D0D0D"/>
                </a:solidFill>
                <a:effectLst/>
                <a:latin typeface="Söhne"/>
              </a:rPr>
              <a:t>geç</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baskısı</a:t>
            </a:r>
            <a:r>
              <a:rPr lang="en-US" b="0" i="0" dirty="0">
                <a:solidFill>
                  <a:srgbClr val="0D0D0D"/>
                </a:solidFill>
                <a:effectLst/>
                <a:latin typeface="Söhne"/>
              </a:rPr>
              <a:t> </a:t>
            </a:r>
            <a:r>
              <a:rPr lang="en-US" b="0" i="0" dirty="0" err="1">
                <a:solidFill>
                  <a:srgbClr val="0D0D0D"/>
                </a:solidFill>
                <a:effectLst/>
                <a:latin typeface="Söhne"/>
              </a:rPr>
              <a:t>altında</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a:t>
            </a:r>
            <a:endParaRPr lang="tr-TR" b="0" i="0" dirty="0">
              <a:solidFill>
                <a:srgbClr val="0D0D0D"/>
              </a:solidFill>
              <a:effectLst/>
              <a:latin typeface="Söhne"/>
            </a:endParaRPr>
          </a:p>
          <a:p>
            <a:r>
              <a:rPr lang="en-US" b="0" i="0" dirty="0">
                <a:solidFill>
                  <a:srgbClr val="0D0D0D"/>
                </a:solidFill>
                <a:effectLst/>
                <a:latin typeface="Söhne"/>
              </a:rPr>
              <a:t>Nokia, cep </a:t>
            </a:r>
            <a:r>
              <a:rPr lang="en-US" b="0" i="0" dirty="0" err="1">
                <a:solidFill>
                  <a:srgbClr val="0D0D0D"/>
                </a:solidFill>
                <a:effectLst/>
                <a:latin typeface="Söhne"/>
              </a:rPr>
              <a:t>telefonu</a:t>
            </a:r>
            <a:r>
              <a:rPr lang="en-US" b="0" i="0" dirty="0">
                <a:solidFill>
                  <a:srgbClr val="0D0D0D"/>
                </a:solidFill>
                <a:effectLst/>
                <a:latin typeface="Söhne"/>
              </a:rPr>
              <a:t> </a:t>
            </a:r>
            <a:r>
              <a:rPr lang="en-US" b="0" i="0" dirty="0" err="1">
                <a:solidFill>
                  <a:srgbClr val="0D0D0D"/>
                </a:solidFill>
                <a:effectLst/>
                <a:latin typeface="Söhne"/>
              </a:rPr>
              <a:t>endüstrisinde</a:t>
            </a:r>
            <a:r>
              <a:rPr lang="en-US" b="0" i="0" dirty="0">
                <a:solidFill>
                  <a:srgbClr val="0D0D0D"/>
                </a:solidFill>
                <a:effectLst/>
                <a:latin typeface="Söhne"/>
              </a:rPr>
              <a:t> </a:t>
            </a:r>
            <a:r>
              <a:rPr lang="en-US" b="0" i="0" dirty="0" err="1">
                <a:solidFill>
                  <a:srgbClr val="0D0D0D"/>
                </a:solidFill>
                <a:effectLst/>
                <a:latin typeface="Söhne"/>
              </a:rPr>
              <a:t>uzun</a:t>
            </a:r>
            <a:r>
              <a:rPr lang="en-US" b="0" i="0" dirty="0">
                <a:solidFill>
                  <a:srgbClr val="0D0D0D"/>
                </a:solidFill>
                <a:effectLst/>
                <a:latin typeface="Söhne"/>
              </a:rPr>
              <a:t> </a:t>
            </a:r>
            <a:r>
              <a:rPr lang="en-US" b="0" i="0" dirty="0" err="1">
                <a:solidFill>
                  <a:srgbClr val="0D0D0D"/>
                </a:solidFill>
                <a:effectLst/>
                <a:latin typeface="Söhne"/>
              </a:rPr>
              <a:t>yıllar</a:t>
            </a:r>
            <a:r>
              <a:rPr lang="en-US" b="0" i="0" dirty="0">
                <a:solidFill>
                  <a:srgbClr val="0D0D0D"/>
                </a:solidFill>
                <a:effectLst/>
                <a:latin typeface="Söhne"/>
              </a:rPr>
              <a: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lider</a:t>
            </a:r>
            <a:r>
              <a:rPr lang="en-US" b="0" i="0" dirty="0">
                <a:solidFill>
                  <a:srgbClr val="0D0D0D"/>
                </a:solidFill>
                <a:effectLst/>
                <a:latin typeface="Söhne"/>
              </a:rPr>
              <a:t> </a:t>
            </a:r>
            <a:r>
              <a:rPr lang="en-US" b="0" i="0" dirty="0" err="1">
                <a:solidFill>
                  <a:srgbClr val="0D0D0D"/>
                </a:solidFill>
                <a:effectLst/>
                <a:latin typeface="Söhne"/>
              </a:rPr>
              <a:t>konumdaydı</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akıllı</a:t>
            </a:r>
            <a:r>
              <a:rPr lang="en-US" b="0" i="0" dirty="0">
                <a:solidFill>
                  <a:srgbClr val="0D0D0D"/>
                </a:solidFill>
                <a:effectLst/>
                <a:latin typeface="Söhne"/>
              </a:rPr>
              <a:t> </a:t>
            </a:r>
            <a:r>
              <a:rPr lang="en-US" b="0" i="0" dirty="0" err="1">
                <a:solidFill>
                  <a:srgbClr val="0D0D0D"/>
                </a:solidFill>
                <a:effectLst/>
                <a:latin typeface="Söhne"/>
              </a:rPr>
              <a:t>telefonların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dokunmatik</a:t>
            </a:r>
            <a:r>
              <a:rPr lang="en-US" b="0" i="0" dirty="0">
                <a:solidFill>
                  <a:srgbClr val="0D0D0D"/>
                </a:solidFill>
                <a:effectLst/>
                <a:latin typeface="Söhne"/>
              </a:rPr>
              <a:t> </a:t>
            </a:r>
            <a:r>
              <a:rPr lang="en-US" b="0" i="0" dirty="0" err="1">
                <a:solidFill>
                  <a:srgbClr val="0D0D0D"/>
                </a:solidFill>
                <a:effectLst/>
                <a:latin typeface="Söhne"/>
              </a:rPr>
              <a:t>ekranlı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popülerleşmesiyle</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hızla</a:t>
            </a:r>
            <a:r>
              <a:rPr lang="en-US" b="0" i="0" dirty="0">
                <a:solidFill>
                  <a:srgbClr val="0D0D0D"/>
                </a:solidFill>
                <a:effectLst/>
                <a:latin typeface="Söhne"/>
              </a:rPr>
              <a:t> </a:t>
            </a:r>
            <a:r>
              <a:rPr lang="en-US" b="0" i="0" dirty="0" err="1">
                <a:solidFill>
                  <a:srgbClr val="0D0D0D"/>
                </a:solidFill>
                <a:effectLst/>
                <a:latin typeface="Söhne"/>
              </a:rPr>
              <a:t>değişti</a:t>
            </a:r>
            <a:r>
              <a:rPr lang="en-US" b="0" i="0" dirty="0">
                <a:solidFill>
                  <a:srgbClr val="0D0D0D"/>
                </a:solidFill>
                <a:effectLst/>
                <a:latin typeface="Söhne"/>
              </a:rPr>
              <a:t>. </a:t>
            </a:r>
            <a:r>
              <a:rPr lang="en-US" b="0" i="0" dirty="0" err="1">
                <a:solidFill>
                  <a:srgbClr val="0D0D0D"/>
                </a:solidFill>
                <a:effectLst/>
                <a:latin typeface="Söhne"/>
              </a:rPr>
              <a:t>Apple'ın</a:t>
            </a:r>
            <a:r>
              <a:rPr lang="en-US" b="0" i="0" dirty="0">
                <a:solidFill>
                  <a:srgbClr val="0D0D0D"/>
                </a:solidFill>
                <a:effectLst/>
                <a:latin typeface="Söhne"/>
              </a:rPr>
              <a:t> </a:t>
            </a:r>
            <a:r>
              <a:rPr lang="en-US" b="0" i="0" dirty="0" err="1">
                <a:solidFill>
                  <a:srgbClr val="0D0D0D"/>
                </a:solidFill>
                <a:effectLst/>
                <a:latin typeface="Söhne"/>
              </a:rPr>
              <a:t>iPhone'u</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ardından</a:t>
            </a:r>
            <a:r>
              <a:rPr lang="en-US" b="0" i="0" dirty="0">
                <a:solidFill>
                  <a:srgbClr val="0D0D0D"/>
                </a:solidFill>
                <a:effectLst/>
                <a:latin typeface="Söhne"/>
              </a:rPr>
              <a:t> Android </a:t>
            </a:r>
            <a:r>
              <a:rPr lang="en-US" b="0" i="0" dirty="0" err="1">
                <a:solidFill>
                  <a:srgbClr val="0D0D0D"/>
                </a:solidFill>
                <a:effectLst/>
                <a:latin typeface="Söhne"/>
              </a:rPr>
              <a:t>tabanlı</a:t>
            </a:r>
            <a:r>
              <a:rPr lang="en-US" b="0" i="0" dirty="0">
                <a:solidFill>
                  <a:srgbClr val="0D0D0D"/>
                </a:solidFill>
                <a:effectLst/>
                <a:latin typeface="Söhne"/>
              </a:rPr>
              <a:t> </a:t>
            </a:r>
            <a:r>
              <a:rPr lang="en-US" b="0" i="0" dirty="0" err="1">
                <a:solidFill>
                  <a:srgbClr val="0D0D0D"/>
                </a:solidFill>
                <a:effectLst/>
                <a:latin typeface="Söhne"/>
              </a:rPr>
              <a:t>cihazların</a:t>
            </a:r>
            <a:r>
              <a:rPr lang="en-US" b="0" i="0" dirty="0">
                <a:solidFill>
                  <a:srgbClr val="0D0D0D"/>
                </a:solidFill>
                <a:effectLst/>
                <a:latin typeface="Söhne"/>
              </a:rPr>
              <a:t> </a:t>
            </a:r>
            <a:r>
              <a:rPr lang="en-US" b="0" i="0" dirty="0" err="1">
                <a:solidFill>
                  <a:srgbClr val="0D0D0D"/>
                </a:solidFill>
                <a:effectLst/>
                <a:latin typeface="Söhne"/>
              </a:rPr>
              <a:t>piyasaya</a:t>
            </a:r>
            <a:r>
              <a:rPr lang="en-US" b="0" i="0" dirty="0">
                <a:solidFill>
                  <a:srgbClr val="0D0D0D"/>
                </a:solidFill>
                <a:effectLst/>
                <a:latin typeface="Söhne"/>
              </a:rPr>
              <a:t> </a:t>
            </a:r>
            <a:r>
              <a:rPr lang="en-US" b="0" i="0" dirty="0" err="1">
                <a:solidFill>
                  <a:srgbClr val="0D0D0D"/>
                </a:solidFill>
                <a:effectLst/>
                <a:latin typeface="Söhne"/>
              </a:rPr>
              <a:t>sürülmesi</a:t>
            </a:r>
            <a:r>
              <a:rPr lang="en-US" b="0" i="0" dirty="0">
                <a:solidFill>
                  <a:srgbClr val="0D0D0D"/>
                </a:solidFill>
                <a:effectLst/>
                <a:latin typeface="Söhne"/>
              </a:rPr>
              <a:t>, </a:t>
            </a:r>
            <a:r>
              <a:rPr lang="en-US" b="0" i="0" dirty="0" err="1">
                <a:solidFill>
                  <a:srgbClr val="0D0D0D"/>
                </a:solidFill>
                <a:effectLst/>
                <a:latin typeface="Söhne"/>
              </a:rPr>
              <a:t>Nokia'nın</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payını</a:t>
            </a:r>
            <a:r>
              <a:rPr lang="en-US" b="0" i="0" dirty="0">
                <a:solidFill>
                  <a:srgbClr val="0D0D0D"/>
                </a:solidFill>
                <a:effectLst/>
                <a:latin typeface="Söhne"/>
              </a:rPr>
              <a:t> </a:t>
            </a:r>
            <a:r>
              <a:rPr lang="en-US" b="0" i="0" dirty="0" err="1">
                <a:solidFill>
                  <a:srgbClr val="0D0D0D"/>
                </a:solidFill>
                <a:effectLst/>
                <a:latin typeface="Söhne"/>
              </a:rPr>
              <a:t>kaybetmesine</a:t>
            </a:r>
            <a:r>
              <a:rPr lang="en-US" b="0" i="0" dirty="0">
                <a:solidFill>
                  <a:srgbClr val="0D0D0D"/>
                </a:solidFill>
                <a:effectLst/>
                <a:latin typeface="Söhne"/>
              </a:rPr>
              <a:t> </a:t>
            </a:r>
            <a:r>
              <a:rPr lang="en-US" b="0" i="0" dirty="0" err="1">
                <a:solidFill>
                  <a:srgbClr val="0D0D0D"/>
                </a:solidFill>
                <a:effectLst/>
                <a:latin typeface="Söhne"/>
              </a:rPr>
              <a:t>yol</a:t>
            </a:r>
            <a:r>
              <a:rPr lang="en-US" b="0" i="0" dirty="0">
                <a:solidFill>
                  <a:srgbClr val="0D0D0D"/>
                </a:solidFill>
                <a:effectLst/>
                <a:latin typeface="Söhne"/>
              </a:rPr>
              <a:t> </a:t>
            </a:r>
            <a:r>
              <a:rPr lang="en-US" b="0" i="0" dirty="0" err="1">
                <a:solidFill>
                  <a:srgbClr val="0D0D0D"/>
                </a:solidFill>
                <a:effectLst/>
                <a:latin typeface="Söhne"/>
              </a:rPr>
              <a:t>açtı</a:t>
            </a:r>
            <a:r>
              <a:rPr lang="en-US" b="0" i="0" dirty="0">
                <a:solidFill>
                  <a:srgbClr val="0D0D0D"/>
                </a:solidFill>
                <a:effectLst/>
                <a:latin typeface="Söhne"/>
              </a:rPr>
              <a:t>. Nokia, </a:t>
            </a:r>
            <a:r>
              <a:rPr lang="en-US" b="0" i="0" dirty="0" err="1">
                <a:solidFill>
                  <a:srgbClr val="0D0D0D"/>
                </a:solidFill>
                <a:effectLst/>
                <a:latin typeface="Söhne"/>
              </a:rPr>
              <a:t>bu</a:t>
            </a:r>
            <a:r>
              <a:rPr lang="en-US" b="0" i="0" dirty="0">
                <a:solidFill>
                  <a:srgbClr val="0D0D0D"/>
                </a:solidFill>
                <a:effectLst/>
                <a:latin typeface="Söhne"/>
              </a:rPr>
              <a:t> yeni </a:t>
            </a:r>
            <a:r>
              <a:rPr lang="en-US" b="0" i="0" dirty="0" err="1">
                <a:solidFill>
                  <a:srgbClr val="0D0D0D"/>
                </a:solidFill>
                <a:effectLst/>
                <a:latin typeface="Söhne"/>
              </a:rPr>
              <a:t>teknolojilere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sağlamakta</a:t>
            </a:r>
            <a:r>
              <a:rPr lang="en-US" b="0" i="0" dirty="0">
                <a:solidFill>
                  <a:srgbClr val="0D0D0D"/>
                </a:solidFill>
                <a:effectLst/>
                <a:latin typeface="Söhne"/>
              </a:rPr>
              <a:t> </a:t>
            </a:r>
            <a:r>
              <a:rPr lang="en-US" b="0" i="0" dirty="0" err="1">
                <a:solidFill>
                  <a:srgbClr val="0D0D0D"/>
                </a:solidFill>
                <a:effectLst/>
                <a:latin typeface="Söhne"/>
              </a:rPr>
              <a:t>geç</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baskısı</a:t>
            </a:r>
            <a:r>
              <a:rPr lang="en-US" b="0" i="0" dirty="0">
                <a:solidFill>
                  <a:srgbClr val="0D0D0D"/>
                </a:solidFill>
                <a:effectLst/>
                <a:latin typeface="Söhne"/>
              </a:rPr>
              <a:t> </a:t>
            </a:r>
            <a:r>
              <a:rPr lang="en-US" b="0" i="0" dirty="0" err="1">
                <a:solidFill>
                  <a:srgbClr val="0D0D0D"/>
                </a:solidFill>
                <a:effectLst/>
                <a:latin typeface="Söhne"/>
              </a:rPr>
              <a:t>altında</a:t>
            </a:r>
            <a:r>
              <a:rPr lang="en-US" b="0" i="0" dirty="0">
                <a:solidFill>
                  <a:srgbClr val="0D0D0D"/>
                </a:solidFill>
                <a:effectLst/>
                <a:latin typeface="Söhne"/>
              </a:rPr>
              <a:t> </a:t>
            </a:r>
            <a:r>
              <a:rPr lang="en-US" b="0" i="0" dirty="0" err="1">
                <a:solidFill>
                  <a:srgbClr val="0D0D0D"/>
                </a:solidFill>
                <a:effectLst/>
                <a:latin typeface="Söhne"/>
              </a:rPr>
              <a:t>kaldı</a:t>
            </a:r>
            <a:r>
              <a:rPr lang="en-US" b="0" i="0" dirty="0">
                <a:solidFill>
                  <a:srgbClr val="0D0D0D"/>
                </a:solidFill>
                <a:effectLst/>
                <a:latin typeface="Söhne"/>
              </a:rPr>
              <a:t>.</a:t>
            </a:r>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5</a:t>
            </a:fld>
            <a:endParaRPr lang="en-US"/>
          </a:p>
        </p:txBody>
      </p:sp>
    </p:spTree>
    <p:extLst>
      <p:ext uri="{BB962C8B-B14F-4D97-AF65-F5344CB8AC3E}">
        <p14:creationId xmlns:p14="http://schemas.microsoft.com/office/powerpoint/2010/main" val="3433062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buFont typeface="+mj-lt"/>
              <a:buAutoNum type="arabicPeriod"/>
            </a:pPr>
            <a:r>
              <a:rPr lang="en-US" b="1" i="0" dirty="0" err="1">
                <a:solidFill>
                  <a:srgbClr val="0D0D0D"/>
                </a:solidFill>
                <a:effectLst/>
                <a:latin typeface="Söhne"/>
              </a:rPr>
              <a:t>Teknolojik</a:t>
            </a:r>
            <a:r>
              <a:rPr lang="en-US" b="1" i="0" dirty="0">
                <a:solidFill>
                  <a:srgbClr val="0D0D0D"/>
                </a:solidFill>
                <a:effectLst/>
                <a:latin typeface="Söhne"/>
              </a:rPr>
              <a:t> </a:t>
            </a:r>
            <a:r>
              <a:rPr lang="en-US" b="1" i="0" dirty="0" err="1">
                <a:solidFill>
                  <a:srgbClr val="0D0D0D"/>
                </a:solidFill>
                <a:effectLst/>
                <a:latin typeface="Söhne"/>
              </a:rPr>
              <a:t>İlerleme</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Dijital</a:t>
            </a:r>
            <a:r>
              <a:rPr lang="en-US" b="1" i="0" dirty="0">
                <a:solidFill>
                  <a:srgbClr val="0D0D0D"/>
                </a:solidFill>
                <a:effectLst/>
                <a:latin typeface="Söhne"/>
              </a:rPr>
              <a:t> </a:t>
            </a:r>
            <a:r>
              <a:rPr lang="en-US" b="1" i="0" dirty="0" err="1">
                <a:solidFill>
                  <a:srgbClr val="0D0D0D"/>
                </a:solidFill>
                <a:effectLst/>
                <a:latin typeface="Söhne"/>
              </a:rPr>
              <a:t>Dönüşüm</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Günümüzde</a:t>
            </a:r>
            <a:r>
              <a:rPr lang="en-US" b="0" i="0" dirty="0">
                <a:solidFill>
                  <a:srgbClr val="0D0D0D"/>
                </a:solidFill>
                <a:effectLst/>
                <a:latin typeface="Söhne"/>
              </a:rPr>
              <a:t> </a:t>
            </a:r>
            <a:r>
              <a:rPr lang="en-US" b="0" i="0" dirty="0" err="1">
                <a:solidFill>
                  <a:srgbClr val="0D0D0D"/>
                </a:solidFill>
                <a:effectLst/>
                <a:latin typeface="Söhne"/>
              </a:rPr>
              <a:t>teknolojinin</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ilerlemesiyle</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dijital</a:t>
            </a:r>
            <a:r>
              <a:rPr lang="en-US" b="0" i="0" dirty="0">
                <a:solidFill>
                  <a:srgbClr val="0D0D0D"/>
                </a:solidFill>
                <a:effectLst/>
                <a:latin typeface="Söhne"/>
              </a:rPr>
              <a:t> </a:t>
            </a:r>
            <a:r>
              <a:rPr lang="en-US" b="0" i="0" dirty="0" err="1">
                <a:solidFill>
                  <a:srgbClr val="0D0D0D"/>
                </a:solidFill>
                <a:effectLst/>
                <a:latin typeface="Söhne"/>
              </a:rPr>
              <a:t>dönüşümü</a:t>
            </a:r>
            <a:r>
              <a:rPr lang="en-US" b="0" i="0" dirty="0">
                <a:solidFill>
                  <a:srgbClr val="0D0D0D"/>
                </a:solidFill>
                <a:effectLst/>
                <a:latin typeface="Söhne"/>
              </a:rPr>
              <a:t> </a:t>
            </a:r>
            <a:r>
              <a:rPr lang="en-US" b="0" i="0" dirty="0" err="1">
                <a:solidFill>
                  <a:srgbClr val="0D0D0D"/>
                </a:solidFill>
                <a:effectLst/>
                <a:latin typeface="Söhne"/>
              </a:rPr>
              <a:t>hız</a:t>
            </a:r>
            <a:r>
              <a:rPr lang="en-US" b="0" i="0" dirty="0">
                <a:solidFill>
                  <a:srgbClr val="0D0D0D"/>
                </a:solidFill>
                <a:effectLst/>
                <a:latin typeface="Söhne"/>
              </a:rPr>
              <a:t> </a:t>
            </a:r>
            <a:r>
              <a:rPr lang="en-US" b="0" i="0" dirty="0" err="1">
                <a:solidFill>
                  <a:srgbClr val="0D0D0D"/>
                </a:solidFill>
                <a:effectLst/>
                <a:latin typeface="Söhne"/>
              </a:rPr>
              <a:t>kazanmıştır</a:t>
            </a:r>
            <a:r>
              <a:rPr lang="en-US" b="0" i="0" dirty="0">
                <a:solidFill>
                  <a:srgbClr val="0D0D0D"/>
                </a:solidFill>
                <a:effectLst/>
                <a:latin typeface="Söhne"/>
              </a:rPr>
              <a:t>. Bu durum,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yatırımların</a:t>
            </a:r>
            <a:r>
              <a:rPr lang="en-US" b="0" i="0" dirty="0">
                <a:solidFill>
                  <a:srgbClr val="0D0D0D"/>
                </a:solidFill>
                <a:effectLst/>
                <a:latin typeface="Söhne"/>
              </a:rPr>
              <a:t> </a:t>
            </a:r>
            <a:r>
              <a:rPr lang="en-US" b="0" i="0" dirty="0" err="1">
                <a:solidFill>
                  <a:srgbClr val="0D0D0D"/>
                </a:solidFill>
                <a:effectLst/>
                <a:latin typeface="Söhne"/>
              </a:rPr>
              <a:t>artmasına</a:t>
            </a:r>
            <a:r>
              <a:rPr lang="en-US" b="0" i="0" dirty="0">
                <a:solidFill>
                  <a:srgbClr val="0D0D0D"/>
                </a:solidFill>
                <a:effectLst/>
                <a:latin typeface="Söhne"/>
              </a:rPr>
              <a:t> </a:t>
            </a:r>
            <a:r>
              <a:rPr lang="en-US" b="0" i="0" dirty="0" err="1">
                <a:solidFill>
                  <a:srgbClr val="0D0D0D"/>
                </a:solidFill>
                <a:effectLst/>
                <a:latin typeface="Söhne"/>
              </a:rPr>
              <a:t>neden</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İşletmeler</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verimliliği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maliyetleri</a:t>
            </a:r>
            <a:r>
              <a:rPr lang="en-US" b="0" i="0" dirty="0">
                <a:solidFill>
                  <a:srgbClr val="0D0D0D"/>
                </a:solidFill>
                <a:effectLst/>
                <a:latin typeface="Söhne"/>
              </a:rPr>
              <a:t> </a:t>
            </a:r>
            <a:r>
              <a:rPr lang="en-US" b="0" i="0" dirty="0" err="1">
                <a:solidFill>
                  <a:srgbClr val="0D0D0D"/>
                </a:solidFill>
                <a:effectLst/>
                <a:latin typeface="Söhne"/>
              </a:rPr>
              <a:t>düşürmek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yeni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fırsatları</a:t>
            </a:r>
            <a:r>
              <a:rPr lang="en-US" b="0" i="0" dirty="0">
                <a:solidFill>
                  <a:srgbClr val="0D0D0D"/>
                </a:solidFill>
                <a:effectLst/>
                <a:latin typeface="Söhne"/>
              </a:rPr>
              <a:t> </a:t>
            </a:r>
            <a:r>
              <a:rPr lang="en-US" b="0" i="0" dirty="0" err="1">
                <a:solidFill>
                  <a:srgbClr val="0D0D0D"/>
                </a:solidFill>
                <a:effectLst/>
                <a:latin typeface="Söhne"/>
              </a:rPr>
              <a:t>yakalamak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teknolojiyi</a:t>
            </a:r>
            <a:r>
              <a:rPr lang="en-US" b="0" i="0" dirty="0">
                <a:solidFill>
                  <a:srgbClr val="0D0D0D"/>
                </a:solidFill>
                <a:effectLst/>
                <a:latin typeface="Söhne"/>
              </a:rPr>
              <a:t> </a:t>
            </a:r>
            <a:r>
              <a:rPr lang="en-US" b="0" i="0" dirty="0" err="1">
                <a:solidFill>
                  <a:srgbClr val="0D0D0D"/>
                </a:solidFill>
                <a:effectLst/>
                <a:latin typeface="Söhne"/>
              </a:rPr>
              <a:t>kullanmaya</a:t>
            </a:r>
            <a:r>
              <a:rPr lang="en-US" b="0" i="0" dirty="0">
                <a:solidFill>
                  <a:srgbClr val="0D0D0D"/>
                </a:solidFill>
                <a:effectLst/>
                <a:latin typeface="Söhne"/>
              </a:rPr>
              <a:t> </a:t>
            </a:r>
            <a:r>
              <a:rPr lang="en-US" b="0" i="0" dirty="0" err="1">
                <a:solidFill>
                  <a:srgbClr val="0D0D0D"/>
                </a:solidFill>
                <a:effectLst/>
                <a:latin typeface="Söhne"/>
              </a:rPr>
              <a:t>yönelik</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yatırım</a:t>
            </a:r>
            <a:r>
              <a:rPr lang="en-US" b="0" i="0" dirty="0">
                <a:solidFill>
                  <a:srgbClr val="0D0D0D"/>
                </a:solidFill>
                <a:effectLst/>
                <a:latin typeface="Söhne"/>
              </a:rPr>
              <a:t> </a:t>
            </a:r>
            <a:r>
              <a:rPr lang="en-US" b="0" i="0" dirty="0" err="1">
                <a:solidFill>
                  <a:srgbClr val="0D0D0D"/>
                </a:solidFill>
                <a:effectLst/>
                <a:latin typeface="Söhne"/>
              </a:rPr>
              <a:t>yaparlar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Müşteri</a:t>
            </a:r>
            <a:r>
              <a:rPr lang="en-US" b="1" i="0" dirty="0">
                <a:solidFill>
                  <a:srgbClr val="0D0D0D"/>
                </a:solidFill>
                <a:effectLst/>
                <a:latin typeface="Söhne"/>
              </a:rPr>
              <a:t> </a:t>
            </a:r>
            <a:r>
              <a:rPr lang="en-US" b="1" i="0" dirty="0" err="1">
                <a:solidFill>
                  <a:srgbClr val="0D0D0D"/>
                </a:solidFill>
                <a:effectLst/>
                <a:latin typeface="Söhne"/>
              </a:rPr>
              <a:t>İhtiyaçlarının</a:t>
            </a:r>
            <a:r>
              <a:rPr lang="en-US" b="1" i="0" dirty="0">
                <a:solidFill>
                  <a:srgbClr val="0D0D0D"/>
                </a:solidFill>
                <a:effectLst/>
                <a:latin typeface="Söhne"/>
              </a:rPr>
              <a:t> </a:t>
            </a:r>
            <a:r>
              <a:rPr lang="en-US" b="1" i="0" dirty="0" err="1">
                <a:solidFill>
                  <a:srgbClr val="0D0D0D"/>
                </a:solidFill>
                <a:effectLst/>
                <a:latin typeface="Söhne"/>
              </a:rPr>
              <a:t>Değişimi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ihtiyaçları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beklentileri</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değişmektedir</a:t>
            </a:r>
            <a:r>
              <a:rPr lang="en-US" b="0" i="0" dirty="0">
                <a:solidFill>
                  <a:srgbClr val="0D0D0D"/>
                </a:solidFill>
                <a:effectLst/>
                <a:latin typeface="Söhne"/>
              </a:rPr>
              <a:t>. Bu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taleplere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verebilmek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a:t>
            </a:r>
            <a:r>
              <a:rPr lang="en-US" b="0" i="0" dirty="0">
                <a:solidFill>
                  <a:srgbClr val="0D0D0D"/>
                </a:solidFill>
                <a:effectLst/>
                <a:latin typeface="Söhne"/>
              </a:rPr>
              <a:t> </a:t>
            </a:r>
            <a:r>
              <a:rPr lang="en-US" b="0" i="0" dirty="0" err="1">
                <a:solidFill>
                  <a:srgbClr val="0D0D0D"/>
                </a:solidFill>
                <a:effectLst/>
                <a:latin typeface="Söhne"/>
              </a:rPr>
              <a:t>önem</a:t>
            </a:r>
            <a:r>
              <a:rPr lang="en-US" b="0" i="0" dirty="0">
                <a:solidFill>
                  <a:srgbClr val="0D0D0D"/>
                </a:solidFill>
                <a:effectLst/>
                <a:latin typeface="Söhne"/>
              </a:rPr>
              <a:t> </a:t>
            </a:r>
            <a:r>
              <a:rPr lang="en-US" b="0" i="0" dirty="0" err="1">
                <a:solidFill>
                  <a:srgbClr val="0D0D0D"/>
                </a:solidFill>
                <a:effectLst/>
                <a:latin typeface="Söhne"/>
              </a:rPr>
              <a:t>kazanır</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projeleri</a:t>
            </a:r>
            <a:r>
              <a:rPr lang="en-US" b="0" i="0" dirty="0">
                <a:solidFill>
                  <a:srgbClr val="0D0D0D"/>
                </a:solidFill>
                <a:effectLst/>
                <a:latin typeface="Söhne"/>
              </a:rPr>
              <a:t>, yeni </a:t>
            </a:r>
            <a:r>
              <a:rPr lang="en-US" b="0" i="0" dirty="0" err="1">
                <a:solidFill>
                  <a:srgbClr val="0D0D0D"/>
                </a:solidFill>
                <a:effectLst/>
                <a:latin typeface="Söhne"/>
              </a:rPr>
              <a:t>ürünlerin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hizmetlerin</a:t>
            </a:r>
            <a:r>
              <a:rPr lang="en-US" b="0" i="0" dirty="0">
                <a:solidFill>
                  <a:srgbClr val="0D0D0D"/>
                </a:solidFill>
                <a:effectLst/>
                <a:latin typeface="Söhne"/>
              </a:rPr>
              <a:t> </a:t>
            </a:r>
            <a:r>
              <a:rPr lang="en-US" b="0" i="0" dirty="0" err="1">
                <a:solidFill>
                  <a:srgbClr val="0D0D0D"/>
                </a:solidFill>
                <a:effectLst/>
                <a:latin typeface="Söhne"/>
              </a:rPr>
              <a:t>pazara</a:t>
            </a:r>
            <a:r>
              <a:rPr lang="en-US" b="0" i="0" dirty="0">
                <a:solidFill>
                  <a:srgbClr val="0D0D0D"/>
                </a:solidFill>
                <a:effectLst/>
                <a:latin typeface="Söhne"/>
              </a:rPr>
              <a:t> </a:t>
            </a:r>
            <a:r>
              <a:rPr lang="en-US" b="0" i="0" dirty="0" err="1">
                <a:solidFill>
                  <a:srgbClr val="0D0D0D"/>
                </a:solidFill>
                <a:effectLst/>
                <a:latin typeface="Söhne"/>
              </a:rPr>
              <a:t>sunulması</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deneyiminin</a:t>
            </a:r>
            <a:r>
              <a:rPr lang="en-US" b="0" i="0" dirty="0">
                <a:solidFill>
                  <a:srgbClr val="0D0D0D"/>
                </a:solidFill>
                <a:effectLst/>
                <a:latin typeface="Söhne"/>
              </a:rPr>
              <a:t> </a:t>
            </a:r>
            <a:r>
              <a:rPr lang="en-US" b="0" i="0" dirty="0" err="1">
                <a:solidFill>
                  <a:srgbClr val="0D0D0D"/>
                </a:solidFill>
                <a:effectLst/>
                <a:latin typeface="Söhne"/>
              </a:rPr>
              <a:t>iyileştirilmesi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taleplerinin</a:t>
            </a:r>
            <a:r>
              <a:rPr lang="en-US" b="0" i="0" dirty="0">
                <a:solidFill>
                  <a:srgbClr val="0D0D0D"/>
                </a:solidFill>
                <a:effectLst/>
                <a:latin typeface="Söhne"/>
              </a:rPr>
              <a:t> </a:t>
            </a:r>
            <a:r>
              <a:rPr lang="en-US" b="0" i="0" dirty="0" err="1">
                <a:solidFill>
                  <a:srgbClr val="0D0D0D"/>
                </a:solidFill>
                <a:effectLst/>
                <a:latin typeface="Söhne"/>
              </a:rPr>
              <a:t>karşılanması</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gereklidir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Verimlilik</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Süreç</a:t>
            </a:r>
            <a:r>
              <a:rPr lang="en-US" b="1" i="0" dirty="0">
                <a:solidFill>
                  <a:srgbClr val="0D0D0D"/>
                </a:solidFill>
                <a:effectLst/>
                <a:latin typeface="Söhne"/>
              </a:rPr>
              <a:t> </a:t>
            </a:r>
            <a:r>
              <a:rPr lang="en-US" b="1" i="0" dirty="0" err="1">
                <a:solidFill>
                  <a:srgbClr val="0D0D0D"/>
                </a:solidFill>
                <a:effectLst/>
                <a:latin typeface="Söhne"/>
              </a:rPr>
              <a:t>İyileştirmesi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İşletmeler</a:t>
            </a:r>
            <a:r>
              <a:rPr lang="en-US" b="0" i="0" dirty="0">
                <a:solidFill>
                  <a:srgbClr val="0D0D0D"/>
                </a:solidFill>
                <a:effectLst/>
                <a:latin typeface="Söhne"/>
              </a:rPr>
              <a:t>, </a:t>
            </a:r>
            <a:r>
              <a:rPr lang="en-US" b="0" i="0" dirty="0" err="1">
                <a:solidFill>
                  <a:srgbClr val="0D0D0D"/>
                </a:solidFill>
                <a:effectLst/>
                <a:latin typeface="Söhne"/>
              </a:rPr>
              <a:t>verimliliklerini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iyileştirmek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yatırım</a:t>
            </a:r>
            <a:r>
              <a:rPr lang="en-US" b="0" i="0" dirty="0">
                <a:solidFill>
                  <a:srgbClr val="0D0D0D"/>
                </a:solidFill>
                <a:effectLst/>
                <a:latin typeface="Söhne"/>
              </a:rPr>
              <a:t> </a:t>
            </a:r>
            <a:r>
              <a:rPr lang="en-US" b="0" i="0" dirty="0" err="1">
                <a:solidFill>
                  <a:srgbClr val="0D0D0D"/>
                </a:solidFill>
                <a:effectLst/>
                <a:latin typeface="Söhne"/>
              </a:rPr>
              <a:t>yaparlar</a:t>
            </a:r>
            <a:r>
              <a:rPr lang="en-US" b="0" i="0" dirty="0">
                <a:solidFill>
                  <a:srgbClr val="0D0D0D"/>
                </a:solidFill>
                <a:effectLst/>
                <a:latin typeface="Söhne"/>
              </a:rPr>
              <a:t>. </a:t>
            </a:r>
            <a:r>
              <a:rPr lang="en-US" b="0" i="0" dirty="0" err="1">
                <a:solidFill>
                  <a:srgbClr val="0D0D0D"/>
                </a:solidFill>
                <a:effectLst/>
                <a:latin typeface="Söhne"/>
              </a:rPr>
              <a:t>Otomasyon</a:t>
            </a:r>
            <a:r>
              <a:rPr lang="en-US" b="0" i="0" dirty="0">
                <a:solidFill>
                  <a:srgbClr val="0D0D0D"/>
                </a:solidFill>
                <a:effectLst/>
                <a:latin typeface="Söhne"/>
              </a:rPr>
              <a:t>, </a:t>
            </a:r>
            <a:r>
              <a:rPr lang="en-US" b="0" i="0" dirty="0" err="1">
                <a:solidFill>
                  <a:srgbClr val="0D0D0D"/>
                </a:solidFill>
                <a:effectLst/>
                <a:latin typeface="Söhne"/>
              </a:rPr>
              <a:t>veri</a:t>
            </a:r>
            <a:r>
              <a:rPr lang="en-US" b="0" i="0" dirty="0">
                <a:solidFill>
                  <a:srgbClr val="0D0D0D"/>
                </a:solidFill>
                <a:effectLst/>
                <a:latin typeface="Söhne"/>
              </a:rPr>
              <a:t> </a:t>
            </a:r>
            <a:r>
              <a:rPr lang="en-US" b="0" i="0" dirty="0" err="1">
                <a:solidFill>
                  <a:srgbClr val="0D0D0D"/>
                </a:solidFill>
                <a:effectLst/>
                <a:latin typeface="Söhne"/>
              </a:rPr>
              <a:t>analitiği</a:t>
            </a:r>
            <a:r>
              <a:rPr lang="en-US" b="0" i="0" dirty="0">
                <a:solidFill>
                  <a:srgbClr val="0D0D0D"/>
                </a:solidFill>
                <a:effectLst/>
                <a:latin typeface="Söhne"/>
              </a:rPr>
              <a:t>, </a:t>
            </a:r>
            <a:r>
              <a:rPr lang="en-US" b="0" i="0" dirty="0" err="1">
                <a:solidFill>
                  <a:srgbClr val="0D0D0D"/>
                </a:solidFill>
                <a:effectLst/>
                <a:latin typeface="Söhne"/>
              </a:rPr>
              <a:t>yapay</a:t>
            </a:r>
            <a:r>
              <a:rPr lang="en-US" b="0" i="0" dirty="0">
                <a:solidFill>
                  <a:srgbClr val="0D0D0D"/>
                </a:solidFill>
                <a:effectLst/>
                <a:latin typeface="Söhne"/>
              </a:rPr>
              <a:t> </a:t>
            </a:r>
            <a:r>
              <a:rPr lang="en-US" b="0" i="0" dirty="0" err="1">
                <a:solidFill>
                  <a:srgbClr val="0D0D0D"/>
                </a:solidFill>
                <a:effectLst/>
                <a:latin typeface="Söhne"/>
              </a:rPr>
              <a:t>zeka</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makine</a:t>
            </a:r>
            <a:r>
              <a:rPr lang="en-US" b="0" i="0" dirty="0">
                <a:solidFill>
                  <a:srgbClr val="0D0D0D"/>
                </a:solidFill>
                <a:effectLst/>
                <a:latin typeface="Söhne"/>
              </a:rPr>
              <a:t> </a:t>
            </a:r>
            <a:r>
              <a:rPr lang="en-US" b="0" i="0" dirty="0" err="1">
                <a:solidFill>
                  <a:srgbClr val="0D0D0D"/>
                </a:solidFill>
                <a:effectLst/>
                <a:latin typeface="Söhne"/>
              </a:rPr>
              <a:t>öğrenimi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teknolojilerin</a:t>
            </a:r>
            <a:r>
              <a:rPr lang="en-US" b="0" i="0" dirty="0">
                <a:solidFill>
                  <a:srgbClr val="0D0D0D"/>
                </a:solidFill>
                <a:effectLst/>
                <a:latin typeface="Söhne"/>
              </a:rPr>
              <a:t> </a:t>
            </a:r>
            <a:r>
              <a:rPr lang="en-US" b="0" i="0" dirty="0" err="1">
                <a:solidFill>
                  <a:srgbClr val="0D0D0D"/>
                </a:solidFill>
                <a:effectLst/>
                <a:latin typeface="Söhne"/>
              </a:rPr>
              <a:t>kullanımıyla</a:t>
            </a:r>
            <a:r>
              <a:rPr lang="en-US" b="0" i="0" dirty="0">
                <a:solidFill>
                  <a:srgbClr val="0D0D0D"/>
                </a:solidFill>
                <a:effectLst/>
                <a:latin typeface="Söhne"/>
              </a:rPr>
              <a:t> </a:t>
            </a:r>
            <a:r>
              <a:rPr lang="en-US" b="0" i="0" dirty="0" err="1">
                <a:solidFill>
                  <a:srgbClr val="0D0D0D"/>
                </a:solidFill>
                <a:effectLst/>
                <a:latin typeface="Söhne"/>
              </a:rPr>
              <a:t>süreçler</a:t>
            </a:r>
            <a:r>
              <a:rPr lang="en-US" b="0" i="0" dirty="0">
                <a:solidFill>
                  <a:srgbClr val="0D0D0D"/>
                </a:solidFill>
                <a:effectLst/>
                <a:latin typeface="Söhne"/>
              </a:rPr>
              <a:t> optimize </a:t>
            </a:r>
            <a:r>
              <a:rPr lang="en-US" b="0" i="0" dirty="0" err="1">
                <a:solidFill>
                  <a:srgbClr val="0D0D0D"/>
                </a:solidFill>
                <a:effectLst/>
                <a:latin typeface="Söhne"/>
              </a:rPr>
              <a:t>edilir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etmeleri</a:t>
            </a:r>
            <a:r>
              <a:rPr lang="en-US" b="0" i="0" dirty="0">
                <a:solidFill>
                  <a:srgbClr val="0D0D0D"/>
                </a:solidFill>
                <a:effectLst/>
                <a:latin typeface="Söhne"/>
              </a:rPr>
              <a:t> </a:t>
            </a:r>
            <a:r>
              <a:rPr lang="en-US" b="0" i="0" dirty="0" err="1">
                <a:solidFill>
                  <a:srgbClr val="0D0D0D"/>
                </a:solidFill>
                <a:effectLst/>
                <a:latin typeface="Söhne"/>
              </a:rPr>
              <a:t>sağlanır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Küresel</a:t>
            </a:r>
            <a:r>
              <a:rPr lang="en-US" b="1" i="0" dirty="0">
                <a:solidFill>
                  <a:srgbClr val="0D0D0D"/>
                </a:solidFill>
                <a:effectLst/>
                <a:latin typeface="Söhne"/>
              </a:rPr>
              <a:t> </a:t>
            </a:r>
            <a:r>
              <a:rPr lang="en-US" b="1" i="0" dirty="0" err="1">
                <a:solidFill>
                  <a:srgbClr val="0D0D0D"/>
                </a:solidFill>
                <a:effectLst/>
                <a:latin typeface="Söhne"/>
              </a:rPr>
              <a:t>Rekabet</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Pazar</a:t>
            </a:r>
            <a:r>
              <a:rPr lang="en-US" b="1" i="0" dirty="0">
                <a:solidFill>
                  <a:srgbClr val="0D0D0D"/>
                </a:solidFill>
                <a:effectLst/>
                <a:latin typeface="Söhne"/>
              </a:rPr>
              <a:t> </a:t>
            </a:r>
            <a:r>
              <a:rPr lang="en-US" b="1" i="0" dirty="0" err="1">
                <a:solidFill>
                  <a:srgbClr val="0D0D0D"/>
                </a:solidFill>
                <a:effectLst/>
                <a:latin typeface="Söhne"/>
              </a:rPr>
              <a:t>Talepleri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Küresel</a:t>
            </a:r>
            <a:r>
              <a:rPr lang="en-US" b="0" i="0" dirty="0">
                <a:solidFill>
                  <a:srgbClr val="0D0D0D"/>
                </a:solidFill>
                <a:effectLst/>
                <a:latin typeface="Söhne"/>
              </a:rPr>
              <a:t> </a:t>
            </a:r>
            <a:r>
              <a:rPr lang="en-US" b="0" i="0" dirty="0" err="1">
                <a:solidFill>
                  <a:srgbClr val="0D0D0D"/>
                </a:solidFill>
                <a:effectLst/>
                <a:latin typeface="Söhne"/>
              </a:rPr>
              <a:t>pazarlarda</a:t>
            </a:r>
            <a:r>
              <a:rPr lang="en-US" b="0" i="0" dirty="0">
                <a:solidFill>
                  <a:srgbClr val="0D0D0D"/>
                </a:solidFill>
                <a:effectLst/>
                <a:latin typeface="Söhne"/>
              </a:rPr>
              <a:t> </a:t>
            </a:r>
            <a:r>
              <a:rPr lang="en-US" b="0" i="0" dirty="0" err="1">
                <a:solidFill>
                  <a:srgbClr val="0D0D0D"/>
                </a:solidFill>
                <a:effectLst/>
                <a:latin typeface="Söhne"/>
              </a:rPr>
              <a:t>rekabetin</a:t>
            </a:r>
            <a:r>
              <a:rPr lang="en-US" b="0" i="0" dirty="0">
                <a:solidFill>
                  <a:srgbClr val="0D0D0D"/>
                </a:solidFill>
                <a:effectLst/>
                <a:latin typeface="Söhne"/>
              </a:rPr>
              <a:t> </a:t>
            </a:r>
            <a:r>
              <a:rPr lang="en-US" b="0" i="0" dirty="0" err="1">
                <a:solidFill>
                  <a:srgbClr val="0D0D0D"/>
                </a:solidFill>
                <a:effectLst/>
                <a:latin typeface="Söhne"/>
              </a:rPr>
              <a:t>artmasıyla</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esnek</a:t>
            </a:r>
            <a:r>
              <a:rPr lang="en-US" b="0" i="0" dirty="0">
                <a:solidFill>
                  <a:srgbClr val="0D0D0D"/>
                </a:solidFill>
                <a:effectLst/>
                <a:latin typeface="Söhne"/>
              </a:rPr>
              <a:t> </a:t>
            </a:r>
            <a:r>
              <a:rPr lang="en-US" b="0" i="0" dirty="0" err="1">
                <a:solidFill>
                  <a:srgbClr val="0D0D0D"/>
                </a:solidFill>
                <a:effectLst/>
                <a:latin typeface="Söhne"/>
              </a:rPr>
              <a:t>olmaları</a:t>
            </a:r>
            <a:r>
              <a:rPr lang="en-US" b="0" i="0" dirty="0">
                <a:solidFill>
                  <a:srgbClr val="0D0D0D"/>
                </a:solidFill>
                <a:effectLst/>
                <a:latin typeface="Söhne"/>
              </a:rPr>
              <a:t> </a:t>
            </a:r>
            <a:r>
              <a:rPr lang="en-US" b="0" i="0" dirty="0" err="1">
                <a:solidFill>
                  <a:srgbClr val="0D0D0D"/>
                </a:solidFill>
                <a:effectLst/>
                <a:latin typeface="Söhne"/>
              </a:rPr>
              <a:t>gerekmektedir</a:t>
            </a:r>
            <a:r>
              <a:rPr lang="en-US" b="0" i="0" dirty="0">
                <a:solidFill>
                  <a:srgbClr val="0D0D0D"/>
                </a:solidFill>
                <a:effectLst/>
                <a:latin typeface="Söhne"/>
              </a:rPr>
              <a:t>. Bu </a:t>
            </a:r>
            <a:r>
              <a:rPr lang="en-US" b="0" i="0" dirty="0" err="1">
                <a:solidFill>
                  <a:srgbClr val="0D0D0D"/>
                </a:solidFill>
                <a:effectLst/>
                <a:latin typeface="Söhne"/>
              </a:rPr>
              <a:t>nedenle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yatırımların</a:t>
            </a:r>
            <a:r>
              <a:rPr lang="en-US" b="0" i="0" dirty="0">
                <a:solidFill>
                  <a:srgbClr val="0D0D0D"/>
                </a:solidFill>
                <a:effectLst/>
                <a:latin typeface="Söhne"/>
              </a:rPr>
              <a:t> </a:t>
            </a:r>
            <a:r>
              <a:rPr lang="en-US" b="0" i="0" dirty="0" err="1">
                <a:solidFill>
                  <a:srgbClr val="0D0D0D"/>
                </a:solidFill>
                <a:effectLst/>
                <a:latin typeface="Söhne"/>
              </a:rPr>
              <a:t>amacı</a:t>
            </a:r>
            <a:r>
              <a:rPr lang="en-US" b="0" i="0" dirty="0">
                <a:solidFill>
                  <a:srgbClr val="0D0D0D"/>
                </a:solidFill>
                <a:effectLst/>
                <a:latin typeface="Söhne"/>
              </a:rPr>
              <a:t>, </a:t>
            </a:r>
            <a:r>
              <a:rPr lang="en-US" b="0" i="0" dirty="0" err="1">
                <a:solidFill>
                  <a:srgbClr val="0D0D0D"/>
                </a:solidFill>
                <a:effectLst/>
                <a:latin typeface="Söhne"/>
              </a:rPr>
              <a:t>rekabet</a:t>
            </a:r>
            <a:r>
              <a:rPr lang="en-US" b="0" i="0" dirty="0">
                <a:solidFill>
                  <a:srgbClr val="0D0D0D"/>
                </a:solidFill>
                <a:effectLst/>
                <a:latin typeface="Söhne"/>
              </a:rPr>
              <a:t> </a:t>
            </a:r>
            <a:r>
              <a:rPr lang="en-US" b="0" i="0" dirty="0" err="1">
                <a:solidFill>
                  <a:srgbClr val="0D0D0D"/>
                </a:solidFill>
                <a:effectLst/>
                <a:latin typeface="Söhne"/>
              </a:rPr>
              <a:t>avantajı</a:t>
            </a:r>
            <a:r>
              <a:rPr lang="en-US" b="0" i="0" dirty="0">
                <a:solidFill>
                  <a:srgbClr val="0D0D0D"/>
                </a:solidFill>
                <a:effectLst/>
                <a:latin typeface="Söhne"/>
              </a:rPr>
              <a:t> </a:t>
            </a:r>
            <a:r>
              <a:rPr lang="en-US" b="0" i="0" dirty="0" err="1">
                <a:solidFill>
                  <a:srgbClr val="0D0D0D"/>
                </a:solidFill>
                <a:effectLst/>
                <a:latin typeface="Söhne"/>
              </a:rPr>
              <a:t>elde</a:t>
            </a:r>
            <a:r>
              <a:rPr lang="en-US" b="0" i="0" dirty="0">
                <a:solidFill>
                  <a:srgbClr val="0D0D0D"/>
                </a:solidFill>
                <a:effectLst/>
                <a:latin typeface="Söhne"/>
              </a:rPr>
              <a:t> </a:t>
            </a:r>
            <a:r>
              <a:rPr lang="en-US" b="0" i="0" dirty="0" err="1">
                <a:solidFill>
                  <a:srgbClr val="0D0D0D"/>
                </a:solidFill>
                <a:effectLst/>
                <a:latin typeface="Söhne"/>
              </a:rPr>
              <a:t>etmek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taleplerine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verebilmektir</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Yeni </a:t>
            </a:r>
            <a:r>
              <a:rPr lang="en-US" b="1" i="0" dirty="0" err="1">
                <a:solidFill>
                  <a:srgbClr val="0D0D0D"/>
                </a:solidFill>
                <a:effectLst/>
                <a:latin typeface="Söhne"/>
              </a:rPr>
              <a:t>İş</a:t>
            </a:r>
            <a:r>
              <a:rPr lang="en-US" b="1" i="0" dirty="0">
                <a:solidFill>
                  <a:srgbClr val="0D0D0D"/>
                </a:solidFill>
                <a:effectLst/>
                <a:latin typeface="Söhne"/>
              </a:rPr>
              <a:t> </a:t>
            </a:r>
            <a:r>
              <a:rPr lang="en-US" b="1" i="0" dirty="0" err="1">
                <a:solidFill>
                  <a:srgbClr val="0D0D0D"/>
                </a:solidFill>
                <a:effectLst/>
                <a:latin typeface="Söhne"/>
              </a:rPr>
              <a:t>Modelleri</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Gelir</a:t>
            </a:r>
            <a:r>
              <a:rPr lang="en-US" b="1" i="0" dirty="0">
                <a:solidFill>
                  <a:srgbClr val="0D0D0D"/>
                </a:solidFill>
                <a:effectLst/>
                <a:latin typeface="Söhne"/>
              </a:rPr>
              <a:t> </a:t>
            </a:r>
            <a:r>
              <a:rPr lang="en-US" b="1" i="0" dirty="0" err="1">
                <a:solidFill>
                  <a:srgbClr val="0D0D0D"/>
                </a:solidFill>
                <a:effectLst/>
                <a:latin typeface="Söhne"/>
              </a:rPr>
              <a:t>Kaynakları</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projelere</a:t>
            </a:r>
            <a:r>
              <a:rPr lang="en-US" b="0" i="0" dirty="0">
                <a:solidFill>
                  <a:srgbClr val="0D0D0D"/>
                </a:solidFill>
                <a:effectLst/>
                <a:latin typeface="Söhne"/>
              </a:rPr>
              <a:t> </a:t>
            </a:r>
            <a:r>
              <a:rPr lang="en-US" b="0" i="0" dirty="0" err="1">
                <a:solidFill>
                  <a:srgbClr val="0D0D0D"/>
                </a:solidFill>
                <a:effectLst/>
                <a:latin typeface="Söhne"/>
              </a:rPr>
              <a:t>yapılan</a:t>
            </a:r>
            <a:r>
              <a:rPr lang="en-US" b="0" i="0" dirty="0">
                <a:solidFill>
                  <a:srgbClr val="0D0D0D"/>
                </a:solidFill>
                <a:effectLst/>
                <a:latin typeface="Söhne"/>
              </a:rPr>
              <a:t> </a:t>
            </a:r>
            <a:r>
              <a:rPr lang="en-US" b="0" i="0" dirty="0" err="1">
                <a:solidFill>
                  <a:srgbClr val="0D0D0D"/>
                </a:solidFill>
                <a:effectLst/>
                <a:latin typeface="Söhne"/>
              </a:rPr>
              <a:t>yatırımlar</a:t>
            </a:r>
            <a:r>
              <a:rPr lang="en-US" b="0" i="0" dirty="0">
                <a:solidFill>
                  <a:srgbClr val="0D0D0D"/>
                </a:solidFill>
                <a:effectLst/>
                <a:latin typeface="Söhne"/>
              </a:rPr>
              <a:t>, yeni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modellerinin</a:t>
            </a:r>
            <a:r>
              <a:rPr lang="en-US" b="0" i="0" dirty="0">
                <a:solidFill>
                  <a:srgbClr val="0D0D0D"/>
                </a:solidFill>
                <a:effectLst/>
                <a:latin typeface="Söhne"/>
              </a:rPr>
              <a:t> </a:t>
            </a:r>
            <a:r>
              <a:rPr lang="en-US" b="0" i="0" dirty="0" err="1">
                <a:solidFill>
                  <a:srgbClr val="0D0D0D"/>
                </a:solidFill>
                <a:effectLst/>
                <a:latin typeface="Söhne"/>
              </a:rPr>
              <a:t>oluşturulması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alternatif</a:t>
            </a:r>
            <a:r>
              <a:rPr lang="en-US" b="0" i="0" dirty="0">
                <a:solidFill>
                  <a:srgbClr val="0D0D0D"/>
                </a:solidFill>
                <a:effectLst/>
                <a:latin typeface="Söhne"/>
              </a:rPr>
              <a:t> </a:t>
            </a:r>
            <a:r>
              <a:rPr lang="en-US" b="0" i="0" dirty="0" err="1">
                <a:solidFill>
                  <a:srgbClr val="0D0D0D"/>
                </a:solidFill>
                <a:effectLst/>
                <a:latin typeface="Söhne"/>
              </a:rPr>
              <a:t>gelir</a:t>
            </a:r>
            <a:r>
              <a:rPr lang="en-US" b="0" i="0" dirty="0">
                <a:solidFill>
                  <a:srgbClr val="0D0D0D"/>
                </a:solidFill>
                <a:effectLst/>
                <a:latin typeface="Söhne"/>
              </a:rPr>
              <a:t> </a:t>
            </a:r>
            <a:r>
              <a:rPr lang="en-US" b="0" i="0" dirty="0" err="1">
                <a:solidFill>
                  <a:srgbClr val="0D0D0D"/>
                </a:solidFill>
                <a:effectLst/>
                <a:latin typeface="Söhne"/>
              </a:rPr>
              <a:t>kaynaklarının</a:t>
            </a:r>
            <a:r>
              <a:rPr lang="en-US" b="0" i="0" dirty="0">
                <a:solidFill>
                  <a:srgbClr val="0D0D0D"/>
                </a:solidFill>
                <a:effectLst/>
                <a:latin typeface="Söhne"/>
              </a:rPr>
              <a:t> </a:t>
            </a:r>
            <a:r>
              <a:rPr lang="en-US" b="0" i="0" dirty="0" err="1">
                <a:solidFill>
                  <a:srgbClr val="0D0D0D"/>
                </a:solidFill>
                <a:effectLst/>
                <a:latin typeface="Söhne"/>
              </a:rPr>
              <a:t>keşfedilmesi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gereklidir</a:t>
            </a:r>
            <a:r>
              <a:rPr lang="en-US" b="0" i="0" dirty="0">
                <a:solidFill>
                  <a:srgbClr val="0D0D0D"/>
                </a:solidFill>
                <a:effectLst/>
                <a:latin typeface="Söhne"/>
              </a:rPr>
              <a:t>. </a:t>
            </a:r>
            <a:r>
              <a:rPr lang="en-US" b="0" i="0" dirty="0" err="1">
                <a:solidFill>
                  <a:srgbClr val="0D0D0D"/>
                </a:solidFill>
                <a:effectLst/>
                <a:latin typeface="Söhne"/>
              </a:rPr>
              <a:t>İnovasyon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girişimcilik</a:t>
            </a:r>
            <a:r>
              <a:rPr lang="en-US" b="0" i="0" dirty="0">
                <a:solidFill>
                  <a:srgbClr val="0D0D0D"/>
                </a:solidFill>
                <a:effectLst/>
                <a:latin typeface="Söhne"/>
              </a:rPr>
              <a:t>, </a:t>
            </a:r>
            <a:r>
              <a:rPr lang="en-US" b="0" i="0" dirty="0" err="1">
                <a:solidFill>
                  <a:srgbClr val="0D0D0D"/>
                </a:solidFill>
                <a:effectLst/>
                <a:latin typeface="Söhne"/>
              </a:rPr>
              <a:t>işletmelerin</a:t>
            </a:r>
            <a:r>
              <a:rPr lang="en-US" b="0" i="0" dirty="0">
                <a:solidFill>
                  <a:srgbClr val="0D0D0D"/>
                </a:solidFill>
                <a:effectLst/>
                <a:latin typeface="Söhne"/>
              </a:rPr>
              <a:t> </a:t>
            </a:r>
            <a:r>
              <a:rPr lang="en-US" b="0" i="0" dirty="0" err="1">
                <a:solidFill>
                  <a:srgbClr val="0D0D0D"/>
                </a:solidFill>
                <a:effectLst/>
                <a:latin typeface="Söhne"/>
              </a:rPr>
              <a:t>büyümesini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sürdürülebilirliğini</a:t>
            </a:r>
            <a:r>
              <a:rPr lang="en-US" b="0" i="0" dirty="0">
                <a:solidFill>
                  <a:srgbClr val="0D0D0D"/>
                </a:solidFill>
                <a:effectLst/>
                <a:latin typeface="Söhne"/>
              </a:rPr>
              <a:t> </a:t>
            </a:r>
            <a:r>
              <a:rPr lang="en-US" b="0" i="0" dirty="0" err="1">
                <a:solidFill>
                  <a:srgbClr val="0D0D0D"/>
                </a:solidFill>
                <a:effectLst/>
                <a:latin typeface="Söhne"/>
              </a:rPr>
              <a:t>sağlamak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role </a:t>
            </a:r>
            <a:r>
              <a:rPr lang="en-US" b="0" i="0" dirty="0" err="1">
                <a:solidFill>
                  <a:srgbClr val="0D0D0D"/>
                </a:solidFill>
                <a:effectLst/>
                <a:latin typeface="Söhne"/>
              </a:rPr>
              <a:t>sahiptir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6</a:t>
            </a:fld>
            <a:endParaRPr lang="en-US"/>
          </a:p>
        </p:txBody>
      </p:sp>
    </p:spTree>
    <p:extLst>
      <p:ext uri="{BB962C8B-B14F-4D97-AF65-F5344CB8AC3E}">
        <p14:creationId xmlns:p14="http://schemas.microsoft.com/office/powerpoint/2010/main" val="2475605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7</a:t>
            </a:fld>
            <a:endParaRPr lang="en-US"/>
          </a:p>
        </p:txBody>
      </p:sp>
    </p:spTree>
    <p:extLst>
      <p:ext uri="{BB962C8B-B14F-4D97-AF65-F5344CB8AC3E}">
        <p14:creationId xmlns:p14="http://schemas.microsoft.com/office/powerpoint/2010/main" val="4210850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Agile,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yönetimi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alanlarda</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yaklaşım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felsefedir</a:t>
            </a:r>
            <a:r>
              <a:rPr lang="en-US" b="0" i="0" dirty="0">
                <a:solidFill>
                  <a:srgbClr val="0D0D0D"/>
                </a:solidFill>
                <a:effectLst/>
                <a:latin typeface="Söhne"/>
              </a:rPr>
              <a:t>. </a:t>
            </a:r>
            <a:r>
              <a:rPr lang="en-US" b="0" i="0" dirty="0" err="1">
                <a:solidFill>
                  <a:srgbClr val="0D0D0D"/>
                </a:solidFill>
                <a:effectLst/>
                <a:latin typeface="Söhne"/>
              </a:rPr>
              <a:t>Geleneksel</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katı</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belirlenmiş</a:t>
            </a:r>
            <a:r>
              <a:rPr lang="en-US" b="0" i="0" dirty="0">
                <a:solidFill>
                  <a:srgbClr val="0D0D0D"/>
                </a:solidFill>
                <a:effectLst/>
                <a:latin typeface="Söhne"/>
              </a:rPr>
              <a:t> </a:t>
            </a:r>
            <a:r>
              <a:rPr lang="en-US" b="0" i="0" dirty="0" err="1">
                <a:solidFill>
                  <a:srgbClr val="0D0D0D"/>
                </a:solidFill>
                <a:effectLst/>
                <a:latin typeface="Söhne"/>
              </a:rPr>
              <a:t>süreçlere</a:t>
            </a:r>
            <a:r>
              <a:rPr lang="en-US" b="0" i="0" dirty="0">
                <a:solidFill>
                  <a:srgbClr val="0D0D0D"/>
                </a:solidFill>
                <a:effectLst/>
                <a:latin typeface="Söhne"/>
              </a:rPr>
              <a:t> </a:t>
            </a:r>
            <a:r>
              <a:rPr lang="en-US" b="0" i="0" dirty="0" err="1">
                <a:solidFill>
                  <a:srgbClr val="0D0D0D"/>
                </a:solidFill>
                <a:effectLst/>
                <a:latin typeface="Söhne"/>
              </a:rPr>
              <a:t>kıyasla</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esnek</a:t>
            </a:r>
            <a:r>
              <a:rPr lang="en-US" b="0" i="0" dirty="0">
                <a:solidFill>
                  <a:srgbClr val="0D0D0D"/>
                </a:solidFill>
                <a:effectLst/>
                <a:latin typeface="Söhne"/>
              </a:rPr>
              <a:t>, </a:t>
            </a:r>
            <a:r>
              <a:rPr lang="en-US" b="0" i="0" dirty="0" err="1">
                <a:solidFill>
                  <a:srgbClr val="0D0D0D"/>
                </a:solidFill>
                <a:effectLst/>
                <a:latin typeface="Söhne"/>
              </a:rPr>
              <a:t>adaptif</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odaklı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yaklaşımı</a:t>
            </a:r>
            <a:r>
              <a:rPr lang="en-US" b="0" i="0" dirty="0">
                <a:solidFill>
                  <a:srgbClr val="0D0D0D"/>
                </a:solidFill>
                <a:effectLst/>
                <a:latin typeface="Söhne"/>
              </a:rPr>
              <a:t> </a:t>
            </a:r>
            <a:r>
              <a:rPr lang="en-US" b="0" i="0" dirty="0" err="1">
                <a:solidFill>
                  <a:srgbClr val="0D0D0D"/>
                </a:solidFill>
                <a:effectLst/>
                <a:latin typeface="Söhne"/>
              </a:rPr>
              <a:t>benimser</a:t>
            </a:r>
            <a:r>
              <a:rPr lang="en-US" b="0" i="0" dirty="0">
                <a:solidFill>
                  <a:srgbClr val="0D0D0D"/>
                </a:solidFill>
                <a:effectLst/>
                <a:latin typeface="Söhne"/>
              </a:rPr>
              <a:t>. Agile,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gereksinimlere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uyum</a:t>
            </a:r>
            <a:r>
              <a:rPr lang="en-US" b="0" i="0" dirty="0">
                <a:solidFill>
                  <a:srgbClr val="0D0D0D"/>
                </a:solidFill>
                <a:effectLst/>
                <a:latin typeface="Söhne"/>
              </a:rPr>
              <a:t> </a:t>
            </a:r>
            <a:r>
              <a:rPr lang="en-US" b="0" i="0" dirty="0" err="1">
                <a:solidFill>
                  <a:srgbClr val="0D0D0D"/>
                </a:solidFill>
                <a:effectLst/>
                <a:latin typeface="Söhne"/>
              </a:rPr>
              <a:t>sağlama</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bildirimlerine</a:t>
            </a:r>
            <a:r>
              <a:rPr lang="en-US" b="0" i="0" dirty="0">
                <a:solidFill>
                  <a:srgbClr val="0D0D0D"/>
                </a:solidFill>
                <a:effectLst/>
                <a:latin typeface="Söhne"/>
              </a:rPr>
              <a:t> </a:t>
            </a:r>
            <a:r>
              <a:rPr lang="en-US" b="0" i="0" dirty="0" err="1">
                <a:solidFill>
                  <a:srgbClr val="0D0D0D"/>
                </a:solidFill>
                <a:effectLst/>
                <a:latin typeface="Söhne"/>
              </a:rPr>
              <a:t>önem</a:t>
            </a:r>
            <a:r>
              <a:rPr lang="en-US" b="0" i="0" dirty="0">
                <a:solidFill>
                  <a:srgbClr val="0D0D0D"/>
                </a:solidFill>
                <a:effectLst/>
                <a:latin typeface="Söhne"/>
              </a:rPr>
              <a:t> </a:t>
            </a:r>
            <a:r>
              <a:rPr lang="en-US" b="0" i="0" dirty="0" err="1">
                <a:solidFill>
                  <a:srgbClr val="0D0D0D"/>
                </a:solidFill>
                <a:effectLst/>
                <a:latin typeface="Söhne"/>
              </a:rPr>
              <a:t>verme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erken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teslimini</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a:t>
            </a:r>
            <a:endParaRPr lang="tr-TR" b="0" i="0" dirty="0">
              <a:solidFill>
                <a:srgbClr val="0D0D0D"/>
              </a:solidFill>
              <a:effectLst/>
              <a:latin typeface="Söhne"/>
            </a:endParaRPr>
          </a:p>
          <a:p>
            <a:endParaRPr lang="tr-TR" b="0" i="0" dirty="0">
              <a:solidFill>
                <a:srgbClr val="0D0D0D"/>
              </a:solidFill>
              <a:effectLst/>
              <a:latin typeface="Söhne"/>
            </a:endParaRPr>
          </a:p>
          <a:p>
            <a:pPr algn="l">
              <a:buFont typeface="+mj-lt"/>
              <a:buAutoNum type="arabicPeriod"/>
            </a:pPr>
            <a:r>
              <a:rPr lang="en-US" b="1" i="0" dirty="0" err="1">
                <a:solidFill>
                  <a:srgbClr val="0D0D0D"/>
                </a:solidFill>
                <a:effectLst/>
                <a:latin typeface="Söhne"/>
              </a:rPr>
              <a:t>Hızlı</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Esnek</a:t>
            </a:r>
            <a:r>
              <a:rPr lang="en-US" b="1" i="0" dirty="0">
                <a:solidFill>
                  <a:srgbClr val="0D0D0D"/>
                </a:solidFill>
                <a:effectLst/>
                <a:latin typeface="Söhne"/>
              </a:rPr>
              <a:t> </a:t>
            </a:r>
            <a:r>
              <a:rPr lang="en-US" b="1" i="0" dirty="0" err="1">
                <a:solidFill>
                  <a:srgbClr val="0D0D0D"/>
                </a:solidFill>
                <a:effectLst/>
                <a:latin typeface="Söhne"/>
              </a:rPr>
              <a:t>Yanıt</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yaklaşım</a:t>
            </a:r>
            <a:r>
              <a:rPr lang="en-US" b="0" i="0" dirty="0">
                <a:solidFill>
                  <a:srgbClr val="0D0D0D"/>
                </a:solidFill>
                <a:effectLst/>
                <a:latin typeface="Söhne"/>
              </a:rPr>
              <a:t>, </a:t>
            </a:r>
            <a:r>
              <a:rPr lang="en-US" b="0" i="0" dirty="0" err="1">
                <a:solidFill>
                  <a:srgbClr val="0D0D0D"/>
                </a:solidFill>
                <a:effectLst/>
                <a:latin typeface="Söhne"/>
              </a:rPr>
              <a:t>değişen</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gereksinimlerine</a:t>
            </a:r>
            <a:r>
              <a:rPr lang="en-US" b="0" i="0" dirty="0">
                <a:solidFill>
                  <a:srgbClr val="0D0D0D"/>
                </a:solidFill>
                <a:effectLst/>
                <a:latin typeface="Söhne"/>
              </a:rPr>
              <a:t> </a:t>
            </a:r>
            <a:r>
              <a:rPr lang="en-US" b="0" i="0" dirty="0" err="1">
                <a:solidFill>
                  <a:srgbClr val="0D0D0D"/>
                </a:solidFill>
                <a:effectLst/>
                <a:latin typeface="Söhne"/>
              </a:rPr>
              <a:t>hızlı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yanıt</a:t>
            </a:r>
            <a:r>
              <a:rPr lang="en-US" b="0" i="0" dirty="0">
                <a:solidFill>
                  <a:srgbClr val="0D0D0D"/>
                </a:solidFill>
                <a:effectLst/>
                <a:latin typeface="Söhne"/>
              </a:rPr>
              <a:t> </a:t>
            </a:r>
            <a:r>
              <a:rPr lang="en-US" b="0" i="0" dirty="0" err="1">
                <a:solidFill>
                  <a:srgbClr val="0D0D0D"/>
                </a:solidFill>
                <a:effectLst/>
                <a:latin typeface="Söhne"/>
              </a:rPr>
              <a:t>verme</a:t>
            </a:r>
            <a:r>
              <a:rPr lang="en-US" b="0" i="0" dirty="0">
                <a:solidFill>
                  <a:srgbClr val="0D0D0D"/>
                </a:solidFill>
                <a:effectLst/>
                <a:latin typeface="Söhne"/>
              </a:rPr>
              <a:t> </a:t>
            </a:r>
            <a:r>
              <a:rPr lang="en-US" b="0" i="0" dirty="0" err="1">
                <a:solidFill>
                  <a:srgbClr val="0D0D0D"/>
                </a:solidFill>
                <a:effectLst/>
                <a:latin typeface="Söhne"/>
              </a:rPr>
              <a:t>yeteneği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sürecinde</a:t>
            </a:r>
            <a:r>
              <a:rPr lang="en-US" b="0" i="0" dirty="0">
                <a:solidFill>
                  <a:srgbClr val="0D0D0D"/>
                </a:solidFill>
                <a:effectLst/>
                <a:latin typeface="Söhne"/>
              </a:rPr>
              <a:t> </a:t>
            </a:r>
            <a:r>
              <a:rPr lang="en-US" b="0" i="0" dirty="0" err="1">
                <a:solidFill>
                  <a:srgbClr val="0D0D0D"/>
                </a:solidFill>
                <a:effectLst/>
                <a:latin typeface="Söhne"/>
              </a:rPr>
              <a:t>esneklik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adapte</a:t>
            </a:r>
            <a:r>
              <a:rPr lang="en-US" b="0" i="0" dirty="0">
                <a:solidFill>
                  <a:srgbClr val="0D0D0D"/>
                </a:solidFill>
                <a:effectLst/>
                <a:latin typeface="Söhne"/>
              </a:rPr>
              <a:t> </a:t>
            </a:r>
            <a:r>
              <a:rPr lang="en-US" b="0" i="0" dirty="0" err="1">
                <a:solidFill>
                  <a:srgbClr val="0D0D0D"/>
                </a:solidFill>
                <a:effectLst/>
                <a:latin typeface="Söhne"/>
              </a:rPr>
              <a:t>olma</a:t>
            </a:r>
            <a:r>
              <a:rPr lang="en-US" b="0" i="0" dirty="0">
                <a:solidFill>
                  <a:srgbClr val="0D0D0D"/>
                </a:solidFill>
                <a:effectLst/>
                <a:latin typeface="Söhne"/>
              </a:rPr>
              <a:t> </a:t>
            </a:r>
            <a:r>
              <a:rPr lang="en-US" b="0" i="0" dirty="0" err="1">
                <a:solidFill>
                  <a:srgbClr val="0D0D0D"/>
                </a:solidFill>
                <a:effectLst/>
                <a:latin typeface="Söhne"/>
              </a:rPr>
              <a:t>yeteneği</a:t>
            </a:r>
            <a:r>
              <a:rPr lang="en-US" b="0" i="0" dirty="0">
                <a:solidFill>
                  <a:srgbClr val="0D0D0D"/>
                </a:solidFill>
                <a:effectLst/>
                <a:latin typeface="Söhne"/>
              </a:rPr>
              <a:t> </a:t>
            </a:r>
            <a:r>
              <a:rPr lang="en-US" b="0" i="0" dirty="0" err="1">
                <a:solidFill>
                  <a:srgbClr val="0D0D0D"/>
                </a:solidFill>
                <a:effectLst/>
                <a:latin typeface="Söhne"/>
              </a:rPr>
              <a:t>sayesinde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pazar</a:t>
            </a:r>
            <a:r>
              <a:rPr lang="en-US" b="0" i="0" dirty="0">
                <a:solidFill>
                  <a:srgbClr val="0D0D0D"/>
                </a:solidFill>
                <a:effectLst/>
                <a:latin typeface="Söhne"/>
              </a:rPr>
              <a:t> </a:t>
            </a:r>
            <a:r>
              <a:rPr lang="en-US" b="0" i="0" dirty="0" err="1">
                <a:solidFill>
                  <a:srgbClr val="0D0D0D"/>
                </a:solidFill>
                <a:effectLst/>
                <a:latin typeface="Söhne"/>
              </a:rPr>
              <a:t>değişiklikleri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etkin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şekilde</a:t>
            </a:r>
            <a:r>
              <a:rPr lang="en-US" b="0" i="0" dirty="0">
                <a:solidFill>
                  <a:srgbClr val="0D0D0D"/>
                </a:solidFill>
                <a:effectLst/>
                <a:latin typeface="Söhne"/>
              </a:rPr>
              <a:t> </a:t>
            </a:r>
            <a:r>
              <a:rPr lang="en-US" b="0" i="0" dirty="0" err="1">
                <a:solidFill>
                  <a:srgbClr val="0D0D0D"/>
                </a:solidFill>
                <a:effectLst/>
                <a:latin typeface="Söhne"/>
              </a:rPr>
              <a:t>yönetilir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Müşteri</a:t>
            </a:r>
            <a:r>
              <a:rPr lang="en-US" b="1" i="0" dirty="0">
                <a:solidFill>
                  <a:srgbClr val="0D0D0D"/>
                </a:solidFill>
                <a:effectLst/>
                <a:latin typeface="Söhne"/>
              </a:rPr>
              <a:t> </a:t>
            </a:r>
            <a:r>
              <a:rPr lang="en-US" b="1" i="0" dirty="0" err="1">
                <a:solidFill>
                  <a:srgbClr val="0D0D0D"/>
                </a:solidFill>
                <a:effectLst/>
                <a:latin typeface="Söhne"/>
              </a:rPr>
              <a:t>Memnuniyeti</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odaklı</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yaklaşımı</a:t>
            </a:r>
            <a:r>
              <a:rPr lang="en-US" b="0" i="0" dirty="0">
                <a:solidFill>
                  <a:srgbClr val="0D0D0D"/>
                </a:solidFill>
                <a:effectLst/>
                <a:latin typeface="Söhne"/>
              </a:rPr>
              <a:t> </a:t>
            </a:r>
            <a:r>
              <a:rPr lang="en-US" b="0" i="0" dirty="0" err="1">
                <a:solidFill>
                  <a:srgbClr val="0D0D0D"/>
                </a:solidFill>
                <a:effectLst/>
                <a:latin typeface="Söhne"/>
              </a:rPr>
              <a:t>benimser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memnuniyetini</a:t>
            </a:r>
            <a:r>
              <a:rPr lang="en-US" b="0" i="0" dirty="0">
                <a:solidFill>
                  <a:srgbClr val="0D0D0D"/>
                </a:solidFill>
                <a:effectLst/>
                <a:latin typeface="Söhne"/>
              </a:rPr>
              <a:t> </a:t>
            </a:r>
            <a:r>
              <a:rPr lang="en-US" b="0" i="0" dirty="0" err="1">
                <a:solidFill>
                  <a:srgbClr val="0D0D0D"/>
                </a:solidFill>
                <a:effectLst/>
                <a:latin typeface="Söhne"/>
              </a:rPr>
              <a:t>artırmayı</a:t>
            </a:r>
            <a:r>
              <a:rPr lang="en-US" b="0" i="0" dirty="0">
                <a:solidFill>
                  <a:srgbClr val="0D0D0D"/>
                </a:solidFill>
                <a:effectLst/>
                <a:latin typeface="Söhne"/>
              </a:rPr>
              <a:t> </a:t>
            </a:r>
            <a:r>
              <a:rPr lang="en-US" b="0" i="0" dirty="0" err="1">
                <a:solidFill>
                  <a:srgbClr val="0D0D0D"/>
                </a:solidFill>
                <a:effectLst/>
                <a:latin typeface="Söhne"/>
              </a:rPr>
              <a:t>hedefler</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işlevsel</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prototipler</a:t>
            </a:r>
            <a:r>
              <a:rPr lang="en-US" b="0" i="0" dirty="0">
                <a:solidFill>
                  <a:srgbClr val="0D0D0D"/>
                </a:solidFill>
                <a:effectLst/>
                <a:latin typeface="Söhne"/>
              </a:rPr>
              <a:t> </a:t>
            </a:r>
            <a:r>
              <a:rPr lang="en-US" b="0" i="0" dirty="0" err="1">
                <a:solidFill>
                  <a:srgbClr val="0D0D0D"/>
                </a:solidFill>
                <a:effectLst/>
                <a:latin typeface="Söhne"/>
              </a:rPr>
              <a:t>sunarak</a:t>
            </a:r>
            <a:r>
              <a:rPr lang="en-US" b="0" i="0" dirty="0">
                <a:solidFill>
                  <a:srgbClr val="0D0D0D"/>
                </a:solidFill>
                <a:effectLst/>
                <a:latin typeface="Söhne"/>
              </a:rPr>
              <a:t>, </a:t>
            </a:r>
            <a:r>
              <a:rPr lang="en-US" b="0" i="0" dirty="0" err="1">
                <a:solidFill>
                  <a:srgbClr val="0D0D0D"/>
                </a:solidFill>
                <a:effectLst/>
                <a:latin typeface="Söhne"/>
              </a:rPr>
              <a:t>müşterilerin</a:t>
            </a:r>
            <a:r>
              <a:rPr lang="en-US" b="0" i="0" dirty="0">
                <a:solidFill>
                  <a:srgbClr val="0D0D0D"/>
                </a:solidFill>
                <a:effectLst/>
                <a:latin typeface="Söhne"/>
              </a:rPr>
              <a:t> </a:t>
            </a:r>
            <a:r>
              <a:rPr lang="en-US" b="0" i="0" dirty="0" err="1">
                <a:solidFill>
                  <a:srgbClr val="0D0D0D"/>
                </a:solidFill>
                <a:effectLst/>
                <a:latin typeface="Söhne"/>
              </a:rPr>
              <a:t>beklentilerini</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anlamak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ürünü</a:t>
            </a:r>
            <a:r>
              <a:rPr lang="en-US" b="0" i="0" dirty="0">
                <a:solidFill>
                  <a:srgbClr val="0D0D0D"/>
                </a:solidFill>
                <a:effectLst/>
                <a:latin typeface="Söhne"/>
              </a:rPr>
              <a:t> </a:t>
            </a:r>
            <a:r>
              <a:rPr lang="en-US" b="0" i="0" dirty="0" err="1">
                <a:solidFill>
                  <a:srgbClr val="0D0D0D"/>
                </a:solidFill>
                <a:effectLst/>
                <a:latin typeface="Söhne"/>
              </a:rPr>
              <a:t>onların</a:t>
            </a:r>
            <a:r>
              <a:rPr lang="en-US" b="0" i="0" dirty="0">
                <a:solidFill>
                  <a:srgbClr val="0D0D0D"/>
                </a:solidFill>
                <a:effectLst/>
                <a:latin typeface="Söhne"/>
              </a:rPr>
              <a:t> </a:t>
            </a:r>
            <a:r>
              <a:rPr lang="en-US" b="0" i="0" dirty="0" err="1">
                <a:solidFill>
                  <a:srgbClr val="0D0D0D"/>
                </a:solidFill>
                <a:effectLst/>
                <a:latin typeface="Söhne"/>
              </a:rPr>
              <a:t>ihtiyaçlarına</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geliştirmek</a:t>
            </a:r>
            <a:r>
              <a:rPr lang="en-US" b="0" i="0" dirty="0">
                <a:solidFill>
                  <a:srgbClr val="0D0D0D"/>
                </a:solidFill>
                <a:effectLst/>
                <a:latin typeface="Söhne"/>
              </a:rPr>
              <a:t> </a:t>
            </a:r>
            <a:r>
              <a:rPr lang="en-US" b="0" i="0" dirty="0" err="1">
                <a:solidFill>
                  <a:srgbClr val="0D0D0D"/>
                </a:solidFill>
                <a:effectLst/>
                <a:latin typeface="Söhne"/>
              </a:rPr>
              <a:t>mümkün</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Daha</a:t>
            </a:r>
            <a:r>
              <a:rPr lang="en-US" b="1" i="0" dirty="0">
                <a:solidFill>
                  <a:srgbClr val="0D0D0D"/>
                </a:solidFill>
                <a:effectLst/>
                <a:latin typeface="Söhne"/>
              </a:rPr>
              <a:t> İyi </a:t>
            </a:r>
            <a:r>
              <a:rPr lang="en-US" b="1" i="0" dirty="0" err="1">
                <a:solidFill>
                  <a:srgbClr val="0D0D0D"/>
                </a:solidFill>
                <a:effectLst/>
                <a:latin typeface="Söhne"/>
              </a:rPr>
              <a:t>İletişim</a:t>
            </a:r>
            <a:r>
              <a:rPr lang="en-US" b="1" i="0" dirty="0">
                <a:solidFill>
                  <a:srgbClr val="0D0D0D"/>
                </a:solidFill>
                <a:effectLst/>
                <a:latin typeface="Söhne"/>
              </a:rPr>
              <a:t> </a:t>
            </a:r>
            <a:r>
              <a:rPr lang="en-US" b="1" i="0" dirty="0" err="1">
                <a:solidFill>
                  <a:srgbClr val="0D0D0D"/>
                </a:solidFill>
                <a:effectLst/>
                <a:latin typeface="Söhne"/>
              </a:rPr>
              <a:t>ve</a:t>
            </a:r>
            <a:r>
              <a:rPr lang="en-US" b="1" i="0" dirty="0">
                <a:solidFill>
                  <a:srgbClr val="0D0D0D"/>
                </a:solidFill>
                <a:effectLst/>
                <a:latin typeface="Söhne"/>
              </a:rPr>
              <a:t> </a:t>
            </a:r>
            <a:r>
              <a:rPr lang="en-US" b="1" i="0" dirty="0" err="1">
                <a:solidFill>
                  <a:srgbClr val="0D0D0D"/>
                </a:solidFill>
                <a:effectLst/>
                <a:latin typeface="Söhne"/>
              </a:rPr>
              <a:t>İşbirliği</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ekipler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iyi </a:t>
            </a:r>
            <a:r>
              <a:rPr lang="en-US" b="0" i="0" dirty="0" err="1">
                <a:solidFill>
                  <a:srgbClr val="0D0D0D"/>
                </a:solidFill>
                <a:effectLst/>
                <a:latin typeface="Söhne"/>
              </a:rPr>
              <a:t>iletişim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işbirliği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toplantılar</a:t>
            </a:r>
            <a:r>
              <a:rPr lang="en-US" b="0" i="0" dirty="0">
                <a:solidFill>
                  <a:srgbClr val="0D0D0D"/>
                </a:solidFill>
                <a:effectLst/>
                <a:latin typeface="Söhne"/>
              </a:rPr>
              <a:t>, Sprint </a:t>
            </a:r>
            <a:r>
              <a:rPr lang="en-US" b="0" i="0" dirty="0" err="1">
                <a:solidFill>
                  <a:srgbClr val="0D0D0D"/>
                </a:solidFill>
                <a:effectLst/>
                <a:latin typeface="Söhne"/>
              </a:rPr>
              <a:t>planlaması</a:t>
            </a:r>
            <a:r>
              <a:rPr lang="en-US" b="0" i="0" dirty="0">
                <a:solidFill>
                  <a:srgbClr val="0D0D0D"/>
                </a:solidFill>
                <a:effectLst/>
                <a:latin typeface="Söhne"/>
              </a:rPr>
              <a:t>, </a:t>
            </a:r>
            <a:r>
              <a:rPr lang="en-US" b="0" i="0" dirty="0" err="1">
                <a:solidFill>
                  <a:srgbClr val="0D0D0D"/>
                </a:solidFill>
                <a:effectLst/>
                <a:latin typeface="Söhne"/>
              </a:rPr>
              <a:t>incelemeler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retrospektifler</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düzenli</a:t>
            </a:r>
            <a:r>
              <a:rPr lang="en-US" b="0" i="0" dirty="0">
                <a:solidFill>
                  <a:srgbClr val="0D0D0D"/>
                </a:solidFill>
                <a:effectLst/>
                <a:latin typeface="Söhne"/>
              </a:rPr>
              <a:t> </a:t>
            </a:r>
            <a:r>
              <a:rPr lang="en-US" b="0" i="0" dirty="0" err="1">
                <a:solidFill>
                  <a:srgbClr val="0D0D0D"/>
                </a:solidFill>
                <a:effectLst/>
                <a:latin typeface="Söhne"/>
              </a:rPr>
              <a:t>etkinlikler</a:t>
            </a:r>
            <a:r>
              <a:rPr lang="en-US" b="0" i="0" dirty="0">
                <a:solidFill>
                  <a:srgbClr val="0D0D0D"/>
                </a:solidFill>
                <a:effectLst/>
                <a:latin typeface="Söhne"/>
              </a:rPr>
              <a:t> </a:t>
            </a:r>
            <a:r>
              <a:rPr lang="en-US" b="0" i="0" dirty="0" err="1">
                <a:solidFill>
                  <a:srgbClr val="0D0D0D"/>
                </a:solidFill>
                <a:effectLst/>
                <a:latin typeface="Söhne"/>
              </a:rPr>
              <a:t>sayesinde</a:t>
            </a:r>
            <a:r>
              <a:rPr lang="en-US" b="0" i="0" dirty="0">
                <a:solidFill>
                  <a:srgbClr val="0D0D0D"/>
                </a:solidFill>
                <a:effectLst/>
                <a:latin typeface="Söhne"/>
              </a:rPr>
              <a:t>, </a:t>
            </a:r>
            <a:r>
              <a:rPr lang="en-US" b="0" i="0" dirty="0" err="1">
                <a:solidFill>
                  <a:srgbClr val="0D0D0D"/>
                </a:solidFill>
                <a:effectLst/>
                <a:latin typeface="Söhne"/>
              </a:rPr>
              <a:t>ekipler</a:t>
            </a:r>
            <a:r>
              <a:rPr lang="en-US" b="0" i="0" dirty="0">
                <a:solidFill>
                  <a:srgbClr val="0D0D0D"/>
                </a:solidFill>
                <a:effectLst/>
                <a:latin typeface="Söhne"/>
              </a:rPr>
              <a:t> </a:t>
            </a:r>
            <a:r>
              <a:rPr lang="en-US" b="0" i="0" dirty="0" err="1">
                <a:solidFill>
                  <a:srgbClr val="0D0D0D"/>
                </a:solidFill>
                <a:effectLst/>
                <a:latin typeface="Söhne"/>
              </a:rPr>
              <a:t>birbirleriyle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etkileşim</a:t>
            </a:r>
            <a:r>
              <a:rPr lang="en-US" b="0" i="0" dirty="0">
                <a:solidFill>
                  <a:srgbClr val="0D0D0D"/>
                </a:solidFill>
                <a:effectLst/>
                <a:latin typeface="Söhne"/>
              </a:rPr>
              <a:t> </a:t>
            </a:r>
            <a:r>
              <a:rPr lang="en-US" b="0" i="0" dirty="0" err="1">
                <a:solidFill>
                  <a:srgbClr val="0D0D0D"/>
                </a:solidFill>
                <a:effectLst/>
                <a:latin typeface="Söhne"/>
              </a:rPr>
              <a:t>halinde</a:t>
            </a:r>
            <a:r>
              <a:rPr lang="en-US" b="0" i="0" dirty="0">
                <a:solidFill>
                  <a:srgbClr val="0D0D0D"/>
                </a:solidFill>
                <a:effectLst/>
                <a:latin typeface="Söhne"/>
              </a:rPr>
              <a:t> </a:t>
            </a:r>
            <a:r>
              <a:rPr lang="en-US" b="0" i="0" dirty="0" err="1">
                <a:solidFill>
                  <a:srgbClr val="0D0D0D"/>
                </a:solidFill>
                <a:effectLst/>
                <a:latin typeface="Söhne"/>
              </a:rPr>
              <a:t>olurlar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işbirliği</a:t>
            </a:r>
            <a:r>
              <a:rPr lang="en-US" b="0" i="0" dirty="0">
                <a:solidFill>
                  <a:srgbClr val="0D0D0D"/>
                </a:solidFill>
                <a:effectLst/>
                <a:latin typeface="Söhne"/>
              </a:rPr>
              <a:t> </a:t>
            </a:r>
            <a:r>
              <a:rPr lang="en-US" b="0" i="0" dirty="0" err="1">
                <a:solidFill>
                  <a:srgbClr val="0D0D0D"/>
                </a:solidFill>
                <a:effectLst/>
                <a:latin typeface="Söhne"/>
              </a:rPr>
              <a:t>içinde</a:t>
            </a:r>
            <a:r>
              <a:rPr lang="en-US" b="0" i="0" dirty="0">
                <a:solidFill>
                  <a:srgbClr val="0D0D0D"/>
                </a:solidFill>
                <a:effectLst/>
                <a:latin typeface="Söhne"/>
              </a:rPr>
              <a:t> </a:t>
            </a:r>
            <a:r>
              <a:rPr lang="en-US" b="0" i="0" dirty="0" err="1">
                <a:solidFill>
                  <a:srgbClr val="0D0D0D"/>
                </a:solidFill>
                <a:effectLst/>
                <a:latin typeface="Söhne"/>
              </a:rPr>
              <a:t>çalışırlar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Daha</a:t>
            </a:r>
            <a:r>
              <a:rPr lang="en-US" b="1" i="0" dirty="0">
                <a:solidFill>
                  <a:srgbClr val="0D0D0D"/>
                </a:solidFill>
                <a:effectLst/>
                <a:latin typeface="Söhne"/>
              </a:rPr>
              <a:t> </a:t>
            </a:r>
            <a:r>
              <a:rPr lang="en-US" b="1" i="0" dirty="0" err="1">
                <a:solidFill>
                  <a:srgbClr val="0D0D0D"/>
                </a:solidFill>
                <a:effectLst/>
                <a:latin typeface="Söhne"/>
              </a:rPr>
              <a:t>Yüksek</a:t>
            </a:r>
            <a:r>
              <a:rPr lang="en-US" b="1" i="0" dirty="0">
                <a:solidFill>
                  <a:srgbClr val="0D0D0D"/>
                </a:solidFill>
                <a:effectLst/>
                <a:latin typeface="Söhne"/>
              </a:rPr>
              <a:t> </a:t>
            </a:r>
            <a:r>
              <a:rPr lang="en-US" b="1" i="0" dirty="0" err="1">
                <a:solidFill>
                  <a:srgbClr val="0D0D0D"/>
                </a:solidFill>
                <a:effectLst/>
                <a:latin typeface="Söhne"/>
              </a:rPr>
              <a:t>Kalite</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çalışan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alarak</a:t>
            </a:r>
            <a:r>
              <a:rPr lang="en-US" b="0" i="0" dirty="0">
                <a:solidFill>
                  <a:srgbClr val="0D0D0D"/>
                </a:solidFill>
                <a:effectLst/>
                <a:latin typeface="Söhne"/>
              </a:rPr>
              <a:t> </a:t>
            </a:r>
            <a:r>
              <a:rPr lang="en-US" b="0" i="0" dirty="0" err="1">
                <a:solidFill>
                  <a:srgbClr val="0D0D0D"/>
                </a:solidFill>
                <a:effectLst/>
                <a:latin typeface="Söhne"/>
              </a:rPr>
              <a:t>iyileştirilen</a:t>
            </a:r>
            <a:r>
              <a:rPr lang="en-US" b="0" i="0" dirty="0">
                <a:solidFill>
                  <a:srgbClr val="0D0D0D"/>
                </a:solidFill>
                <a:effectLst/>
                <a:latin typeface="Söhne"/>
              </a:rPr>
              <a:t> </a:t>
            </a:r>
            <a:r>
              <a:rPr lang="en-US" b="0" i="0" dirty="0" err="1">
                <a:solidFill>
                  <a:srgbClr val="0D0D0D"/>
                </a:solidFill>
                <a:effectLst/>
                <a:latin typeface="Söhne"/>
              </a:rPr>
              <a:t>işlevsel</a:t>
            </a:r>
            <a:r>
              <a:rPr lang="en-US" b="0" i="0" dirty="0">
                <a:solidFill>
                  <a:srgbClr val="0D0D0D"/>
                </a:solidFill>
                <a:effectLst/>
                <a:latin typeface="Söhne"/>
              </a:rPr>
              <a:t> </a:t>
            </a:r>
            <a:r>
              <a:rPr lang="en-US" b="0" i="0" dirty="0" err="1">
                <a:solidFill>
                  <a:srgbClr val="0D0D0D"/>
                </a:solidFill>
                <a:effectLst/>
                <a:latin typeface="Söhne"/>
              </a:rPr>
              <a:t>ürünlerin</a:t>
            </a:r>
            <a:r>
              <a:rPr lang="en-US" b="0" i="0" dirty="0">
                <a:solidFill>
                  <a:srgbClr val="0D0D0D"/>
                </a:solidFill>
                <a:effectLst/>
                <a:latin typeface="Söhne"/>
              </a:rPr>
              <a:t> </a:t>
            </a:r>
            <a:r>
              <a:rPr lang="en-US" b="0" i="0" dirty="0" err="1">
                <a:solidFill>
                  <a:srgbClr val="0D0D0D"/>
                </a:solidFill>
                <a:effectLst/>
                <a:latin typeface="Söhne"/>
              </a:rPr>
              <a:t>geliştirilmesini</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 Bu,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kalitesini</a:t>
            </a:r>
            <a:r>
              <a:rPr lang="en-US" b="0" i="0" dirty="0">
                <a:solidFill>
                  <a:srgbClr val="0D0D0D"/>
                </a:solidFill>
                <a:effectLst/>
                <a:latin typeface="Söhne"/>
              </a:rPr>
              <a:t> </a:t>
            </a:r>
            <a:r>
              <a:rPr lang="en-US" b="0" i="0" dirty="0" err="1">
                <a:solidFill>
                  <a:srgbClr val="0D0D0D"/>
                </a:solidFill>
                <a:effectLst/>
                <a:latin typeface="Söhne"/>
              </a:rPr>
              <a:t>artırır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hataların</a:t>
            </a:r>
            <a:r>
              <a:rPr lang="en-US" b="0" i="0" dirty="0">
                <a:solidFill>
                  <a:srgbClr val="0D0D0D"/>
                </a:solidFill>
                <a:effectLst/>
                <a:latin typeface="Söhne"/>
              </a:rPr>
              <a:t> </a:t>
            </a:r>
            <a:r>
              <a:rPr lang="en-US" b="0" i="0" dirty="0" err="1">
                <a:solidFill>
                  <a:srgbClr val="0D0D0D"/>
                </a:solidFill>
                <a:effectLst/>
                <a:latin typeface="Söhne"/>
              </a:rPr>
              <a:t>erken</a:t>
            </a:r>
            <a:r>
              <a:rPr lang="en-US" b="0" i="0" dirty="0">
                <a:solidFill>
                  <a:srgbClr val="0D0D0D"/>
                </a:solidFill>
                <a:effectLst/>
                <a:latin typeface="Söhne"/>
              </a:rPr>
              <a:t> </a:t>
            </a:r>
            <a:r>
              <a:rPr lang="en-US" b="0" i="0" dirty="0" err="1">
                <a:solidFill>
                  <a:srgbClr val="0D0D0D"/>
                </a:solidFill>
                <a:effectLst/>
                <a:latin typeface="Söhne"/>
              </a:rPr>
              <a:t>tespit</a:t>
            </a:r>
            <a:r>
              <a:rPr lang="en-US" b="0" i="0" dirty="0">
                <a:solidFill>
                  <a:srgbClr val="0D0D0D"/>
                </a:solidFill>
                <a:effectLst/>
                <a:latin typeface="Söhne"/>
              </a:rPr>
              <a:t> </a:t>
            </a:r>
            <a:r>
              <a:rPr lang="en-US" b="0" i="0" dirty="0" err="1">
                <a:solidFill>
                  <a:srgbClr val="0D0D0D"/>
                </a:solidFill>
                <a:effectLst/>
                <a:latin typeface="Söhne"/>
              </a:rPr>
              <a:t>edilmesini</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Ayrıca</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entegrasyon</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otomasyon</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Agile </a:t>
            </a:r>
            <a:r>
              <a:rPr lang="en-US" b="0" i="0" dirty="0" err="1">
                <a:solidFill>
                  <a:srgbClr val="0D0D0D"/>
                </a:solidFill>
                <a:effectLst/>
                <a:latin typeface="Söhne"/>
              </a:rPr>
              <a:t>uygulamaları</a:t>
            </a:r>
            <a:r>
              <a:rPr lang="en-US" b="0" i="0" dirty="0">
                <a:solidFill>
                  <a:srgbClr val="0D0D0D"/>
                </a:solidFill>
                <a:effectLst/>
                <a:latin typeface="Söhne"/>
              </a:rPr>
              <a:t>, </a:t>
            </a:r>
            <a:r>
              <a:rPr lang="en-US" b="0" i="0" dirty="0" err="1">
                <a:solidFill>
                  <a:srgbClr val="0D0D0D"/>
                </a:solidFill>
                <a:effectLst/>
                <a:latin typeface="Söhne"/>
              </a:rPr>
              <a:t>yazılımın</a:t>
            </a:r>
            <a:r>
              <a:rPr lang="en-US" b="0" i="0" dirty="0">
                <a:solidFill>
                  <a:srgbClr val="0D0D0D"/>
                </a:solidFill>
                <a:effectLst/>
                <a:latin typeface="Söhne"/>
              </a:rPr>
              <a:t> </a:t>
            </a:r>
            <a:r>
              <a:rPr lang="en-US" b="0" i="0" dirty="0" err="1">
                <a:solidFill>
                  <a:srgbClr val="0D0D0D"/>
                </a:solidFill>
                <a:effectLst/>
                <a:latin typeface="Söhne"/>
              </a:rPr>
              <a:t>daha</a:t>
            </a:r>
            <a:r>
              <a:rPr lang="en-US" b="0" i="0" dirty="0">
                <a:solidFill>
                  <a:srgbClr val="0D0D0D"/>
                </a:solidFill>
                <a:effectLst/>
                <a:latin typeface="Söhne"/>
              </a:rPr>
              <a:t> </a:t>
            </a:r>
            <a:r>
              <a:rPr lang="en-US" b="0" i="0" dirty="0" err="1">
                <a:solidFill>
                  <a:srgbClr val="0D0D0D"/>
                </a:solidFill>
                <a:effectLst/>
                <a:latin typeface="Söhne"/>
              </a:rPr>
              <a:t>güvenilir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istikrarlı</a:t>
            </a:r>
            <a:r>
              <a:rPr lang="en-US" b="0" i="0" dirty="0">
                <a:solidFill>
                  <a:srgbClr val="0D0D0D"/>
                </a:solidFill>
                <a:effectLst/>
                <a:latin typeface="Söhne"/>
              </a:rPr>
              <a:t> </a:t>
            </a:r>
            <a:r>
              <a:rPr lang="en-US" b="0" i="0" dirty="0" err="1">
                <a:solidFill>
                  <a:srgbClr val="0D0D0D"/>
                </a:solidFill>
                <a:effectLst/>
                <a:latin typeface="Söhne"/>
              </a:rPr>
              <a:t>olmasını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Ekipler</a:t>
            </a:r>
            <a:r>
              <a:rPr lang="en-US" b="1" i="0" dirty="0">
                <a:solidFill>
                  <a:srgbClr val="0D0D0D"/>
                </a:solidFill>
                <a:effectLst/>
                <a:latin typeface="Söhne"/>
              </a:rPr>
              <a:t> </a:t>
            </a:r>
            <a:r>
              <a:rPr lang="en-US" b="1" i="0" dirty="0" err="1">
                <a:solidFill>
                  <a:srgbClr val="0D0D0D"/>
                </a:solidFill>
                <a:effectLst/>
                <a:latin typeface="Söhne"/>
              </a:rPr>
              <a:t>Arası</a:t>
            </a:r>
            <a:r>
              <a:rPr lang="en-US" b="1" i="0" dirty="0">
                <a:solidFill>
                  <a:srgbClr val="0D0D0D"/>
                </a:solidFill>
                <a:effectLst/>
                <a:latin typeface="Söhne"/>
              </a:rPr>
              <a:t> </a:t>
            </a:r>
            <a:r>
              <a:rPr lang="en-US" b="1" i="0" dirty="0" err="1">
                <a:solidFill>
                  <a:srgbClr val="0D0D0D"/>
                </a:solidFill>
                <a:effectLst/>
                <a:latin typeface="Söhne"/>
              </a:rPr>
              <a:t>Motivasyonun</a:t>
            </a:r>
            <a:r>
              <a:rPr lang="en-US" b="1" i="0" dirty="0">
                <a:solidFill>
                  <a:srgbClr val="0D0D0D"/>
                </a:solidFill>
                <a:effectLst/>
                <a:latin typeface="Söhne"/>
              </a:rPr>
              <a:t> </a:t>
            </a:r>
            <a:r>
              <a:rPr lang="en-US" b="1" i="0" dirty="0" err="1">
                <a:solidFill>
                  <a:srgbClr val="0D0D0D"/>
                </a:solidFill>
                <a:effectLst/>
                <a:latin typeface="Söhne"/>
              </a:rPr>
              <a:t>Artırılması</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ekiplerin</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etmesine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sorumluluk</a:t>
            </a:r>
            <a:r>
              <a:rPr lang="en-US" b="0" i="0" dirty="0">
                <a:solidFill>
                  <a:srgbClr val="0D0D0D"/>
                </a:solidFill>
                <a:effectLst/>
                <a:latin typeface="Söhne"/>
              </a:rPr>
              <a:t> </a:t>
            </a:r>
            <a:r>
              <a:rPr lang="en-US" b="0" i="0" dirty="0" err="1">
                <a:solidFill>
                  <a:srgbClr val="0D0D0D"/>
                </a:solidFill>
                <a:effectLst/>
                <a:latin typeface="Söhne"/>
              </a:rPr>
              <a:t>almasına</a:t>
            </a:r>
            <a:r>
              <a:rPr lang="en-US" b="0" i="0" dirty="0">
                <a:solidFill>
                  <a:srgbClr val="0D0D0D"/>
                </a:solidFill>
                <a:effectLst/>
                <a:latin typeface="Söhne"/>
              </a:rPr>
              <a:t> </a:t>
            </a:r>
            <a:r>
              <a:rPr lang="en-US" b="0" i="0" dirty="0" err="1">
                <a:solidFill>
                  <a:srgbClr val="0D0D0D"/>
                </a:solidFill>
                <a:effectLst/>
                <a:latin typeface="Söhne"/>
              </a:rPr>
              <a:t>olanak</a:t>
            </a:r>
            <a:r>
              <a:rPr lang="en-US" b="0" i="0" dirty="0">
                <a:solidFill>
                  <a:srgbClr val="0D0D0D"/>
                </a:solidFill>
                <a:effectLst/>
                <a:latin typeface="Söhne"/>
              </a:rPr>
              <a:t> </a:t>
            </a:r>
            <a:r>
              <a:rPr lang="en-US" b="0" i="0" dirty="0" err="1">
                <a:solidFill>
                  <a:srgbClr val="0D0D0D"/>
                </a:solidFill>
                <a:effectLst/>
                <a:latin typeface="Söhne"/>
              </a:rPr>
              <a:t>tanır</a:t>
            </a:r>
            <a:r>
              <a:rPr lang="en-US" b="0" i="0" dirty="0">
                <a:solidFill>
                  <a:srgbClr val="0D0D0D"/>
                </a:solidFill>
                <a:effectLst/>
                <a:latin typeface="Söhne"/>
              </a:rPr>
              <a:t>. </a:t>
            </a:r>
            <a:r>
              <a:rPr lang="en-US" b="0" i="0" dirty="0" err="1">
                <a:solidFill>
                  <a:srgbClr val="0D0D0D"/>
                </a:solidFill>
                <a:effectLst/>
                <a:latin typeface="Söhne"/>
              </a:rPr>
              <a:t>Ekipler</a:t>
            </a:r>
            <a:r>
              <a:rPr lang="en-US" b="0" i="0" dirty="0">
                <a:solidFill>
                  <a:srgbClr val="0D0D0D"/>
                </a:solidFill>
                <a:effectLst/>
                <a:latin typeface="Söhne"/>
              </a:rPr>
              <a:t>, Sprint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ulaşmak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birlikte</a:t>
            </a:r>
            <a:r>
              <a:rPr lang="en-US" b="0" i="0" dirty="0">
                <a:solidFill>
                  <a:srgbClr val="0D0D0D"/>
                </a:solidFill>
                <a:effectLst/>
                <a:latin typeface="Söhne"/>
              </a:rPr>
              <a:t> </a:t>
            </a:r>
            <a:r>
              <a:rPr lang="en-US" b="0" i="0" dirty="0" err="1">
                <a:solidFill>
                  <a:srgbClr val="0D0D0D"/>
                </a:solidFill>
                <a:effectLst/>
                <a:latin typeface="Söhne"/>
              </a:rPr>
              <a:t>çalışırken</a:t>
            </a:r>
            <a:r>
              <a:rPr lang="en-US" b="0" i="0" dirty="0">
                <a:solidFill>
                  <a:srgbClr val="0D0D0D"/>
                </a:solidFill>
                <a:effectLst/>
                <a:latin typeface="Söhne"/>
              </a:rPr>
              <a:t>, </a:t>
            </a:r>
            <a:r>
              <a:rPr lang="en-US" b="0" i="0" dirty="0" err="1">
                <a:solidFill>
                  <a:srgbClr val="0D0D0D"/>
                </a:solidFill>
                <a:effectLst/>
                <a:latin typeface="Söhne"/>
              </a:rPr>
              <a:t>katılım</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motivasyonları</a:t>
            </a:r>
            <a:r>
              <a:rPr lang="en-US" b="0" i="0" dirty="0">
                <a:solidFill>
                  <a:srgbClr val="0D0D0D"/>
                </a:solidFill>
                <a:effectLst/>
                <a:latin typeface="Söhne"/>
              </a:rPr>
              <a:t> </a:t>
            </a:r>
            <a:r>
              <a:rPr lang="en-US" b="0" i="0" dirty="0" err="1">
                <a:solidFill>
                  <a:srgbClr val="0D0D0D"/>
                </a:solidFill>
                <a:effectLst/>
                <a:latin typeface="Söhne"/>
              </a:rPr>
              <a:t>artar</a:t>
            </a:r>
            <a:r>
              <a:rPr lang="en-US" b="0" i="0" dirty="0">
                <a:solidFill>
                  <a:srgbClr val="0D0D0D"/>
                </a:solidFill>
                <a:effectLst/>
                <a:latin typeface="Söhne"/>
              </a:rPr>
              <a:t>. </a:t>
            </a:r>
            <a:r>
              <a:rPr lang="en-US" b="0" i="0" dirty="0" err="1">
                <a:solidFill>
                  <a:srgbClr val="0D0D0D"/>
                </a:solidFill>
                <a:effectLst/>
                <a:latin typeface="Söhne"/>
              </a:rPr>
              <a:t>Ayrıca</a:t>
            </a:r>
            <a:r>
              <a:rPr lang="en-US" b="0" i="0" dirty="0">
                <a:solidFill>
                  <a:srgbClr val="0D0D0D"/>
                </a:solidFill>
                <a:effectLst/>
                <a:latin typeface="Söhne"/>
              </a:rPr>
              <a:t>, </a:t>
            </a:r>
            <a:r>
              <a:rPr lang="en-US" b="0" i="0" dirty="0" err="1">
                <a:solidFill>
                  <a:srgbClr val="0D0D0D"/>
                </a:solidFill>
                <a:effectLst/>
                <a:latin typeface="Söhne"/>
              </a:rPr>
              <a:t>şeffaflık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paylaşılan</a:t>
            </a:r>
            <a:r>
              <a:rPr lang="en-US" b="0" i="0" dirty="0">
                <a:solidFill>
                  <a:srgbClr val="0D0D0D"/>
                </a:solidFill>
                <a:effectLst/>
                <a:latin typeface="Söhne"/>
              </a:rPr>
              <a:t> </a:t>
            </a:r>
            <a:r>
              <a:rPr lang="en-US" b="0" i="0" dirty="0" err="1">
                <a:solidFill>
                  <a:srgbClr val="0D0D0D"/>
                </a:solidFill>
                <a:effectLst/>
                <a:latin typeface="Söhne"/>
              </a:rPr>
              <a:t>sorumluluklar</a:t>
            </a:r>
            <a:r>
              <a:rPr lang="en-US" b="0" i="0" dirty="0">
                <a:solidFill>
                  <a:srgbClr val="0D0D0D"/>
                </a:solidFill>
                <a:effectLst/>
                <a:latin typeface="Söhne"/>
              </a:rPr>
              <a:t>, </a:t>
            </a:r>
            <a:r>
              <a:rPr lang="en-US" b="0" i="0" dirty="0" err="1">
                <a:solidFill>
                  <a:srgbClr val="0D0D0D"/>
                </a:solidFill>
                <a:effectLst/>
                <a:latin typeface="Söhne"/>
              </a:rPr>
              <a:t>ekipler</a:t>
            </a:r>
            <a:r>
              <a:rPr lang="en-US" b="0" i="0" dirty="0">
                <a:solidFill>
                  <a:srgbClr val="0D0D0D"/>
                </a:solidFill>
                <a:effectLst/>
                <a:latin typeface="Söhne"/>
              </a:rPr>
              <a:t> </a:t>
            </a:r>
            <a:r>
              <a:rPr lang="en-US" b="0" i="0" dirty="0" err="1">
                <a:solidFill>
                  <a:srgbClr val="0D0D0D"/>
                </a:solidFill>
                <a:effectLst/>
                <a:latin typeface="Söhne"/>
              </a:rPr>
              <a:t>arasındaki</a:t>
            </a:r>
            <a:r>
              <a:rPr lang="en-US" b="0" i="0" dirty="0">
                <a:solidFill>
                  <a:srgbClr val="0D0D0D"/>
                </a:solidFill>
                <a:effectLst/>
                <a:latin typeface="Söhne"/>
              </a:rPr>
              <a:t> </a:t>
            </a:r>
            <a:r>
              <a:rPr lang="en-US" b="0" i="0" dirty="0" err="1">
                <a:solidFill>
                  <a:srgbClr val="0D0D0D"/>
                </a:solidFill>
                <a:effectLst/>
                <a:latin typeface="Söhne"/>
              </a:rPr>
              <a:t>güveni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işbirliğini</a:t>
            </a:r>
            <a:r>
              <a:rPr lang="en-US" b="0" i="0" dirty="0">
                <a:solidFill>
                  <a:srgbClr val="0D0D0D"/>
                </a:solidFill>
                <a:effectLst/>
                <a:latin typeface="Söhne"/>
              </a:rPr>
              <a:t> </a:t>
            </a:r>
            <a:r>
              <a:rPr lang="en-US" b="0" i="0" dirty="0" err="1">
                <a:solidFill>
                  <a:srgbClr val="0D0D0D"/>
                </a:solidFill>
                <a:effectLst/>
                <a:latin typeface="Söhne"/>
              </a:rPr>
              <a:t>artırır</a:t>
            </a:r>
            <a:r>
              <a:rPr lang="en-US" b="0" i="0" dirty="0">
                <a:solidFill>
                  <a:srgbClr val="0D0D0D"/>
                </a:solidFill>
                <a:effectLst/>
                <a:latin typeface="Söhne"/>
              </a:rPr>
              <a:t>.</a:t>
            </a:r>
          </a:p>
          <a:p>
            <a:pPr algn="l">
              <a:buFont typeface="+mj-lt"/>
              <a:buAutoNum type="arabicPeriod"/>
            </a:pPr>
            <a:r>
              <a:rPr lang="en-US" b="1" i="0" dirty="0" err="1">
                <a:solidFill>
                  <a:srgbClr val="0D0D0D"/>
                </a:solidFill>
                <a:effectLst/>
                <a:latin typeface="Söhne"/>
              </a:rPr>
              <a:t>Risklerin</a:t>
            </a:r>
            <a:r>
              <a:rPr lang="en-US" b="1" i="0" dirty="0">
                <a:solidFill>
                  <a:srgbClr val="0D0D0D"/>
                </a:solidFill>
                <a:effectLst/>
                <a:latin typeface="Söhne"/>
              </a:rPr>
              <a:t> </a:t>
            </a:r>
            <a:r>
              <a:rPr lang="en-US" b="1" i="0" dirty="0" err="1">
                <a:solidFill>
                  <a:srgbClr val="0D0D0D"/>
                </a:solidFill>
                <a:effectLst/>
                <a:latin typeface="Söhne"/>
              </a:rPr>
              <a:t>Azaltılması</a:t>
            </a:r>
            <a:r>
              <a:rPr lang="en-US" b="1" i="0" dirty="0">
                <a:solidFill>
                  <a:srgbClr val="0D0D0D"/>
                </a:solidFill>
                <a:effectLst/>
                <a:latin typeface="Söhne"/>
              </a:rPr>
              <a:t>:</a:t>
            </a:r>
            <a:r>
              <a:rPr lang="en-US" b="0" i="0" dirty="0">
                <a:solidFill>
                  <a:srgbClr val="0D0D0D"/>
                </a:solidFill>
                <a:effectLst/>
                <a:latin typeface="Söhne"/>
              </a:rPr>
              <a:t> Agile, </a:t>
            </a:r>
            <a:r>
              <a:rPr lang="en-US" b="0" i="0" dirty="0" err="1">
                <a:solidFill>
                  <a:srgbClr val="0D0D0D"/>
                </a:solidFill>
                <a:effectLst/>
                <a:latin typeface="Söhne"/>
              </a:rPr>
              <a:t>proje</a:t>
            </a:r>
            <a:r>
              <a:rPr lang="en-US" b="0" i="0" dirty="0">
                <a:solidFill>
                  <a:srgbClr val="0D0D0D"/>
                </a:solidFill>
                <a:effectLst/>
                <a:latin typeface="Söhne"/>
              </a:rPr>
              <a:t> </a:t>
            </a:r>
            <a:r>
              <a:rPr lang="en-US" b="0" i="0" dirty="0" err="1">
                <a:solidFill>
                  <a:srgbClr val="0D0D0D"/>
                </a:solidFill>
                <a:effectLst/>
                <a:latin typeface="Söhne"/>
              </a:rPr>
              <a:t>risklerini</a:t>
            </a:r>
            <a:r>
              <a:rPr lang="en-US" b="0" i="0" dirty="0">
                <a:solidFill>
                  <a:srgbClr val="0D0D0D"/>
                </a:solidFill>
                <a:effectLst/>
                <a:latin typeface="Söhne"/>
              </a:rPr>
              <a:t> </a:t>
            </a:r>
            <a:r>
              <a:rPr lang="en-US" b="0" i="0" dirty="0" err="1">
                <a:solidFill>
                  <a:srgbClr val="0D0D0D"/>
                </a:solidFill>
                <a:effectLst/>
                <a:latin typeface="Söhne"/>
              </a:rPr>
              <a:t>azaltmaya</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Sprint </a:t>
            </a:r>
            <a:r>
              <a:rPr lang="en-US" b="0" i="0" dirty="0" err="1">
                <a:solidFill>
                  <a:srgbClr val="0D0D0D"/>
                </a:solidFill>
                <a:effectLst/>
                <a:latin typeface="Söhne"/>
              </a:rPr>
              <a:t>döngüleri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düzenli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bildirimler</a:t>
            </a:r>
            <a:r>
              <a:rPr lang="en-US" b="0" i="0" dirty="0">
                <a:solidFill>
                  <a:srgbClr val="0D0D0D"/>
                </a:solidFill>
                <a:effectLst/>
                <a:latin typeface="Söhne"/>
              </a:rPr>
              <a:t> </a:t>
            </a:r>
            <a:r>
              <a:rPr lang="en-US" b="0" i="0" dirty="0" err="1">
                <a:solidFill>
                  <a:srgbClr val="0D0D0D"/>
                </a:solidFill>
                <a:effectLst/>
                <a:latin typeface="Söhne"/>
              </a:rPr>
              <a:t>sayesinde</a:t>
            </a:r>
            <a:r>
              <a:rPr lang="en-US" b="0" i="0" dirty="0">
                <a:solidFill>
                  <a:srgbClr val="0D0D0D"/>
                </a:solidFill>
                <a:effectLst/>
                <a:latin typeface="Söhne"/>
              </a:rPr>
              <a:t>, </a:t>
            </a:r>
            <a:r>
              <a:rPr lang="en-US" b="0" i="0" dirty="0" err="1">
                <a:solidFill>
                  <a:srgbClr val="0D0D0D"/>
                </a:solidFill>
                <a:effectLst/>
                <a:latin typeface="Söhne"/>
              </a:rPr>
              <a:t>potansiyel</a:t>
            </a:r>
            <a:r>
              <a:rPr lang="en-US" b="0" i="0" dirty="0">
                <a:solidFill>
                  <a:srgbClr val="0D0D0D"/>
                </a:solidFill>
                <a:effectLst/>
                <a:latin typeface="Söhne"/>
              </a:rPr>
              <a:t> </a:t>
            </a:r>
            <a:r>
              <a:rPr lang="en-US" b="0" i="0" dirty="0" err="1">
                <a:solidFill>
                  <a:srgbClr val="0D0D0D"/>
                </a:solidFill>
                <a:effectLst/>
                <a:latin typeface="Söhne"/>
              </a:rPr>
              <a:t>riskler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engeller</a:t>
            </a:r>
            <a:r>
              <a:rPr lang="en-US" b="0" i="0" dirty="0">
                <a:solidFill>
                  <a:srgbClr val="0D0D0D"/>
                </a:solidFill>
                <a:effectLst/>
                <a:latin typeface="Söhne"/>
              </a:rPr>
              <a:t> </a:t>
            </a:r>
            <a:r>
              <a:rPr lang="en-US" b="0" i="0" dirty="0" err="1">
                <a:solidFill>
                  <a:srgbClr val="0D0D0D"/>
                </a:solidFill>
                <a:effectLst/>
                <a:latin typeface="Söhne"/>
              </a:rPr>
              <a:t>erken</a:t>
            </a:r>
            <a:r>
              <a:rPr lang="en-US" b="0" i="0" dirty="0">
                <a:solidFill>
                  <a:srgbClr val="0D0D0D"/>
                </a:solidFill>
                <a:effectLst/>
                <a:latin typeface="Söhne"/>
              </a:rPr>
              <a:t> </a:t>
            </a:r>
            <a:r>
              <a:rPr lang="en-US" b="0" i="0" dirty="0" err="1">
                <a:solidFill>
                  <a:srgbClr val="0D0D0D"/>
                </a:solidFill>
                <a:effectLst/>
                <a:latin typeface="Söhne"/>
              </a:rPr>
              <a:t>tespit</a:t>
            </a:r>
            <a:r>
              <a:rPr lang="en-US" b="0" i="0" dirty="0">
                <a:solidFill>
                  <a:srgbClr val="0D0D0D"/>
                </a:solidFill>
                <a:effectLst/>
                <a:latin typeface="Söhne"/>
              </a:rPr>
              <a:t> </a:t>
            </a:r>
            <a:r>
              <a:rPr lang="en-US" b="0" i="0" dirty="0" err="1">
                <a:solidFill>
                  <a:srgbClr val="0D0D0D"/>
                </a:solidFill>
                <a:effectLst/>
                <a:latin typeface="Söhne"/>
              </a:rPr>
              <a:t>edilir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çözülür</a:t>
            </a:r>
            <a:r>
              <a:rPr lang="en-US" b="0" i="0" dirty="0">
                <a:solidFill>
                  <a:srgbClr val="0D0D0D"/>
                </a:solidFill>
                <a:effectLst/>
                <a:latin typeface="Söhne"/>
              </a:rPr>
              <a:t>. Bu da </a:t>
            </a:r>
            <a:r>
              <a:rPr lang="en-US" b="0" i="0" dirty="0" err="1">
                <a:solidFill>
                  <a:srgbClr val="0D0D0D"/>
                </a:solidFill>
                <a:effectLst/>
                <a:latin typeface="Söhne"/>
              </a:rPr>
              <a:t>projenin</a:t>
            </a:r>
            <a:r>
              <a:rPr lang="en-US" b="0" i="0" dirty="0">
                <a:solidFill>
                  <a:srgbClr val="0D0D0D"/>
                </a:solidFill>
                <a:effectLst/>
                <a:latin typeface="Söhne"/>
              </a:rPr>
              <a:t> </a:t>
            </a:r>
            <a:r>
              <a:rPr lang="en-US" b="0" i="0" dirty="0" err="1">
                <a:solidFill>
                  <a:srgbClr val="0D0D0D"/>
                </a:solidFill>
                <a:effectLst/>
                <a:latin typeface="Söhne"/>
              </a:rPr>
              <a:t>başarı</a:t>
            </a:r>
            <a:r>
              <a:rPr lang="en-US" b="0" i="0" dirty="0">
                <a:solidFill>
                  <a:srgbClr val="0D0D0D"/>
                </a:solidFill>
                <a:effectLst/>
                <a:latin typeface="Söhne"/>
              </a:rPr>
              <a:t> </a:t>
            </a:r>
            <a:r>
              <a:rPr lang="en-US" b="0" i="0" dirty="0" err="1">
                <a:solidFill>
                  <a:srgbClr val="0D0D0D"/>
                </a:solidFill>
                <a:effectLst/>
                <a:latin typeface="Söhne"/>
              </a:rPr>
              <a:t>şansını</a:t>
            </a:r>
            <a:r>
              <a:rPr lang="en-US" b="0" i="0" dirty="0">
                <a:solidFill>
                  <a:srgbClr val="0D0D0D"/>
                </a:solidFill>
                <a:effectLst/>
                <a:latin typeface="Söhne"/>
              </a:rPr>
              <a:t> </a:t>
            </a:r>
            <a:r>
              <a:rPr lang="en-US" b="0" i="0" dirty="0" err="1">
                <a:solidFill>
                  <a:srgbClr val="0D0D0D"/>
                </a:solidFill>
                <a:effectLst/>
                <a:latin typeface="Söhne"/>
              </a:rPr>
              <a:t>artırır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beklenmeyen</a:t>
            </a:r>
            <a:r>
              <a:rPr lang="en-US" b="0" i="0" dirty="0">
                <a:solidFill>
                  <a:srgbClr val="0D0D0D"/>
                </a:solidFill>
                <a:effectLst/>
                <a:latin typeface="Söhne"/>
              </a:rPr>
              <a:t> </a:t>
            </a:r>
            <a:r>
              <a:rPr lang="en-US" b="0" i="0" dirty="0" err="1">
                <a:solidFill>
                  <a:srgbClr val="0D0D0D"/>
                </a:solidFill>
                <a:effectLst/>
                <a:latin typeface="Söhne"/>
              </a:rPr>
              <a:t>sorunların</a:t>
            </a:r>
            <a:r>
              <a:rPr lang="en-US" b="0" i="0" dirty="0">
                <a:solidFill>
                  <a:srgbClr val="0D0D0D"/>
                </a:solidFill>
                <a:effectLst/>
                <a:latin typeface="Söhne"/>
              </a:rPr>
              <a:t> </a:t>
            </a:r>
            <a:r>
              <a:rPr lang="en-US" b="0" i="0" dirty="0" err="1">
                <a:solidFill>
                  <a:srgbClr val="0D0D0D"/>
                </a:solidFill>
                <a:effectLst/>
                <a:latin typeface="Söhne"/>
              </a:rPr>
              <a:t>ortaya</a:t>
            </a:r>
            <a:r>
              <a:rPr lang="en-US" b="0" i="0" dirty="0">
                <a:solidFill>
                  <a:srgbClr val="0D0D0D"/>
                </a:solidFill>
                <a:effectLst/>
                <a:latin typeface="Söhne"/>
              </a:rPr>
              <a:t> </a:t>
            </a:r>
            <a:r>
              <a:rPr lang="en-US" b="0" i="0" dirty="0" err="1">
                <a:solidFill>
                  <a:srgbClr val="0D0D0D"/>
                </a:solidFill>
                <a:effectLst/>
                <a:latin typeface="Söhne"/>
              </a:rPr>
              <a:t>çıkmasını</a:t>
            </a:r>
            <a:r>
              <a:rPr lang="en-US" b="0" i="0" dirty="0">
                <a:solidFill>
                  <a:srgbClr val="0D0D0D"/>
                </a:solidFill>
                <a:effectLst/>
                <a:latin typeface="Söhne"/>
              </a:rPr>
              <a:t> </a:t>
            </a:r>
            <a:r>
              <a:rPr lang="en-US" b="0" i="0" dirty="0" err="1">
                <a:solidFill>
                  <a:srgbClr val="0D0D0D"/>
                </a:solidFill>
                <a:effectLst/>
                <a:latin typeface="Söhne"/>
              </a:rPr>
              <a:t>önler</a:t>
            </a:r>
            <a:r>
              <a:rPr lang="en-US" b="0" i="0" dirty="0">
                <a:solidFill>
                  <a:srgbClr val="0D0D0D"/>
                </a:solidFill>
                <a:effectLst/>
                <a:latin typeface="Söhne"/>
              </a:rPr>
              <a:t>.</a:t>
            </a:r>
          </a:p>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8</a:t>
            </a:fld>
            <a:endParaRPr lang="en-US"/>
          </a:p>
        </p:txBody>
      </p:sp>
    </p:spTree>
    <p:extLst>
      <p:ext uri="{BB962C8B-B14F-4D97-AF65-F5344CB8AC3E}">
        <p14:creationId xmlns:p14="http://schemas.microsoft.com/office/powerpoint/2010/main" val="3897912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9</a:t>
            </a:fld>
            <a:endParaRPr lang="en-US"/>
          </a:p>
        </p:txBody>
      </p:sp>
    </p:spTree>
    <p:extLst>
      <p:ext uri="{BB962C8B-B14F-4D97-AF65-F5344CB8AC3E}">
        <p14:creationId xmlns:p14="http://schemas.microsoft.com/office/powerpoint/2010/main" val="2269903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0D0D0D"/>
                </a:solidFill>
                <a:effectLst/>
                <a:latin typeface="Söhne"/>
              </a:rPr>
              <a:t>Agile, 2001 </a:t>
            </a:r>
            <a:r>
              <a:rPr lang="en-US" b="0" i="0" dirty="0" err="1">
                <a:solidFill>
                  <a:srgbClr val="0D0D0D"/>
                </a:solidFill>
                <a:effectLst/>
                <a:latin typeface="Söhne"/>
              </a:rPr>
              <a:t>yılında</a:t>
            </a:r>
            <a:r>
              <a:rPr lang="en-US" b="0" i="0" dirty="0">
                <a:solidFill>
                  <a:srgbClr val="0D0D0D"/>
                </a:solidFill>
                <a:effectLst/>
                <a:latin typeface="Söhne"/>
              </a:rPr>
              <a:t> "Agile Manifesto"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bilinen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bildiri</a:t>
            </a:r>
            <a:r>
              <a:rPr lang="en-US" b="0" i="0" dirty="0">
                <a:solidFill>
                  <a:srgbClr val="0D0D0D"/>
                </a:solidFill>
                <a:effectLst/>
                <a:latin typeface="Söhne"/>
              </a:rPr>
              <a:t> </a:t>
            </a:r>
            <a:r>
              <a:rPr lang="en-US" b="0" i="0" dirty="0" err="1">
                <a:solidFill>
                  <a:srgbClr val="0D0D0D"/>
                </a:solidFill>
                <a:effectLst/>
                <a:latin typeface="Söhne"/>
              </a:rPr>
              <a:t>ile</a:t>
            </a:r>
            <a:r>
              <a:rPr lang="en-US" b="0" i="0" dirty="0">
                <a:solidFill>
                  <a:srgbClr val="0D0D0D"/>
                </a:solidFill>
                <a:effectLst/>
                <a:latin typeface="Söhne"/>
              </a:rPr>
              <a:t> </a:t>
            </a:r>
            <a:r>
              <a:rPr lang="en-US" b="0" i="0" dirty="0" err="1">
                <a:solidFill>
                  <a:srgbClr val="0D0D0D"/>
                </a:solidFill>
                <a:effectLst/>
                <a:latin typeface="Söhne"/>
              </a:rPr>
              <a:t>resmi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tanıtılmıştır</a:t>
            </a:r>
            <a:r>
              <a:rPr lang="en-US" b="0" i="0" dirty="0">
                <a:solidFill>
                  <a:srgbClr val="0D0D0D"/>
                </a:solidFill>
                <a:effectLst/>
                <a:latin typeface="Söhne"/>
              </a:rPr>
              <a:t>. Bu manifesto,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a:t>
            </a:r>
            <a:r>
              <a:rPr lang="en-US" b="0" i="0" dirty="0" err="1">
                <a:solidFill>
                  <a:srgbClr val="0D0D0D"/>
                </a:solidFill>
                <a:effectLst/>
                <a:latin typeface="Söhne"/>
              </a:rPr>
              <a:t>süreçlerinde</a:t>
            </a:r>
            <a:r>
              <a:rPr lang="en-US" b="0" i="0" dirty="0">
                <a:solidFill>
                  <a:srgbClr val="0D0D0D"/>
                </a:solidFill>
                <a:effectLst/>
                <a:latin typeface="Söhne"/>
              </a:rPr>
              <a:t> </a:t>
            </a:r>
            <a:r>
              <a:rPr lang="en-US" b="0" i="0" dirty="0" err="1">
                <a:solidFill>
                  <a:srgbClr val="0D0D0D"/>
                </a:solidFill>
                <a:effectLst/>
                <a:latin typeface="Söhne"/>
              </a:rPr>
              <a:t>dört</a:t>
            </a:r>
            <a:r>
              <a:rPr lang="en-US" b="0" i="0" dirty="0">
                <a:solidFill>
                  <a:srgbClr val="0D0D0D"/>
                </a:solidFill>
                <a:effectLst/>
                <a:latin typeface="Söhne"/>
              </a:rPr>
              <a:t> </a:t>
            </a:r>
            <a:r>
              <a:rPr lang="en-US" b="0" i="0" dirty="0" err="1">
                <a:solidFill>
                  <a:srgbClr val="0D0D0D"/>
                </a:solidFill>
                <a:effectLst/>
                <a:latin typeface="Söhne"/>
              </a:rPr>
              <a:t>temel</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değerleri</a:t>
            </a:r>
            <a:r>
              <a:rPr lang="en-US" b="0" i="0" dirty="0">
                <a:solidFill>
                  <a:srgbClr val="0D0D0D"/>
                </a:solidFill>
                <a:effectLst/>
                <a:latin typeface="Söhne"/>
              </a:rPr>
              <a:t> </a:t>
            </a:r>
            <a:r>
              <a:rPr lang="en-US" b="0" i="0" dirty="0" err="1">
                <a:solidFill>
                  <a:srgbClr val="0D0D0D"/>
                </a:solidFill>
                <a:effectLst/>
                <a:latin typeface="Söhne"/>
              </a:rPr>
              <a:t>destekleyen</a:t>
            </a:r>
            <a:r>
              <a:rPr lang="en-US" b="0" i="0" dirty="0">
                <a:solidFill>
                  <a:srgbClr val="0D0D0D"/>
                </a:solidFill>
                <a:effectLst/>
                <a:latin typeface="Söhne"/>
              </a:rPr>
              <a:t> 12 </a:t>
            </a:r>
            <a:r>
              <a:rPr lang="en-US" b="0" i="0" dirty="0" err="1">
                <a:solidFill>
                  <a:srgbClr val="0D0D0D"/>
                </a:solidFill>
                <a:effectLst/>
                <a:latin typeface="Söhne"/>
              </a:rPr>
              <a:t>ilkeyi</a:t>
            </a:r>
            <a:r>
              <a:rPr lang="en-US" b="0" i="0" dirty="0">
                <a:solidFill>
                  <a:srgbClr val="0D0D0D"/>
                </a:solidFill>
                <a:effectLst/>
                <a:latin typeface="Söhne"/>
              </a:rPr>
              <a:t> </a:t>
            </a:r>
            <a:r>
              <a:rPr lang="en-US" b="0" i="0" dirty="0" err="1">
                <a:solidFill>
                  <a:srgbClr val="0D0D0D"/>
                </a:solidFill>
                <a:effectLst/>
                <a:latin typeface="Söhne"/>
              </a:rPr>
              <a:t>tanımlar</a:t>
            </a:r>
            <a:r>
              <a:rPr lang="en-US" b="0" i="0" dirty="0">
                <a:solidFill>
                  <a:srgbClr val="0D0D0D"/>
                </a:solidFill>
                <a:effectLst/>
                <a:latin typeface="Söhne"/>
              </a:rPr>
              <a:t>. Agile </a:t>
            </a:r>
            <a:r>
              <a:rPr lang="en-US" b="0" i="0" dirty="0" err="1">
                <a:solidFill>
                  <a:srgbClr val="0D0D0D"/>
                </a:solidFill>
                <a:effectLst/>
                <a:latin typeface="Söhne"/>
              </a:rPr>
              <a:t>Manifesto'nun</a:t>
            </a:r>
            <a:r>
              <a:rPr lang="en-US" b="0" i="0" dirty="0">
                <a:solidFill>
                  <a:srgbClr val="0D0D0D"/>
                </a:solidFill>
                <a:effectLst/>
                <a:latin typeface="Söhne"/>
              </a:rPr>
              <a:t> </a:t>
            </a:r>
            <a:r>
              <a:rPr lang="en-US" b="0" i="0" dirty="0" err="1">
                <a:solidFill>
                  <a:srgbClr val="0D0D0D"/>
                </a:solidFill>
                <a:effectLst/>
                <a:latin typeface="Söhne"/>
              </a:rPr>
              <a:t>dört</a:t>
            </a:r>
            <a:r>
              <a:rPr lang="en-US" b="0" i="0" dirty="0">
                <a:solidFill>
                  <a:srgbClr val="0D0D0D"/>
                </a:solidFill>
                <a:effectLst/>
                <a:latin typeface="Söhne"/>
              </a:rPr>
              <a:t> </a:t>
            </a:r>
            <a:r>
              <a:rPr lang="en-US" b="0" i="0" dirty="0" err="1">
                <a:solidFill>
                  <a:srgbClr val="0D0D0D"/>
                </a:solidFill>
                <a:effectLst/>
                <a:latin typeface="Söhne"/>
              </a:rPr>
              <a:t>temel</a:t>
            </a:r>
            <a:r>
              <a:rPr lang="en-US" b="0" i="0" dirty="0">
                <a:solidFill>
                  <a:srgbClr val="0D0D0D"/>
                </a:solidFill>
                <a:effectLst/>
                <a:latin typeface="Söhne"/>
              </a:rPr>
              <a:t> </a:t>
            </a:r>
            <a:r>
              <a:rPr lang="en-US" b="0" i="0" dirty="0" err="1">
                <a:solidFill>
                  <a:srgbClr val="0D0D0D"/>
                </a:solidFill>
                <a:effectLst/>
                <a:latin typeface="Söhne"/>
              </a:rPr>
              <a:t>değeri</a:t>
            </a:r>
            <a:r>
              <a:rPr lang="en-US" b="0" i="0" dirty="0">
                <a:solidFill>
                  <a:srgbClr val="0D0D0D"/>
                </a:solidFill>
                <a:effectLst/>
                <a:latin typeface="Söhne"/>
              </a:rPr>
              <a:t> </a:t>
            </a:r>
            <a:r>
              <a:rPr lang="en-US" b="0" i="0" dirty="0" err="1">
                <a:solidFill>
                  <a:srgbClr val="0D0D0D"/>
                </a:solidFill>
                <a:effectLst/>
                <a:latin typeface="Söhne"/>
              </a:rPr>
              <a:t>şunlardır</a:t>
            </a:r>
            <a:r>
              <a:rPr lang="en-US" b="0" i="0" dirty="0">
                <a:solidFill>
                  <a:srgbClr val="0D0D0D"/>
                </a:solidFill>
                <a:effectLst/>
                <a:latin typeface="Söhne"/>
              </a:rPr>
              <a:t>:</a:t>
            </a:r>
            <a:endParaRPr lang="en-US" dirty="0"/>
          </a:p>
        </p:txBody>
      </p:sp>
      <p:sp>
        <p:nvSpPr>
          <p:cNvPr id="4" name="Slayt Numarası Yer Tutucusu 3"/>
          <p:cNvSpPr>
            <a:spLocks noGrp="1"/>
          </p:cNvSpPr>
          <p:nvPr>
            <p:ph type="sldNum" sz="quarter" idx="5"/>
          </p:nvPr>
        </p:nvSpPr>
        <p:spPr/>
        <p:txBody>
          <a:bodyPr/>
          <a:lstStyle/>
          <a:p>
            <a:fld id="{7002D522-49F8-40F4-B75C-5CCE6A8938BA}" type="slidenum">
              <a:rPr lang="en-US" smtClean="0"/>
              <a:t>10</a:t>
            </a:fld>
            <a:endParaRPr lang="en-US"/>
          </a:p>
        </p:txBody>
      </p:sp>
    </p:spTree>
    <p:extLst>
      <p:ext uri="{BB962C8B-B14F-4D97-AF65-F5344CB8AC3E}">
        <p14:creationId xmlns:p14="http://schemas.microsoft.com/office/powerpoint/2010/main" val="262236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3/14/2024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866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3/14/2024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99544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3/14/2024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37024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3/14/2024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8015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3/14/2024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92031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3/14/2024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1482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3/14/2024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67274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3/14/2024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751955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3/14/2024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2944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3/14/2024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9705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3/14/2024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02221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3/14/2024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88685351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s://www.scrum.org/" TargetMode="External"/><Relationship Id="rId5" Type="http://schemas.openxmlformats.org/officeDocument/2006/relationships/hyperlink" Target="https://www.scrumalliance.org/" TargetMode="External"/><Relationship Id="rId4" Type="http://schemas.openxmlformats.org/officeDocument/2006/relationships/hyperlink" Target="https://www.scrumguides.org/docs/scrumguide/v2020/2020-Scrum-Guide-Turkish.pdf"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13" name="Oval 12">
            <a:extLst>
              <a:ext uri="{FF2B5EF4-FFF2-40B4-BE49-F238E27FC236}">
                <a16:creationId xmlns:a16="http://schemas.microsoft.com/office/drawing/2014/main" id="{D4ABA013-0939-4293-B39F-3B85576FB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Graphic 10">
            <a:extLst>
              <a:ext uri="{FF2B5EF4-FFF2-40B4-BE49-F238E27FC236}">
                <a16:creationId xmlns:a16="http://schemas.microsoft.com/office/drawing/2014/main" id="{51E206C0-387B-4108-8BD3-D98A4DA7E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2" name="Başlık 1">
            <a:extLst>
              <a:ext uri="{FF2B5EF4-FFF2-40B4-BE49-F238E27FC236}">
                <a16:creationId xmlns:a16="http://schemas.microsoft.com/office/drawing/2014/main" id="{D7A9814F-689C-4F1F-8DD5-E675C240EF90}"/>
              </a:ext>
            </a:extLst>
          </p:cNvPr>
          <p:cNvSpPr>
            <a:spLocks noGrp="1"/>
          </p:cNvSpPr>
          <p:nvPr>
            <p:ph type="ctrTitle"/>
          </p:nvPr>
        </p:nvSpPr>
        <p:spPr>
          <a:xfrm>
            <a:off x="485634" y="728905"/>
            <a:ext cx="5893683" cy="3184274"/>
          </a:xfrm>
        </p:spPr>
        <p:txBody>
          <a:bodyPr anchor="b">
            <a:normAutofit/>
          </a:bodyPr>
          <a:lstStyle/>
          <a:p>
            <a:pPr algn="l"/>
            <a:r>
              <a:rPr lang="tr-TR" sz="5400" dirty="0"/>
              <a:t>MYAZ214</a:t>
            </a:r>
            <a:endParaRPr lang="en-US" sz="5400" dirty="0"/>
          </a:p>
        </p:txBody>
      </p:sp>
      <p:sp>
        <p:nvSpPr>
          <p:cNvPr id="3" name="Alt Başlık 2">
            <a:extLst>
              <a:ext uri="{FF2B5EF4-FFF2-40B4-BE49-F238E27FC236}">
                <a16:creationId xmlns:a16="http://schemas.microsoft.com/office/drawing/2014/main" id="{7B950AE0-0969-4643-BC72-8FCDCBC02737}"/>
              </a:ext>
            </a:extLst>
          </p:cNvPr>
          <p:cNvSpPr>
            <a:spLocks noGrp="1"/>
          </p:cNvSpPr>
          <p:nvPr>
            <p:ph type="subTitle" idx="1"/>
          </p:nvPr>
        </p:nvSpPr>
        <p:spPr>
          <a:xfrm>
            <a:off x="452753" y="4072044"/>
            <a:ext cx="5912715" cy="1495379"/>
          </a:xfrm>
        </p:spPr>
        <p:txBody>
          <a:bodyPr>
            <a:normAutofit/>
          </a:bodyPr>
          <a:lstStyle/>
          <a:p>
            <a:pPr algn="l"/>
            <a:r>
              <a:rPr lang="tr-TR" sz="2200" dirty="0"/>
              <a:t>Yazılım Tasarımı ve Mimarisi</a:t>
            </a:r>
            <a:endParaRPr lang="en-US" sz="2200" dirty="0"/>
          </a:p>
        </p:txBody>
      </p:sp>
      <p:pic>
        <p:nvPicPr>
          <p:cNvPr id="4" name="Picture 3" descr="Ağ oluşturmak için bağlı hatlar ve noktalar">
            <a:extLst>
              <a:ext uri="{FF2B5EF4-FFF2-40B4-BE49-F238E27FC236}">
                <a16:creationId xmlns:a16="http://schemas.microsoft.com/office/drawing/2014/main" id="{7A2F35C5-A922-4BF7-9F50-F712723C5F1C}"/>
              </a:ext>
            </a:extLst>
          </p:cNvPr>
          <p:cNvPicPr>
            <a:picLocks noChangeAspect="1"/>
          </p:cNvPicPr>
          <p:nvPr/>
        </p:nvPicPr>
        <p:blipFill rotWithShape="1">
          <a:blip r:embed="rId2"/>
          <a:srcRect l="38774" r="21436"/>
          <a:stretch/>
        </p:blipFill>
        <p:spPr>
          <a:xfrm>
            <a:off x="7330303" y="1"/>
            <a:ext cx="4851171" cy="6858000"/>
          </a:xfrm>
          <a:prstGeom prst="rect">
            <a:avLst/>
          </a:prstGeom>
        </p:spPr>
      </p:pic>
      <p:sp useBgFill="1">
        <p:nvSpPr>
          <p:cNvPr id="17" name="Graphic 10">
            <a:extLst>
              <a:ext uri="{FF2B5EF4-FFF2-40B4-BE49-F238E27FC236}">
                <a16:creationId xmlns:a16="http://schemas.microsoft.com/office/drawing/2014/main" id="{74A68384-D945-4F45-B9FB-C5A00DCC9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685786774"/>
      </p:ext>
    </p:extLst>
  </p:cSld>
  <p:clrMapOvr>
    <a:masterClrMapping/>
  </p:clrMapOvr>
  <mc:AlternateContent xmlns:mc="http://schemas.openxmlformats.org/markup-compatibility/2006">
    <mc:Choice xmlns:p14="http://schemas.microsoft.com/office/powerpoint/2010/main" Requires="p14">
      <p:transition spd="slow" p14:dur="2000" advTm="4589"/>
    </mc:Choice>
    <mc:Fallback>
      <p:transition spd="slow" advTm="45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C11CA67-BE22-4979-90D9-ACA1545A113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261419" y="195871"/>
            <a:ext cx="7305368" cy="6662129"/>
          </a:xfrm>
          <a:prstGeom prst="rect">
            <a:avLst/>
          </a:prstGeom>
        </p:spPr>
      </p:pic>
      <p:sp>
        <p:nvSpPr>
          <p:cNvPr id="4" name="Metin kutusu 3">
            <a:extLst>
              <a:ext uri="{FF2B5EF4-FFF2-40B4-BE49-F238E27FC236}">
                <a16:creationId xmlns:a16="http://schemas.microsoft.com/office/drawing/2014/main" id="{2A64D0B9-16FC-47D7-A74D-0A7005AF5CC0}"/>
              </a:ext>
            </a:extLst>
          </p:cNvPr>
          <p:cNvSpPr txBox="1"/>
          <p:nvPr/>
        </p:nvSpPr>
        <p:spPr>
          <a:xfrm>
            <a:off x="3470787" y="120134"/>
            <a:ext cx="6096000" cy="369332"/>
          </a:xfrm>
          <a:prstGeom prst="rect">
            <a:avLst/>
          </a:prstGeom>
          <a:noFill/>
        </p:spPr>
        <p:txBody>
          <a:bodyPr wrap="square">
            <a:spAutoFit/>
          </a:bodyPr>
          <a:lstStyle/>
          <a:p>
            <a:r>
              <a:rPr lang="en-US" dirty="0"/>
              <a:t>https://agilemanifesto.org/iso/tr/principles.html</a:t>
            </a:r>
          </a:p>
        </p:txBody>
      </p:sp>
    </p:spTree>
    <p:extLst>
      <p:ext uri="{BB962C8B-B14F-4D97-AF65-F5344CB8AC3E}">
        <p14:creationId xmlns:p14="http://schemas.microsoft.com/office/powerpoint/2010/main" val="304912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gile – Çevik Proje Yönetimi Manifestosu Nedir? | Burhan KARADERE">
            <a:extLst>
              <a:ext uri="{FF2B5EF4-FFF2-40B4-BE49-F238E27FC236}">
                <a16:creationId xmlns:a16="http://schemas.microsoft.com/office/drawing/2014/main" id="{553F10FE-FB92-4A83-9BE5-D896AA837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36" y="193189"/>
            <a:ext cx="8004764" cy="5647472"/>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C56CE012-D0E4-412B-9CAE-0861171C9482}"/>
              </a:ext>
            </a:extLst>
          </p:cNvPr>
          <p:cNvSpPr txBox="1"/>
          <p:nvPr/>
        </p:nvSpPr>
        <p:spPr>
          <a:xfrm>
            <a:off x="8554064" y="1376517"/>
            <a:ext cx="3077497" cy="3693319"/>
          </a:xfrm>
          <a:prstGeom prst="rect">
            <a:avLst/>
          </a:prstGeom>
          <a:noFill/>
        </p:spPr>
        <p:txBody>
          <a:bodyPr wrap="square" rtlCol="0">
            <a:spAutoFit/>
          </a:bodyPr>
          <a:lstStyle/>
          <a:p>
            <a:pPr marL="285750" indent="-285750">
              <a:buFont typeface="Arial" panose="020B0604020202020204" pitchFamily="34" charset="0"/>
              <a:buChar char="•"/>
            </a:pPr>
            <a:r>
              <a:rPr lang="tr-TR" dirty="0"/>
              <a:t>Müşteri memnuniyeti</a:t>
            </a:r>
          </a:p>
          <a:p>
            <a:pPr marL="285750" indent="-285750">
              <a:buFont typeface="Arial" panose="020B0604020202020204" pitchFamily="34" charset="0"/>
              <a:buChar char="•"/>
            </a:pPr>
            <a:r>
              <a:rPr lang="tr-TR" dirty="0"/>
              <a:t>Değişiklik</a:t>
            </a:r>
          </a:p>
          <a:p>
            <a:pPr marL="285750" indent="-285750">
              <a:buFont typeface="Arial" panose="020B0604020202020204" pitchFamily="34" charset="0"/>
              <a:buChar char="•"/>
            </a:pPr>
            <a:r>
              <a:rPr lang="tr-TR" dirty="0"/>
              <a:t>Sık sık dağıtım yapmak</a:t>
            </a:r>
          </a:p>
          <a:p>
            <a:pPr marL="285750" indent="-285750">
              <a:buFont typeface="Arial" panose="020B0604020202020204" pitchFamily="34" charset="0"/>
              <a:buChar char="•"/>
            </a:pPr>
            <a:r>
              <a:rPr lang="tr-TR" dirty="0"/>
              <a:t>Beraber çalışmak</a:t>
            </a:r>
          </a:p>
          <a:p>
            <a:pPr marL="285750" indent="-285750">
              <a:buFont typeface="Arial" panose="020B0604020202020204" pitchFamily="34" charset="0"/>
              <a:buChar char="•"/>
            </a:pPr>
            <a:r>
              <a:rPr lang="tr-TR" dirty="0"/>
              <a:t>Güven ve destek</a:t>
            </a:r>
          </a:p>
          <a:p>
            <a:pPr marL="285750" indent="-285750">
              <a:buFont typeface="Arial" panose="020B0604020202020204" pitchFamily="34" charset="0"/>
              <a:buChar char="•"/>
            </a:pPr>
            <a:r>
              <a:rPr lang="tr-TR" dirty="0"/>
              <a:t>Yüz yüze iletişim</a:t>
            </a:r>
          </a:p>
          <a:p>
            <a:pPr marL="285750" indent="-285750">
              <a:buFont typeface="Arial" panose="020B0604020202020204" pitchFamily="34" charset="0"/>
              <a:buChar char="•"/>
            </a:pPr>
            <a:r>
              <a:rPr lang="tr-TR" dirty="0"/>
              <a:t>Yazılım çalışmak</a:t>
            </a:r>
          </a:p>
          <a:p>
            <a:pPr marL="285750" indent="-285750">
              <a:buFont typeface="Arial" panose="020B0604020202020204" pitchFamily="34" charset="0"/>
              <a:buChar char="•"/>
            </a:pPr>
            <a:r>
              <a:rPr lang="tr-TR" dirty="0"/>
              <a:t>Sürdürülebilir gelişim</a:t>
            </a:r>
          </a:p>
          <a:p>
            <a:pPr marL="285750" indent="-285750">
              <a:buFont typeface="Arial" panose="020B0604020202020204" pitchFamily="34" charset="0"/>
              <a:buChar char="•"/>
            </a:pPr>
            <a:r>
              <a:rPr lang="tr-TR" dirty="0"/>
              <a:t>Sürekli dikkat</a:t>
            </a:r>
          </a:p>
          <a:p>
            <a:pPr marL="285750" indent="-285750">
              <a:buFont typeface="Arial" panose="020B0604020202020204" pitchFamily="34" charset="0"/>
              <a:buChar char="•"/>
            </a:pPr>
            <a:r>
              <a:rPr lang="tr-TR" dirty="0"/>
              <a:t>Basitliği sağlamak</a:t>
            </a:r>
          </a:p>
          <a:p>
            <a:pPr marL="285750" indent="-285750">
              <a:buFont typeface="Arial" panose="020B0604020202020204" pitchFamily="34" charset="0"/>
              <a:buChar char="•"/>
            </a:pPr>
            <a:r>
              <a:rPr lang="tr-TR" dirty="0"/>
              <a:t>Kendi kendine organize olan takımlar</a:t>
            </a:r>
          </a:p>
          <a:p>
            <a:pPr marL="285750" indent="-285750">
              <a:buFont typeface="Arial" panose="020B0604020202020204" pitchFamily="34" charset="0"/>
              <a:buChar char="•"/>
            </a:pPr>
            <a:r>
              <a:rPr lang="tr-TR" dirty="0"/>
              <a:t>Etkilen ve ayarla</a:t>
            </a:r>
            <a:endParaRPr lang="en-US" dirty="0"/>
          </a:p>
        </p:txBody>
      </p:sp>
    </p:spTree>
    <p:extLst>
      <p:ext uri="{BB962C8B-B14F-4D97-AF65-F5344CB8AC3E}">
        <p14:creationId xmlns:p14="http://schemas.microsoft.com/office/powerpoint/2010/main" val="392785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E8F8CE8-568F-4496-8AFE-BD865B44AF1E}"/>
              </a:ext>
            </a:extLst>
          </p:cNvPr>
          <p:cNvSpPr>
            <a:spLocks noGrp="1"/>
          </p:cNvSpPr>
          <p:nvPr>
            <p:ph idx="1"/>
          </p:nvPr>
        </p:nvSpPr>
        <p:spPr>
          <a:xfrm>
            <a:off x="838200" y="1170039"/>
            <a:ext cx="10515600" cy="5006924"/>
          </a:xfrm>
        </p:spPr>
        <p:txBody>
          <a:bodyPr>
            <a:normAutofit/>
          </a:bodyPr>
          <a:lstStyle/>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Çevikliğin arkasındaki ana fikir, tüm projeyi bir kerede teslim etmek yerine işlevsel yazılımı yinelemeli olarak sağlayabilmektir.</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 İş</a:t>
            </a:r>
            <a:r>
              <a:rPr lang="tr-TR" sz="1800" spc="-5" dirty="0">
                <a:solidFill>
                  <a:srgbClr val="292929"/>
                </a:solidFill>
                <a:latin typeface="Arial" panose="020B0604020202020204" pitchFamily="34" charset="0"/>
                <a:ea typeface="Times New Roman" panose="02020603050405020304" pitchFamily="18" charset="0"/>
              </a:rPr>
              <a:t> </a:t>
            </a:r>
            <a:r>
              <a:rPr lang="tr-TR" sz="1800" spc="-5" dirty="0">
                <a:solidFill>
                  <a:srgbClr val="292929"/>
                </a:solidFill>
                <a:effectLst/>
                <a:latin typeface="Arial" panose="020B0604020202020204" pitchFamily="34" charset="0"/>
                <a:ea typeface="Times New Roman" panose="02020603050405020304" pitchFamily="18" charset="0"/>
              </a:rPr>
              <a:t>kısa parçalara bölünür. Her iş paketi sonunda takım, önceki iş paketinin sonucuna göre iyileştirilmiş bir versiyon sunmalıdır.</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Bu etkileşimli yaklaşım, geliştirilmekte olan ürünü sık sık gözden geçirme fırsatı sağlar. Paydaşlar, nihai ürünün teslim edilmesini beklemek yerine, yazılımı değerlendirme ve geri bildirimlerini erkenden verme şansına sahiptir. Bu sık kontrol noktaları, projenin doğru yönde gelişmesini sağladıkları için çok kullanışlıdır.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5372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3DDBE1E-DB40-47CE-85D4-0709917E03E4}"/>
              </a:ext>
            </a:extLst>
          </p:cNvPr>
          <p:cNvSpPr>
            <a:spLocks noGrp="1"/>
          </p:cNvSpPr>
          <p:nvPr>
            <p:ph idx="1"/>
          </p:nvPr>
        </p:nvSpPr>
        <p:spPr>
          <a:xfrm>
            <a:off x="838200" y="580103"/>
            <a:ext cx="10515600" cy="5596860"/>
          </a:xfrm>
        </p:spPr>
        <p:txBody>
          <a:bodyPr>
            <a:normAutofit/>
          </a:bodyPr>
          <a:lstStyle/>
          <a:p>
            <a:pPr algn="just">
              <a:lnSpc>
                <a:spcPct val="150000"/>
              </a:lnSpc>
            </a:pPr>
            <a:r>
              <a:rPr lang="tr-TR" sz="1800" spc="-5" dirty="0" err="1">
                <a:solidFill>
                  <a:srgbClr val="292929"/>
                </a:solidFill>
                <a:effectLst/>
                <a:latin typeface="Arial" panose="020B0604020202020204" pitchFamily="34" charset="0"/>
                <a:ea typeface="Times New Roman" panose="02020603050405020304" pitchFamily="18" charset="0"/>
              </a:rPr>
              <a:t>Waterfall'dan</a:t>
            </a:r>
            <a:r>
              <a:rPr lang="tr-TR" sz="1800" spc="-5" dirty="0">
                <a:solidFill>
                  <a:srgbClr val="292929"/>
                </a:solidFill>
                <a:effectLst/>
                <a:latin typeface="Arial" panose="020B0604020202020204" pitchFamily="34" charset="0"/>
                <a:ea typeface="Times New Roman" panose="02020603050405020304" pitchFamily="18" charset="0"/>
              </a:rPr>
              <a:t> farklı olarak, çevik metodolojiler testi geliştirmeden ayırmaz. Test, geliştirme ile sıkı bir şekilde bütünleştirilmiştir ve tüm ekip, ürünün kalitesinden sorumludur. Ayrıca, iş kullanıcılarını geliştirme sürecine dahil etmek, çevik yaklaşımların merkezinde yer alır. Proje ekibi ile paydaşlar ve iş kullanıcıları arasında güçlü bir ilişki vardır. Bu model, gereksinimlerin önceden tanımlanamadığı durumlarda en iyi sonucu verir. </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 Çevik, birçok belirsiz faktöre bağlı olan yazılım projeleri için iyi bir seçimdir ve değişikliklerin beklenmesi bilinen bir durumdur. Bu işbirlikçi modelin en büyük faydalarından biri, genellikle daha yüksek müşteri memnuniyetine yol açmasıdır ve ekip üyeleri, müşterileri doğrudan meşgul ederek muhtemelen daha fazla motive olacaklardır. </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 </a:t>
            </a:r>
            <a:r>
              <a:rPr lang="tr-TR" sz="1800" spc="-5" dirty="0" err="1">
                <a:solidFill>
                  <a:srgbClr val="292929"/>
                </a:solidFill>
                <a:effectLst/>
                <a:latin typeface="Arial" panose="020B0604020202020204" pitchFamily="34" charset="0"/>
                <a:ea typeface="Times New Roman" panose="02020603050405020304" pitchFamily="18" charset="0"/>
              </a:rPr>
              <a:t>Scrum</a:t>
            </a:r>
            <a:r>
              <a:rPr lang="tr-TR" sz="1800" spc="-5" dirty="0">
                <a:solidFill>
                  <a:srgbClr val="292929"/>
                </a:solidFill>
                <a:effectLst/>
                <a:latin typeface="Arial" panose="020B0604020202020204" pitchFamily="34" charset="0"/>
                <a:ea typeface="Times New Roman" panose="02020603050405020304" pitchFamily="18" charset="0"/>
              </a:rPr>
              <a:t> ve </a:t>
            </a:r>
            <a:r>
              <a:rPr lang="tr-TR" sz="1800" spc="-5" dirty="0" err="1">
                <a:solidFill>
                  <a:srgbClr val="292929"/>
                </a:solidFill>
                <a:effectLst/>
                <a:latin typeface="Arial" panose="020B0604020202020204" pitchFamily="34" charset="0"/>
                <a:ea typeface="Times New Roman" panose="02020603050405020304" pitchFamily="18" charset="0"/>
              </a:rPr>
              <a:t>Kanban</a:t>
            </a:r>
            <a:r>
              <a:rPr lang="tr-TR" sz="1800" spc="-5" dirty="0">
                <a:solidFill>
                  <a:srgbClr val="292929"/>
                </a:solidFill>
                <a:effectLst/>
                <a:latin typeface="Arial" panose="020B0604020202020204" pitchFamily="34" charset="0"/>
                <a:ea typeface="Times New Roman" panose="02020603050405020304" pitchFamily="18" charset="0"/>
              </a:rPr>
              <a:t>, çevik yaklaşımı uygulayan metodolojilere örnek verilebilir.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6451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crum Nedir?">
            <a:extLst>
              <a:ext uri="{FF2B5EF4-FFF2-40B4-BE49-F238E27FC236}">
                <a16:creationId xmlns:a16="http://schemas.microsoft.com/office/drawing/2014/main" id="{C8C4E73A-DF96-4C2C-801B-73B9BC457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671052"/>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0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9"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Başlık 1">
            <a:extLst>
              <a:ext uri="{FF2B5EF4-FFF2-40B4-BE49-F238E27FC236}">
                <a16:creationId xmlns:a16="http://schemas.microsoft.com/office/drawing/2014/main" id="{74D9B7B1-626B-4635-B13C-75D6496C52DC}"/>
              </a:ext>
            </a:extLst>
          </p:cNvPr>
          <p:cNvSpPr>
            <a:spLocks noGrp="1"/>
          </p:cNvSpPr>
          <p:nvPr>
            <p:ph type="title"/>
          </p:nvPr>
        </p:nvSpPr>
        <p:spPr>
          <a:xfrm>
            <a:off x="457201" y="557189"/>
            <a:ext cx="10318954" cy="650916"/>
          </a:xfrm>
        </p:spPr>
        <p:txBody>
          <a:bodyPr anchor="ctr">
            <a:normAutofit/>
          </a:bodyPr>
          <a:lstStyle/>
          <a:p>
            <a:pPr algn="ctr"/>
            <a:r>
              <a:rPr lang="tr-TR" sz="3600" dirty="0" err="1"/>
              <a:t>Scrum</a:t>
            </a:r>
            <a:endParaRPr lang="en-US" sz="3600" dirty="0"/>
          </a:p>
        </p:txBody>
      </p:sp>
      <p:grpSp>
        <p:nvGrpSpPr>
          <p:cNvPr id="20" name="Group 12">
            <a:extLst>
              <a:ext uri="{FF2B5EF4-FFF2-40B4-BE49-F238E27FC236}">
                <a16:creationId xmlns:a16="http://schemas.microsoft.com/office/drawing/2014/main" id="{C80F1402-11C5-4156-920F-A1D996B47D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1823" y="446104"/>
            <a:ext cx="2354299" cy="1482372"/>
            <a:chOff x="471823" y="446104"/>
            <a:chExt cx="2354299" cy="1482372"/>
          </a:xfrm>
        </p:grpSpPr>
        <p:sp useBgFill="1">
          <p:nvSpPr>
            <p:cNvPr id="21" name="Graphic 10">
              <a:extLst>
                <a:ext uri="{FF2B5EF4-FFF2-40B4-BE49-F238E27FC236}">
                  <a16:creationId xmlns:a16="http://schemas.microsoft.com/office/drawing/2014/main" id="{F59333A0-91D0-40E7-ABE0-4CD6A0A40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1053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14">
              <a:extLst>
                <a:ext uri="{FF2B5EF4-FFF2-40B4-BE49-F238E27FC236}">
                  <a16:creationId xmlns:a16="http://schemas.microsoft.com/office/drawing/2014/main" id="{E1168C41-55F2-4E50-AAC9-1069DFDEA9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3382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15">
              <a:extLst>
                <a:ext uri="{FF2B5EF4-FFF2-40B4-BE49-F238E27FC236}">
                  <a16:creationId xmlns:a16="http://schemas.microsoft.com/office/drawing/2014/main" id="{806188BB-B55A-499F-A6F1-4CF1F0887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71823" y="446104"/>
              <a:ext cx="762000" cy="762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24" name="İçerik Yer Tutucusu 2">
            <a:extLst>
              <a:ext uri="{FF2B5EF4-FFF2-40B4-BE49-F238E27FC236}">
                <a16:creationId xmlns:a16="http://schemas.microsoft.com/office/drawing/2014/main" id="{91A981A2-180F-463C-8FFC-DB212545D928}"/>
              </a:ext>
            </a:extLst>
          </p:cNvPr>
          <p:cNvGraphicFramePr>
            <a:graphicFrameLocks noGrp="1"/>
          </p:cNvGraphicFramePr>
          <p:nvPr>
            <p:ph idx="1"/>
            <p:extLst>
              <p:ext uri="{D42A27DB-BD31-4B8C-83A1-F6EECF244321}">
                <p14:modId xmlns:p14="http://schemas.microsoft.com/office/powerpoint/2010/main" val="3991667093"/>
              </p:ext>
            </p:extLst>
          </p:nvPr>
        </p:nvGraphicFramePr>
        <p:xfrm>
          <a:off x="186813" y="304799"/>
          <a:ext cx="11698393" cy="6223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810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6A5D7C-CB68-959E-85E6-2C0F8A82F997}"/>
              </a:ext>
            </a:extLst>
          </p:cNvPr>
          <p:cNvSpPr>
            <a:spLocks noGrp="1"/>
          </p:cNvSpPr>
          <p:nvPr>
            <p:ph type="title"/>
          </p:nvPr>
        </p:nvSpPr>
        <p:spPr/>
        <p:txBody>
          <a:bodyPr/>
          <a:lstStyle/>
          <a:p>
            <a:r>
              <a:rPr lang="tr-TR" dirty="0"/>
              <a:t>Roller</a:t>
            </a:r>
            <a:endParaRPr lang="en-US" dirty="0"/>
          </a:p>
        </p:txBody>
      </p:sp>
      <p:sp>
        <p:nvSpPr>
          <p:cNvPr id="3" name="İçerik Yer Tutucusu 2">
            <a:extLst>
              <a:ext uri="{FF2B5EF4-FFF2-40B4-BE49-F238E27FC236}">
                <a16:creationId xmlns:a16="http://schemas.microsoft.com/office/drawing/2014/main" id="{E659C5F9-9202-DE6C-4E62-62BD9FF0C9C9}"/>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Scrum Master:</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Scrum </a:t>
            </a:r>
            <a:r>
              <a:rPr lang="en-US" b="0" i="0" dirty="0" err="1">
                <a:solidFill>
                  <a:srgbClr val="0D0D0D"/>
                </a:solidFill>
                <a:effectLst/>
                <a:latin typeface="Söhne"/>
              </a:rPr>
              <a:t>ilkelerine</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çalışmasını</a:t>
            </a:r>
            <a:r>
              <a:rPr lang="en-US" b="0" i="0" dirty="0">
                <a:solidFill>
                  <a:srgbClr val="0D0D0D"/>
                </a:solidFill>
                <a:effectLst/>
                <a:latin typeface="Söhne"/>
              </a:rPr>
              <a:t> </a:t>
            </a:r>
            <a:r>
              <a:rPr lang="en-US" b="0" i="0" dirty="0" err="1">
                <a:solidFill>
                  <a:srgbClr val="0D0D0D"/>
                </a:solidFill>
                <a:effectLst/>
                <a:latin typeface="Söhne"/>
              </a:rPr>
              <a:t>sağlayan</a:t>
            </a:r>
            <a:r>
              <a:rPr lang="en-US" b="0" i="0" dirty="0">
                <a:solidFill>
                  <a:srgbClr val="0D0D0D"/>
                </a:solidFill>
                <a:effectLst/>
                <a:latin typeface="Söhne"/>
              </a:rPr>
              <a:t> </a:t>
            </a:r>
            <a:r>
              <a:rPr lang="en-US" b="0" i="0" dirty="0" err="1">
                <a:solidFill>
                  <a:srgbClr val="0D0D0D"/>
                </a:solidFill>
                <a:effectLst/>
                <a:latin typeface="Söhne"/>
              </a:rPr>
              <a:t>lider</a:t>
            </a:r>
            <a:r>
              <a:rPr lang="en-US" b="0" i="0" dirty="0">
                <a:solidFill>
                  <a:srgbClr val="0D0D0D"/>
                </a:solidFill>
                <a:effectLst/>
                <a:latin typeface="Söhne"/>
              </a:rPr>
              <a:t> </a:t>
            </a:r>
            <a:r>
              <a:rPr lang="en-US" b="0" i="0" dirty="0" err="1">
                <a:solidFill>
                  <a:srgbClr val="0D0D0D"/>
                </a:solidFill>
                <a:effectLst/>
                <a:latin typeface="Söhne"/>
              </a:rPr>
              <a:t>rolü</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Product Owner:</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temsilcisi</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gereksinimleri</a:t>
            </a:r>
            <a:r>
              <a:rPr lang="en-US" b="0" i="0" dirty="0">
                <a:solidFill>
                  <a:srgbClr val="0D0D0D"/>
                </a:solidFill>
                <a:effectLst/>
                <a:latin typeface="Söhne"/>
              </a:rPr>
              <a:t> </a:t>
            </a:r>
            <a:r>
              <a:rPr lang="en-US" b="0" i="0" dirty="0" err="1">
                <a:solidFill>
                  <a:srgbClr val="0D0D0D"/>
                </a:solidFill>
                <a:effectLst/>
                <a:latin typeface="Söhne"/>
              </a:rPr>
              <a:t>tanımlar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geliştirilmesinde</a:t>
            </a:r>
            <a:r>
              <a:rPr lang="en-US" b="0" i="0" dirty="0">
                <a:solidFill>
                  <a:srgbClr val="0D0D0D"/>
                </a:solidFill>
                <a:effectLst/>
                <a:latin typeface="Söhne"/>
              </a:rPr>
              <a:t> </a:t>
            </a:r>
            <a:r>
              <a:rPr lang="en-US" b="0" i="0" dirty="0" err="1">
                <a:solidFill>
                  <a:srgbClr val="0D0D0D"/>
                </a:solidFill>
                <a:effectLst/>
                <a:latin typeface="Söhne"/>
              </a:rPr>
              <a:t>öncelikleri</a:t>
            </a:r>
            <a:r>
              <a:rPr lang="en-US" b="0" i="0" dirty="0">
                <a:solidFill>
                  <a:srgbClr val="0D0D0D"/>
                </a:solidFill>
                <a:effectLst/>
                <a:latin typeface="Söhne"/>
              </a:rPr>
              <a:t> </a:t>
            </a:r>
            <a:r>
              <a:rPr lang="en-US" b="0" i="0" dirty="0" err="1">
                <a:solidFill>
                  <a:srgbClr val="0D0D0D"/>
                </a:solidFill>
                <a:effectLst/>
                <a:latin typeface="Söhne"/>
              </a:rPr>
              <a:t>belirler</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Development Team:</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projenin</a:t>
            </a:r>
            <a:r>
              <a:rPr lang="en-US" b="0" i="0" dirty="0">
                <a:solidFill>
                  <a:srgbClr val="0D0D0D"/>
                </a:solidFill>
                <a:effectLst/>
                <a:latin typeface="Söhne"/>
              </a:rPr>
              <a:t> </a:t>
            </a:r>
            <a:r>
              <a:rPr lang="en-US" b="0" i="0" dirty="0" err="1">
                <a:solidFill>
                  <a:srgbClr val="0D0D0D"/>
                </a:solidFill>
                <a:effectLst/>
                <a:latin typeface="Söhne"/>
              </a:rPr>
              <a:t>geliştirilmesinden</a:t>
            </a:r>
            <a:r>
              <a:rPr lang="en-US" b="0" i="0" dirty="0">
                <a:solidFill>
                  <a:srgbClr val="0D0D0D"/>
                </a:solidFill>
                <a:effectLst/>
                <a:latin typeface="Söhne"/>
              </a:rPr>
              <a:t> </a:t>
            </a:r>
            <a:r>
              <a:rPr lang="en-US" b="0" i="0" dirty="0" err="1">
                <a:solidFill>
                  <a:srgbClr val="0D0D0D"/>
                </a:solidFill>
                <a:effectLst/>
                <a:latin typeface="Söhne"/>
              </a:rPr>
              <a:t>sorumlu</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ekip</a:t>
            </a:r>
            <a:r>
              <a:rPr lang="en-US"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158798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35CA08A3-FB55-409B-BAA1-7CCCE0451B38}"/>
              </a:ext>
            </a:extLst>
          </p:cNvPr>
          <p:cNvSpPr txBox="1"/>
          <p:nvPr/>
        </p:nvSpPr>
        <p:spPr>
          <a:xfrm>
            <a:off x="345535" y="313158"/>
            <a:ext cx="10058400" cy="2169825"/>
          </a:xfrm>
          <a:prstGeom prst="rect">
            <a:avLst/>
          </a:prstGeom>
          <a:noFill/>
        </p:spPr>
        <p:txBody>
          <a:bodyPr wrap="square">
            <a:spAutoFit/>
          </a:bodyPr>
          <a:lstStyle/>
          <a:p>
            <a:pPr algn="just">
              <a:lnSpc>
                <a:spcPct val="150000"/>
              </a:lnSpc>
            </a:pPr>
            <a:r>
              <a:rPr lang="en-US" b="1" dirty="0">
                <a:solidFill>
                  <a:srgbClr val="FF0000"/>
                </a:solidFill>
              </a:rPr>
              <a:t>Scrum</a:t>
            </a:r>
            <a:r>
              <a:rPr lang="tr-TR" b="1" dirty="0">
                <a:solidFill>
                  <a:srgbClr val="FF0000"/>
                </a:solidFill>
              </a:rPr>
              <a:t> </a:t>
            </a:r>
            <a:r>
              <a:rPr lang="en-US" b="1" dirty="0">
                <a:solidFill>
                  <a:srgbClr val="FF0000"/>
                </a:solidFill>
              </a:rPr>
              <a:t>Master</a:t>
            </a:r>
            <a:endParaRPr lang="tr-TR" b="1" dirty="0">
              <a:solidFill>
                <a:srgbClr val="FF0000"/>
              </a:solidFill>
            </a:endParaRPr>
          </a:p>
          <a:p>
            <a:pPr marL="742950" lvl="1" indent="-285750" algn="just">
              <a:buFont typeface="+mj-lt"/>
              <a:buAutoNum type="arabicPeriod"/>
            </a:pPr>
            <a:r>
              <a:rPr lang="en-US" b="0" i="0" dirty="0">
                <a:solidFill>
                  <a:srgbClr val="0D0D0D"/>
                </a:solidFill>
                <a:effectLst/>
                <a:latin typeface="Söhne"/>
              </a:rPr>
              <a:t>Scrum Master, </a:t>
            </a:r>
            <a:r>
              <a:rPr lang="en-US" b="0" i="0" dirty="0" err="1">
                <a:solidFill>
                  <a:srgbClr val="0D0D0D"/>
                </a:solidFill>
                <a:effectLst/>
                <a:latin typeface="Söhne"/>
              </a:rPr>
              <a:t>Scrum'un</a:t>
            </a:r>
            <a:r>
              <a:rPr lang="en-US" b="0" i="0" dirty="0">
                <a:solidFill>
                  <a:srgbClr val="0D0D0D"/>
                </a:solidFill>
                <a:effectLst/>
                <a:latin typeface="Söhne"/>
              </a:rPr>
              <a:t>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uygulamalarına</a:t>
            </a:r>
            <a:r>
              <a:rPr lang="en-US" b="0" i="0" dirty="0">
                <a:solidFill>
                  <a:srgbClr val="0D0D0D"/>
                </a:solidFill>
                <a:effectLst/>
                <a:latin typeface="Söhne"/>
              </a:rPr>
              <a:t> </a:t>
            </a:r>
            <a:r>
              <a:rPr lang="en-US" b="0" i="0" dirty="0" err="1">
                <a:solidFill>
                  <a:srgbClr val="0D0D0D"/>
                </a:solidFill>
                <a:effectLst/>
                <a:latin typeface="Söhne"/>
              </a:rPr>
              <a:t>rehberlik</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lideridir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Scrum </a:t>
            </a:r>
            <a:r>
              <a:rPr lang="en-US" b="0" i="0" dirty="0" err="1">
                <a:solidFill>
                  <a:srgbClr val="0D0D0D"/>
                </a:solidFill>
                <a:effectLst/>
                <a:latin typeface="Söhne"/>
              </a:rPr>
              <a:t>ilkelerini</a:t>
            </a:r>
            <a:r>
              <a:rPr lang="en-US" b="0" i="0" dirty="0">
                <a:solidFill>
                  <a:srgbClr val="0D0D0D"/>
                </a:solidFill>
                <a:effectLst/>
                <a:latin typeface="Söhne"/>
              </a:rPr>
              <a:t> </a:t>
            </a:r>
            <a:r>
              <a:rPr lang="en-US" b="0" i="0" dirty="0" err="1">
                <a:solidFill>
                  <a:srgbClr val="0D0D0D"/>
                </a:solidFill>
                <a:effectLst/>
                <a:latin typeface="Söhne"/>
              </a:rPr>
              <a:t>anlamasını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uygulamalarını</a:t>
            </a:r>
            <a:r>
              <a:rPr lang="en-US" b="0" i="0" dirty="0">
                <a:solidFill>
                  <a:srgbClr val="0D0D0D"/>
                </a:solidFill>
                <a:effectLst/>
                <a:latin typeface="Söhne"/>
              </a:rPr>
              <a:t> </a:t>
            </a:r>
            <a:r>
              <a:rPr lang="en-US" b="0" i="0" dirty="0" err="1">
                <a:solidFill>
                  <a:srgbClr val="0D0D0D"/>
                </a:solidFill>
                <a:effectLst/>
                <a:latin typeface="Söhne"/>
              </a:rPr>
              <a:t>teşvik</a:t>
            </a:r>
            <a:r>
              <a:rPr lang="en-US" b="0" i="0" dirty="0">
                <a:solidFill>
                  <a:srgbClr val="0D0D0D"/>
                </a:solidFill>
                <a:effectLst/>
                <a:latin typeface="Söhne"/>
              </a:rPr>
              <a:t> </a:t>
            </a:r>
            <a:r>
              <a:rPr lang="en-US" b="0" i="0" dirty="0" err="1">
                <a:solidFill>
                  <a:srgbClr val="0D0D0D"/>
                </a:solidFill>
                <a:effectLst/>
                <a:latin typeface="Söhne"/>
              </a:rPr>
              <a:t>eder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Engelleri</a:t>
            </a:r>
            <a:r>
              <a:rPr lang="en-US" b="0" i="0" dirty="0">
                <a:solidFill>
                  <a:srgbClr val="0D0D0D"/>
                </a:solidFill>
                <a:effectLst/>
                <a:latin typeface="Söhne"/>
              </a:rPr>
              <a:t> </a:t>
            </a:r>
            <a:r>
              <a:rPr lang="en-US" b="0" i="0" dirty="0" err="1">
                <a:solidFill>
                  <a:srgbClr val="0D0D0D"/>
                </a:solidFill>
                <a:effectLst/>
                <a:latin typeface="Söhne"/>
              </a:rPr>
              <a:t>kaldırmak</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verimliliğini</a:t>
            </a:r>
            <a:r>
              <a:rPr lang="en-US" b="0" i="0" dirty="0">
                <a:solidFill>
                  <a:srgbClr val="0D0D0D"/>
                </a:solidFill>
                <a:effectLst/>
                <a:latin typeface="Söhne"/>
              </a:rPr>
              <a:t> </a:t>
            </a:r>
            <a:r>
              <a:rPr lang="en-US" b="0" i="0" dirty="0" err="1">
                <a:solidFill>
                  <a:srgbClr val="0D0D0D"/>
                </a:solidFill>
                <a:effectLst/>
                <a:latin typeface="Söhne"/>
              </a:rPr>
              <a:t>artırmak</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süreci</a:t>
            </a:r>
            <a:r>
              <a:rPr lang="en-US" b="0" i="0" dirty="0">
                <a:solidFill>
                  <a:srgbClr val="0D0D0D"/>
                </a:solidFill>
                <a:effectLst/>
                <a:latin typeface="Söhne"/>
              </a:rPr>
              <a:t> </a:t>
            </a:r>
            <a:r>
              <a:rPr lang="en-US" b="0" i="0" dirty="0" err="1">
                <a:solidFill>
                  <a:srgbClr val="0D0D0D"/>
                </a:solidFill>
                <a:effectLst/>
                <a:latin typeface="Söhne"/>
              </a:rPr>
              <a:t>iyileştirmek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etmesine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sorunları</a:t>
            </a:r>
            <a:r>
              <a:rPr lang="en-US" b="0" i="0" dirty="0">
                <a:solidFill>
                  <a:srgbClr val="0D0D0D"/>
                </a:solidFill>
                <a:effectLst/>
                <a:latin typeface="Söhne"/>
              </a:rPr>
              <a:t> </a:t>
            </a:r>
            <a:r>
              <a:rPr lang="en-US" b="0" i="0" dirty="0" err="1">
                <a:solidFill>
                  <a:srgbClr val="0D0D0D"/>
                </a:solidFill>
                <a:effectLst/>
                <a:latin typeface="Söhne"/>
              </a:rPr>
              <a:t>çözmesine</a:t>
            </a:r>
            <a:r>
              <a:rPr lang="en-US" b="0" i="0" dirty="0">
                <a:solidFill>
                  <a:srgbClr val="0D0D0D"/>
                </a:solidFill>
                <a:effectLst/>
                <a:latin typeface="Söhne"/>
              </a:rPr>
              <a:t> </a:t>
            </a:r>
            <a:r>
              <a:rPr lang="en-US" b="0" i="0" dirty="0" err="1">
                <a:solidFill>
                  <a:srgbClr val="0D0D0D"/>
                </a:solidFill>
                <a:effectLst/>
                <a:latin typeface="Söhne"/>
              </a:rPr>
              <a:t>yardımcı</a:t>
            </a:r>
            <a:r>
              <a:rPr lang="en-US" b="0" i="0" dirty="0">
                <a:solidFill>
                  <a:srgbClr val="0D0D0D"/>
                </a:solidFill>
                <a:effectLst/>
                <a:latin typeface="Söhne"/>
              </a:rPr>
              <a:t> </a:t>
            </a:r>
            <a:r>
              <a:rPr lang="en-US" b="0" i="0" dirty="0" err="1">
                <a:solidFill>
                  <a:srgbClr val="0D0D0D"/>
                </a:solidFill>
                <a:effectLst/>
                <a:latin typeface="Söhne"/>
              </a:rPr>
              <a:t>olur</a:t>
            </a:r>
            <a:r>
              <a:rPr lang="en-US" b="0" i="0" dirty="0">
                <a:solidFill>
                  <a:srgbClr val="0D0D0D"/>
                </a:solidFill>
                <a:effectLst/>
                <a:latin typeface="Söhne"/>
              </a:rPr>
              <a:t>, </a:t>
            </a:r>
            <a:r>
              <a:rPr lang="en-US" b="0" i="0" dirty="0" err="1">
                <a:solidFill>
                  <a:srgbClr val="0D0D0D"/>
                </a:solidFill>
                <a:effectLst/>
                <a:latin typeface="Söhne"/>
              </a:rPr>
              <a:t>ancak</a:t>
            </a:r>
            <a:r>
              <a:rPr lang="en-US" b="0" i="0" dirty="0">
                <a:solidFill>
                  <a:srgbClr val="0D0D0D"/>
                </a:solidFill>
                <a:effectLst/>
                <a:latin typeface="Söhne"/>
              </a:rPr>
              <a:t> </a:t>
            </a:r>
            <a:r>
              <a:rPr lang="en-US" b="0" i="0" dirty="0" err="1">
                <a:solidFill>
                  <a:srgbClr val="0D0D0D"/>
                </a:solidFill>
                <a:effectLst/>
                <a:latin typeface="Söhne"/>
              </a:rPr>
              <a:t>doğrudan</a:t>
            </a:r>
            <a:r>
              <a:rPr lang="en-US" b="0" i="0" dirty="0">
                <a:solidFill>
                  <a:srgbClr val="0D0D0D"/>
                </a:solidFill>
                <a:effectLst/>
                <a:latin typeface="Söhne"/>
              </a:rPr>
              <a:t> </a:t>
            </a:r>
            <a:r>
              <a:rPr lang="en-US" b="0" i="0" dirty="0" err="1">
                <a:solidFill>
                  <a:srgbClr val="0D0D0D"/>
                </a:solidFill>
                <a:effectLst/>
                <a:latin typeface="Söhne"/>
              </a:rPr>
              <a:t>müdahale</a:t>
            </a:r>
            <a:r>
              <a:rPr lang="en-US" b="0" i="0" dirty="0">
                <a:solidFill>
                  <a:srgbClr val="0D0D0D"/>
                </a:solidFill>
                <a:effectLst/>
                <a:latin typeface="Söhne"/>
              </a:rPr>
              <a:t> </a:t>
            </a:r>
            <a:r>
              <a:rPr lang="en-US" b="0" i="0" dirty="0" err="1">
                <a:solidFill>
                  <a:srgbClr val="0D0D0D"/>
                </a:solidFill>
                <a:effectLst/>
                <a:latin typeface="Söhne"/>
              </a:rPr>
              <a:t>etmez</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paydaşlar</a:t>
            </a:r>
            <a:r>
              <a:rPr lang="en-US" b="0" i="0" dirty="0">
                <a:solidFill>
                  <a:srgbClr val="0D0D0D"/>
                </a:solidFill>
                <a:effectLst/>
                <a:latin typeface="Söhne"/>
              </a:rPr>
              <a:t> </a:t>
            </a:r>
            <a:r>
              <a:rPr lang="en-US" b="0" i="0" dirty="0" err="1">
                <a:solidFill>
                  <a:srgbClr val="0D0D0D"/>
                </a:solidFill>
                <a:effectLst/>
                <a:latin typeface="Söhne"/>
              </a:rPr>
              <a:t>arasında</a:t>
            </a:r>
            <a:r>
              <a:rPr lang="en-US" b="0" i="0" dirty="0">
                <a:solidFill>
                  <a:srgbClr val="0D0D0D"/>
                </a:solidFill>
                <a:effectLst/>
                <a:latin typeface="Söhne"/>
              </a:rPr>
              <a:t> </a:t>
            </a:r>
            <a:r>
              <a:rPr lang="en-US" b="0" i="0" dirty="0" err="1">
                <a:solidFill>
                  <a:srgbClr val="0D0D0D"/>
                </a:solidFill>
                <a:effectLst/>
                <a:latin typeface="Söhne"/>
              </a:rPr>
              <a:t>iletişimi</a:t>
            </a:r>
            <a:r>
              <a:rPr lang="en-US" b="0" i="0" dirty="0">
                <a:solidFill>
                  <a:srgbClr val="0D0D0D"/>
                </a:solidFill>
                <a:effectLst/>
                <a:latin typeface="Söhne"/>
              </a:rPr>
              <a:t> </a:t>
            </a:r>
            <a:r>
              <a:rPr lang="en-US" b="0" i="0" dirty="0" err="1">
                <a:solidFill>
                  <a:srgbClr val="0D0D0D"/>
                </a:solidFill>
                <a:effectLst/>
                <a:latin typeface="Söhne"/>
              </a:rPr>
              <a:t>kolaylaştırır</a:t>
            </a:r>
            <a:r>
              <a:rPr lang="en-US" b="0" i="0" dirty="0">
                <a:solidFill>
                  <a:srgbClr val="0D0D0D"/>
                </a:solidFill>
                <a:effectLst/>
                <a:latin typeface="Söhne"/>
              </a:rPr>
              <a:t>.</a:t>
            </a:r>
          </a:p>
        </p:txBody>
      </p:sp>
      <p:pic>
        <p:nvPicPr>
          <p:cNvPr id="1026" name="Picture 2" descr="Scrum Master - İş Analizi, Scrum ve Agile Hakkında Bazı Notlar">
            <a:extLst>
              <a:ext uri="{FF2B5EF4-FFF2-40B4-BE49-F238E27FC236}">
                <a16:creationId xmlns:a16="http://schemas.microsoft.com/office/drawing/2014/main" id="{83FB7856-A291-4CCD-AF9D-8841A8489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3229282"/>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78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8F61A863-7DFC-4DFE-AF68-849B1564595D}"/>
              </a:ext>
            </a:extLst>
          </p:cNvPr>
          <p:cNvSpPr txBox="1"/>
          <p:nvPr/>
        </p:nvSpPr>
        <p:spPr>
          <a:xfrm>
            <a:off x="776748" y="438664"/>
            <a:ext cx="9979742" cy="2818079"/>
          </a:xfrm>
          <a:prstGeom prst="rect">
            <a:avLst/>
          </a:prstGeom>
          <a:noFill/>
        </p:spPr>
        <p:txBody>
          <a:bodyPr wrap="square">
            <a:spAutoFit/>
          </a:bodyPr>
          <a:lstStyle/>
          <a:p>
            <a:pPr algn="ctr">
              <a:lnSpc>
                <a:spcPct val="150000"/>
              </a:lnSpc>
            </a:pPr>
            <a:r>
              <a:rPr lang="en-US" b="1" i="0" dirty="0">
                <a:solidFill>
                  <a:srgbClr val="FF0000"/>
                </a:solidFill>
                <a:effectLst/>
                <a:latin typeface="Poppins" panose="00000500000000000000" pitchFamily="2" charset="-94"/>
              </a:rPr>
              <a:t>Product Owner</a:t>
            </a:r>
            <a:endParaRPr lang="tr-TR" b="1" i="0" dirty="0">
              <a:solidFill>
                <a:srgbClr val="FF0000"/>
              </a:solidFill>
              <a:effectLst/>
              <a:latin typeface="Poppins" panose="00000500000000000000" pitchFamily="2" charset="-94"/>
            </a:endParaRPr>
          </a:p>
          <a:p>
            <a:pPr marL="742950" lvl="1" indent="-285750" algn="just">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gereksinimlerini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önceliklerini</a:t>
            </a:r>
            <a:r>
              <a:rPr lang="en-US" b="0" i="0" dirty="0">
                <a:solidFill>
                  <a:srgbClr val="0D0D0D"/>
                </a:solidFill>
                <a:effectLst/>
                <a:latin typeface="Söhne"/>
              </a:rPr>
              <a:t> </a:t>
            </a:r>
            <a:r>
              <a:rPr lang="en-US" b="0" i="0" dirty="0" err="1">
                <a:solidFill>
                  <a:srgbClr val="0D0D0D"/>
                </a:solidFill>
                <a:effectLst/>
                <a:latin typeface="Söhne"/>
              </a:rPr>
              <a:t>belirleyen</a:t>
            </a:r>
            <a:r>
              <a:rPr lang="en-US" b="0" i="0" dirty="0">
                <a:solidFill>
                  <a:srgbClr val="0D0D0D"/>
                </a:solidFill>
                <a:effectLst/>
                <a:latin typeface="Söhne"/>
              </a:rPr>
              <a:t> </a:t>
            </a:r>
            <a:r>
              <a:rPr lang="en-US" b="0" i="0" dirty="0" err="1">
                <a:solidFill>
                  <a:srgbClr val="0D0D0D"/>
                </a:solidFill>
                <a:effectLst/>
                <a:latin typeface="Söhne"/>
              </a:rPr>
              <a:t>kişidir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a:t>
            </a:r>
            <a:r>
              <a:rPr lang="en-US" b="0" i="0" dirty="0">
                <a:solidFill>
                  <a:srgbClr val="0D0D0D"/>
                </a:solidFill>
                <a:effectLst/>
                <a:latin typeface="Söhne"/>
              </a:rPr>
              <a:t> </a:t>
            </a:r>
            <a:r>
              <a:rPr lang="en-US" b="0" i="0" dirty="0" err="1">
                <a:solidFill>
                  <a:srgbClr val="0D0D0D"/>
                </a:solidFill>
                <a:effectLst/>
                <a:latin typeface="Söhne"/>
              </a:rPr>
              <a:t>temsilcisidir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onların</a:t>
            </a:r>
            <a:r>
              <a:rPr lang="en-US" b="0" i="0" dirty="0">
                <a:solidFill>
                  <a:srgbClr val="0D0D0D"/>
                </a:solidFill>
                <a:effectLst/>
                <a:latin typeface="Söhne"/>
              </a:rPr>
              <a:t> </a:t>
            </a:r>
            <a:r>
              <a:rPr lang="en-US" b="0" i="0" dirty="0" err="1">
                <a:solidFill>
                  <a:srgbClr val="0D0D0D"/>
                </a:solidFill>
                <a:effectLst/>
                <a:latin typeface="Söhne"/>
              </a:rPr>
              <a:t>ihtiyaçlarını</a:t>
            </a:r>
            <a:r>
              <a:rPr lang="en-US" b="0" i="0" dirty="0">
                <a:solidFill>
                  <a:srgbClr val="0D0D0D"/>
                </a:solidFill>
                <a:effectLst/>
                <a:latin typeface="Söhne"/>
              </a:rPr>
              <a:t> </a:t>
            </a:r>
            <a:r>
              <a:rPr lang="en-US" b="0" i="0" dirty="0" err="1">
                <a:solidFill>
                  <a:srgbClr val="0D0D0D"/>
                </a:solidFill>
                <a:effectLst/>
                <a:latin typeface="Söhne"/>
              </a:rPr>
              <a:t>anlar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ihtiyaçlara</a:t>
            </a:r>
            <a:r>
              <a:rPr lang="en-US" b="0" i="0" dirty="0">
                <a:solidFill>
                  <a:srgbClr val="0D0D0D"/>
                </a:solidFill>
                <a:effectLst/>
                <a:latin typeface="Söhne"/>
              </a:rPr>
              <a:t> </a:t>
            </a:r>
            <a:r>
              <a:rPr lang="en-US" b="0" i="0" dirty="0" err="1">
                <a:solidFill>
                  <a:srgbClr val="0D0D0D"/>
                </a:solidFill>
                <a:effectLst/>
                <a:latin typeface="Söhne"/>
              </a:rPr>
              <a:t>odaklanmasını</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sürecinde</a:t>
            </a:r>
            <a:r>
              <a:rPr lang="en-US" b="0" i="0" dirty="0">
                <a:solidFill>
                  <a:srgbClr val="0D0D0D"/>
                </a:solidFill>
                <a:effectLst/>
                <a:latin typeface="Söhne"/>
              </a:rPr>
              <a:t> </a:t>
            </a:r>
            <a:r>
              <a:rPr lang="en-US" b="0" i="0" dirty="0" err="1">
                <a:solidFill>
                  <a:srgbClr val="0D0D0D"/>
                </a:solidFill>
                <a:effectLst/>
                <a:latin typeface="Söhne"/>
              </a:rPr>
              <a:t>sürekli</a:t>
            </a:r>
            <a:r>
              <a:rPr lang="en-US" b="0" i="0" dirty="0">
                <a:solidFill>
                  <a:srgbClr val="0D0D0D"/>
                </a:solidFill>
                <a:effectLst/>
                <a:latin typeface="Söhne"/>
              </a:rPr>
              <a:t> </a:t>
            </a:r>
            <a:r>
              <a:rPr lang="en-US" b="0" i="0" dirty="0" err="1">
                <a:solidFill>
                  <a:srgbClr val="0D0D0D"/>
                </a:solidFill>
                <a:effectLst/>
                <a:latin typeface="Söhne"/>
              </a:rPr>
              <a:t>geri</a:t>
            </a:r>
            <a:r>
              <a:rPr lang="en-US" b="0" i="0" dirty="0">
                <a:solidFill>
                  <a:srgbClr val="0D0D0D"/>
                </a:solidFill>
                <a:effectLst/>
                <a:latin typeface="Söhne"/>
              </a:rPr>
              <a:t> </a:t>
            </a:r>
            <a:r>
              <a:rPr lang="en-US" b="0" i="0" dirty="0" err="1">
                <a:solidFill>
                  <a:srgbClr val="0D0D0D"/>
                </a:solidFill>
                <a:effectLst/>
                <a:latin typeface="Söhne"/>
              </a:rPr>
              <a:t>bildirim</a:t>
            </a:r>
            <a:r>
              <a:rPr lang="en-US" b="0" i="0" dirty="0">
                <a:solidFill>
                  <a:srgbClr val="0D0D0D"/>
                </a:solidFill>
                <a:effectLst/>
                <a:latin typeface="Söhne"/>
              </a:rPr>
              <a:t> </a:t>
            </a:r>
            <a:r>
              <a:rPr lang="en-US" b="0" i="0" dirty="0" err="1">
                <a:solidFill>
                  <a:srgbClr val="0D0D0D"/>
                </a:solidFill>
                <a:effectLst/>
                <a:latin typeface="Söhne"/>
              </a:rPr>
              <a:t>sağlar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gereksinimleri</a:t>
            </a:r>
            <a:r>
              <a:rPr lang="en-US" b="0" i="0" dirty="0">
                <a:solidFill>
                  <a:srgbClr val="0D0D0D"/>
                </a:solidFill>
                <a:effectLst/>
                <a:latin typeface="Söhne"/>
              </a:rPr>
              <a:t> </a:t>
            </a:r>
            <a:r>
              <a:rPr lang="en-US" b="0" i="0" dirty="0" err="1">
                <a:solidFill>
                  <a:srgbClr val="0D0D0D"/>
                </a:solidFill>
                <a:effectLst/>
                <a:latin typeface="Söhne"/>
              </a:rPr>
              <a:t>günceller</a:t>
            </a:r>
            <a:r>
              <a:rPr lang="en-US" b="0" i="0" dirty="0">
                <a:solidFill>
                  <a:srgbClr val="0D0D0D"/>
                </a:solidFill>
                <a:effectLst/>
                <a:latin typeface="Söhne"/>
              </a:rPr>
              <a:t>.</a:t>
            </a:r>
          </a:p>
          <a:p>
            <a:pPr marL="742950" lvl="1" indent="-285750" algn="just">
              <a:buFont typeface="+mj-lt"/>
              <a:buAutoNum type="arabicPeriod"/>
            </a:pPr>
            <a:r>
              <a:rPr lang="en-US" b="0" i="0" dirty="0">
                <a:solidFill>
                  <a:srgbClr val="0D0D0D"/>
                </a:solidFill>
                <a:effectLst/>
                <a:latin typeface="Söhne"/>
              </a:rPr>
              <a:t>Product Owner, </a:t>
            </a:r>
            <a:r>
              <a:rPr lang="en-US" b="0" i="0" dirty="0" err="1">
                <a:solidFill>
                  <a:srgbClr val="0D0D0D"/>
                </a:solidFill>
                <a:effectLst/>
                <a:latin typeface="Söhne"/>
              </a:rPr>
              <a:t>takıma</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neden</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olduğunu</a:t>
            </a:r>
            <a:r>
              <a:rPr lang="en-US" b="0" i="0" dirty="0">
                <a:solidFill>
                  <a:srgbClr val="0D0D0D"/>
                </a:solidFill>
                <a:effectLst/>
                <a:latin typeface="Söhne"/>
              </a:rPr>
              <a:t> </a:t>
            </a:r>
            <a:r>
              <a:rPr lang="en-US" b="0" i="0" dirty="0" err="1">
                <a:solidFill>
                  <a:srgbClr val="0D0D0D"/>
                </a:solidFill>
                <a:effectLst/>
                <a:latin typeface="Söhne"/>
              </a:rPr>
              <a:t>anlatır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sonuçlarının</a:t>
            </a:r>
            <a:r>
              <a:rPr lang="en-US" b="0" i="0" dirty="0">
                <a:solidFill>
                  <a:srgbClr val="0D0D0D"/>
                </a:solidFill>
                <a:effectLst/>
                <a:latin typeface="Söhne"/>
              </a:rPr>
              <a:t> </a:t>
            </a:r>
            <a:r>
              <a:rPr lang="en-US" b="0" i="0" dirty="0" err="1">
                <a:solidFill>
                  <a:srgbClr val="0D0D0D"/>
                </a:solidFill>
                <a:effectLst/>
                <a:latin typeface="Söhne"/>
              </a:rPr>
              <a:t>nasıl</a:t>
            </a:r>
            <a:r>
              <a:rPr lang="en-US" b="0" i="0" dirty="0">
                <a:solidFill>
                  <a:srgbClr val="0D0D0D"/>
                </a:solidFill>
                <a:effectLst/>
                <a:latin typeface="Söhne"/>
              </a:rPr>
              <a:t> </a:t>
            </a:r>
            <a:r>
              <a:rPr lang="en-US" b="0" i="0" dirty="0" err="1">
                <a:solidFill>
                  <a:srgbClr val="0D0D0D"/>
                </a:solidFill>
                <a:effectLst/>
                <a:latin typeface="Söhne"/>
              </a:rPr>
              <a:t>değer</a:t>
            </a:r>
            <a:r>
              <a:rPr lang="en-US" b="0" i="0" dirty="0">
                <a:solidFill>
                  <a:srgbClr val="0D0D0D"/>
                </a:solidFill>
                <a:effectLst/>
                <a:latin typeface="Söhne"/>
              </a:rPr>
              <a:t> </a:t>
            </a:r>
            <a:r>
              <a:rPr lang="en-US" b="0" i="0" dirty="0" err="1">
                <a:solidFill>
                  <a:srgbClr val="0D0D0D"/>
                </a:solidFill>
                <a:effectLst/>
                <a:latin typeface="Söhne"/>
              </a:rPr>
              <a:t>sağlayacağını</a:t>
            </a:r>
            <a:r>
              <a:rPr lang="en-US" b="0" i="0" dirty="0">
                <a:solidFill>
                  <a:srgbClr val="0D0D0D"/>
                </a:solidFill>
                <a:effectLst/>
                <a:latin typeface="Söhne"/>
              </a:rPr>
              <a:t> </a:t>
            </a:r>
            <a:r>
              <a:rPr lang="en-US" b="0" i="0" dirty="0" err="1">
                <a:solidFill>
                  <a:srgbClr val="0D0D0D"/>
                </a:solidFill>
                <a:effectLst/>
                <a:latin typeface="Söhne"/>
              </a:rPr>
              <a:t>açıklar</a:t>
            </a:r>
            <a:r>
              <a:rPr lang="en-US" b="0" i="0" dirty="0">
                <a:solidFill>
                  <a:srgbClr val="0D0D0D"/>
                </a:solidFill>
                <a:effectLst/>
                <a:latin typeface="Söhne"/>
              </a:rPr>
              <a:t>.</a:t>
            </a:r>
          </a:p>
          <a:p>
            <a:pPr marL="742950" lvl="1" indent="-285750" algn="just">
              <a:buFont typeface="+mj-lt"/>
              <a:buAutoNum type="arabicPeriod"/>
            </a:pP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bütçesi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zaman </a:t>
            </a:r>
            <a:r>
              <a:rPr lang="en-US" b="0" i="0" dirty="0" err="1">
                <a:solidFill>
                  <a:srgbClr val="0D0D0D"/>
                </a:solidFill>
                <a:effectLst/>
                <a:latin typeface="Söhne"/>
              </a:rPr>
              <a:t>çizelgesi</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konularda</a:t>
            </a:r>
            <a:r>
              <a:rPr lang="en-US" b="0" i="0" dirty="0">
                <a:solidFill>
                  <a:srgbClr val="0D0D0D"/>
                </a:solidFill>
                <a:effectLst/>
                <a:latin typeface="Söhne"/>
              </a:rPr>
              <a:t> </a:t>
            </a:r>
            <a:r>
              <a:rPr lang="en-US" b="0" i="0" dirty="0" err="1">
                <a:solidFill>
                  <a:srgbClr val="0D0D0D"/>
                </a:solidFill>
                <a:effectLst/>
                <a:latin typeface="Söhne"/>
              </a:rPr>
              <a:t>karar</a:t>
            </a:r>
            <a:r>
              <a:rPr lang="en-US" b="0" i="0" dirty="0">
                <a:solidFill>
                  <a:srgbClr val="0D0D0D"/>
                </a:solidFill>
                <a:effectLst/>
                <a:latin typeface="Söhne"/>
              </a:rPr>
              <a:t> alma </a:t>
            </a:r>
            <a:r>
              <a:rPr lang="en-US" b="0" i="0" dirty="0" err="1">
                <a:solidFill>
                  <a:srgbClr val="0D0D0D"/>
                </a:solidFill>
                <a:effectLst/>
                <a:latin typeface="Söhne"/>
              </a:rPr>
              <a:t>yetkisine</a:t>
            </a:r>
            <a:r>
              <a:rPr lang="en-US" b="0" i="0" dirty="0">
                <a:solidFill>
                  <a:srgbClr val="0D0D0D"/>
                </a:solidFill>
                <a:effectLst/>
                <a:latin typeface="Söhne"/>
              </a:rPr>
              <a:t> </a:t>
            </a:r>
            <a:r>
              <a:rPr lang="en-US" b="0" i="0" dirty="0" err="1">
                <a:solidFill>
                  <a:srgbClr val="0D0D0D"/>
                </a:solidFill>
                <a:effectLst/>
                <a:latin typeface="Söhne"/>
              </a:rPr>
              <a:t>sahiptir</a:t>
            </a:r>
            <a:r>
              <a:rPr lang="en-US" b="0" i="0" dirty="0">
                <a:solidFill>
                  <a:srgbClr val="0D0D0D"/>
                </a:solidFill>
                <a:effectLst/>
                <a:latin typeface="Söhne"/>
              </a:rPr>
              <a:t>.</a:t>
            </a:r>
          </a:p>
          <a:p>
            <a:pPr algn="just">
              <a:lnSpc>
                <a:spcPct val="150000"/>
              </a:lnSpc>
            </a:pPr>
            <a:endParaRPr lang="en-US" dirty="0"/>
          </a:p>
        </p:txBody>
      </p:sp>
      <p:pic>
        <p:nvPicPr>
          <p:cNvPr id="3074" name="Picture 2" descr="Scrum Roles #2 Product Owner | Let's Scrum it!">
            <a:extLst>
              <a:ext uri="{FF2B5EF4-FFF2-40B4-BE49-F238E27FC236}">
                <a16:creationId xmlns:a16="http://schemas.microsoft.com/office/drawing/2014/main" id="{D9350CFC-FE70-45E8-A962-B6BD4498B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55" y="3429000"/>
            <a:ext cx="5117967" cy="267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90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01D0C9E-72DD-48B9-A516-EF6ED8F6912C}"/>
              </a:ext>
            </a:extLst>
          </p:cNvPr>
          <p:cNvSpPr txBox="1"/>
          <p:nvPr/>
        </p:nvSpPr>
        <p:spPr>
          <a:xfrm>
            <a:off x="811161" y="601262"/>
            <a:ext cx="10569678" cy="2446824"/>
          </a:xfrm>
          <a:prstGeom prst="rect">
            <a:avLst/>
          </a:prstGeom>
          <a:noFill/>
        </p:spPr>
        <p:txBody>
          <a:bodyPr wrap="square">
            <a:spAutoFit/>
          </a:bodyPr>
          <a:lstStyle/>
          <a:p>
            <a:pPr algn="ctr">
              <a:lnSpc>
                <a:spcPct val="150000"/>
              </a:lnSpc>
            </a:pPr>
            <a:r>
              <a:rPr lang="tr-TR" b="1" dirty="0">
                <a:solidFill>
                  <a:srgbClr val="FF0000"/>
                </a:solidFill>
              </a:rPr>
              <a:t>Development Team </a:t>
            </a:r>
          </a:p>
          <a:p>
            <a:pPr marL="742950" lvl="1" indent="-285750" algn="l">
              <a:buFont typeface="+mj-lt"/>
              <a:buAutoNum type="arabicPeriod"/>
            </a:pPr>
            <a:r>
              <a:rPr lang="en-US" b="0" i="0" dirty="0">
                <a:solidFill>
                  <a:srgbClr val="0D0D0D"/>
                </a:solidFill>
                <a:effectLst/>
                <a:latin typeface="Söhne"/>
              </a:rPr>
              <a:t>Development Team,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geliştirilmesinden</a:t>
            </a:r>
            <a:r>
              <a:rPr lang="en-US" b="0" i="0" dirty="0">
                <a:solidFill>
                  <a:srgbClr val="0D0D0D"/>
                </a:solidFill>
                <a:effectLst/>
                <a:latin typeface="Söhne"/>
              </a:rPr>
              <a:t> </a:t>
            </a:r>
            <a:r>
              <a:rPr lang="en-US" b="0" i="0" dirty="0" err="1">
                <a:solidFill>
                  <a:srgbClr val="0D0D0D"/>
                </a:solidFill>
                <a:effectLst/>
                <a:latin typeface="Söhne"/>
              </a:rPr>
              <a:t>sorumlu</a:t>
            </a:r>
            <a:r>
              <a:rPr lang="en-US" b="0" i="0" dirty="0">
                <a:solidFill>
                  <a:srgbClr val="0D0D0D"/>
                </a:solidFill>
                <a:effectLst/>
                <a:latin typeface="Söhne"/>
              </a:rPr>
              <a:t> </a:t>
            </a:r>
            <a:r>
              <a:rPr lang="en-US" b="0" i="0" dirty="0" err="1">
                <a:solidFill>
                  <a:srgbClr val="0D0D0D"/>
                </a:solidFill>
                <a:effectLst/>
                <a:latin typeface="Söhne"/>
              </a:rPr>
              <a:t>olan</a:t>
            </a:r>
            <a:r>
              <a:rPr lang="en-US" b="0" i="0" dirty="0">
                <a:solidFill>
                  <a:srgbClr val="0D0D0D"/>
                </a:solidFill>
                <a:effectLst/>
                <a:latin typeface="Söhne"/>
              </a:rPr>
              <a:t> </a:t>
            </a:r>
            <a:r>
              <a:rPr lang="en-US" b="0" i="0" dirty="0" err="1">
                <a:solidFill>
                  <a:srgbClr val="0D0D0D"/>
                </a:solidFill>
                <a:effectLst/>
                <a:latin typeface="Söhne"/>
              </a:rPr>
              <a:t>küçük</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kendini</a:t>
            </a:r>
            <a:r>
              <a:rPr lang="en-US" b="0" i="0" dirty="0">
                <a:solidFill>
                  <a:srgbClr val="0D0D0D"/>
                </a:solidFill>
                <a:effectLst/>
                <a:latin typeface="Söhne"/>
              </a:rPr>
              <a:t> organize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ekiptir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yazılım</a:t>
            </a:r>
            <a:r>
              <a:rPr lang="en-US" b="0" i="0" dirty="0">
                <a:solidFill>
                  <a:srgbClr val="0D0D0D"/>
                </a:solidFill>
                <a:effectLst/>
                <a:latin typeface="Söhne"/>
              </a:rPr>
              <a:t> </a:t>
            </a:r>
            <a:r>
              <a:rPr lang="en-US" b="0" i="0" dirty="0" err="1">
                <a:solidFill>
                  <a:srgbClr val="0D0D0D"/>
                </a:solidFill>
                <a:effectLst/>
                <a:latin typeface="Söhne"/>
              </a:rPr>
              <a:t>geliştirme</a:t>
            </a:r>
            <a:r>
              <a:rPr lang="en-US" b="0" i="0" dirty="0">
                <a:solidFill>
                  <a:srgbClr val="0D0D0D"/>
                </a:solidFill>
                <a:effectLst/>
                <a:latin typeface="Söhne"/>
              </a:rPr>
              <a:t>, test </a:t>
            </a:r>
            <a:r>
              <a:rPr lang="en-US" b="0" i="0" dirty="0" err="1">
                <a:solidFill>
                  <a:srgbClr val="0D0D0D"/>
                </a:solidFill>
                <a:effectLst/>
                <a:latin typeface="Söhne"/>
              </a:rPr>
              <a:t>etme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tasarım</a:t>
            </a:r>
            <a:r>
              <a:rPr lang="en-US" b="0" i="0" dirty="0">
                <a:solidFill>
                  <a:srgbClr val="0D0D0D"/>
                </a:solidFill>
                <a:effectLst/>
                <a:latin typeface="Söhne"/>
              </a:rPr>
              <a: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çeşitli</a:t>
            </a:r>
            <a:r>
              <a:rPr lang="en-US" b="0" i="0" dirty="0">
                <a:solidFill>
                  <a:srgbClr val="0D0D0D"/>
                </a:solidFill>
                <a:effectLst/>
                <a:latin typeface="Söhne"/>
              </a:rPr>
              <a:t> </a:t>
            </a:r>
            <a:r>
              <a:rPr lang="en-US" b="0" i="0" dirty="0" err="1">
                <a:solidFill>
                  <a:srgbClr val="0D0D0D"/>
                </a:solidFill>
                <a:effectLst/>
                <a:latin typeface="Söhne"/>
              </a:rPr>
              <a:t>becerilere</a:t>
            </a:r>
            <a:r>
              <a:rPr lang="en-US" b="0" i="0" dirty="0">
                <a:solidFill>
                  <a:srgbClr val="0D0D0D"/>
                </a:solidFill>
                <a:effectLst/>
                <a:latin typeface="Söhne"/>
              </a:rPr>
              <a:t> </a:t>
            </a:r>
            <a:r>
              <a:rPr lang="en-US" b="0" i="0" dirty="0" err="1">
                <a:solidFill>
                  <a:srgbClr val="0D0D0D"/>
                </a:solidFill>
                <a:effectLst/>
                <a:latin typeface="Söhne"/>
              </a:rPr>
              <a:t>sahip</a:t>
            </a:r>
            <a:r>
              <a:rPr lang="en-US" b="0" i="0" dirty="0">
                <a:solidFill>
                  <a:srgbClr val="0D0D0D"/>
                </a:solidFill>
                <a:effectLst/>
                <a:latin typeface="Söhne"/>
              </a:rPr>
              <a:t> </a:t>
            </a:r>
            <a:r>
              <a:rPr lang="en-US" b="0" i="0" dirty="0" err="1">
                <a:solidFill>
                  <a:srgbClr val="0D0D0D"/>
                </a:solidFill>
                <a:effectLst/>
                <a:latin typeface="Söhne"/>
              </a:rPr>
              <a:t>olabilir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Scrum </a:t>
            </a:r>
            <a:r>
              <a:rPr lang="en-US" b="0" i="0" dirty="0" err="1">
                <a:solidFill>
                  <a:srgbClr val="0D0D0D"/>
                </a:solidFill>
                <a:effectLst/>
                <a:latin typeface="Söhne"/>
              </a:rPr>
              <a:t>prensiplerine</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hedeflerine</a:t>
            </a:r>
            <a:r>
              <a:rPr lang="en-US" b="0" i="0" dirty="0">
                <a:solidFill>
                  <a:srgbClr val="0D0D0D"/>
                </a:solidFill>
                <a:effectLst/>
                <a:latin typeface="Söhne"/>
              </a:rPr>
              <a:t> </a:t>
            </a:r>
            <a:r>
              <a:rPr lang="en-US" b="0" i="0" dirty="0" err="1">
                <a:solidFill>
                  <a:srgbClr val="0D0D0D"/>
                </a:solidFill>
                <a:effectLst/>
                <a:latin typeface="Söhne"/>
              </a:rPr>
              <a:t>uygun</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planlar</a:t>
            </a:r>
            <a:r>
              <a:rPr lang="en-US" b="0" i="0" dirty="0">
                <a:solidFill>
                  <a:srgbClr val="0D0D0D"/>
                </a:solidFill>
                <a:effectLst/>
                <a:latin typeface="Söhne"/>
              </a:rPr>
              <a:t>, </a:t>
            </a:r>
            <a:r>
              <a:rPr lang="en-US" b="0" i="0" dirty="0" err="1">
                <a:solidFill>
                  <a:srgbClr val="0D0D0D"/>
                </a:solidFill>
                <a:effectLst/>
                <a:latin typeface="Söhne"/>
              </a:rPr>
              <a:t>gerçekleştirir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a:t>
            </a:r>
          </a:p>
          <a:p>
            <a:pPr marL="742950" lvl="1" indent="-285750" algn="l">
              <a:buFont typeface="+mj-lt"/>
              <a:buAutoNum type="arabicPeriod"/>
            </a:pP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ürün</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değerli</a:t>
            </a:r>
            <a:r>
              <a:rPr lang="en-US" b="0" i="0" dirty="0">
                <a:solidFill>
                  <a:srgbClr val="0D0D0D"/>
                </a:solidFill>
                <a:effectLst/>
                <a:latin typeface="Söhne"/>
              </a:rPr>
              <a:t> </a:t>
            </a:r>
            <a:r>
              <a:rPr lang="en-US" b="0" i="0" dirty="0" err="1">
                <a:solidFill>
                  <a:srgbClr val="0D0D0D"/>
                </a:solidFill>
                <a:effectLst/>
                <a:latin typeface="Söhne"/>
              </a:rPr>
              <a:t>özellikleri</a:t>
            </a:r>
            <a:r>
              <a:rPr lang="en-US" b="0" i="0" dirty="0">
                <a:solidFill>
                  <a:srgbClr val="0D0D0D"/>
                </a:solidFill>
                <a:effectLst/>
                <a:latin typeface="Söhne"/>
              </a:rPr>
              <a:t> </a:t>
            </a:r>
            <a:r>
              <a:rPr lang="en-US" b="0" i="0" dirty="0" err="1">
                <a:solidFill>
                  <a:srgbClr val="0D0D0D"/>
                </a:solidFill>
                <a:effectLst/>
                <a:latin typeface="Söhne"/>
              </a:rPr>
              <a:t>en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sürede</a:t>
            </a:r>
            <a:r>
              <a:rPr lang="en-US" b="0" i="0" dirty="0">
                <a:solidFill>
                  <a:srgbClr val="0D0D0D"/>
                </a:solidFill>
                <a:effectLst/>
                <a:latin typeface="Söhne"/>
              </a:rPr>
              <a:t> </a:t>
            </a:r>
            <a:r>
              <a:rPr lang="en-US" b="0" i="0" dirty="0" err="1">
                <a:solidFill>
                  <a:srgbClr val="0D0D0D"/>
                </a:solidFill>
                <a:effectLst/>
                <a:latin typeface="Söhne"/>
              </a:rPr>
              <a:t>teslim</a:t>
            </a:r>
            <a:r>
              <a:rPr lang="en-US" b="0" i="0" dirty="0">
                <a:solidFill>
                  <a:srgbClr val="0D0D0D"/>
                </a:solidFill>
                <a:effectLst/>
                <a:latin typeface="Söhne"/>
              </a:rPr>
              <a:t> </a:t>
            </a:r>
            <a:r>
              <a:rPr lang="en-US" b="0" i="0" dirty="0" err="1">
                <a:solidFill>
                  <a:srgbClr val="0D0D0D"/>
                </a:solidFill>
                <a:effectLst/>
                <a:latin typeface="Söhne"/>
              </a:rPr>
              <a:t>etmeyi</a:t>
            </a:r>
            <a:r>
              <a:rPr lang="en-US" b="0" i="0" dirty="0">
                <a:solidFill>
                  <a:srgbClr val="0D0D0D"/>
                </a:solidFill>
                <a:effectLst/>
                <a:latin typeface="Söhne"/>
              </a:rPr>
              <a:t> </a:t>
            </a:r>
            <a:r>
              <a:rPr lang="en-US" b="0" i="0" dirty="0" err="1">
                <a:solidFill>
                  <a:srgbClr val="0D0D0D"/>
                </a:solidFill>
                <a:effectLst/>
                <a:latin typeface="Söhne"/>
              </a:rPr>
              <a:t>amaçlar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Her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kendisine</a:t>
            </a:r>
            <a:r>
              <a:rPr lang="en-US" b="0" i="0" dirty="0">
                <a:solidFill>
                  <a:srgbClr val="0D0D0D"/>
                </a:solidFill>
                <a:effectLst/>
                <a:latin typeface="Söhne"/>
              </a:rPr>
              <a:t> </a:t>
            </a:r>
            <a:r>
              <a:rPr lang="en-US" b="0" i="0" dirty="0" err="1">
                <a:solidFill>
                  <a:srgbClr val="0D0D0D"/>
                </a:solidFill>
                <a:effectLst/>
                <a:latin typeface="Söhne"/>
              </a:rPr>
              <a:t>verilen</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alır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tamamlar</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ilerlemeyi</a:t>
            </a:r>
            <a:r>
              <a:rPr lang="en-US" b="0" i="0" dirty="0">
                <a:solidFill>
                  <a:srgbClr val="0D0D0D"/>
                </a:solidFill>
                <a:effectLst/>
                <a:latin typeface="Söhne"/>
              </a:rPr>
              <a:t> </a:t>
            </a:r>
            <a:r>
              <a:rPr lang="en-US" b="0" i="0" dirty="0" err="1">
                <a:solidFill>
                  <a:srgbClr val="0D0D0D"/>
                </a:solidFill>
                <a:effectLst/>
                <a:latin typeface="Söhne"/>
              </a:rPr>
              <a:t>izler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Sprint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üretilen</a:t>
            </a:r>
            <a:r>
              <a:rPr lang="en-US" b="0" i="0" dirty="0">
                <a:solidFill>
                  <a:srgbClr val="0D0D0D"/>
                </a:solidFill>
                <a:effectLst/>
                <a:latin typeface="Söhne"/>
              </a:rPr>
              <a:t> </a:t>
            </a:r>
            <a:r>
              <a:rPr lang="en-US" b="0" i="0" dirty="0" err="1">
                <a:solidFill>
                  <a:srgbClr val="0D0D0D"/>
                </a:solidFill>
                <a:effectLst/>
                <a:latin typeface="Söhne"/>
              </a:rPr>
              <a:t>işi</a:t>
            </a:r>
            <a:r>
              <a:rPr lang="en-US" b="0" i="0" dirty="0">
                <a:solidFill>
                  <a:srgbClr val="0D0D0D"/>
                </a:solidFill>
                <a:effectLst/>
                <a:latin typeface="Söhne"/>
              </a:rPr>
              <a:t> </a:t>
            </a:r>
            <a:r>
              <a:rPr lang="en-US" b="0" i="0" dirty="0" err="1">
                <a:solidFill>
                  <a:srgbClr val="0D0D0D"/>
                </a:solidFill>
                <a:effectLst/>
                <a:latin typeface="Söhne"/>
              </a:rPr>
              <a:t>değerlendirir</a:t>
            </a:r>
            <a:r>
              <a:rPr lang="en-US" b="0" i="0" dirty="0">
                <a:solidFill>
                  <a:srgbClr val="0D0D0D"/>
                </a:solidFill>
                <a:effectLst/>
                <a:latin typeface="Söhne"/>
              </a:rPr>
              <a:t>.</a:t>
            </a:r>
          </a:p>
        </p:txBody>
      </p:sp>
      <p:pic>
        <p:nvPicPr>
          <p:cNvPr id="2050" name="Picture 2" descr="What an Agile Software Development Team Structure Looks Like - DEV Community">
            <a:extLst>
              <a:ext uri="{FF2B5EF4-FFF2-40B4-BE49-F238E27FC236}">
                <a16:creationId xmlns:a16="http://schemas.microsoft.com/office/drawing/2014/main" id="{63DD009A-5FC2-4C3B-9011-86142CC79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254774"/>
            <a:ext cx="5562249" cy="312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62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AB1D69-4E66-45FB-AD9D-A9BB6A306F68}"/>
              </a:ext>
            </a:extLst>
          </p:cNvPr>
          <p:cNvSpPr>
            <a:spLocks noGrp="1"/>
          </p:cNvSpPr>
          <p:nvPr>
            <p:ph idx="1"/>
          </p:nvPr>
        </p:nvSpPr>
        <p:spPr/>
        <p:txBody>
          <a:bodyPr>
            <a:normAutofit fontScale="92500" lnSpcReduction="10000"/>
          </a:bodyPr>
          <a:lstStyle/>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Geçmişte insanların ömrünü aşan, yarım yüzyılda elde edilen ilerleme seviyesi, bugün neredeyse sadece bir aydaki yenilik ve gelişim miktarına denk.</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Her an hızla değişen bu zamanda, zamana uymanın tek yolu, hızlı, atik ve çevik olmak.</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Doğada da güçlü olan değil adapte olanın kazandığı bir gerçek. Örneğin ışık azalınca, var olan ışığı maksimum verimli kullanmaya ayarlanmış olan gözler, ne kadar iyi görürse görsün, karanlıktan çıktığında hızla adapte olamazsa, kaybediyor. Temel olarak bakarsak, Amazonlarda büyük kedilerin hayatını sürdürmesini sağlayan mekanizma ile bizim hayatta başarılı olmamız aynı yetiye dayanıyor: uyumlanma.</a:t>
            </a:r>
            <a:endParaRPr lang="en-US" sz="1800" dirty="0">
              <a:effectLst/>
              <a:latin typeface="Times New Roman" panose="02020603050405020304" pitchFamily="18" charset="0"/>
              <a:ea typeface="Times New Roman" panose="02020603050405020304" pitchFamily="18" charset="0"/>
            </a:endParaRPr>
          </a:p>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Karanlıktan ışığa geçince ayarlanamayan gözler gibi, geçen yüzyıl boyunca başarılı olan bir şirket, son 5 yıldaki (hızı da gittikçe artan) değişime uyum gösteremezse aramızdan ayrılıyor.</a:t>
            </a:r>
            <a:endParaRPr lang="en-US" sz="1800" dirty="0">
              <a:effectLst/>
              <a:latin typeface="Times New Roman" panose="02020603050405020304" pitchFamily="18" charset="0"/>
              <a:ea typeface="Times New Roman" panose="02020603050405020304" pitchFamily="18" charset="0"/>
            </a:endParaRPr>
          </a:p>
          <a:p>
            <a:pPr algn="just"/>
            <a:r>
              <a:rPr lang="tr-TR" sz="1800" spc="-5" dirty="0">
                <a:solidFill>
                  <a:srgbClr val="292929"/>
                </a:solidFill>
                <a:effectLst/>
                <a:latin typeface="Arial" panose="020B0604020202020204" pitchFamily="34" charset="0"/>
                <a:ea typeface="Times New Roman" panose="02020603050405020304" pitchFamily="18" charset="0"/>
              </a:rPr>
              <a:t>Bu akışın bizim iş alanımız olan yazılım geliştirmedeki doğal sonucu, klasik yöntemleri bırakıp, daha uyumlanabilir yöntemlerle çalışmak olmalıdır.</a:t>
            </a:r>
            <a:endParaRPr lang="en-US" dirty="0"/>
          </a:p>
        </p:txBody>
      </p:sp>
      <p:sp>
        <p:nvSpPr>
          <p:cNvPr id="5" name="Başlık 4">
            <a:extLst>
              <a:ext uri="{FF2B5EF4-FFF2-40B4-BE49-F238E27FC236}">
                <a16:creationId xmlns:a16="http://schemas.microsoft.com/office/drawing/2014/main" id="{9A1B9409-0D43-D89B-01DA-4B1E27B88FD2}"/>
              </a:ext>
            </a:extLst>
          </p:cNvPr>
          <p:cNvSpPr>
            <a:spLocks noGrp="1"/>
          </p:cNvSpPr>
          <p:nvPr>
            <p:ph type="title"/>
          </p:nvPr>
        </p:nvSpPr>
        <p:spPr/>
        <p:txBody>
          <a:bodyPr/>
          <a:lstStyle/>
          <a:p>
            <a:r>
              <a:rPr lang="tr-TR" dirty="0"/>
              <a:t>Değişim, gelişim, yenilik, uyum</a:t>
            </a:r>
            <a:endParaRPr lang="en-US" dirty="0"/>
          </a:p>
        </p:txBody>
      </p:sp>
    </p:spTree>
    <p:extLst>
      <p:ext uri="{BB962C8B-B14F-4D97-AF65-F5344CB8AC3E}">
        <p14:creationId xmlns:p14="http://schemas.microsoft.com/office/powerpoint/2010/main" val="4082347381"/>
      </p:ext>
    </p:extLst>
  </p:cSld>
  <p:clrMapOvr>
    <a:masterClrMapping/>
  </p:clrMapOvr>
  <mc:AlternateContent xmlns:mc="http://schemas.openxmlformats.org/markup-compatibility/2006">
    <mc:Choice xmlns:p14="http://schemas.microsoft.com/office/powerpoint/2010/main" Requires="p14">
      <p:transition spd="slow" p14:dur="2000" advTm="50537"/>
    </mc:Choice>
    <mc:Fallback>
      <p:transition spd="slow" advTm="5053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D5774D-6E46-5A9E-A828-B045030CAF76}"/>
              </a:ext>
            </a:extLst>
          </p:cNvPr>
          <p:cNvSpPr>
            <a:spLocks noGrp="1"/>
          </p:cNvSpPr>
          <p:nvPr>
            <p:ph type="title"/>
          </p:nvPr>
        </p:nvSpPr>
        <p:spPr/>
        <p:txBody>
          <a:bodyPr/>
          <a:lstStyle/>
          <a:p>
            <a:r>
              <a:rPr lang="tr-TR" dirty="0"/>
              <a:t>Olaylar</a:t>
            </a:r>
            <a:endParaRPr lang="en-US" dirty="0"/>
          </a:p>
        </p:txBody>
      </p:sp>
      <p:sp>
        <p:nvSpPr>
          <p:cNvPr id="3" name="İçerik Yer Tutucusu 2">
            <a:extLst>
              <a:ext uri="{FF2B5EF4-FFF2-40B4-BE49-F238E27FC236}">
                <a16:creationId xmlns:a16="http://schemas.microsoft.com/office/drawing/2014/main" id="{096EB7C8-DC71-03B9-2C44-1D42A81F9D98}"/>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Sprint:</a:t>
            </a:r>
            <a:r>
              <a:rPr lang="en-US" b="0" i="0" dirty="0">
                <a:solidFill>
                  <a:srgbClr val="0D0D0D"/>
                </a:solidFill>
                <a:effectLst/>
                <a:latin typeface="Söhne"/>
              </a:rPr>
              <a:t> </a:t>
            </a:r>
            <a:r>
              <a:rPr lang="en-US" b="0" i="0" dirty="0" err="1">
                <a:solidFill>
                  <a:srgbClr val="0D0D0D"/>
                </a:solidFill>
                <a:effectLst/>
                <a:latin typeface="Söhne"/>
              </a:rPr>
              <a:t>Belirlenmiş</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aralığında</a:t>
            </a:r>
            <a:r>
              <a:rPr lang="en-US" b="0" i="0" dirty="0">
                <a:solidFill>
                  <a:srgbClr val="0D0D0D"/>
                </a:solidFill>
                <a:effectLst/>
                <a:latin typeface="Söhne"/>
              </a:rPr>
              <a:t> </a:t>
            </a:r>
            <a:r>
              <a:rPr lang="en-US" b="0" i="0" dirty="0" err="1">
                <a:solidFill>
                  <a:srgbClr val="0D0D0D"/>
                </a:solidFill>
                <a:effectLst/>
                <a:latin typeface="Söhne"/>
              </a:rPr>
              <a:t>ürünün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hizmetin</a:t>
            </a:r>
            <a:r>
              <a:rPr lang="en-US" b="0" i="0" dirty="0">
                <a:solidFill>
                  <a:srgbClr val="0D0D0D"/>
                </a:solidFill>
                <a:effectLst/>
                <a:latin typeface="Söhne"/>
              </a:rPr>
              <a:t> </a:t>
            </a:r>
            <a:r>
              <a:rPr lang="en-US" b="0" i="0" dirty="0" err="1">
                <a:solidFill>
                  <a:srgbClr val="0D0D0D"/>
                </a:solidFill>
                <a:effectLst/>
                <a:latin typeface="Söhne"/>
              </a:rPr>
              <a:t>geliştirilmesi</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çalışılan</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zaman </a:t>
            </a:r>
            <a:r>
              <a:rPr lang="en-US" b="0" i="0" dirty="0" err="1">
                <a:solidFill>
                  <a:srgbClr val="0D0D0D"/>
                </a:solidFill>
                <a:effectLst/>
                <a:latin typeface="Söhne"/>
              </a:rPr>
              <a:t>dilimi</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Sprint </a:t>
            </a:r>
            <a:r>
              <a:rPr lang="en-US" b="1" i="0" dirty="0" err="1">
                <a:solidFill>
                  <a:srgbClr val="0D0D0D"/>
                </a:solidFill>
                <a:effectLst/>
                <a:latin typeface="Söhne"/>
              </a:rPr>
              <a:t>Planlaması</a:t>
            </a:r>
            <a:r>
              <a:rPr lang="en-US" b="1" i="0" dirty="0">
                <a:solidFill>
                  <a:srgbClr val="0D0D0D"/>
                </a:solidFill>
                <a:effectLst/>
                <a:latin typeface="Söhne"/>
              </a:rPr>
              <a:t>:</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yapılacak</a:t>
            </a:r>
            <a:r>
              <a:rPr lang="en-US" b="0" i="0" dirty="0">
                <a:solidFill>
                  <a:srgbClr val="0D0D0D"/>
                </a:solidFill>
                <a:effectLst/>
                <a:latin typeface="Söhne"/>
              </a:rPr>
              <a:t> </a:t>
            </a:r>
            <a:r>
              <a:rPr lang="en-US" b="0" i="0" dirty="0" err="1">
                <a:solidFill>
                  <a:srgbClr val="0D0D0D"/>
                </a:solidFill>
                <a:effectLst/>
                <a:latin typeface="Söhne"/>
              </a:rPr>
              <a:t>işlerin</a:t>
            </a:r>
            <a:r>
              <a:rPr lang="en-US" b="0" i="0" dirty="0">
                <a:solidFill>
                  <a:srgbClr val="0D0D0D"/>
                </a:solidFill>
                <a:effectLst/>
                <a:latin typeface="Söhne"/>
              </a:rPr>
              <a:t> </a:t>
            </a:r>
            <a:r>
              <a:rPr lang="en-US" b="0" i="0" dirty="0" err="1">
                <a:solidFill>
                  <a:srgbClr val="0D0D0D"/>
                </a:solidFill>
                <a:effectLst/>
                <a:latin typeface="Söhne"/>
              </a:rPr>
              <a:t>belirlendiği</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Daily Scrum:</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günlük</a:t>
            </a:r>
            <a:r>
              <a:rPr lang="en-US" b="0" i="0" dirty="0">
                <a:solidFill>
                  <a:srgbClr val="0D0D0D"/>
                </a:solidFill>
                <a:effectLst/>
                <a:latin typeface="Söhne"/>
              </a:rPr>
              <a:t> </a:t>
            </a:r>
            <a:r>
              <a:rPr lang="en-US" b="0" i="0" dirty="0" err="1">
                <a:solidFill>
                  <a:srgbClr val="0D0D0D"/>
                </a:solidFill>
                <a:effectLst/>
                <a:latin typeface="Söhne"/>
              </a:rPr>
              <a:t>ilerlemesini</a:t>
            </a:r>
            <a:r>
              <a:rPr lang="en-US" b="0" i="0" dirty="0">
                <a:solidFill>
                  <a:srgbClr val="0D0D0D"/>
                </a:solidFill>
                <a:effectLst/>
                <a:latin typeface="Söhne"/>
              </a:rPr>
              <a:t> </a:t>
            </a:r>
            <a:r>
              <a:rPr lang="en-US" b="0" i="0" dirty="0" err="1">
                <a:solidFill>
                  <a:srgbClr val="0D0D0D"/>
                </a:solidFill>
                <a:effectLst/>
                <a:latin typeface="Söhne"/>
              </a:rPr>
              <a:t>incelediği</a:t>
            </a:r>
            <a:r>
              <a:rPr lang="en-US" b="0" i="0" dirty="0">
                <a:solidFill>
                  <a:srgbClr val="0D0D0D"/>
                </a:solidFill>
                <a:effectLst/>
                <a:latin typeface="Söhne"/>
              </a:rPr>
              <a:t> </a:t>
            </a:r>
            <a:r>
              <a:rPr lang="en-US" b="0" i="0" dirty="0" err="1">
                <a:solidFill>
                  <a:srgbClr val="0D0D0D"/>
                </a:solidFill>
                <a:effectLst/>
                <a:latin typeface="Söhne"/>
              </a:rPr>
              <a:t>kısa</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Sprint </a:t>
            </a:r>
            <a:r>
              <a:rPr lang="en-US" b="1" i="0" dirty="0" err="1">
                <a:solidFill>
                  <a:srgbClr val="0D0D0D"/>
                </a:solidFill>
                <a:effectLst/>
                <a:latin typeface="Söhne"/>
              </a:rPr>
              <a:t>İncelemesi</a:t>
            </a:r>
            <a:r>
              <a:rPr lang="en-US" b="1" i="0" dirty="0">
                <a:solidFill>
                  <a:srgbClr val="0D0D0D"/>
                </a:solidFill>
                <a:effectLst/>
                <a:latin typeface="Söhne"/>
              </a:rPr>
              <a:t>:</a:t>
            </a:r>
            <a:r>
              <a:rPr lang="en-US" b="0" i="0" dirty="0">
                <a:solidFill>
                  <a:srgbClr val="0D0D0D"/>
                </a:solidFill>
                <a:effectLst/>
                <a:latin typeface="Söhne"/>
              </a:rPr>
              <a:t> Sprint </a:t>
            </a:r>
            <a:r>
              <a:rPr lang="en-US" b="0" i="0" dirty="0" err="1">
                <a:solidFill>
                  <a:srgbClr val="0D0D0D"/>
                </a:solidFill>
                <a:effectLst/>
                <a:latin typeface="Söhne"/>
              </a:rPr>
              <a:t>sonunda</a:t>
            </a:r>
            <a:r>
              <a:rPr lang="en-US" b="0" i="0" dirty="0">
                <a:solidFill>
                  <a:srgbClr val="0D0D0D"/>
                </a:solidFill>
                <a:effectLst/>
                <a:latin typeface="Söhne"/>
              </a:rPr>
              <a:t> </a:t>
            </a:r>
            <a:r>
              <a:rPr lang="en-US" b="0" i="0" dirty="0" err="1">
                <a:solidFill>
                  <a:srgbClr val="0D0D0D"/>
                </a:solidFill>
                <a:effectLst/>
                <a:latin typeface="Söhne"/>
              </a:rPr>
              <a:t>üretilen</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müşteri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kullanıcılara</a:t>
            </a:r>
            <a:r>
              <a:rPr lang="en-US" b="0" i="0" dirty="0">
                <a:solidFill>
                  <a:srgbClr val="0D0D0D"/>
                </a:solidFill>
                <a:effectLst/>
                <a:latin typeface="Söhne"/>
              </a:rPr>
              <a:t> </a:t>
            </a:r>
            <a:r>
              <a:rPr lang="en-US" b="0" i="0" dirty="0" err="1">
                <a:solidFill>
                  <a:srgbClr val="0D0D0D"/>
                </a:solidFill>
                <a:effectLst/>
                <a:latin typeface="Söhne"/>
              </a:rPr>
              <a:t>gösterildiği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Sprint </a:t>
            </a:r>
            <a:r>
              <a:rPr lang="en-US" b="1" i="0" dirty="0" err="1">
                <a:solidFill>
                  <a:srgbClr val="0D0D0D"/>
                </a:solidFill>
                <a:effectLst/>
                <a:latin typeface="Söhne"/>
              </a:rPr>
              <a:t>Retrospektifi</a:t>
            </a:r>
            <a:r>
              <a:rPr lang="en-US" b="1" i="0" dirty="0">
                <a:solidFill>
                  <a:srgbClr val="0D0D0D"/>
                </a:solidFill>
                <a:effectLst/>
                <a:latin typeface="Söhne"/>
              </a:rPr>
              <a:t>:</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kendi</a:t>
            </a:r>
            <a:r>
              <a:rPr lang="en-US" b="0" i="0" dirty="0">
                <a:solidFill>
                  <a:srgbClr val="0D0D0D"/>
                </a:solidFill>
                <a:effectLst/>
                <a:latin typeface="Söhne"/>
              </a:rPr>
              <a:t> </a:t>
            </a:r>
            <a:r>
              <a:rPr lang="en-US" b="0" i="0" dirty="0" err="1">
                <a:solidFill>
                  <a:srgbClr val="0D0D0D"/>
                </a:solidFill>
                <a:effectLst/>
                <a:latin typeface="Söhne"/>
              </a:rPr>
              <a:t>süreçlerini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işleyişlerini</a:t>
            </a:r>
            <a:r>
              <a:rPr lang="en-US" b="0" i="0" dirty="0">
                <a:solidFill>
                  <a:srgbClr val="0D0D0D"/>
                </a:solidFill>
                <a:effectLst/>
                <a:latin typeface="Söhne"/>
              </a:rPr>
              <a:t> </a:t>
            </a:r>
            <a:r>
              <a:rPr lang="en-US" b="0" i="0" dirty="0" err="1">
                <a:solidFill>
                  <a:srgbClr val="0D0D0D"/>
                </a:solidFill>
                <a:effectLst/>
                <a:latin typeface="Söhne"/>
              </a:rPr>
              <a:t>gözden</a:t>
            </a:r>
            <a:r>
              <a:rPr lang="en-US" b="0" i="0" dirty="0">
                <a:solidFill>
                  <a:srgbClr val="0D0D0D"/>
                </a:solidFill>
                <a:effectLst/>
                <a:latin typeface="Söhne"/>
              </a:rPr>
              <a:t> </a:t>
            </a:r>
            <a:r>
              <a:rPr lang="en-US" b="0" i="0" dirty="0" err="1">
                <a:solidFill>
                  <a:srgbClr val="0D0D0D"/>
                </a:solidFill>
                <a:effectLst/>
                <a:latin typeface="Söhne"/>
              </a:rPr>
              <a:t>geçirdiği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toplantı</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33390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7A0D4B-144E-517E-8559-24E0C51872CF}"/>
              </a:ext>
            </a:extLst>
          </p:cNvPr>
          <p:cNvSpPr>
            <a:spLocks noGrp="1"/>
          </p:cNvSpPr>
          <p:nvPr>
            <p:ph type="title"/>
          </p:nvPr>
        </p:nvSpPr>
        <p:spPr/>
        <p:txBody>
          <a:bodyPr/>
          <a:lstStyle/>
          <a:p>
            <a:r>
              <a:rPr lang="tr-TR" dirty="0"/>
              <a:t>Araçlar</a:t>
            </a:r>
            <a:endParaRPr lang="en-US" dirty="0"/>
          </a:p>
        </p:txBody>
      </p:sp>
      <p:sp>
        <p:nvSpPr>
          <p:cNvPr id="3" name="İçerik Yer Tutucusu 2">
            <a:extLst>
              <a:ext uri="{FF2B5EF4-FFF2-40B4-BE49-F238E27FC236}">
                <a16:creationId xmlns:a16="http://schemas.microsoft.com/office/drawing/2014/main" id="{ED2F4D89-8EF3-025E-F552-8C5F0EA1958A}"/>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Scrum Board:</a:t>
            </a:r>
            <a:r>
              <a:rPr lang="en-US" b="0" i="0" dirty="0">
                <a:solidFill>
                  <a:srgbClr val="0D0D0D"/>
                </a:solidFill>
                <a:effectLst/>
                <a:latin typeface="Söhne"/>
              </a:rPr>
              <a:t> </a:t>
            </a:r>
            <a:r>
              <a:rPr lang="en-US" b="0" i="0" dirty="0" err="1">
                <a:solidFill>
                  <a:srgbClr val="0D0D0D"/>
                </a:solidFill>
                <a:effectLst/>
                <a:latin typeface="Söhne"/>
              </a:rPr>
              <a:t>Görevlerin</a:t>
            </a:r>
            <a:r>
              <a:rPr lang="en-US" b="0" i="0" dirty="0">
                <a:solidFill>
                  <a:srgbClr val="0D0D0D"/>
                </a:solidFill>
                <a:effectLst/>
                <a:latin typeface="Söhne"/>
              </a:rPr>
              <a:t> </a:t>
            </a:r>
            <a:r>
              <a:rPr lang="en-US" b="0" i="0" dirty="0" err="1">
                <a:solidFill>
                  <a:srgbClr val="0D0D0D"/>
                </a:solidFill>
                <a:effectLst/>
                <a:latin typeface="Söhne"/>
              </a:rPr>
              <a:t>durumunu</a:t>
            </a:r>
            <a:r>
              <a:rPr lang="en-US" b="0" i="0" dirty="0">
                <a:solidFill>
                  <a:srgbClr val="0D0D0D"/>
                </a:solidFill>
                <a:effectLst/>
                <a:latin typeface="Söhne"/>
              </a:rPr>
              <a:t> </a:t>
            </a:r>
            <a:r>
              <a:rPr lang="en-US" b="0" i="0" dirty="0" err="1">
                <a:solidFill>
                  <a:srgbClr val="0D0D0D"/>
                </a:solidFill>
                <a:effectLst/>
                <a:latin typeface="Söhne"/>
              </a:rPr>
              <a:t>görsel</a:t>
            </a:r>
            <a:r>
              <a:rPr lang="en-US" b="0" i="0" dirty="0">
                <a:solidFill>
                  <a:srgbClr val="0D0D0D"/>
                </a:solidFill>
                <a:effectLst/>
                <a:latin typeface="Söhne"/>
              </a:rPr>
              <a:t> </a:t>
            </a:r>
            <a:r>
              <a:rPr lang="en-US" b="0" i="0" dirty="0" err="1">
                <a:solidFill>
                  <a:srgbClr val="0D0D0D"/>
                </a:solidFill>
                <a:effectLst/>
                <a:latin typeface="Söhne"/>
              </a:rPr>
              <a:t>olarak</a:t>
            </a:r>
            <a:r>
              <a:rPr lang="en-US" b="0" i="0" dirty="0">
                <a:solidFill>
                  <a:srgbClr val="0D0D0D"/>
                </a:solidFill>
                <a:effectLst/>
                <a:latin typeface="Söhne"/>
              </a:rPr>
              <a:t> </a:t>
            </a:r>
            <a:r>
              <a:rPr lang="en-US" b="0" i="0" dirty="0" err="1">
                <a:solidFill>
                  <a:srgbClr val="0D0D0D"/>
                </a:solidFill>
                <a:effectLst/>
                <a:latin typeface="Söhne"/>
              </a:rPr>
              <a:t>izlemek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tahta</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dijital</a:t>
            </a:r>
            <a:r>
              <a:rPr lang="en-US" b="0" i="0" dirty="0">
                <a:solidFill>
                  <a:srgbClr val="0D0D0D"/>
                </a:solidFill>
                <a:effectLst/>
                <a:latin typeface="Söhne"/>
              </a:rPr>
              <a:t> </a:t>
            </a:r>
            <a:r>
              <a:rPr lang="en-US" b="0" i="0" dirty="0" err="1">
                <a:solidFill>
                  <a:srgbClr val="0D0D0D"/>
                </a:solidFill>
                <a:effectLst/>
                <a:latin typeface="Söhne"/>
              </a:rPr>
              <a:t>ekran</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Burndown Chart:</a:t>
            </a:r>
            <a:r>
              <a:rPr lang="en-US" b="0" i="0" dirty="0">
                <a:solidFill>
                  <a:srgbClr val="0D0D0D"/>
                </a:solidFill>
                <a:effectLst/>
                <a:latin typeface="Söhne"/>
              </a:rPr>
              <a:t> Sprint </a:t>
            </a:r>
            <a:r>
              <a:rPr lang="en-US" b="0" i="0" dirty="0" err="1">
                <a:solidFill>
                  <a:srgbClr val="0D0D0D"/>
                </a:solidFill>
                <a:effectLst/>
                <a:latin typeface="Söhne"/>
              </a:rPr>
              <a:t>boyunca</a:t>
            </a:r>
            <a:r>
              <a:rPr lang="en-US" b="0" i="0" dirty="0">
                <a:solidFill>
                  <a:srgbClr val="0D0D0D"/>
                </a:solidFill>
                <a:effectLst/>
                <a:latin typeface="Söhne"/>
              </a:rPr>
              <a:t> </a:t>
            </a:r>
            <a:r>
              <a:rPr lang="en-US" b="0" i="0" dirty="0" err="1">
                <a:solidFill>
                  <a:srgbClr val="0D0D0D"/>
                </a:solidFill>
                <a:effectLst/>
                <a:latin typeface="Söhne"/>
              </a:rPr>
              <a:t>gerçekleştirilen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miktarının</a:t>
            </a:r>
            <a:r>
              <a:rPr lang="en-US" b="0" i="0" dirty="0">
                <a:solidFill>
                  <a:srgbClr val="0D0D0D"/>
                </a:solidFill>
                <a:effectLst/>
                <a:latin typeface="Söhne"/>
              </a:rPr>
              <a:t> </a:t>
            </a:r>
            <a:r>
              <a:rPr lang="en-US" b="0" i="0" dirty="0" err="1">
                <a:solidFill>
                  <a:srgbClr val="0D0D0D"/>
                </a:solidFill>
                <a:effectLst/>
                <a:latin typeface="Söhne"/>
              </a:rPr>
              <a:t>grafiğini</a:t>
            </a:r>
            <a:r>
              <a:rPr lang="en-US" b="0" i="0" dirty="0">
                <a:solidFill>
                  <a:srgbClr val="0D0D0D"/>
                </a:solidFill>
                <a:effectLst/>
                <a:latin typeface="Söhne"/>
              </a:rPr>
              <a:t> </a:t>
            </a:r>
            <a:r>
              <a:rPr lang="en-US" b="0" i="0" dirty="0" err="1">
                <a:solidFill>
                  <a:srgbClr val="0D0D0D"/>
                </a:solidFill>
                <a:effectLst/>
                <a:latin typeface="Söhne"/>
              </a:rPr>
              <a:t>çizmek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araç</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2180381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70309A6-AEFB-417C-8C9D-836C40FAEE5B}"/>
              </a:ext>
            </a:extLst>
          </p:cNvPr>
          <p:cNvSpPr txBox="1"/>
          <p:nvPr/>
        </p:nvSpPr>
        <p:spPr>
          <a:xfrm>
            <a:off x="943897" y="973394"/>
            <a:ext cx="10323871" cy="5034070"/>
          </a:xfrm>
          <a:prstGeom prst="rect">
            <a:avLst/>
          </a:prstGeom>
          <a:noFill/>
        </p:spPr>
        <p:txBody>
          <a:bodyPr wrap="square" rtlCol="0">
            <a:spAutoFit/>
          </a:bodyPr>
          <a:lstStyle/>
          <a:p>
            <a:pPr algn="just">
              <a:lnSpc>
                <a:spcPct val="150000"/>
              </a:lnSpc>
            </a:pPr>
            <a:r>
              <a:rPr lang="en-US" b="1" i="0" dirty="0">
                <a:solidFill>
                  <a:srgbClr val="27303F"/>
                </a:solidFill>
                <a:effectLst/>
                <a:latin typeface="Poppins" panose="00000500000000000000" pitchFamily="2" charset="-94"/>
              </a:rPr>
              <a:t>Product Backlog</a:t>
            </a:r>
          </a:p>
          <a:p>
            <a:pPr algn="just">
              <a:lnSpc>
                <a:spcPct val="150000"/>
              </a:lnSpc>
            </a:pPr>
            <a:r>
              <a:rPr lang="en-US" b="0" i="0" dirty="0">
                <a:solidFill>
                  <a:srgbClr val="27303F"/>
                </a:solidFill>
                <a:effectLst/>
                <a:latin typeface="Poppins" panose="00000500000000000000" pitchFamily="2" charset="-94"/>
              </a:rPr>
              <a:t>İlk </a:t>
            </a:r>
            <a:r>
              <a:rPr lang="en-US" b="0" i="0" dirty="0" err="1">
                <a:solidFill>
                  <a:srgbClr val="27303F"/>
                </a:solidFill>
                <a:effectLst/>
                <a:latin typeface="Poppins" panose="00000500000000000000" pitchFamily="2" charset="-94"/>
              </a:rPr>
              <a:t>önce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müşteriye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yani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ürün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sahibine</a:t>
            </a:r>
            <a:r>
              <a:rPr lang="en-US" b="0" i="0" dirty="0">
                <a:solidFill>
                  <a:srgbClr val="27303F"/>
                </a:solidFill>
                <a:effectLst/>
                <a:latin typeface="Poppins" panose="00000500000000000000" pitchFamily="2" charset="-94"/>
              </a:rPr>
              <a:t> (Product Owner), </a:t>
            </a:r>
            <a:r>
              <a:rPr lang="en-US" b="0" i="0" dirty="0" err="1">
                <a:solidFill>
                  <a:srgbClr val="27303F"/>
                </a:solidFill>
                <a:effectLst/>
                <a:latin typeface="Poppins" panose="00000500000000000000" pitchFamily="2" charset="-94"/>
              </a:rPr>
              <a:t>istediği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ürün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gereksinimlerinin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neler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olduğu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sorulur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ihtiyaçlar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çıkartılır</a:t>
            </a:r>
            <a:r>
              <a:rPr lang="en-US" b="0" i="0" dirty="0">
                <a:solidFill>
                  <a:srgbClr val="27303F"/>
                </a:solidFill>
                <a:effectLst/>
                <a:latin typeface="Poppins" panose="00000500000000000000" pitchFamily="2" charset="-94"/>
              </a:rPr>
              <a:t> (Product </a:t>
            </a:r>
            <a:r>
              <a:rPr lang="en-US" b="0" i="0" dirty="0" err="1">
                <a:solidFill>
                  <a:srgbClr val="27303F"/>
                </a:solidFill>
                <a:effectLst/>
                <a:latin typeface="Poppins" panose="00000500000000000000" pitchFamily="2" charset="-94"/>
              </a:rPr>
              <a:t>BackLog</a:t>
            </a:r>
            <a:r>
              <a:rPr lang="en-US" b="0" i="0" dirty="0">
                <a:solidFill>
                  <a:srgbClr val="27303F"/>
                </a:solidFill>
                <a:effectLst/>
                <a:latin typeface="Poppins" panose="00000500000000000000" pitchFamily="2" charset="-94"/>
              </a:rPr>
              <a:t>). Product Backlog </a:t>
            </a:r>
            <a:r>
              <a:rPr lang="en-US" b="0" i="0" dirty="0" err="1">
                <a:solidFill>
                  <a:srgbClr val="27303F"/>
                </a:solidFill>
                <a:effectLst/>
                <a:latin typeface="Poppins" panose="00000500000000000000" pitchFamily="2" charset="-94"/>
              </a:rPr>
              <a:t>içerisinde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maddeler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önemlisinden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aza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doğru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sıralanır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Belirli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periyot</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içerisinde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belirtilen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karşılayan</a:t>
            </a:r>
            <a:r>
              <a:rPr lang="en-US" b="0" i="0" dirty="0">
                <a:solidFill>
                  <a:srgbClr val="27303F"/>
                </a:solidFill>
                <a:effectLst/>
                <a:latin typeface="Poppins" panose="00000500000000000000" pitchFamily="2" charset="-94"/>
              </a:rPr>
              <a:t> tam </a:t>
            </a:r>
            <a:r>
              <a:rPr lang="en-US" b="0" i="0" dirty="0" err="1">
                <a:solidFill>
                  <a:srgbClr val="27303F"/>
                </a:solidFill>
                <a:effectLst/>
                <a:latin typeface="Poppins" panose="00000500000000000000" pitchFamily="2" charset="-94"/>
              </a:rPr>
              <a:t>olarak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prototip</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müşteriye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teslim</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edilir</a:t>
            </a:r>
            <a:r>
              <a:rPr lang="en-US" b="0" i="0" dirty="0">
                <a:solidFill>
                  <a:srgbClr val="27303F"/>
                </a:solidFill>
                <a:effectLst/>
                <a:latin typeface="Poppins" panose="00000500000000000000" pitchFamily="2" charset="-94"/>
              </a:rPr>
              <a:t>.</a:t>
            </a:r>
            <a:endParaRPr lang="tr-TR" b="0" i="0" dirty="0">
              <a:solidFill>
                <a:srgbClr val="27303F"/>
              </a:solidFill>
              <a:effectLst/>
              <a:latin typeface="Poppins" panose="00000500000000000000" pitchFamily="2" charset="-94"/>
            </a:endParaRPr>
          </a:p>
          <a:p>
            <a:pPr algn="just">
              <a:lnSpc>
                <a:spcPct val="150000"/>
              </a:lnSpc>
            </a:pPr>
            <a:endParaRPr lang="en-US" b="0" i="0" dirty="0">
              <a:solidFill>
                <a:srgbClr val="27303F"/>
              </a:solidFill>
              <a:effectLst/>
              <a:latin typeface="Poppins" panose="00000500000000000000" pitchFamily="2" charset="-94"/>
            </a:endParaRPr>
          </a:p>
          <a:p>
            <a:pPr algn="just">
              <a:lnSpc>
                <a:spcPct val="150000"/>
              </a:lnSpc>
            </a:pPr>
            <a:r>
              <a:rPr lang="en-US" b="1" i="0" dirty="0">
                <a:solidFill>
                  <a:srgbClr val="27303F"/>
                </a:solidFill>
                <a:effectLst/>
                <a:latin typeface="Poppins" panose="00000500000000000000" pitchFamily="2" charset="-94"/>
              </a:rPr>
              <a:t>Sprint Backlog</a:t>
            </a:r>
          </a:p>
          <a:p>
            <a:pPr algn="just">
              <a:lnSpc>
                <a:spcPct val="150000"/>
              </a:lnSpc>
            </a:pPr>
            <a:r>
              <a:rPr lang="en-US" b="0" i="0" dirty="0" err="1">
                <a:solidFill>
                  <a:srgbClr val="27303F"/>
                </a:solidFill>
                <a:effectLst/>
                <a:latin typeface="Poppins" panose="00000500000000000000" pitchFamily="2" charset="-94"/>
              </a:rPr>
              <a:t>Takım</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belirlenir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“Sprint Planning” </a:t>
            </a:r>
            <a:r>
              <a:rPr lang="en-US" b="0" i="0" dirty="0" err="1">
                <a:solidFill>
                  <a:srgbClr val="27303F"/>
                </a:solidFill>
                <a:effectLst/>
                <a:latin typeface="Poppins" panose="00000500000000000000" pitchFamily="2" charset="-94"/>
              </a:rPr>
              <a:t>dediğimiz</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fazla</a:t>
            </a:r>
            <a:r>
              <a:rPr lang="en-US" b="0" i="0" dirty="0">
                <a:solidFill>
                  <a:srgbClr val="27303F"/>
                </a:solidFill>
                <a:effectLst/>
                <a:latin typeface="Poppins" panose="00000500000000000000" pitchFamily="2" charset="-94"/>
              </a:rPr>
              <a:t> 4 </a:t>
            </a:r>
            <a:r>
              <a:rPr lang="en-US" b="0" i="0" dirty="0" err="1">
                <a:solidFill>
                  <a:srgbClr val="27303F"/>
                </a:solidFill>
                <a:effectLst/>
                <a:latin typeface="Poppins" panose="00000500000000000000" pitchFamily="2" charset="-94"/>
              </a:rPr>
              <a:t>hafta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sürecek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olan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küçük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döngülerle</a:t>
            </a:r>
            <a:r>
              <a:rPr lang="en-US" b="0" i="0" dirty="0">
                <a:solidFill>
                  <a:srgbClr val="27303F"/>
                </a:solidFill>
                <a:effectLst/>
                <a:latin typeface="Poppins" panose="00000500000000000000" pitchFamily="2" charset="-94"/>
              </a:rPr>
              <a:t> “Sprint” </a:t>
            </a:r>
            <a:r>
              <a:rPr lang="en-US" b="0" i="0" dirty="0" err="1">
                <a:solidFill>
                  <a:srgbClr val="27303F"/>
                </a:solidFill>
                <a:effectLst/>
                <a:latin typeface="Poppins" panose="00000500000000000000" pitchFamily="2" charset="-94"/>
              </a:rPr>
              <a:t>ile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işe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başlanır</a:t>
            </a:r>
            <a:r>
              <a:rPr lang="en-US" b="0" i="0" dirty="0">
                <a:solidFill>
                  <a:srgbClr val="27303F"/>
                </a:solidFill>
                <a:effectLst/>
                <a:latin typeface="Poppins" panose="00000500000000000000" pitchFamily="2" charset="-94"/>
              </a:rPr>
              <a:t>. Her </a:t>
            </a:r>
            <a:r>
              <a:rPr lang="en-US" b="0" i="0" dirty="0" err="1">
                <a:solidFill>
                  <a:srgbClr val="27303F"/>
                </a:solidFill>
                <a:effectLst/>
                <a:latin typeface="Poppins" panose="00000500000000000000" pitchFamily="2" charset="-94"/>
              </a:rPr>
              <a:t>döngü</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için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ürün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gerikaydından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önemli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seçilerek</a:t>
            </a:r>
            <a:r>
              <a:rPr lang="en-US" b="0" i="0" dirty="0">
                <a:solidFill>
                  <a:srgbClr val="27303F"/>
                </a:solidFill>
                <a:effectLst/>
                <a:latin typeface="Poppins" panose="00000500000000000000" pitchFamily="2" charset="-94"/>
              </a:rPr>
              <a:t>, sprint </a:t>
            </a:r>
            <a:r>
              <a:rPr lang="en-US" b="0" i="0" dirty="0" err="1">
                <a:solidFill>
                  <a:srgbClr val="27303F"/>
                </a:solidFill>
                <a:effectLst/>
                <a:latin typeface="Poppins" panose="00000500000000000000" pitchFamily="2" charset="-94"/>
              </a:rPr>
              <a:t>gerikaydı</a:t>
            </a:r>
            <a:r>
              <a:rPr lang="en-US" b="0" i="0" dirty="0">
                <a:solidFill>
                  <a:srgbClr val="27303F"/>
                </a:solidFill>
                <a:effectLst/>
                <a:latin typeface="Poppins" panose="00000500000000000000" pitchFamily="2" charset="-94"/>
              </a:rPr>
              <a:t> (Sprint Backlog) </a:t>
            </a:r>
            <a:r>
              <a:rPr lang="en-US" b="0" i="0" dirty="0" err="1">
                <a:solidFill>
                  <a:srgbClr val="27303F"/>
                </a:solidFill>
                <a:effectLst/>
                <a:latin typeface="Poppins" panose="00000500000000000000" pitchFamily="2" charset="-94"/>
              </a:rPr>
              <a:t>oluşturulur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sprint </a:t>
            </a:r>
            <a:r>
              <a:rPr lang="en-US" b="0" i="0" dirty="0" err="1">
                <a:solidFill>
                  <a:srgbClr val="27303F"/>
                </a:solidFill>
                <a:effectLst/>
                <a:latin typeface="Poppins" panose="00000500000000000000" pitchFamily="2" charset="-94"/>
              </a:rPr>
              <a:t>boyunca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bu</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gereksinimler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geliştirilir</a:t>
            </a:r>
            <a:r>
              <a:rPr lang="en-US" b="0" i="0" dirty="0">
                <a:solidFill>
                  <a:srgbClr val="27303F"/>
                </a:solidFill>
                <a:effectLst/>
                <a:latin typeface="Poppins" panose="00000500000000000000" pitchFamily="2" charset="-94"/>
              </a:rPr>
              <a:t>.</a:t>
            </a:r>
          </a:p>
          <a:p>
            <a:pPr algn="just">
              <a:lnSpc>
                <a:spcPct val="150000"/>
              </a:lnSpc>
            </a:pPr>
            <a:endParaRPr lang="en-US" dirty="0"/>
          </a:p>
        </p:txBody>
      </p:sp>
    </p:spTree>
    <p:extLst>
      <p:ext uri="{BB962C8B-B14F-4D97-AF65-F5344CB8AC3E}">
        <p14:creationId xmlns:p14="http://schemas.microsoft.com/office/powerpoint/2010/main" val="82918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Resim 4" descr="metin, ekran görüntüsü, diyagram, harita içeren bir resim&#10;&#10;Açıklama otomatik olarak oluşturuldu">
            <a:extLst>
              <a:ext uri="{FF2B5EF4-FFF2-40B4-BE49-F238E27FC236}">
                <a16:creationId xmlns:a16="http://schemas.microsoft.com/office/drawing/2014/main" id="{98F0E44C-9DBF-811B-FBF2-6296964CABD4}"/>
              </a:ext>
            </a:extLst>
          </p:cNvPr>
          <p:cNvPicPr>
            <a:picLocks noChangeAspect="1"/>
          </p:cNvPicPr>
          <p:nvPr/>
        </p:nvPicPr>
        <p:blipFill rotWithShape="1">
          <a:blip r:embed="rId2"/>
          <a:srcRect r="1779" b="1"/>
          <a:stretch/>
        </p:blipFill>
        <p:spPr>
          <a:xfrm>
            <a:off x="20" y="10"/>
            <a:ext cx="12191980" cy="6857990"/>
          </a:xfrm>
          <a:prstGeom prst="rect">
            <a:avLst/>
          </a:prstGeom>
        </p:spPr>
      </p:pic>
    </p:spTree>
    <p:extLst>
      <p:ext uri="{BB962C8B-B14F-4D97-AF65-F5344CB8AC3E}">
        <p14:creationId xmlns:p14="http://schemas.microsoft.com/office/powerpoint/2010/main" val="331827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Sprint Burndown Chart &amp; What is its Significance? - | Unichrone">
            <a:extLst>
              <a:ext uri="{FF2B5EF4-FFF2-40B4-BE49-F238E27FC236}">
                <a16:creationId xmlns:a16="http://schemas.microsoft.com/office/drawing/2014/main" id="{BE693220-DC6A-15E1-C4F1-44ED2FEF4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461963"/>
            <a:ext cx="9201150" cy="593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388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5171D26-9AF5-4316-9529-3C06870C8395}"/>
              </a:ext>
            </a:extLst>
          </p:cNvPr>
          <p:cNvSpPr txBox="1"/>
          <p:nvPr/>
        </p:nvSpPr>
        <p:spPr>
          <a:xfrm>
            <a:off x="776748" y="604965"/>
            <a:ext cx="11051457" cy="2961580"/>
          </a:xfrm>
          <a:prstGeom prst="rect">
            <a:avLst/>
          </a:prstGeom>
          <a:noFill/>
        </p:spPr>
        <p:txBody>
          <a:bodyPr wrap="square">
            <a:spAutoFit/>
          </a:bodyPr>
          <a:lstStyle/>
          <a:p>
            <a:pPr algn="l">
              <a:lnSpc>
                <a:spcPct val="150000"/>
              </a:lnSpc>
            </a:pPr>
            <a:r>
              <a:rPr lang="en-US" b="1" i="0" dirty="0" err="1">
                <a:solidFill>
                  <a:srgbClr val="FF0000"/>
                </a:solidFill>
                <a:effectLst/>
                <a:latin typeface="Poppins" panose="00000500000000000000" pitchFamily="2" charset="-94"/>
              </a:rPr>
              <a:t>Örnek</a:t>
            </a:r>
            <a:r>
              <a:rPr lang="en-US" b="1" i="0" dirty="0">
                <a:solidFill>
                  <a:srgbClr val="FF0000"/>
                </a:solidFill>
                <a:effectLst/>
                <a:latin typeface="Poppins" panose="00000500000000000000" pitchFamily="2" charset="-94"/>
              </a:rPr>
              <a:t> Scrum​</a:t>
            </a:r>
          </a:p>
          <a:p>
            <a:pPr algn="just">
              <a:lnSpc>
                <a:spcPct val="150000"/>
              </a:lnSpc>
            </a:pPr>
            <a:r>
              <a:rPr lang="en-US" b="0" i="0" dirty="0" err="1">
                <a:solidFill>
                  <a:srgbClr val="27303F"/>
                </a:solidFill>
                <a:effectLst/>
                <a:latin typeface="Poppins" panose="00000500000000000000" pitchFamily="2" charset="-94"/>
              </a:rPr>
              <a:t>Firma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alıyor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ve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tarihi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sabit</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değil</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sahibinin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beklentileri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yüksek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ancak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istekleri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yeterince</a:t>
            </a:r>
            <a:r>
              <a:rPr lang="en-US" b="0" i="0" dirty="0">
                <a:solidFill>
                  <a:srgbClr val="27303F"/>
                </a:solidFill>
                <a:effectLst/>
                <a:latin typeface="Poppins" panose="00000500000000000000" pitchFamily="2" charset="-94"/>
              </a:rPr>
              <a:t> net </a:t>
            </a:r>
            <a:r>
              <a:rPr lang="en-US" b="0" i="0" dirty="0" err="1">
                <a:solidFill>
                  <a:srgbClr val="27303F"/>
                </a:solidFill>
                <a:effectLst/>
                <a:latin typeface="Poppins" panose="00000500000000000000" pitchFamily="2" charset="-94"/>
              </a:rPr>
              <a:t>değil</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Ayrıca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süreçler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içinde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yeterli</a:t>
            </a:r>
            <a:r>
              <a:rPr lang="en-US" b="0" i="0" dirty="0">
                <a:solidFill>
                  <a:srgbClr val="27303F"/>
                </a:solidFill>
                <a:effectLst/>
                <a:latin typeface="Poppins" panose="00000500000000000000" pitchFamily="2" charset="-94"/>
              </a:rPr>
              <a:t> zaman </a:t>
            </a:r>
            <a:r>
              <a:rPr lang="en-US" b="0" i="0" dirty="0" err="1">
                <a:solidFill>
                  <a:srgbClr val="27303F"/>
                </a:solidFill>
                <a:effectLst/>
                <a:latin typeface="Poppins" panose="00000500000000000000" pitchFamily="2" charset="-94"/>
              </a:rPr>
              <a:t>bulunmamakta</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ekipleri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arasında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iletişim</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problemleri</a:t>
            </a:r>
            <a:r>
              <a:rPr lang="en-US" b="0" i="0" dirty="0">
                <a:solidFill>
                  <a:srgbClr val="27303F"/>
                </a:solidFill>
                <a:effectLst/>
                <a:latin typeface="Poppins" panose="00000500000000000000" pitchFamily="2" charset="-94"/>
              </a:rPr>
              <a:t> de var.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ise</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Kredi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Kartı</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Taahhüt</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Programı</a:t>
            </a:r>
            <a:r>
              <a:rPr lang="tr-TR" dirty="0">
                <a:solidFill>
                  <a:srgbClr val="27303F"/>
                </a:solidFill>
                <a:latin typeface="Poppins" panose="00000500000000000000" pitchFamily="2" charset="-94"/>
              </a:rPr>
              <a:t>.</a:t>
            </a:r>
            <a:r>
              <a:rPr lang="en-US" b="0" i="0" dirty="0">
                <a:solidFill>
                  <a:srgbClr val="27303F"/>
                </a:solidFill>
                <a:effectLst/>
                <a:latin typeface="Poppins" panose="00000500000000000000" pitchFamily="2" charset="-94"/>
              </a:rPr>
              <a:t> </a:t>
            </a:r>
            <a:endParaRPr lang="tr-TR" b="0" i="0" dirty="0">
              <a:solidFill>
                <a:srgbClr val="27303F"/>
              </a:solidFill>
              <a:effectLst/>
              <a:latin typeface="Poppins" panose="00000500000000000000" pitchFamily="2" charset="-94"/>
            </a:endParaRPr>
          </a:p>
          <a:p>
            <a:pPr algn="just">
              <a:lnSpc>
                <a:spcPct val="150000"/>
              </a:lnSpc>
            </a:pPr>
            <a:r>
              <a:rPr lang="en-US" b="0" i="0" dirty="0" err="1">
                <a:solidFill>
                  <a:srgbClr val="27303F"/>
                </a:solidFill>
                <a:effectLst/>
                <a:latin typeface="Poppins" panose="00000500000000000000" pitchFamily="2" charset="-94"/>
              </a:rPr>
              <a:t>Sonunda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iş</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birliği</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ile</a:t>
            </a:r>
            <a:r>
              <a:rPr lang="en-US" b="0" i="0" dirty="0">
                <a:solidFill>
                  <a:srgbClr val="27303F"/>
                </a:solidFill>
                <a:effectLst/>
                <a:latin typeface="Poppins" panose="00000500000000000000" pitchFamily="2" charset="-94"/>
              </a:rPr>
              <a:t> 8 ay</a:t>
            </a:r>
            <a:r>
              <a:rPr lang="tr-TR"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olarak</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yer</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alan</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proje</a:t>
            </a:r>
            <a:r>
              <a:rPr lang="en-US" b="0" i="0" dirty="0">
                <a:solidFill>
                  <a:srgbClr val="27303F"/>
                </a:solidFill>
                <a:effectLst/>
                <a:latin typeface="Poppins" panose="00000500000000000000" pitchFamily="2" charset="-94"/>
              </a:rPr>
              <a:t>, 3’er </a:t>
            </a:r>
            <a:r>
              <a:rPr lang="en-US" b="0" i="0" dirty="0" err="1">
                <a:solidFill>
                  <a:srgbClr val="27303F"/>
                </a:solidFill>
                <a:effectLst/>
                <a:latin typeface="Poppins" panose="00000500000000000000" pitchFamily="2" charset="-94"/>
              </a:rPr>
              <a:t>haftalık</a:t>
            </a:r>
            <a:r>
              <a:rPr lang="en-US" b="0" i="0" dirty="0">
                <a:solidFill>
                  <a:srgbClr val="27303F"/>
                </a:solidFill>
                <a:effectLst/>
                <a:latin typeface="Poppins" panose="00000500000000000000" pitchFamily="2" charset="-94"/>
              </a:rPr>
              <a:t> 6 Sprint </a:t>
            </a:r>
            <a:r>
              <a:rPr lang="en-US" b="0" i="0" dirty="0" err="1">
                <a:solidFill>
                  <a:srgbClr val="27303F"/>
                </a:solidFill>
                <a:effectLst/>
                <a:latin typeface="Poppins" panose="00000500000000000000" pitchFamily="2" charset="-94"/>
              </a:rPr>
              <a:t>ile</a:t>
            </a:r>
            <a:r>
              <a:rPr lang="en-US" b="0" i="0" dirty="0">
                <a:solidFill>
                  <a:srgbClr val="27303F"/>
                </a:solidFill>
                <a:effectLst/>
                <a:latin typeface="Poppins" panose="00000500000000000000" pitchFamily="2" charset="-94"/>
              </a:rPr>
              <a:t> 18 </a:t>
            </a:r>
            <a:r>
              <a:rPr lang="en-US" b="0" i="0" dirty="0" err="1">
                <a:solidFill>
                  <a:srgbClr val="27303F"/>
                </a:solidFill>
                <a:effectLst/>
                <a:latin typeface="Poppins" panose="00000500000000000000" pitchFamily="2" charset="-94"/>
              </a:rPr>
              <a:t>haftada</a:t>
            </a:r>
            <a:r>
              <a:rPr lang="en-US" b="0" i="0" dirty="0">
                <a:solidFill>
                  <a:srgbClr val="27303F"/>
                </a:solidFill>
                <a:effectLst/>
                <a:latin typeface="Poppins" panose="00000500000000000000" pitchFamily="2" charset="-94"/>
              </a:rPr>
              <a:t> </a:t>
            </a:r>
            <a:r>
              <a:rPr lang="en-US" b="0" i="0" dirty="0" err="1">
                <a:solidFill>
                  <a:srgbClr val="27303F"/>
                </a:solidFill>
                <a:effectLst/>
                <a:latin typeface="Poppins" panose="00000500000000000000" pitchFamily="2" charset="-94"/>
              </a:rPr>
              <a:t>tamamlanıyor</a:t>
            </a:r>
            <a:r>
              <a:rPr lang="en-US" b="0" i="0" dirty="0">
                <a:solidFill>
                  <a:srgbClr val="27303F"/>
                </a:solidFill>
                <a:effectLst/>
                <a:latin typeface="Poppins" panose="00000500000000000000" pitchFamily="2" charset="-94"/>
              </a:rPr>
              <a:t>.</a:t>
            </a:r>
          </a:p>
        </p:txBody>
      </p:sp>
      <p:pic>
        <p:nvPicPr>
          <p:cNvPr id="4098" name="Picture 2" descr="Müşterisinin kredi kartını başkasına teslim eden bankaya 50 bin lira ceza  kesildi - Haberler">
            <a:extLst>
              <a:ext uri="{FF2B5EF4-FFF2-40B4-BE49-F238E27FC236}">
                <a16:creationId xmlns:a16="http://schemas.microsoft.com/office/drawing/2014/main" id="{BCCEF6D3-E065-4AFC-99E5-622CEBAE3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921" y="3890155"/>
            <a:ext cx="4505325" cy="2530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211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deal scrum principles scrum ilkeleri">
            <a:extLst>
              <a:ext uri="{FF2B5EF4-FFF2-40B4-BE49-F238E27FC236}">
                <a16:creationId xmlns:a16="http://schemas.microsoft.com/office/drawing/2014/main" id="{D81A0463-319F-47C7-BA26-B2506FE68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325" y="446315"/>
            <a:ext cx="9373312" cy="4909458"/>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FBB828E7-4432-DA45-5F66-5F431FB4BDE3}"/>
              </a:ext>
            </a:extLst>
          </p:cNvPr>
          <p:cNvSpPr txBox="1"/>
          <p:nvPr/>
        </p:nvSpPr>
        <p:spPr>
          <a:xfrm>
            <a:off x="1173325" y="5488355"/>
            <a:ext cx="10006304" cy="923330"/>
          </a:xfrm>
          <a:prstGeom prst="rect">
            <a:avLst/>
          </a:prstGeom>
          <a:noFill/>
        </p:spPr>
        <p:txBody>
          <a:bodyPr wrap="square" rtlCol="0">
            <a:spAutoFit/>
          </a:bodyPr>
          <a:lstStyle/>
          <a:p>
            <a:pPr algn="l">
              <a:buFont typeface="Arial" panose="020B0604020202020204" pitchFamily="34" charset="0"/>
              <a:buChar char="•"/>
            </a:pPr>
            <a:r>
              <a:rPr lang="fr-FR" b="0" i="0" dirty="0">
                <a:solidFill>
                  <a:srgbClr val="1F1F1F"/>
                </a:solidFill>
                <a:effectLst/>
                <a:latin typeface="Google Sans"/>
              </a:rPr>
              <a:t>Scrum </a:t>
            </a:r>
            <a:r>
              <a:rPr lang="fr-FR" b="0" i="0" dirty="0" err="1">
                <a:solidFill>
                  <a:srgbClr val="1F1F1F"/>
                </a:solidFill>
                <a:effectLst/>
                <a:latin typeface="Google Sans"/>
              </a:rPr>
              <a:t>Kılavuzu</a:t>
            </a:r>
            <a:r>
              <a:rPr lang="fr-FR" b="0" i="0" dirty="0">
                <a:solidFill>
                  <a:srgbClr val="1F1F1F"/>
                </a:solidFill>
                <a:effectLst/>
                <a:latin typeface="Google Sans"/>
              </a:rPr>
              <a:t>: </a:t>
            </a:r>
            <a:r>
              <a:rPr lang="fr-FR" b="0" i="0" dirty="0">
                <a:solidFill>
                  <a:srgbClr val="1F1F1F"/>
                </a:solidFill>
                <a:effectLst/>
                <a:latin typeface="Google Sans"/>
                <a:hlinkClick r:id="rId4"/>
              </a:rPr>
              <a:t>https://www.scrumguides.org/docs/scrumguide/v2020/2020-Scrum-Guide-Turkish.pdf</a:t>
            </a:r>
            <a:endParaRPr lang="fr-FR" b="0" i="0" dirty="0">
              <a:solidFill>
                <a:srgbClr val="1F1F1F"/>
              </a:solidFill>
              <a:effectLst/>
              <a:latin typeface="Google Sans"/>
            </a:endParaRPr>
          </a:p>
          <a:p>
            <a:pPr algn="l">
              <a:buFont typeface="Arial" panose="020B0604020202020204" pitchFamily="34" charset="0"/>
              <a:buChar char="•"/>
            </a:pPr>
            <a:r>
              <a:rPr lang="fr-FR" b="0" i="0" dirty="0">
                <a:solidFill>
                  <a:srgbClr val="1F1F1F"/>
                </a:solidFill>
                <a:effectLst/>
                <a:latin typeface="Google Sans"/>
              </a:rPr>
              <a:t>Scrum Alliance: </a:t>
            </a:r>
            <a:r>
              <a:rPr lang="fr-FR" b="0" i="0" dirty="0">
                <a:solidFill>
                  <a:srgbClr val="1F1F1F"/>
                </a:solidFill>
                <a:effectLst/>
                <a:latin typeface="Google Sans"/>
                <a:hlinkClick r:id="rId5"/>
              </a:rPr>
              <a:t>https://www.scrumalliance.org/</a:t>
            </a:r>
            <a:endParaRPr lang="fr-FR" b="0" i="0" dirty="0">
              <a:solidFill>
                <a:srgbClr val="1F1F1F"/>
              </a:solidFill>
              <a:effectLst/>
              <a:latin typeface="Google Sans"/>
            </a:endParaRPr>
          </a:p>
          <a:p>
            <a:pPr algn="l">
              <a:buFont typeface="Arial" panose="020B0604020202020204" pitchFamily="34" charset="0"/>
              <a:buChar char="•"/>
            </a:pPr>
            <a:r>
              <a:rPr lang="fr-FR" b="0" i="0" dirty="0">
                <a:solidFill>
                  <a:srgbClr val="1F1F1F"/>
                </a:solidFill>
                <a:effectLst/>
                <a:latin typeface="Google Sans"/>
                <a:hlinkClick r:id="rId6"/>
              </a:rPr>
              <a:t>https://www.scrum.org/</a:t>
            </a:r>
            <a:endParaRPr lang="fr-FR" b="0" i="0" dirty="0">
              <a:solidFill>
                <a:srgbClr val="1F1F1F"/>
              </a:solidFill>
              <a:effectLst/>
              <a:latin typeface="Google Sans"/>
            </a:endParaRPr>
          </a:p>
        </p:txBody>
      </p:sp>
    </p:spTree>
    <p:extLst>
      <p:ext uri="{BB962C8B-B14F-4D97-AF65-F5344CB8AC3E}">
        <p14:creationId xmlns:p14="http://schemas.microsoft.com/office/powerpoint/2010/main" val="415327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2B3156BF-F1F4-4799-8311-3E6320D02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792" y="191591"/>
            <a:ext cx="7978416" cy="588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19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am Retrospective Board Template">
            <a:extLst>
              <a:ext uri="{FF2B5EF4-FFF2-40B4-BE49-F238E27FC236}">
                <a16:creationId xmlns:a16="http://schemas.microsoft.com/office/drawing/2014/main" id="{B8F63B30-FECE-4BAA-AE53-3F3E99EA7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249" y="201216"/>
            <a:ext cx="9025501" cy="584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2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gile ve Scrum Nedir?">
            <a:extLst>
              <a:ext uri="{FF2B5EF4-FFF2-40B4-BE49-F238E27FC236}">
                <a16:creationId xmlns:a16="http://schemas.microsoft.com/office/drawing/2014/main" id="{74D0AD99-C346-4D0F-8844-395DD3BFFF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958" y="984302"/>
            <a:ext cx="9825887" cy="433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22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23A78FCF-86AB-4966-8941-0A5799AEB296}"/>
              </a:ext>
            </a:extLst>
          </p:cNvPr>
          <p:cNvSpPr txBox="1"/>
          <p:nvPr/>
        </p:nvSpPr>
        <p:spPr>
          <a:xfrm>
            <a:off x="432618" y="472058"/>
            <a:ext cx="10471356" cy="1477328"/>
          </a:xfrm>
          <a:prstGeom prst="rect">
            <a:avLst/>
          </a:prstGeom>
          <a:noFill/>
        </p:spPr>
        <p:txBody>
          <a:bodyPr wrap="square">
            <a:spAutoFit/>
          </a:bodyPr>
          <a:lstStyle/>
          <a:p>
            <a:pPr algn="just"/>
            <a:r>
              <a:rPr lang="en-US" b="0" i="0" dirty="0">
                <a:solidFill>
                  <a:srgbClr val="212529"/>
                </a:solidFill>
                <a:effectLst/>
                <a:latin typeface="Muli"/>
              </a:rPr>
              <a:t>Market </a:t>
            </a:r>
            <a:r>
              <a:rPr lang="en-US" b="0" i="0" dirty="0" err="1">
                <a:solidFill>
                  <a:srgbClr val="212529"/>
                </a:solidFill>
                <a:effectLst/>
                <a:latin typeface="Muli"/>
              </a:rPr>
              <a:t>Cap'i</a:t>
            </a:r>
            <a:r>
              <a:rPr lang="en-US" b="0" i="0" dirty="0">
                <a:solidFill>
                  <a:srgbClr val="212529"/>
                </a:solidFill>
                <a:effectLst/>
                <a:latin typeface="Muli"/>
              </a:rPr>
              <a:t> </a:t>
            </a:r>
            <a:r>
              <a:rPr lang="en-US" b="0" i="0" dirty="0" err="1">
                <a:solidFill>
                  <a:srgbClr val="212529"/>
                </a:solidFill>
                <a:effectLst/>
                <a:latin typeface="Muli"/>
              </a:rPr>
              <a:t>En</a:t>
            </a:r>
            <a:r>
              <a:rPr lang="en-US" b="0" i="0" dirty="0">
                <a:solidFill>
                  <a:srgbClr val="212529"/>
                </a:solidFill>
                <a:effectLst/>
                <a:latin typeface="Muli"/>
              </a:rPr>
              <a:t> </a:t>
            </a:r>
            <a:r>
              <a:rPr lang="en-US" b="0" i="0" dirty="0" err="1">
                <a:solidFill>
                  <a:srgbClr val="212529"/>
                </a:solidFill>
                <a:effectLst/>
                <a:latin typeface="Muli"/>
              </a:rPr>
              <a:t>Yüksek</a:t>
            </a:r>
            <a:r>
              <a:rPr lang="en-US" b="0" i="0" dirty="0">
                <a:solidFill>
                  <a:srgbClr val="212529"/>
                </a:solidFill>
                <a:effectLst/>
                <a:latin typeface="Muli"/>
              </a:rPr>
              <a:t> Olan </a:t>
            </a:r>
            <a:r>
              <a:rPr lang="en-US" b="0" i="0" dirty="0" err="1">
                <a:solidFill>
                  <a:srgbClr val="212529"/>
                </a:solidFill>
                <a:effectLst/>
                <a:latin typeface="Muli"/>
              </a:rPr>
              <a:t>Şirketler</a:t>
            </a:r>
            <a:r>
              <a:rPr lang="tr-TR" b="0" i="0" dirty="0">
                <a:solidFill>
                  <a:srgbClr val="212529"/>
                </a:solidFill>
                <a:effectLst/>
                <a:latin typeface="Muli"/>
              </a:rPr>
              <a:t> (2021)</a:t>
            </a:r>
            <a:endParaRPr lang="en-US" b="0" i="0" dirty="0">
              <a:solidFill>
                <a:srgbClr val="212529"/>
              </a:solidFill>
              <a:effectLst/>
              <a:latin typeface="Muli"/>
            </a:endParaRPr>
          </a:p>
          <a:p>
            <a:pPr algn="just"/>
            <a:r>
              <a:rPr lang="en-US" b="1" i="1" dirty="0" err="1">
                <a:solidFill>
                  <a:srgbClr val="212529"/>
                </a:solidFill>
                <a:effectLst/>
                <a:latin typeface="Muli"/>
              </a:rPr>
              <a:t>CompaniesMarketCap</a:t>
            </a:r>
            <a:r>
              <a:rPr lang="en-US" b="1" i="1" dirty="0">
                <a:solidFill>
                  <a:srgbClr val="212529"/>
                </a:solidFill>
                <a:effectLst/>
                <a:latin typeface="Muli"/>
              </a:rPr>
              <a:t>*</a:t>
            </a:r>
            <a:r>
              <a:rPr lang="en-US" b="0" i="0" dirty="0">
                <a:solidFill>
                  <a:srgbClr val="212529"/>
                </a:solidFill>
                <a:effectLst/>
                <a:latin typeface="Muli"/>
              </a:rPr>
              <a:t>, </a:t>
            </a:r>
            <a:r>
              <a:rPr lang="en-US" b="0" i="0" dirty="0" err="1">
                <a:solidFill>
                  <a:srgbClr val="212529"/>
                </a:solidFill>
                <a:effectLst/>
                <a:latin typeface="Muli"/>
              </a:rPr>
              <a:t>toplamda</a:t>
            </a:r>
            <a:r>
              <a:rPr lang="en-US" b="0" i="0" dirty="0">
                <a:solidFill>
                  <a:srgbClr val="212529"/>
                </a:solidFill>
                <a:effectLst/>
                <a:latin typeface="Muli"/>
              </a:rPr>
              <a:t> 79.834 </a:t>
            </a:r>
            <a:r>
              <a:rPr lang="en-US" b="0" i="0" dirty="0" err="1">
                <a:solidFill>
                  <a:srgbClr val="212529"/>
                </a:solidFill>
                <a:effectLst/>
                <a:latin typeface="Muli"/>
              </a:rPr>
              <a:t>trilyon</a:t>
            </a:r>
            <a:r>
              <a:rPr lang="en-US" b="0" i="0" dirty="0">
                <a:solidFill>
                  <a:srgbClr val="212529"/>
                </a:solidFill>
                <a:effectLst/>
                <a:latin typeface="Muli"/>
              </a:rPr>
              <a:t> </a:t>
            </a:r>
            <a:r>
              <a:rPr lang="en-US" dirty="0">
                <a:solidFill>
                  <a:srgbClr val="212529"/>
                </a:solidFill>
                <a:latin typeface="Muli"/>
              </a:rPr>
              <a:t>dolar </a:t>
            </a:r>
            <a:r>
              <a:rPr lang="en-US" b="0" i="0" dirty="0" err="1">
                <a:solidFill>
                  <a:srgbClr val="212529"/>
                </a:solidFill>
                <a:effectLst/>
                <a:latin typeface="Muli"/>
              </a:rPr>
              <a:t>değerindeki</a:t>
            </a:r>
            <a:r>
              <a:rPr lang="en-US" b="0" i="0" dirty="0">
                <a:solidFill>
                  <a:srgbClr val="212529"/>
                </a:solidFill>
                <a:effectLst/>
                <a:latin typeface="Muli"/>
              </a:rPr>
              <a:t> 4275 </a:t>
            </a:r>
            <a:r>
              <a:rPr lang="en-US" b="0" i="0" dirty="0" err="1">
                <a:solidFill>
                  <a:srgbClr val="212529"/>
                </a:solidFill>
                <a:effectLst/>
                <a:latin typeface="Muli"/>
              </a:rPr>
              <a:t>şirketin</a:t>
            </a:r>
            <a:r>
              <a:rPr lang="en-US" b="0" i="0" dirty="0">
                <a:solidFill>
                  <a:srgbClr val="212529"/>
                </a:solidFill>
                <a:effectLst/>
                <a:latin typeface="Muli"/>
              </a:rPr>
              <a:t> </a:t>
            </a:r>
            <a:r>
              <a:rPr lang="en-US" b="0" i="0" dirty="0" err="1">
                <a:solidFill>
                  <a:srgbClr val="212529"/>
                </a:solidFill>
                <a:effectLst/>
                <a:latin typeface="Muli"/>
              </a:rPr>
              <a:t>verilerini</a:t>
            </a:r>
            <a:r>
              <a:rPr lang="en-US" b="0" i="0" dirty="0">
                <a:solidFill>
                  <a:srgbClr val="212529"/>
                </a:solidFill>
                <a:effectLst/>
                <a:latin typeface="Muli"/>
              </a:rPr>
              <a:t> </a:t>
            </a:r>
            <a:r>
              <a:rPr lang="en-US" b="0" i="0" dirty="0" err="1">
                <a:solidFill>
                  <a:srgbClr val="212529"/>
                </a:solidFill>
                <a:effectLst/>
                <a:latin typeface="Muli"/>
              </a:rPr>
              <a:t>paylaşıyor</a:t>
            </a:r>
            <a:r>
              <a:rPr lang="en-US" b="0" i="0" dirty="0">
                <a:solidFill>
                  <a:srgbClr val="212529"/>
                </a:solidFill>
                <a:effectLst/>
                <a:latin typeface="Muli"/>
              </a:rPr>
              <a:t>. Bu </a:t>
            </a:r>
            <a:r>
              <a:rPr lang="en-US" b="0" i="0" dirty="0" err="1">
                <a:solidFill>
                  <a:srgbClr val="212529"/>
                </a:solidFill>
                <a:effectLst/>
                <a:latin typeface="Muli"/>
              </a:rPr>
              <a:t>verilerer</a:t>
            </a:r>
            <a:r>
              <a:rPr lang="en-US" b="0" i="0" dirty="0">
                <a:solidFill>
                  <a:srgbClr val="212529"/>
                </a:solidFill>
                <a:effectLst/>
                <a:latin typeface="Muli"/>
              </a:rPr>
              <a:t> </a:t>
            </a:r>
            <a:r>
              <a:rPr lang="en-US" b="0" i="0" dirty="0" err="1">
                <a:solidFill>
                  <a:srgbClr val="212529"/>
                </a:solidFill>
                <a:effectLst/>
                <a:latin typeface="Muli"/>
              </a:rPr>
              <a:t>göre</a:t>
            </a:r>
            <a:r>
              <a:rPr lang="en-US" b="0" i="0" dirty="0">
                <a:solidFill>
                  <a:srgbClr val="212529"/>
                </a:solidFill>
                <a:effectLst/>
                <a:latin typeface="Muli"/>
              </a:rPr>
              <a:t> market cap </a:t>
            </a:r>
            <a:r>
              <a:rPr lang="en-US" b="0" i="0" dirty="0" err="1">
                <a:solidFill>
                  <a:srgbClr val="212529"/>
                </a:solidFill>
                <a:effectLst/>
                <a:latin typeface="Muli"/>
              </a:rPr>
              <a:t>değeri</a:t>
            </a:r>
            <a:r>
              <a:rPr lang="en-US" b="0" i="0" dirty="0">
                <a:solidFill>
                  <a:srgbClr val="212529"/>
                </a:solidFill>
                <a:effectLst/>
                <a:latin typeface="Muli"/>
              </a:rPr>
              <a:t> </a:t>
            </a:r>
            <a:r>
              <a:rPr lang="en-US" b="0" i="0" dirty="0" err="1">
                <a:solidFill>
                  <a:srgbClr val="212529"/>
                </a:solidFill>
                <a:effectLst/>
                <a:latin typeface="Muli"/>
              </a:rPr>
              <a:t>en</a:t>
            </a:r>
            <a:r>
              <a:rPr lang="en-US" b="0" i="0" dirty="0">
                <a:solidFill>
                  <a:srgbClr val="212529"/>
                </a:solidFill>
                <a:effectLst/>
                <a:latin typeface="Muli"/>
              </a:rPr>
              <a:t> </a:t>
            </a:r>
            <a:r>
              <a:rPr lang="en-US" b="0" i="0" dirty="0" err="1">
                <a:solidFill>
                  <a:srgbClr val="212529"/>
                </a:solidFill>
                <a:effectLst/>
                <a:latin typeface="Muli"/>
              </a:rPr>
              <a:t>yüksek</a:t>
            </a:r>
            <a:r>
              <a:rPr lang="en-US" b="0" i="0" dirty="0">
                <a:solidFill>
                  <a:srgbClr val="212529"/>
                </a:solidFill>
                <a:effectLst/>
                <a:latin typeface="Muli"/>
              </a:rPr>
              <a:t> </a:t>
            </a:r>
            <a:r>
              <a:rPr lang="en-US" b="0" i="0" dirty="0" err="1">
                <a:solidFill>
                  <a:srgbClr val="212529"/>
                </a:solidFill>
                <a:effectLst/>
                <a:latin typeface="Muli"/>
              </a:rPr>
              <a:t>olan</a:t>
            </a:r>
            <a:r>
              <a:rPr lang="en-US" b="0" i="0" dirty="0">
                <a:solidFill>
                  <a:srgbClr val="212529"/>
                </a:solidFill>
                <a:effectLst/>
                <a:latin typeface="Muli"/>
              </a:rPr>
              <a:t> </a:t>
            </a:r>
            <a:r>
              <a:rPr lang="en-US" b="0" i="0" dirty="0" err="1">
                <a:solidFill>
                  <a:srgbClr val="212529"/>
                </a:solidFill>
                <a:effectLst/>
                <a:latin typeface="Muli"/>
              </a:rPr>
              <a:t>şirketler</a:t>
            </a:r>
            <a:r>
              <a:rPr lang="en-US" b="0" i="0" dirty="0">
                <a:solidFill>
                  <a:srgbClr val="212529"/>
                </a:solidFill>
                <a:effectLst/>
                <a:latin typeface="Muli"/>
              </a:rPr>
              <a:t> </a:t>
            </a:r>
            <a:r>
              <a:rPr lang="en-US" b="0" i="0" dirty="0" err="1">
                <a:solidFill>
                  <a:srgbClr val="212529"/>
                </a:solidFill>
                <a:effectLst/>
                <a:latin typeface="Muli"/>
              </a:rPr>
              <a:t>şöyle</a:t>
            </a:r>
            <a:r>
              <a:rPr lang="en-US" b="0" i="0" dirty="0">
                <a:solidFill>
                  <a:srgbClr val="212529"/>
                </a:solidFill>
                <a:effectLst/>
                <a:latin typeface="Muli"/>
              </a:rPr>
              <a:t> </a:t>
            </a:r>
            <a:r>
              <a:rPr lang="en-US" b="0" i="0" dirty="0" err="1">
                <a:solidFill>
                  <a:srgbClr val="212529"/>
                </a:solidFill>
                <a:effectLst/>
                <a:latin typeface="Muli"/>
              </a:rPr>
              <a:t>sıralanıyor</a:t>
            </a:r>
            <a:r>
              <a:rPr lang="en-US" b="0" i="0" dirty="0">
                <a:solidFill>
                  <a:srgbClr val="212529"/>
                </a:solidFill>
                <a:effectLst/>
                <a:latin typeface="Muli"/>
              </a:rPr>
              <a:t>:</a:t>
            </a:r>
            <a:endParaRPr lang="tr-TR" b="0" i="0" dirty="0">
              <a:solidFill>
                <a:srgbClr val="212529"/>
              </a:solidFill>
              <a:effectLst/>
              <a:latin typeface="Muli"/>
            </a:endParaRPr>
          </a:p>
          <a:p>
            <a:pPr algn="just"/>
            <a:endParaRPr lang="tr-TR" dirty="0">
              <a:solidFill>
                <a:srgbClr val="212529"/>
              </a:solidFill>
              <a:latin typeface="Muli"/>
            </a:endParaRPr>
          </a:p>
          <a:p>
            <a:pPr algn="just"/>
            <a:endParaRPr lang="en-US" b="0" i="0" dirty="0">
              <a:solidFill>
                <a:srgbClr val="212529"/>
              </a:solidFill>
              <a:effectLst/>
              <a:latin typeface="Muli"/>
            </a:endParaRPr>
          </a:p>
        </p:txBody>
      </p:sp>
      <p:pic>
        <p:nvPicPr>
          <p:cNvPr id="2" name="Resim 1">
            <a:extLst>
              <a:ext uri="{FF2B5EF4-FFF2-40B4-BE49-F238E27FC236}">
                <a16:creationId xmlns:a16="http://schemas.microsoft.com/office/drawing/2014/main" id="{AC276827-E673-F957-42BE-018814D9E237}"/>
              </a:ext>
            </a:extLst>
          </p:cNvPr>
          <p:cNvPicPr>
            <a:picLocks noChangeAspect="1"/>
          </p:cNvPicPr>
          <p:nvPr/>
        </p:nvPicPr>
        <p:blipFill rotWithShape="1">
          <a:blip r:embed="rId3"/>
          <a:srcRect t="2069"/>
          <a:stretch/>
        </p:blipFill>
        <p:spPr>
          <a:xfrm>
            <a:off x="1521514" y="1435576"/>
            <a:ext cx="8253858" cy="3851279"/>
          </a:xfrm>
          <a:prstGeom prst="rect">
            <a:avLst/>
          </a:prstGeom>
        </p:spPr>
      </p:pic>
      <p:sp>
        <p:nvSpPr>
          <p:cNvPr id="3" name="Metin kutusu 2">
            <a:extLst>
              <a:ext uri="{FF2B5EF4-FFF2-40B4-BE49-F238E27FC236}">
                <a16:creationId xmlns:a16="http://schemas.microsoft.com/office/drawing/2014/main" id="{D584B71C-A7C3-04EE-1DC7-AA3DF5FB5529}"/>
              </a:ext>
            </a:extLst>
          </p:cNvPr>
          <p:cNvSpPr txBox="1"/>
          <p:nvPr/>
        </p:nvSpPr>
        <p:spPr>
          <a:xfrm>
            <a:off x="688258" y="6233652"/>
            <a:ext cx="8927690" cy="230832"/>
          </a:xfrm>
          <a:prstGeom prst="rect">
            <a:avLst/>
          </a:prstGeom>
          <a:noFill/>
        </p:spPr>
        <p:txBody>
          <a:bodyPr wrap="square" rtlCol="0">
            <a:spAutoFit/>
          </a:bodyPr>
          <a:lstStyle/>
          <a:p>
            <a:r>
              <a:rPr lang="en-US" sz="900" dirty="0"/>
              <a:t>https://www.visualcapitalist.com/the-top-100-companies-of-the-world-the-u-s-vs-everyone-else/</a:t>
            </a:r>
          </a:p>
        </p:txBody>
      </p:sp>
    </p:spTree>
    <p:extLst>
      <p:ext uri="{BB962C8B-B14F-4D97-AF65-F5344CB8AC3E}">
        <p14:creationId xmlns:p14="http://schemas.microsoft.com/office/powerpoint/2010/main" val="3080301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crum Nedir? - BilgeAdam Akademi">
            <a:extLst>
              <a:ext uri="{FF2B5EF4-FFF2-40B4-BE49-F238E27FC236}">
                <a16:creationId xmlns:a16="http://schemas.microsoft.com/office/drawing/2014/main" id="{9FD5F958-25FB-4B1C-B534-9AF666BB5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460" y="899960"/>
            <a:ext cx="8415080" cy="447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12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CDD3D-74BD-4056-B75E-483C2986AF1F}"/>
              </a:ext>
            </a:extLst>
          </p:cNvPr>
          <p:cNvSpPr>
            <a:spLocks noGrp="1"/>
          </p:cNvSpPr>
          <p:nvPr>
            <p:ph type="title"/>
          </p:nvPr>
        </p:nvSpPr>
        <p:spPr/>
        <p:txBody>
          <a:bodyPr/>
          <a:lstStyle/>
          <a:p>
            <a:r>
              <a:rPr lang="tr-TR" dirty="0" err="1"/>
              <a:t>Kanban</a:t>
            </a:r>
            <a:endParaRPr lang="en-US" dirty="0"/>
          </a:p>
        </p:txBody>
      </p:sp>
      <p:sp>
        <p:nvSpPr>
          <p:cNvPr id="3" name="İçerik Yer Tutucusu 2">
            <a:extLst>
              <a:ext uri="{FF2B5EF4-FFF2-40B4-BE49-F238E27FC236}">
                <a16:creationId xmlns:a16="http://schemas.microsoft.com/office/drawing/2014/main" id="{83F1DA1E-CA9F-46DE-8D03-D010AD62B346}"/>
              </a:ext>
            </a:extLst>
          </p:cNvPr>
          <p:cNvSpPr>
            <a:spLocks noGrp="1"/>
          </p:cNvSpPr>
          <p:nvPr>
            <p:ph idx="1"/>
          </p:nvPr>
        </p:nvSpPr>
        <p:spPr/>
        <p:txBody>
          <a:bodyPr>
            <a:normAutofit lnSpcReduction="10000"/>
          </a:bodyPr>
          <a:lstStyle/>
          <a:p>
            <a:pPr algn="just">
              <a:lnSpc>
                <a:spcPct val="150000"/>
              </a:lnSpc>
              <a:spcBef>
                <a:spcPts val="1200"/>
              </a:spcBef>
              <a:spcAft>
                <a:spcPts val="1200"/>
              </a:spcAft>
            </a:pPr>
            <a:r>
              <a:rPr lang="tr-TR" sz="18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800" dirty="0">
                <a:effectLst/>
                <a:latin typeface="Arial" panose="020B0604020202020204" pitchFamily="34" charset="0"/>
                <a:ea typeface="Times New Roman" panose="02020603050405020304" pitchFamily="18" charset="0"/>
                <a:cs typeface="Times New Roman" panose="02020603050405020304" pitchFamily="18" charset="0"/>
              </a:rPr>
              <a:t>, yeni çalışma için mevcut kapasite ile çalışma taleplerini dengeleyen bilgi çalışmalarını yönetmek için bir yöntemdir. İş öğeleri, katılımcılara görev tanımından müşterinin sunumuna kadar ilerleme ve süreç görüntüsü verecek şekilde görselleştirilir. </a:t>
            </a:r>
            <a:r>
              <a:rPr lang="tr-TR" sz="18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800" dirty="0">
                <a:effectLst/>
                <a:latin typeface="Arial" panose="020B0604020202020204" pitchFamily="34" charset="0"/>
                <a:ea typeface="Times New Roman" panose="02020603050405020304" pitchFamily="18" charset="0"/>
                <a:cs typeface="Times New Roman" panose="02020603050405020304" pitchFamily="18" charset="0"/>
              </a:rPr>
              <a:t>, bir üretim sisteminin bütün olarak çalışmasını ve iyileştirmeyi teşvik etmek için doğru bir araçtır.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tr-TR" sz="1800" dirty="0">
                <a:effectLst/>
                <a:latin typeface="Arial" panose="020B0604020202020204" pitchFamily="34" charset="0"/>
                <a:ea typeface="Times New Roman" panose="02020603050405020304" pitchFamily="18" charset="0"/>
                <a:cs typeface="Times New Roman" panose="02020603050405020304" pitchFamily="18" charset="0"/>
              </a:rPr>
              <a:t> </a:t>
            </a:r>
            <a:r>
              <a:rPr lang="tr-TR" sz="1800" dirty="0" err="1">
                <a:effectLst/>
                <a:latin typeface="Arial" panose="020B0604020202020204" pitchFamily="34" charset="0"/>
                <a:ea typeface="Times New Roman" panose="02020603050405020304" pitchFamily="18" charset="0"/>
                <a:cs typeface="Times New Roman" panose="02020603050405020304" pitchFamily="18" charset="0"/>
              </a:rPr>
              <a:t>Kanban</a:t>
            </a:r>
            <a:r>
              <a:rPr lang="tr-TR" sz="1800" dirty="0">
                <a:effectLst/>
                <a:latin typeface="Arial" panose="020B0604020202020204" pitchFamily="34" charset="0"/>
                <a:ea typeface="Times New Roman" panose="02020603050405020304" pitchFamily="18" charset="0"/>
                <a:cs typeface="Times New Roman" panose="02020603050405020304" pitchFamily="18" charset="0"/>
              </a:rPr>
              <a:t>, yazılım geliştirmede ne, ne zaman ve ne kadar üretileceği konusunda karar vermeye yardımcı olan görsel bir süreç yönetim sistemi sunmaktadır. Yazılım geliştirme ve IT kaynaklı olmasına rağmen, çalışma sonucu fiziksel değil somut olan herhangi bir profesyonel hizmet için uygulanabilir.</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spcAft>
                <a:spcPts val="1200"/>
              </a:spcAft>
            </a:pPr>
            <a:r>
              <a:rPr lang="tr-TR"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739119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CF0378-8DCB-A4D8-612D-F13F8868EAA1}"/>
              </a:ext>
            </a:extLst>
          </p:cNvPr>
          <p:cNvSpPr>
            <a:spLocks noGrp="1"/>
          </p:cNvSpPr>
          <p:nvPr>
            <p:ph type="title"/>
          </p:nvPr>
        </p:nvSpPr>
        <p:spPr/>
        <p:txBody>
          <a:bodyPr/>
          <a:lstStyle/>
          <a:p>
            <a:r>
              <a:rPr lang="tr-TR" dirty="0" err="1"/>
              <a:t>Kanban</a:t>
            </a:r>
            <a:r>
              <a:rPr lang="tr-TR" dirty="0"/>
              <a:t> Unsurları</a:t>
            </a:r>
            <a:endParaRPr lang="en-US" dirty="0"/>
          </a:p>
        </p:txBody>
      </p:sp>
      <p:sp>
        <p:nvSpPr>
          <p:cNvPr id="3" name="İçerik Yer Tutucusu 2">
            <a:extLst>
              <a:ext uri="{FF2B5EF4-FFF2-40B4-BE49-F238E27FC236}">
                <a16:creationId xmlns:a16="http://schemas.microsoft.com/office/drawing/2014/main" id="{7606B0CC-D326-0D03-7188-1D04CA1BF09F}"/>
              </a:ext>
            </a:extLst>
          </p:cNvPr>
          <p:cNvSpPr>
            <a:spLocks noGrp="1"/>
          </p:cNvSpPr>
          <p:nvPr>
            <p:ph idx="1"/>
          </p:nvPr>
        </p:nvSpPr>
        <p:spPr/>
        <p:txBody>
          <a:bodyPr>
            <a:normAutofit fontScale="92500"/>
          </a:bodyPr>
          <a:lstStyle/>
          <a:p>
            <a:pPr algn="just">
              <a:buFont typeface="+mj-lt"/>
              <a:buAutoNum type="arabicPeriod"/>
            </a:pPr>
            <a:r>
              <a:rPr lang="en-US" b="1" i="0" dirty="0" err="1">
                <a:solidFill>
                  <a:srgbClr val="0D0D0D"/>
                </a:solidFill>
                <a:effectLst/>
                <a:latin typeface="Söhne"/>
              </a:rPr>
              <a:t>Tahta</a:t>
            </a:r>
            <a:r>
              <a:rPr lang="en-US" b="1" i="0" dirty="0">
                <a:solidFill>
                  <a:srgbClr val="0D0D0D"/>
                </a:solidFill>
                <a:effectLst/>
                <a:latin typeface="Söhne"/>
              </a:rPr>
              <a:t> (Board):</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görselleştirmek</a:t>
            </a:r>
            <a:r>
              <a:rPr lang="en-US" b="0" i="0" dirty="0">
                <a:solidFill>
                  <a:srgbClr val="0D0D0D"/>
                </a:solidFill>
                <a:effectLst/>
                <a:latin typeface="Söhne"/>
              </a:rPr>
              <a:t> </a:t>
            </a:r>
            <a:r>
              <a:rPr lang="en-US" b="0" i="0" dirty="0" err="1">
                <a:solidFill>
                  <a:srgbClr val="0D0D0D"/>
                </a:solidFill>
                <a:effectLst/>
                <a:latin typeface="Söhne"/>
              </a:rPr>
              <a:t>için</a:t>
            </a:r>
            <a:r>
              <a:rPr lang="en-US" b="0" i="0" dirty="0">
                <a:solidFill>
                  <a:srgbClr val="0D0D0D"/>
                </a:solidFill>
                <a:effectLst/>
                <a:latin typeface="Söhne"/>
              </a:rPr>
              <a:t> </a:t>
            </a:r>
            <a:r>
              <a:rPr lang="en-US" b="0" i="0" dirty="0" err="1">
                <a:solidFill>
                  <a:srgbClr val="0D0D0D"/>
                </a:solidFill>
                <a:effectLst/>
                <a:latin typeface="Söhne"/>
              </a:rPr>
              <a:t>kullanılan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tahtadır</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kartların</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kalemlerinin</a:t>
            </a:r>
            <a:r>
              <a:rPr lang="en-US" b="0" i="0" dirty="0">
                <a:solidFill>
                  <a:srgbClr val="0D0D0D"/>
                </a:solidFill>
                <a:effectLst/>
                <a:latin typeface="Söhne"/>
              </a:rPr>
              <a:t> </a:t>
            </a:r>
            <a:r>
              <a:rPr lang="en-US" b="0" i="0" dirty="0" err="1">
                <a:solidFill>
                  <a:srgbClr val="0D0D0D"/>
                </a:solidFill>
                <a:effectLst/>
                <a:latin typeface="Söhne"/>
              </a:rPr>
              <a:t>yerleştirildiği</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panodur</a:t>
            </a:r>
            <a:r>
              <a:rPr lang="en-US" b="0" i="0" dirty="0">
                <a:solidFill>
                  <a:srgbClr val="0D0D0D"/>
                </a:solidFill>
                <a:effectLst/>
                <a:latin typeface="Söhne"/>
              </a:rPr>
              <a:t>. Bu </a:t>
            </a:r>
            <a:r>
              <a:rPr lang="en-US" b="0" i="0" dirty="0" err="1">
                <a:solidFill>
                  <a:srgbClr val="0D0D0D"/>
                </a:solidFill>
                <a:effectLst/>
                <a:latin typeface="Söhne"/>
              </a:rPr>
              <a:t>tahta</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farklı</a:t>
            </a:r>
            <a:r>
              <a:rPr lang="en-US" b="0" i="0" dirty="0">
                <a:solidFill>
                  <a:srgbClr val="0D0D0D"/>
                </a:solidFill>
                <a:effectLst/>
                <a:latin typeface="Söhne"/>
              </a:rPr>
              <a:t> </a:t>
            </a:r>
            <a:r>
              <a:rPr lang="en-US" b="0" i="0" dirty="0" err="1">
                <a:solidFill>
                  <a:srgbClr val="0D0D0D"/>
                </a:solidFill>
                <a:effectLst/>
                <a:latin typeface="Söhne"/>
              </a:rPr>
              <a:t>aşamalarını</a:t>
            </a:r>
            <a:r>
              <a:rPr lang="en-US" b="0" i="0" dirty="0">
                <a:solidFill>
                  <a:srgbClr val="0D0D0D"/>
                </a:solidFill>
                <a:effectLst/>
                <a:latin typeface="Söhne"/>
              </a:rPr>
              <a:t> </a:t>
            </a:r>
            <a:r>
              <a:rPr lang="en-US" b="0" i="0" dirty="0" err="1">
                <a:solidFill>
                  <a:srgbClr val="0D0D0D"/>
                </a:solidFill>
                <a:effectLst/>
                <a:latin typeface="Söhne"/>
              </a:rPr>
              <a:t>temsil</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sütunlardan</a:t>
            </a:r>
            <a:r>
              <a:rPr lang="en-US" b="0" i="0" dirty="0">
                <a:solidFill>
                  <a:srgbClr val="0D0D0D"/>
                </a:solidFill>
                <a:effectLst/>
                <a:latin typeface="Söhne"/>
              </a:rPr>
              <a:t> </a:t>
            </a:r>
            <a:r>
              <a:rPr lang="en-US" b="0" i="0" dirty="0" err="1">
                <a:solidFill>
                  <a:srgbClr val="0D0D0D"/>
                </a:solidFill>
                <a:effectLst/>
                <a:latin typeface="Söhne"/>
              </a:rPr>
              <a:t>oluşur</a:t>
            </a:r>
            <a:r>
              <a:rPr lang="en-US" b="0" i="0" dirty="0">
                <a:solidFill>
                  <a:srgbClr val="0D0D0D"/>
                </a:solidFill>
                <a:effectLst/>
                <a:latin typeface="Söhne"/>
              </a:rPr>
              <a:t>.</a:t>
            </a:r>
          </a:p>
          <a:p>
            <a:pPr algn="just">
              <a:buFont typeface="+mj-lt"/>
              <a:buAutoNum type="arabicPeriod"/>
            </a:pPr>
            <a:r>
              <a:rPr lang="en-US" b="1" i="0" dirty="0" err="1">
                <a:solidFill>
                  <a:srgbClr val="0D0D0D"/>
                </a:solidFill>
                <a:effectLst/>
                <a:latin typeface="Söhne"/>
              </a:rPr>
              <a:t>Kartlar</a:t>
            </a:r>
            <a:r>
              <a:rPr lang="en-US" b="1" i="0" dirty="0">
                <a:solidFill>
                  <a:srgbClr val="0D0D0D"/>
                </a:solidFill>
                <a:effectLst/>
                <a:latin typeface="Söhne"/>
              </a:rPr>
              <a:t> (Cards):</a:t>
            </a:r>
            <a:r>
              <a:rPr lang="en-US" b="0" i="0" dirty="0">
                <a:solidFill>
                  <a:srgbClr val="0D0D0D"/>
                </a:solidFill>
                <a:effectLst/>
                <a:latin typeface="Söhne"/>
              </a:rPr>
              <a:t> Her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kalemini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parçasını</a:t>
            </a:r>
            <a:r>
              <a:rPr lang="en-US" b="0" i="0" dirty="0">
                <a:solidFill>
                  <a:srgbClr val="0D0D0D"/>
                </a:solidFill>
                <a:effectLst/>
                <a:latin typeface="Söhne"/>
              </a:rPr>
              <a:t> </a:t>
            </a:r>
            <a:r>
              <a:rPr lang="en-US" b="0" i="0" dirty="0" err="1">
                <a:solidFill>
                  <a:srgbClr val="0D0D0D"/>
                </a:solidFill>
                <a:effectLst/>
                <a:latin typeface="Söhne"/>
              </a:rPr>
              <a:t>temsil</a:t>
            </a:r>
            <a:r>
              <a:rPr lang="en-US" b="0" i="0" dirty="0">
                <a:solidFill>
                  <a:srgbClr val="0D0D0D"/>
                </a:solidFill>
                <a:effectLst/>
                <a:latin typeface="Söhne"/>
              </a:rPr>
              <a:t> </a:t>
            </a:r>
            <a:r>
              <a:rPr lang="en-US" b="0" i="0" dirty="0" err="1">
                <a:solidFill>
                  <a:srgbClr val="0D0D0D"/>
                </a:solidFill>
                <a:effectLst/>
                <a:latin typeface="Söhne"/>
              </a:rPr>
              <a:t>eden</a:t>
            </a:r>
            <a:r>
              <a:rPr lang="en-US" b="0" i="0" dirty="0">
                <a:solidFill>
                  <a:srgbClr val="0D0D0D"/>
                </a:solidFill>
                <a:effectLst/>
                <a:latin typeface="Söhne"/>
              </a:rPr>
              <a:t> </a:t>
            </a:r>
            <a:r>
              <a:rPr lang="en-US" b="0" i="0" dirty="0" err="1">
                <a:solidFill>
                  <a:srgbClr val="0D0D0D"/>
                </a:solidFill>
                <a:effectLst/>
                <a:latin typeface="Söhne"/>
              </a:rPr>
              <a:t>kartlardır</a:t>
            </a:r>
            <a:r>
              <a:rPr lang="en-US" b="0" i="0" dirty="0">
                <a:solidFill>
                  <a:srgbClr val="0D0D0D"/>
                </a:solidFill>
                <a:effectLst/>
                <a:latin typeface="Söhne"/>
              </a:rPr>
              <a:t>. </a:t>
            </a:r>
            <a:r>
              <a:rPr lang="en-US" b="0" i="0" dirty="0" err="1">
                <a:solidFill>
                  <a:srgbClr val="0D0D0D"/>
                </a:solidFill>
                <a:effectLst/>
                <a:latin typeface="Söhne"/>
              </a:rPr>
              <a:t>Kartlar</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içeriği</a:t>
            </a:r>
            <a:r>
              <a:rPr lang="en-US" b="0" i="0" dirty="0">
                <a:solidFill>
                  <a:srgbClr val="0D0D0D"/>
                </a:solidFill>
                <a:effectLst/>
                <a:latin typeface="Söhne"/>
              </a:rPr>
              <a:t>, </a:t>
            </a:r>
            <a:r>
              <a:rPr lang="en-US" b="0" i="0" dirty="0" err="1">
                <a:solidFill>
                  <a:srgbClr val="0D0D0D"/>
                </a:solidFill>
                <a:effectLst/>
                <a:latin typeface="Söhne"/>
              </a:rPr>
              <a:t>önceliği</a:t>
            </a:r>
            <a:r>
              <a:rPr lang="en-US" b="0" i="0" dirty="0">
                <a:solidFill>
                  <a:srgbClr val="0D0D0D"/>
                </a:solidFill>
                <a:effectLst/>
                <a:latin typeface="Söhne"/>
              </a:rPr>
              <a:t>, </a:t>
            </a:r>
            <a:r>
              <a:rPr lang="en-US" b="0" i="0" dirty="0" err="1">
                <a:solidFill>
                  <a:srgbClr val="0D0D0D"/>
                </a:solidFill>
                <a:effectLst/>
                <a:latin typeface="Söhne"/>
              </a:rPr>
              <a:t>sahibi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diğer</a:t>
            </a:r>
            <a:r>
              <a:rPr lang="en-US" b="0" i="0" dirty="0">
                <a:solidFill>
                  <a:srgbClr val="0D0D0D"/>
                </a:solidFill>
                <a:effectLst/>
                <a:latin typeface="Söhne"/>
              </a:rPr>
              <a:t> </a:t>
            </a:r>
            <a:r>
              <a:rPr lang="en-US" b="0" i="0" dirty="0" err="1">
                <a:solidFill>
                  <a:srgbClr val="0D0D0D"/>
                </a:solidFill>
                <a:effectLst/>
                <a:latin typeface="Söhne"/>
              </a:rPr>
              <a:t>önemli</a:t>
            </a:r>
            <a:r>
              <a:rPr lang="en-US" b="0" i="0" dirty="0">
                <a:solidFill>
                  <a:srgbClr val="0D0D0D"/>
                </a:solidFill>
                <a:effectLst/>
                <a:latin typeface="Söhne"/>
              </a:rPr>
              <a:t> </a:t>
            </a:r>
            <a:r>
              <a:rPr lang="en-US" b="0" i="0" dirty="0" err="1">
                <a:solidFill>
                  <a:srgbClr val="0D0D0D"/>
                </a:solidFill>
                <a:effectLst/>
                <a:latin typeface="Söhne"/>
              </a:rPr>
              <a:t>bilgilerle</a:t>
            </a:r>
            <a:r>
              <a:rPr lang="en-US" b="0" i="0" dirty="0">
                <a:solidFill>
                  <a:srgbClr val="0D0D0D"/>
                </a:solidFill>
                <a:effectLst/>
                <a:latin typeface="Söhne"/>
              </a:rPr>
              <a:t> </a:t>
            </a:r>
            <a:r>
              <a:rPr lang="en-US" b="0" i="0" dirty="0" err="1">
                <a:solidFill>
                  <a:srgbClr val="0D0D0D"/>
                </a:solidFill>
                <a:effectLst/>
                <a:latin typeface="Söhne"/>
              </a:rPr>
              <a:t>doldurulur</a:t>
            </a:r>
            <a:r>
              <a:rPr lang="en-US" b="0" i="0" dirty="0">
                <a:solidFill>
                  <a:srgbClr val="0D0D0D"/>
                </a:solidFill>
                <a:effectLst/>
                <a:latin typeface="Söhne"/>
              </a:rPr>
              <a:t>.</a:t>
            </a:r>
          </a:p>
          <a:p>
            <a:pPr algn="just">
              <a:buFont typeface="+mj-lt"/>
              <a:buAutoNum type="arabicPeriod"/>
            </a:pPr>
            <a:r>
              <a:rPr lang="en-US" b="1" i="0" dirty="0" err="1">
                <a:solidFill>
                  <a:srgbClr val="0D0D0D"/>
                </a:solidFill>
                <a:effectLst/>
                <a:latin typeface="Söhne"/>
              </a:rPr>
              <a:t>Sütunlar</a:t>
            </a:r>
            <a:r>
              <a:rPr lang="en-US" b="1" i="0" dirty="0">
                <a:solidFill>
                  <a:srgbClr val="0D0D0D"/>
                </a:solidFill>
                <a:effectLst/>
                <a:latin typeface="Söhne"/>
              </a:rPr>
              <a:t> (Columns):</a:t>
            </a:r>
            <a:r>
              <a:rPr lang="en-US" b="0" i="0" dirty="0">
                <a:solidFill>
                  <a:srgbClr val="0D0D0D"/>
                </a:solidFill>
                <a:effectLst/>
                <a:latin typeface="Söhne"/>
              </a:rPr>
              <a:t> </a:t>
            </a:r>
            <a:r>
              <a:rPr lang="en-US" b="0" i="0" dirty="0" err="1">
                <a:solidFill>
                  <a:srgbClr val="0D0D0D"/>
                </a:solidFill>
                <a:effectLst/>
                <a:latin typeface="Söhne"/>
              </a:rPr>
              <a:t>İşin</a:t>
            </a:r>
            <a:r>
              <a:rPr lang="en-US" b="0" i="0" dirty="0">
                <a:solidFill>
                  <a:srgbClr val="0D0D0D"/>
                </a:solidFill>
                <a:effectLst/>
                <a:latin typeface="Söhne"/>
              </a:rPr>
              <a:t> </a:t>
            </a:r>
            <a:r>
              <a:rPr lang="en-US" b="0" i="0" dirty="0" err="1">
                <a:solidFill>
                  <a:srgbClr val="0D0D0D"/>
                </a:solidFill>
                <a:effectLst/>
                <a:latin typeface="Söhne"/>
              </a:rPr>
              <a:t>farklı</a:t>
            </a:r>
            <a:r>
              <a:rPr lang="en-US" b="0" i="0" dirty="0">
                <a:solidFill>
                  <a:srgbClr val="0D0D0D"/>
                </a:solidFill>
                <a:effectLst/>
                <a:latin typeface="Söhne"/>
              </a:rPr>
              <a:t> </a:t>
            </a:r>
            <a:r>
              <a:rPr lang="en-US" b="0" i="0" dirty="0" err="1">
                <a:solidFill>
                  <a:srgbClr val="0D0D0D"/>
                </a:solidFill>
                <a:effectLst/>
                <a:latin typeface="Söhne"/>
              </a:rPr>
              <a:t>aşamalarını</a:t>
            </a:r>
            <a:r>
              <a:rPr lang="en-US" b="0" i="0" dirty="0">
                <a:solidFill>
                  <a:srgbClr val="0D0D0D"/>
                </a:solidFill>
                <a:effectLst/>
                <a:latin typeface="Söhne"/>
              </a:rPr>
              <a:t> </a:t>
            </a:r>
            <a:r>
              <a:rPr lang="en-US" b="0" i="0" dirty="0" err="1">
                <a:solidFill>
                  <a:srgbClr val="0D0D0D"/>
                </a:solidFill>
                <a:effectLst/>
                <a:latin typeface="Söhne"/>
              </a:rPr>
              <a:t>gösteren</a:t>
            </a:r>
            <a:r>
              <a:rPr lang="en-US" b="0" i="0" dirty="0">
                <a:solidFill>
                  <a:srgbClr val="0D0D0D"/>
                </a:solidFill>
                <a:effectLst/>
                <a:latin typeface="Söhne"/>
              </a:rPr>
              <a:t> </a:t>
            </a:r>
            <a:r>
              <a:rPr lang="en-US" b="0" i="0" dirty="0" err="1">
                <a:solidFill>
                  <a:srgbClr val="0D0D0D"/>
                </a:solidFill>
                <a:effectLst/>
                <a:latin typeface="Söhne"/>
              </a:rPr>
              <a:t>sütunlardır</a:t>
            </a:r>
            <a:r>
              <a:rPr lang="en-US" b="0" i="0" dirty="0">
                <a:solidFill>
                  <a:srgbClr val="0D0D0D"/>
                </a:solidFill>
                <a:effectLst/>
                <a:latin typeface="Söhne"/>
              </a:rPr>
              <a:t>. </a:t>
            </a:r>
            <a:r>
              <a:rPr lang="en-US" b="0" i="0" dirty="0" err="1">
                <a:solidFill>
                  <a:srgbClr val="0D0D0D"/>
                </a:solidFill>
                <a:effectLst/>
                <a:latin typeface="Söhne"/>
              </a:rPr>
              <a:t>Genellikle</a:t>
            </a:r>
            <a:r>
              <a:rPr lang="en-US" b="0" i="0" dirty="0">
                <a:solidFill>
                  <a:srgbClr val="0D0D0D"/>
                </a:solidFill>
                <a:effectLst/>
                <a:latin typeface="Söhne"/>
              </a:rPr>
              <a:t> "</a:t>
            </a:r>
            <a:r>
              <a:rPr lang="en-US" b="0" i="0" dirty="0" err="1">
                <a:solidFill>
                  <a:srgbClr val="0D0D0D"/>
                </a:solidFill>
                <a:effectLst/>
                <a:latin typeface="Söhne"/>
              </a:rPr>
              <a:t>Bekleme</a:t>
            </a:r>
            <a:r>
              <a:rPr lang="en-US" b="0" i="0" dirty="0">
                <a:solidFill>
                  <a:srgbClr val="0D0D0D"/>
                </a:solidFill>
                <a:effectLst/>
                <a:latin typeface="Söhne"/>
              </a:rPr>
              <a:t>", "Analiz", "</a:t>
            </a:r>
            <a:r>
              <a:rPr lang="en-US" b="0" i="0" dirty="0" err="1">
                <a:solidFill>
                  <a:srgbClr val="0D0D0D"/>
                </a:solidFill>
                <a:effectLst/>
                <a:latin typeface="Söhne"/>
              </a:rPr>
              <a:t>Geliştirme</a:t>
            </a:r>
            <a:r>
              <a:rPr lang="en-US" b="0" i="0" dirty="0">
                <a:solidFill>
                  <a:srgbClr val="0D0D0D"/>
                </a:solidFill>
                <a:effectLst/>
                <a:latin typeface="Söhne"/>
              </a:rPr>
              <a:t>", "Test" </a:t>
            </a:r>
            <a:r>
              <a:rPr lang="en-US" b="0" i="0" dirty="0" err="1">
                <a:solidFill>
                  <a:srgbClr val="0D0D0D"/>
                </a:solidFill>
                <a:effectLst/>
                <a:latin typeface="Söhne"/>
              </a:rPr>
              <a:t>gibi</a:t>
            </a:r>
            <a:r>
              <a:rPr lang="en-US" b="0" i="0" dirty="0">
                <a:solidFill>
                  <a:srgbClr val="0D0D0D"/>
                </a:solidFill>
                <a:effectLst/>
                <a:latin typeface="Söhne"/>
              </a:rPr>
              <a:t> </a:t>
            </a:r>
            <a:r>
              <a:rPr lang="en-US" b="0" i="0" dirty="0" err="1">
                <a:solidFill>
                  <a:srgbClr val="0D0D0D"/>
                </a:solidFill>
                <a:effectLst/>
                <a:latin typeface="Söhne"/>
              </a:rPr>
              <a:t>aşamaları</a:t>
            </a:r>
            <a:r>
              <a:rPr lang="en-US" b="0" i="0" dirty="0">
                <a:solidFill>
                  <a:srgbClr val="0D0D0D"/>
                </a:solidFill>
                <a:effectLst/>
                <a:latin typeface="Söhne"/>
              </a:rPr>
              <a:t> </a:t>
            </a:r>
            <a:r>
              <a:rPr lang="en-US" b="0" i="0" dirty="0" err="1">
                <a:solidFill>
                  <a:srgbClr val="0D0D0D"/>
                </a:solidFill>
                <a:effectLst/>
                <a:latin typeface="Söhne"/>
              </a:rPr>
              <a:t>temsil</a:t>
            </a:r>
            <a:r>
              <a:rPr lang="en-US" b="0" i="0" dirty="0">
                <a:solidFill>
                  <a:srgbClr val="0D0D0D"/>
                </a:solidFill>
                <a:effectLst/>
                <a:latin typeface="Söhne"/>
              </a:rPr>
              <a:t> </a:t>
            </a:r>
            <a:r>
              <a:rPr lang="en-US" b="0" i="0" dirty="0" err="1">
                <a:solidFill>
                  <a:srgbClr val="0D0D0D"/>
                </a:solidFill>
                <a:effectLst/>
                <a:latin typeface="Söhne"/>
              </a:rPr>
              <a:t>ederler</a:t>
            </a:r>
            <a:r>
              <a:rPr lang="en-US" b="0" i="0" dirty="0">
                <a:solidFill>
                  <a:srgbClr val="0D0D0D"/>
                </a:solidFill>
                <a:effectLst/>
                <a:latin typeface="Söhne"/>
              </a:rPr>
              <a:t>.</a:t>
            </a:r>
          </a:p>
          <a:p>
            <a:pPr algn="just">
              <a:buFont typeface="+mj-lt"/>
              <a:buAutoNum type="arabicPeriod"/>
            </a:pPr>
            <a:r>
              <a:rPr lang="en-US" b="1" i="0" dirty="0" err="1">
                <a:solidFill>
                  <a:srgbClr val="0D0D0D"/>
                </a:solidFill>
                <a:effectLst/>
                <a:latin typeface="Söhne"/>
              </a:rPr>
              <a:t>Sınırlamalar</a:t>
            </a:r>
            <a:r>
              <a:rPr lang="en-US" b="1" i="0" dirty="0">
                <a:solidFill>
                  <a:srgbClr val="0D0D0D"/>
                </a:solidFill>
                <a:effectLst/>
                <a:latin typeface="Söhne"/>
              </a:rPr>
              <a:t> (Limits):</a:t>
            </a:r>
            <a:r>
              <a:rPr lang="en-US" b="0" i="0" dirty="0">
                <a:solidFill>
                  <a:srgbClr val="0D0D0D"/>
                </a:solidFill>
                <a:effectLst/>
                <a:latin typeface="Söhne"/>
              </a:rPr>
              <a:t> Her </a:t>
            </a:r>
            <a:r>
              <a:rPr lang="en-US" b="0" i="0" dirty="0" err="1">
                <a:solidFill>
                  <a:srgbClr val="0D0D0D"/>
                </a:solidFill>
                <a:effectLst/>
                <a:latin typeface="Söhne"/>
              </a:rPr>
              <a:t>sütunda</a:t>
            </a:r>
            <a:r>
              <a:rPr lang="en-US" b="0" i="0" dirty="0">
                <a:solidFill>
                  <a:srgbClr val="0D0D0D"/>
                </a:solidFill>
                <a:effectLst/>
                <a:latin typeface="Söhne"/>
              </a:rPr>
              <a:t> </a:t>
            </a:r>
            <a:r>
              <a:rPr lang="en-US" b="0" i="0" dirty="0" err="1">
                <a:solidFill>
                  <a:srgbClr val="0D0D0D"/>
                </a:solidFill>
                <a:effectLst/>
                <a:latin typeface="Söhne"/>
              </a:rPr>
              <a:t>bulunan</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a:t>
            </a:r>
            <a:r>
              <a:rPr lang="en-US" b="0" i="0" dirty="0">
                <a:solidFill>
                  <a:srgbClr val="0D0D0D"/>
                </a:solidFill>
                <a:effectLst/>
                <a:latin typeface="Söhne"/>
              </a:rPr>
              <a:t> </a:t>
            </a:r>
            <a:r>
              <a:rPr lang="en-US" b="0" i="0" dirty="0" err="1">
                <a:solidFill>
                  <a:srgbClr val="0D0D0D"/>
                </a:solidFill>
                <a:effectLst/>
                <a:latin typeface="Söhne"/>
              </a:rPr>
              <a:t>sayısını</a:t>
            </a:r>
            <a:r>
              <a:rPr lang="en-US" b="0" i="0" dirty="0">
                <a:solidFill>
                  <a:srgbClr val="0D0D0D"/>
                </a:solidFill>
                <a:effectLst/>
                <a:latin typeface="Söhne"/>
              </a:rPr>
              <a:t> </a:t>
            </a:r>
            <a:r>
              <a:rPr lang="en-US" b="0" i="0" dirty="0" err="1">
                <a:solidFill>
                  <a:srgbClr val="0D0D0D"/>
                </a:solidFill>
                <a:effectLst/>
                <a:latin typeface="Söhne"/>
              </a:rPr>
              <a:t>sınırlayan</a:t>
            </a:r>
            <a:r>
              <a:rPr lang="en-US" b="0" i="0" dirty="0">
                <a:solidFill>
                  <a:srgbClr val="0D0D0D"/>
                </a:solidFill>
                <a:effectLst/>
                <a:latin typeface="Söhne"/>
              </a:rPr>
              <a:t> </a:t>
            </a:r>
            <a:r>
              <a:rPr lang="en-US" b="0" i="0" dirty="0" err="1">
                <a:solidFill>
                  <a:srgbClr val="0D0D0D"/>
                </a:solidFill>
                <a:effectLst/>
                <a:latin typeface="Söhne"/>
              </a:rPr>
              <a:t>bir</a:t>
            </a:r>
            <a:r>
              <a:rPr lang="en-US" b="0" i="0" dirty="0">
                <a:solidFill>
                  <a:srgbClr val="0D0D0D"/>
                </a:solidFill>
                <a:effectLst/>
                <a:latin typeface="Söhne"/>
              </a:rPr>
              <a:t> </a:t>
            </a:r>
            <a:r>
              <a:rPr lang="en-US" b="0" i="0" dirty="0" err="1">
                <a:solidFill>
                  <a:srgbClr val="0D0D0D"/>
                </a:solidFill>
                <a:effectLst/>
                <a:latin typeface="Söhne"/>
              </a:rPr>
              <a:t>kısıtlamadır</a:t>
            </a:r>
            <a:r>
              <a:rPr lang="en-US" b="0" i="0" dirty="0">
                <a:solidFill>
                  <a:srgbClr val="0D0D0D"/>
                </a:solidFill>
                <a:effectLst/>
                <a:latin typeface="Söhne"/>
              </a:rPr>
              <a:t>. Bu </a:t>
            </a:r>
            <a:r>
              <a:rPr lang="en-US" b="0" i="0" dirty="0" err="1">
                <a:solidFill>
                  <a:srgbClr val="0D0D0D"/>
                </a:solidFill>
                <a:effectLst/>
                <a:latin typeface="Söhne"/>
              </a:rPr>
              <a:t>sınırlamalar</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akışını</a:t>
            </a:r>
            <a:r>
              <a:rPr lang="en-US" b="0" i="0" dirty="0">
                <a:solidFill>
                  <a:srgbClr val="0D0D0D"/>
                </a:solidFill>
                <a:effectLst/>
                <a:latin typeface="Söhne"/>
              </a:rPr>
              <a:t> </a:t>
            </a:r>
            <a:r>
              <a:rPr lang="en-US" b="0" i="0" dirty="0" err="1">
                <a:solidFill>
                  <a:srgbClr val="0D0D0D"/>
                </a:solidFill>
                <a:effectLst/>
                <a:latin typeface="Söhne"/>
              </a:rPr>
              <a:t>dengede</a:t>
            </a:r>
            <a:r>
              <a:rPr lang="en-US" b="0" i="0" dirty="0">
                <a:solidFill>
                  <a:srgbClr val="0D0D0D"/>
                </a:solidFill>
                <a:effectLst/>
                <a:latin typeface="Söhne"/>
              </a:rPr>
              <a:t> </a:t>
            </a:r>
            <a:r>
              <a:rPr lang="en-US" b="0" i="0" dirty="0" err="1">
                <a:solidFill>
                  <a:srgbClr val="0D0D0D"/>
                </a:solidFill>
                <a:effectLst/>
                <a:latin typeface="Söhne"/>
              </a:rPr>
              <a:t>tutar</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aşırı</a:t>
            </a:r>
            <a:r>
              <a:rPr lang="en-US" b="0" i="0" dirty="0">
                <a:solidFill>
                  <a:srgbClr val="0D0D0D"/>
                </a:solidFill>
                <a:effectLst/>
                <a:latin typeface="Söhne"/>
              </a:rPr>
              <a:t> </a:t>
            </a:r>
            <a:r>
              <a:rPr lang="en-US" b="0" i="0" dirty="0" err="1">
                <a:solidFill>
                  <a:srgbClr val="0D0D0D"/>
                </a:solidFill>
                <a:effectLst/>
                <a:latin typeface="Söhne"/>
              </a:rPr>
              <a:t>yüklenmeyi</a:t>
            </a:r>
            <a:r>
              <a:rPr lang="en-US" b="0" i="0" dirty="0">
                <a:solidFill>
                  <a:srgbClr val="0D0D0D"/>
                </a:solidFill>
                <a:effectLst/>
                <a:latin typeface="Söhne"/>
              </a:rPr>
              <a:t> </a:t>
            </a:r>
            <a:r>
              <a:rPr lang="en-US" b="0" i="0" dirty="0" err="1">
                <a:solidFill>
                  <a:srgbClr val="0D0D0D"/>
                </a:solidFill>
                <a:effectLst/>
                <a:latin typeface="Söhne"/>
              </a:rPr>
              <a:t>önler</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4096951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A4EBDF-068C-221B-9B8B-67A4A02DDCBD}"/>
              </a:ext>
            </a:extLst>
          </p:cNvPr>
          <p:cNvSpPr>
            <a:spLocks noGrp="1"/>
          </p:cNvSpPr>
          <p:nvPr>
            <p:ph type="title"/>
          </p:nvPr>
        </p:nvSpPr>
        <p:spPr/>
        <p:txBody>
          <a:bodyPr/>
          <a:lstStyle/>
          <a:p>
            <a:r>
              <a:rPr lang="tr-TR" dirty="0"/>
              <a:t>Örnek</a:t>
            </a:r>
            <a:endParaRPr lang="en-US" dirty="0"/>
          </a:p>
        </p:txBody>
      </p:sp>
      <p:sp>
        <p:nvSpPr>
          <p:cNvPr id="3" name="İçerik Yer Tutucusu 2">
            <a:extLst>
              <a:ext uri="{FF2B5EF4-FFF2-40B4-BE49-F238E27FC236}">
                <a16:creationId xmlns:a16="http://schemas.microsoft.com/office/drawing/2014/main" id="{622B3735-0389-F8E1-55BD-D857274B684C}"/>
              </a:ext>
            </a:extLst>
          </p:cNvPr>
          <p:cNvSpPr>
            <a:spLocks noGrp="1"/>
          </p:cNvSpPr>
          <p:nvPr>
            <p:ph idx="1"/>
          </p:nvPr>
        </p:nvSpPr>
        <p:spPr/>
        <p:txBody>
          <a:bodyPr/>
          <a:lstStyle/>
          <a:p>
            <a:pPr algn="just">
              <a:buFont typeface="Arial" panose="020B0604020202020204" pitchFamily="34" charset="0"/>
              <a:buChar char="•"/>
            </a:pPr>
            <a:r>
              <a:rPr lang="en-US" b="1" i="0" dirty="0">
                <a:solidFill>
                  <a:srgbClr val="0D0D0D"/>
                </a:solidFill>
                <a:effectLst/>
                <a:latin typeface="Söhne"/>
              </a:rPr>
              <a:t>To Do (</a:t>
            </a:r>
            <a:r>
              <a:rPr lang="en-US" b="1" i="0" dirty="0" err="1">
                <a:solidFill>
                  <a:srgbClr val="0D0D0D"/>
                </a:solidFill>
                <a:effectLst/>
                <a:latin typeface="Söhne"/>
              </a:rPr>
              <a:t>Yapılacaklar</a:t>
            </a:r>
            <a:r>
              <a:rPr lang="en-US" b="1" i="0" dirty="0">
                <a:solidFill>
                  <a:srgbClr val="0D0D0D"/>
                </a:solidFill>
                <a:effectLst/>
                <a:latin typeface="Söhne"/>
              </a:rPr>
              <a:t>):</a:t>
            </a:r>
            <a:r>
              <a:rPr lang="en-US" b="0" i="0" dirty="0">
                <a:solidFill>
                  <a:srgbClr val="0D0D0D"/>
                </a:solidFill>
                <a:effectLst/>
                <a:latin typeface="Söhne"/>
              </a:rPr>
              <a:t> Bu </a:t>
            </a:r>
            <a:r>
              <a:rPr lang="en-US" b="0" i="0" dirty="0" err="1">
                <a:solidFill>
                  <a:srgbClr val="0D0D0D"/>
                </a:solidFill>
                <a:effectLst/>
                <a:latin typeface="Söhne"/>
              </a:rPr>
              <a:t>sütun</a:t>
            </a:r>
            <a:r>
              <a:rPr lang="en-US" b="0" i="0" dirty="0">
                <a:solidFill>
                  <a:srgbClr val="0D0D0D"/>
                </a:solidFill>
                <a:effectLst/>
                <a:latin typeface="Söhne"/>
              </a:rPr>
              <a:t>, </a:t>
            </a:r>
            <a:r>
              <a:rPr lang="en-US" b="0" i="0" dirty="0" err="1">
                <a:solidFill>
                  <a:srgbClr val="0D0D0D"/>
                </a:solidFill>
                <a:effectLst/>
                <a:latin typeface="Söhne"/>
              </a:rPr>
              <a:t>yapılacak</a:t>
            </a:r>
            <a:r>
              <a:rPr lang="en-US" b="0" i="0" dirty="0">
                <a:solidFill>
                  <a:srgbClr val="0D0D0D"/>
                </a:solidFill>
                <a:effectLst/>
                <a:latin typeface="Söhne"/>
              </a:rPr>
              <a:t> </a:t>
            </a:r>
            <a:r>
              <a:rPr lang="en-US" b="0" i="0" dirty="0" err="1">
                <a:solidFill>
                  <a:srgbClr val="0D0D0D"/>
                </a:solidFill>
                <a:effectLst/>
                <a:latin typeface="Söhne"/>
              </a:rPr>
              <a:t>işlerin</a:t>
            </a:r>
            <a:r>
              <a:rPr lang="en-US" b="0" i="0" dirty="0">
                <a:solidFill>
                  <a:srgbClr val="0D0D0D"/>
                </a:solidFill>
                <a:effectLst/>
                <a:latin typeface="Söhne"/>
              </a:rPr>
              <a:t> </a:t>
            </a:r>
            <a:r>
              <a:rPr lang="en-US" b="0" i="0" dirty="0" err="1">
                <a:solidFill>
                  <a:srgbClr val="0D0D0D"/>
                </a:solidFill>
                <a:effectLst/>
                <a:latin typeface="Söhne"/>
              </a:rPr>
              <a:t>listelendiği</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önceliklendirildiği</a:t>
            </a:r>
            <a:r>
              <a:rPr lang="en-US" b="0" i="0" dirty="0">
                <a:solidFill>
                  <a:srgbClr val="0D0D0D"/>
                </a:solidFill>
                <a:effectLst/>
                <a:latin typeface="Söhne"/>
              </a:rPr>
              <a:t> </a:t>
            </a:r>
            <a:r>
              <a:rPr lang="en-US" b="0" i="0" dirty="0" err="1">
                <a:solidFill>
                  <a:srgbClr val="0D0D0D"/>
                </a:solidFill>
                <a:effectLst/>
                <a:latin typeface="Söhne"/>
              </a:rPr>
              <a:t>bölümdür</a:t>
            </a:r>
            <a:r>
              <a:rPr lang="en-US" b="0" i="0" dirty="0">
                <a:solidFill>
                  <a:srgbClr val="0D0D0D"/>
                </a:solidFill>
                <a:effectLst/>
                <a:latin typeface="Söhne"/>
              </a:rPr>
              <a:t>. </a:t>
            </a:r>
            <a:r>
              <a:rPr lang="en-US" b="0" i="0" dirty="0" err="1">
                <a:solidFill>
                  <a:srgbClr val="0D0D0D"/>
                </a:solidFill>
                <a:effectLst/>
                <a:latin typeface="Söhne"/>
              </a:rPr>
              <a:t>Örneğin</a:t>
            </a:r>
            <a:r>
              <a:rPr lang="en-US" b="0" i="0" dirty="0">
                <a:solidFill>
                  <a:srgbClr val="0D0D0D"/>
                </a:solidFill>
                <a:effectLst/>
                <a:latin typeface="Söhne"/>
              </a:rPr>
              <a:t>, yeni </a:t>
            </a:r>
            <a:r>
              <a:rPr lang="en-US" b="0" i="0" dirty="0" err="1">
                <a:solidFill>
                  <a:srgbClr val="0D0D0D"/>
                </a:solidFill>
                <a:effectLst/>
                <a:latin typeface="Söhne"/>
              </a:rPr>
              <a:t>özellikler</a:t>
            </a:r>
            <a:r>
              <a:rPr lang="en-US" b="0" i="0" dirty="0">
                <a:solidFill>
                  <a:srgbClr val="0D0D0D"/>
                </a:solidFill>
                <a:effectLst/>
                <a:latin typeface="Söhne"/>
              </a:rPr>
              <a:t>, </a:t>
            </a:r>
            <a:r>
              <a:rPr lang="en-US" b="0" i="0" dirty="0" err="1">
                <a:solidFill>
                  <a:srgbClr val="0D0D0D"/>
                </a:solidFill>
                <a:effectLst/>
                <a:latin typeface="Söhne"/>
              </a:rPr>
              <a:t>hata</a:t>
            </a:r>
            <a:r>
              <a:rPr lang="en-US" b="0" i="0" dirty="0">
                <a:solidFill>
                  <a:srgbClr val="0D0D0D"/>
                </a:solidFill>
                <a:effectLst/>
                <a:latin typeface="Söhne"/>
              </a:rPr>
              <a:t> </a:t>
            </a:r>
            <a:r>
              <a:rPr lang="en-US" b="0" i="0" dirty="0" err="1">
                <a:solidFill>
                  <a:srgbClr val="0D0D0D"/>
                </a:solidFill>
                <a:effectLst/>
                <a:latin typeface="Söhne"/>
              </a:rPr>
              <a:t>düzeltmeleri</a:t>
            </a:r>
            <a:r>
              <a:rPr lang="en-US" b="0" i="0" dirty="0">
                <a:solidFill>
                  <a:srgbClr val="0D0D0D"/>
                </a:solidFill>
                <a:effectLst/>
                <a:latin typeface="Söhne"/>
              </a:rPr>
              <a:t> </a:t>
            </a:r>
            <a:r>
              <a:rPr lang="en-US" b="0" i="0" dirty="0" err="1">
                <a:solidFill>
                  <a:srgbClr val="0D0D0D"/>
                </a:solidFill>
                <a:effectLst/>
                <a:latin typeface="Söhne"/>
              </a:rPr>
              <a:t>veya</a:t>
            </a:r>
            <a:r>
              <a:rPr lang="en-US" b="0" i="0" dirty="0">
                <a:solidFill>
                  <a:srgbClr val="0D0D0D"/>
                </a:solidFill>
                <a:effectLst/>
                <a:latin typeface="Söhne"/>
              </a:rPr>
              <a:t> </a:t>
            </a:r>
            <a:r>
              <a:rPr lang="en-US" b="0" i="0" dirty="0" err="1">
                <a:solidFill>
                  <a:srgbClr val="0D0D0D"/>
                </a:solidFill>
                <a:effectLst/>
                <a:latin typeface="Söhne"/>
              </a:rPr>
              <a:t>iyileştirmeler</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sütunda</a:t>
            </a:r>
            <a:r>
              <a:rPr lang="en-US" b="0" i="0" dirty="0">
                <a:solidFill>
                  <a:srgbClr val="0D0D0D"/>
                </a:solidFill>
                <a:effectLst/>
                <a:latin typeface="Söhne"/>
              </a:rPr>
              <a:t> </a:t>
            </a:r>
            <a:r>
              <a:rPr lang="en-US" b="0" i="0" dirty="0" err="1">
                <a:solidFill>
                  <a:srgbClr val="0D0D0D"/>
                </a:solidFill>
                <a:effectLst/>
                <a:latin typeface="Söhne"/>
              </a:rPr>
              <a:t>yer</a:t>
            </a:r>
            <a:r>
              <a:rPr lang="en-US" b="0" i="0" dirty="0">
                <a:solidFill>
                  <a:srgbClr val="0D0D0D"/>
                </a:solidFill>
                <a:effectLst/>
                <a:latin typeface="Söhne"/>
              </a:rPr>
              <a:t> </a:t>
            </a:r>
            <a:r>
              <a:rPr lang="en-US" b="0" i="0" dirty="0" err="1">
                <a:solidFill>
                  <a:srgbClr val="0D0D0D"/>
                </a:solidFill>
                <a:effectLst/>
                <a:latin typeface="Söhne"/>
              </a:rPr>
              <a:t>alabilir</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In Progress (</a:t>
            </a:r>
            <a:r>
              <a:rPr lang="en-US" b="1" i="0" dirty="0" err="1">
                <a:solidFill>
                  <a:srgbClr val="0D0D0D"/>
                </a:solidFill>
                <a:effectLst/>
                <a:latin typeface="Söhne"/>
              </a:rPr>
              <a:t>Devam</a:t>
            </a:r>
            <a:r>
              <a:rPr lang="en-US" b="1" i="0" dirty="0">
                <a:solidFill>
                  <a:srgbClr val="0D0D0D"/>
                </a:solidFill>
                <a:effectLst/>
                <a:latin typeface="Söhne"/>
              </a:rPr>
              <a:t> Eden):</a:t>
            </a:r>
            <a:r>
              <a:rPr lang="en-US" b="0" i="0" dirty="0">
                <a:solidFill>
                  <a:srgbClr val="0D0D0D"/>
                </a:solidFill>
                <a:effectLst/>
                <a:latin typeface="Söhne"/>
              </a:rPr>
              <a:t> Bu </a:t>
            </a:r>
            <a:r>
              <a:rPr lang="en-US" b="0" i="0" dirty="0" err="1">
                <a:solidFill>
                  <a:srgbClr val="0D0D0D"/>
                </a:solidFill>
                <a:effectLst/>
                <a:latin typeface="Söhne"/>
              </a:rPr>
              <a:t>sütun</a:t>
            </a:r>
            <a:r>
              <a:rPr lang="en-US" b="0" i="0" dirty="0">
                <a:solidFill>
                  <a:srgbClr val="0D0D0D"/>
                </a:solidFill>
                <a:effectLst/>
                <a:latin typeface="Söhne"/>
              </a:rPr>
              <a:t>, </a:t>
            </a:r>
            <a:r>
              <a:rPr lang="en-US" b="0" i="0" dirty="0" err="1">
                <a:solidFill>
                  <a:srgbClr val="0D0D0D"/>
                </a:solidFill>
                <a:effectLst/>
                <a:latin typeface="Söhne"/>
              </a:rPr>
              <a:t>takımın</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çalıştığı</a:t>
            </a:r>
            <a:r>
              <a:rPr lang="en-US" b="0" i="0" dirty="0">
                <a:solidFill>
                  <a:srgbClr val="0D0D0D"/>
                </a:solidFill>
                <a:effectLst/>
                <a:latin typeface="Söhne"/>
              </a:rPr>
              <a:t> </a:t>
            </a:r>
            <a:r>
              <a:rPr lang="en-US" b="0" i="0" dirty="0" err="1">
                <a:solidFill>
                  <a:srgbClr val="0D0D0D"/>
                </a:solidFill>
                <a:effectLst/>
                <a:latin typeface="Söhne"/>
              </a:rPr>
              <a:t>işleri</a:t>
            </a:r>
            <a:r>
              <a:rPr lang="en-US" b="0" i="0" dirty="0">
                <a:solidFill>
                  <a:srgbClr val="0D0D0D"/>
                </a:solidFill>
                <a:effectLst/>
                <a:latin typeface="Söhne"/>
              </a:rPr>
              <a:t> </a:t>
            </a:r>
            <a:r>
              <a:rPr lang="en-US" b="0" i="0" dirty="0" err="1">
                <a:solidFill>
                  <a:srgbClr val="0D0D0D"/>
                </a:solidFill>
                <a:effectLst/>
                <a:latin typeface="Söhne"/>
              </a:rPr>
              <a:t>gösterir</a:t>
            </a:r>
            <a:r>
              <a:rPr lang="en-US" b="0" i="0" dirty="0">
                <a:solidFill>
                  <a:srgbClr val="0D0D0D"/>
                </a:solidFill>
                <a:effectLst/>
                <a:latin typeface="Söhne"/>
              </a:rPr>
              <a:t>. Bir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sütuna</a:t>
            </a:r>
            <a:r>
              <a:rPr lang="en-US" b="0" i="0" dirty="0">
                <a:solidFill>
                  <a:srgbClr val="0D0D0D"/>
                </a:solidFill>
                <a:effectLst/>
                <a:latin typeface="Söhne"/>
              </a:rPr>
              <a:t> </a:t>
            </a:r>
            <a:r>
              <a:rPr lang="en-US" b="0" i="0" dirty="0" err="1">
                <a:solidFill>
                  <a:srgbClr val="0D0D0D"/>
                </a:solidFill>
                <a:effectLst/>
                <a:latin typeface="Söhne"/>
              </a:rPr>
              <a:t>taşındığında</a:t>
            </a:r>
            <a:r>
              <a:rPr lang="en-US" b="0" i="0" dirty="0">
                <a:solidFill>
                  <a:srgbClr val="0D0D0D"/>
                </a:solidFill>
                <a:effectLst/>
                <a:latin typeface="Söhne"/>
              </a:rPr>
              <a:t>, </a:t>
            </a:r>
            <a:r>
              <a:rPr lang="en-US" b="0" i="0" dirty="0" err="1">
                <a:solidFill>
                  <a:srgbClr val="0D0D0D"/>
                </a:solidFill>
                <a:effectLst/>
                <a:latin typeface="Söhne"/>
              </a:rPr>
              <a:t>takım</a:t>
            </a:r>
            <a:r>
              <a:rPr lang="en-US" b="0" i="0" dirty="0">
                <a:solidFill>
                  <a:srgbClr val="0D0D0D"/>
                </a:solidFill>
                <a:effectLst/>
                <a:latin typeface="Söhne"/>
              </a:rPr>
              <a:t> </a:t>
            </a:r>
            <a:r>
              <a:rPr lang="en-US" b="0" i="0" dirty="0" err="1">
                <a:solidFill>
                  <a:srgbClr val="0D0D0D"/>
                </a:solidFill>
                <a:effectLst/>
                <a:latin typeface="Söhne"/>
              </a:rPr>
              <a:t>üyeleri</a:t>
            </a:r>
            <a:r>
              <a:rPr lang="en-US" b="0" i="0" dirty="0">
                <a:solidFill>
                  <a:srgbClr val="0D0D0D"/>
                </a:solidFill>
                <a:effectLst/>
                <a:latin typeface="Söhne"/>
              </a:rPr>
              <a:t> </a:t>
            </a:r>
            <a:r>
              <a:rPr lang="en-US" b="0" i="0" dirty="0" err="1">
                <a:solidFill>
                  <a:srgbClr val="0D0D0D"/>
                </a:solidFill>
                <a:effectLst/>
                <a:latin typeface="Söhne"/>
              </a:rPr>
              <a:t>üzerinde</a:t>
            </a:r>
            <a:r>
              <a:rPr lang="en-US" b="0" i="0" dirty="0">
                <a:solidFill>
                  <a:srgbClr val="0D0D0D"/>
                </a:solidFill>
                <a:effectLst/>
                <a:latin typeface="Söhne"/>
              </a:rPr>
              <a:t> </a:t>
            </a:r>
            <a:r>
              <a:rPr lang="en-US" b="0" i="0" dirty="0" err="1">
                <a:solidFill>
                  <a:srgbClr val="0D0D0D"/>
                </a:solidFill>
                <a:effectLst/>
                <a:latin typeface="Söhne"/>
              </a:rPr>
              <a:t>çalışmaya</a:t>
            </a:r>
            <a:r>
              <a:rPr lang="en-US" b="0" i="0" dirty="0">
                <a:solidFill>
                  <a:srgbClr val="0D0D0D"/>
                </a:solidFill>
                <a:effectLst/>
                <a:latin typeface="Söhne"/>
              </a:rPr>
              <a:t> </a:t>
            </a:r>
            <a:r>
              <a:rPr lang="en-US" b="0" i="0" dirty="0" err="1">
                <a:solidFill>
                  <a:srgbClr val="0D0D0D"/>
                </a:solidFill>
                <a:effectLst/>
                <a:latin typeface="Söhne"/>
              </a:rPr>
              <a:t>başlamış</a:t>
            </a:r>
            <a:r>
              <a:rPr lang="en-US" b="0" i="0" dirty="0">
                <a:solidFill>
                  <a:srgbClr val="0D0D0D"/>
                </a:solidFill>
                <a:effectLst/>
                <a:latin typeface="Söhne"/>
              </a:rPr>
              <a:t> </a:t>
            </a:r>
            <a:r>
              <a:rPr lang="en-US" b="0" i="0" dirty="0" err="1">
                <a:solidFill>
                  <a:srgbClr val="0D0D0D"/>
                </a:solidFill>
                <a:effectLst/>
                <a:latin typeface="Söhne"/>
              </a:rPr>
              <a:t>demektir</a:t>
            </a:r>
            <a:r>
              <a:rPr lang="en-US" b="0" i="0" dirty="0">
                <a:solidFill>
                  <a:srgbClr val="0D0D0D"/>
                </a:solidFill>
                <a:effectLst/>
                <a:latin typeface="Söhne"/>
              </a:rPr>
              <a:t>.</a:t>
            </a:r>
          </a:p>
          <a:p>
            <a:pPr algn="just">
              <a:buFont typeface="Arial" panose="020B0604020202020204" pitchFamily="34" charset="0"/>
              <a:buChar char="•"/>
            </a:pPr>
            <a:r>
              <a:rPr lang="en-US" b="1" i="0" dirty="0">
                <a:solidFill>
                  <a:srgbClr val="0D0D0D"/>
                </a:solidFill>
                <a:effectLst/>
                <a:latin typeface="Söhne"/>
              </a:rPr>
              <a:t>Done (</a:t>
            </a:r>
            <a:r>
              <a:rPr lang="en-US" b="1" i="0" dirty="0" err="1">
                <a:solidFill>
                  <a:srgbClr val="0D0D0D"/>
                </a:solidFill>
                <a:effectLst/>
                <a:latin typeface="Söhne"/>
              </a:rPr>
              <a:t>Tamamlanan</a:t>
            </a:r>
            <a:r>
              <a:rPr lang="en-US" b="1" i="0" dirty="0">
                <a:solidFill>
                  <a:srgbClr val="0D0D0D"/>
                </a:solidFill>
                <a:effectLst/>
                <a:latin typeface="Söhne"/>
              </a:rPr>
              <a:t>):</a:t>
            </a:r>
            <a:r>
              <a:rPr lang="en-US" b="0" i="0" dirty="0">
                <a:solidFill>
                  <a:srgbClr val="0D0D0D"/>
                </a:solidFill>
                <a:effectLst/>
                <a:latin typeface="Söhne"/>
              </a:rPr>
              <a:t> Bu </a:t>
            </a:r>
            <a:r>
              <a:rPr lang="en-US" b="0" i="0" dirty="0" err="1">
                <a:solidFill>
                  <a:srgbClr val="0D0D0D"/>
                </a:solidFill>
                <a:effectLst/>
                <a:latin typeface="Söhne"/>
              </a:rPr>
              <a:t>sütun</a:t>
            </a:r>
            <a:r>
              <a:rPr lang="en-US" b="0" i="0" dirty="0">
                <a:solidFill>
                  <a:srgbClr val="0D0D0D"/>
                </a:solidFill>
                <a:effectLst/>
                <a:latin typeface="Söhne"/>
              </a:rPr>
              <a:t>, </a:t>
            </a:r>
            <a:r>
              <a:rPr lang="en-US" b="0" i="0" dirty="0" err="1">
                <a:solidFill>
                  <a:srgbClr val="0D0D0D"/>
                </a:solidFill>
                <a:effectLst/>
                <a:latin typeface="Söhne"/>
              </a:rPr>
              <a:t>tamamlanan</a:t>
            </a:r>
            <a:r>
              <a:rPr lang="en-US" b="0" i="0" dirty="0">
                <a:solidFill>
                  <a:srgbClr val="0D0D0D"/>
                </a:solidFill>
                <a:effectLst/>
                <a:latin typeface="Söhne"/>
              </a:rPr>
              <a:t> </a:t>
            </a:r>
            <a:r>
              <a:rPr lang="en-US" b="0" i="0" dirty="0" err="1">
                <a:solidFill>
                  <a:srgbClr val="0D0D0D"/>
                </a:solidFill>
                <a:effectLst/>
                <a:latin typeface="Söhne"/>
              </a:rPr>
              <a:t>işlerin</a:t>
            </a:r>
            <a:r>
              <a:rPr lang="en-US" b="0" i="0" dirty="0">
                <a:solidFill>
                  <a:srgbClr val="0D0D0D"/>
                </a:solidFill>
                <a:effectLst/>
                <a:latin typeface="Söhne"/>
              </a:rPr>
              <a:t> </a:t>
            </a:r>
            <a:r>
              <a:rPr lang="en-US" b="0" i="0" dirty="0" err="1">
                <a:solidFill>
                  <a:srgbClr val="0D0D0D"/>
                </a:solidFill>
                <a:effectLst/>
                <a:latin typeface="Söhne"/>
              </a:rPr>
              <a:t>listelendiği</a:t>
            </a:r>
            <a:r>
              <a:rPr lang="en-US" b="0" i="0" dirty="0">
                <a:solidFill>
                  <a:srgbClr val="0D0D0D"/>
                </a:solidFill>
                <a:effectLst/>
                <a:latin typeface="Söhne"/>
              </a:rPr>
              <a:t> </a:t>
            </a:r>
            <a:r>
              <a:rPr lang="en-US" b="0" i="0" dirty="0" err="1">
                <a:solidFill>
                  <a:srgbClr val="0D0D0D"/>
                </a:solidFill>
                <a:effectLst/>
                <a:latin typeface="Söhne"/>
              </a:rPr>
              <a:t>bölümdür</a:t>
            </a:r>
            <a:r>
              <a:rPr lang="en-US" b="0" i="0" dirty="0">
                <a:solidFill>
                  <a:srgbClr val="0D0D0D"/>
                </a:solidFill>
                <a:effectLst/>
                <a:latin typeface="Söhne"/>
              </a:rPr>
              <a:t>. Bir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kalemi</a:t>
            </a:r>
            <a:r>
              <a:rPr lang="en-US" b="0" i="0" dirty="0">
                <a:solidFill>
                  <a:srgbClr val="0D0D0D"/>
                </a:solidFill>
                <a:effectLst/>
                <a:latin typeface="Söhne"/>
              </a:rPr>
              <a:t> </a:t>
            </a:r>
            <a:r>
              <a:rPr lang="en-US" b="0" i="0" dirty="0" err="1">
                <a:solidFill>
                  <a:srgbClr val="0D0D0D"/>
                </a:solidFill>
                <a:effectLst/>
                <a:latin typeface="Söhne"/>
              </a:rPr>
              <a:t>bu</a:t>
            </a:r>
            <a:r>
              <a:rPr lang="en-US" b="0" i="0" dirty="0">
                <a:solidFill>
                  <a:srgbClr val="0D0D0D"/>
                </a:solidFill>
                <a:effectLst/>
                <a:latin typeface="Söhne"/>
              </a:rPr>
              <a:t> </a:t>
            </a:r>
            <a:r>
              <a:rPr lang="en-US" b="0" i="0" dirty="0" err="1">
                <a:solidFill>
                  <a:srgbClr val="0D0D0D"/>
                </a:solidFill>
                <a:effectLst/>
                <a:latin typeface="Söhne"/>
              </a:rPr>
              <a:t>sütuna</a:t>
            </a:r>
            <a:r>
              <a:rPr lang="en-US" b="0" i="0" dirty="0">
                <a:solidFill>
                  <a:srgbClr val="0D0D0D"/>
                </a:solidFill>
                <a:effectLst/>
                <a:latin typeface="Söhne"/>
              </a:rPr>
              <a:t> </a:t>
            </a:r>
            <a:r>
              <a:rPr lang="en-US" b="0" i="0" dirty="0" err="1">
                <a:solidFill>
                  <a:srgbClr val="0D0D0D"/>
                </a:solidFill>
                <a:effectLst/>
                <a:latin typeface="Söhne"/>
              </a:rPr>
              <a:t>taşındığında</a:t>
            </a:r>
            <a:r>
              <a:rPr lang="en-US" b="0" i="0" dirty="0">
                <a:solidFill>
                  <a:srgbClr val="0D0D0D"/>
                </a:solidFill>
                <a:effectLst/>
                <a:latin typeface="Söhne"/>
              </a:rPr>
              <a:t>, </a:t>
            </a:r>
            <a:r>
              <a:rPr lang="en-US" b="0" i="0" dirty="0" err="1">
                <a:solidFill>
                  <a:srgbClr val="0D0D0D"/>
                </a:solidFill>
                <a:effectLst/>
                <a:latin typeface="Söhne"/>
              </a:rPr>
              <a:t>ilgili</a:t>
            </a:r>
            <a:r>
              <a:rPr lang="en-US" b="0" i="0" dirty="0">
                <a:solidFill>
                  <a:srgbClr val="0D0D0D"/>
                </a:solidFill>
                <a:effectLst/>
                <a:latin typeface="Söhne"/>
              </a:rPr>
              <a:t> </a:t>
            </a:r>
            <a:r>
              <a:rPr lang="en-US" b="0" i="0" dirty="0" err="1">
                <a:solidFill>
                  <a:srgbClr val="0D0D0D"/>
                </a:solidFill>
                <a:effectLst/>
                <a:latin typeface="Söhne"/>
              </a:rPr>
              <a:t>iş</a:t>
            </a:r>
            <a:r>
              <a:rPr lang="en-US" b="0" i="0" dirty="0">
                <a:solidFill>
                  <a:srgbClr val="0D0D0D"/>
                </a:solidFill>
                <a:effectLst/>
                <a:latin typeface="Söhne"/>
              </a:rPr>
              <a:t> </a:t>
            </a:r>
            <a:r>
              <a:rPr lang="en-US" b="0" i="0" dirty="0" err="1">
                <a:solidFill>
                  <a:srgbClr val="0D0D0D"/>
                </a:solidFill>
                <a:effectLst/>
                <a:latin typeface="Söhne"/>
              </a:rPr>
              <a:t>tamamlanmış</a:t>
            </a:r>
            <a:r>
              <a:rPr lang="en-US" b="0" i="0" dirty="0">
                <a:solidFill>
                  <a:srgbClr val="0D0D0D"/>
                </a:solidFill>
                <a:effectLst/>
                <a:latin typeface="Söhne"/>
              </a:rPr>
              <a:t> </a:t>
            </a:r>
            <a:r>
              <a:rPr lang="en-US" b="0" i="0" dirty="0" err="1">
                <a:solidFill>
                  <a:srgbClr val="0D0D0D"/>
                </a:solidFill>
                <a:effectLst/>
                <a:latin typeface="Söhne"/>
              </a:rPr>
              <a:t>ve</a:t>
            </a:r>
            <a:r>
              <a:rPr lang="en-US" b="0" i="0" dirty="0">
                <a:solidFill>
                  <a:srgbClr val="0D0D0D"/>
                </a:solidFill>
                <a:effectLst/>
                <a:latin typeface="Söhne"/>
              </a:rPr>
              <a:t> </a:t>
            </a:r>
            <a:r>
              <a:rPr lang="en-US" b="0" i="0" dirty="0" err="1">
                <a:solidFill>
                  <a:srgbClr val="0D0D0D"/>
                </a:solidFill>
                <a:effectLst/>
                <a:latin typeface="Söhne"/>
              </a:rPr>
              <a:t>kullanıma</a:t>
            </a:r>
            <a:r>
              <a:rPr lang="en-US" b="0" i="0" dirty="0">
                <a:solidFill>
                  <a:srgbClr val="0D0D0D"/>
                </a:solidFill>
                <a:effectLst/>
                <a:latin typeface="Söhne"/>
              </a:rPr>
              <a:t> </a:t>
            </a:r>
            <a:r>
              <a:rPr lang="en-US" b="0" i="0" dirty="0" err="1">
                <a:solidFill>
                  <a:srgbClr val="0D0D0D"/>
                </a:solidFill>
                <a:effectLst/>
                <a:latin typeface="Söhne"/>
              </a:rPr>
              <a:t>hazır</a:t>
            </a:r>
            <a:r>
              <a:rPr lang="en-US" b="0" i="0" dirty="0">
                <a:solidFill>
                  <a:srgbClr val="0D0D0D"/>
                </a:solidFill>
                <a:effectLst/>
                <a:latin typeface="Söhne"/>
              </a:rPr>
              <a:t> hale </a:t>
            </a:r>
            <a:r>
              <a:rPr lang="en-US" b="0" i="0" dirty="0" err="1">
                <a:solidFill>
                  <a:srgbClr val="0D0D0D"/>
                </a:solidFill>
                <a:effectLst/>
                <a:latin typeface="Söhne"/>
              </a:rPr>
              <a:t>gelmiş</a:t>
            </a:r>
            <a:r>
              <a:rPr lang="en-US" b="0" i="0" dirty="0">
                <a:solidFill>
                  <a:srgbClr val="0D0D0D"/>
                </a:solidFill>
                <a:effectLst/>
                <a:latin typeface="Söhne"/>
              </a:rPr>
              <a:t> </a:t>
            </a:r>
            <a:r>
              <a:rPr lang="en-US" b="0" i="0" dirty="0" err="1">
                <a:solidFill>
                  <a:srgbClr val="0D0D0D"/>
                </a:solidFill>
                <a:effectLst/>
                <a:latin typeface="Söhne"/>
              </a:rPr>
              <a:t>demektir</a:t>
            </a:r>
            <a:r>
              <a:rPr lang="en-US" b="0" i="0" dirty="0">
                <a:solidFill>
                  <a:srgbClr val="0D0D0D"/>
                </a:solidFill>
                <a:effectLst/>
                <a:latin typeface="Söhne"/>
              </a:rPr>
              <a:t>.</a:t>
            </a:r>
          </a:p>
          <a:p>
            <a:pPr algn="just"/>
            <a:endParaRPr lang="en-US" dirty="0"/>
          </a:p>
        </p:txBody>
      </p:sp>
    </p:spTree>
    <p:extLst>
      <p:ext uri="{BB962C8B-B14F-4D97-AF65-F5344CB8AC3E}">
        <p14:creationId xmlns:p14="http://schemas.microsoft.com/office/powerpoint/2010/main" val="3950390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All you Need to Know about Kanban Method">
            <a:extLst>
              <a:ext uri="{FF2B5EF4-FFF2-40B4-BE49-F238E27FC236}">
                <a16:creationId xmlns:a16="http://schemas.microsoft.com/office/drawing/2014/main" id="{47BD3A34-8246-4167-96FC-FA5EDD9065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2123" y="545864"/>
            <a:ext cx="6284728" cy="5413084"/>
          </a:xfrm>
          <a:prstGeom prst="rect">
            <a:avLst/>
          </a:prstGeom>
          <a:noFill/>
          <a:ln>
            <a:noFill/>
          </a:ln>
        </p:spPr>
      </p:pic>
    </p:spTree>
    <p:extLst>
      <p:ext uri="{BB962C8B-B14F-4D97-AF65-F5344CB8AC3E}">
        <p14:creationId xmlns:p14="http://schemas.microsoft.com/office/powerpoint/2010/main" val="4092821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Scrum task board or kanban board. Visualizing the workflow with various  stages of work process and colorful cards with tasks. Management teamwork  concept 2890825 Vector Art at Vecteezy">
            <a:extLst>
              <a:ext uri="{FF2B5EF4-FFF2-40B4-BE49-F238E27FC236}">
                <a16:creationId xmlns:a16="http://schemas.microsoft.com/office/drawing/2014/main" id="{B7A7C3C3-1407-467E-B2A1-9B93A187B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11428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82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crum Nedir? - Startup Nedir">
            <a:extLst>
              <a:ext uri="{FF2B5EF4-FFF2-40B4-BE49-F238E27FC236}">
                <a16:creationId xmlns:a16="http://schemas.microsoft.com/office/drawing/2014/main" id="{BFC3CADC-5824-4AE1-A366-AEBC6BF63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64" y="477634"/>
            <a:ext cx="10479704" cy="544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359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6990F2FF-A29D-452E-A4C9-3F4C376B3295}"/>
              </a:ext>
            </a:extLst>
          </p:cNvPr>
          <p:cNvPicPr>
            <a:picLocks noChangeAspect="1"/>
          </p:cNvPicPr>
          <p:nvPr/>
        </p:nvPicPr>
        <p:blipFill>
          <a:blip r:embed="rId2"/>
          <a:stretch>
            <a:fillRect/>
          </a:stretch>
        </p:blipFill>
        <p:spPr>
          <a:xfrm>
            <a:off x="850336" y="510816"/>
            <a:ext cx="10946741" cy="4896926"/>
          </a:xfrm>
          <a:prstGeom prst="rect">
            <a:avLst/>
          </a:prstGeom>
        </p:spPr>
      </p:pic>
    </p:spTree>
    <p:extLst>
      <p:ext uri="{BB962C8B-B14F-4D97-AF65-F5344CB8AC3E}">
        <p14:creationId xmlns:p14="http://schemas.microsoft.com/office/powerpoint/2010/main" val="7917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5" name="Rectangle 8">
            <a:extLst>
              <a:ext uri="{FF2B5EF4-FFF2-40B4-BE49-F238E27FC236}">
                <a16:creationId xmlns:a16="http://schemas.microsoft.com/office/drawing/2014/main" id="{60450C01-4C03-4527-925B-840AE8F1BE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2" name="Resim 1">
            <a:extLst>
              <a:ext uri="{FF2B5EF4-FFF2-40B4-BE49-F238E27FC236}">
                <a16:creationId xmlns:a16="http://schemas.microsoft.com/office/drawing/2014/main" id="{52F77009-1FD0-4472-A826-9CF0696AD1F6}"/>
              </a:ext>
            </a:extLst>
          </p:cNvPr>
          <p:cNvPicPr>
            <a:picLocks noChangeAspect="1"/>
          </p:cNvPicPr>
          <p:nvPr/>
        </p:nvPicPr>
        <p:blipFill rotWithShape="1">
          <a:blip r:embed="rId2"/>
          <a:srcRect l="19346" r="8859" b="-1"/>
          <a:stretch/>
        </p:blipFill>
        <p:spPr>
          <a:xfrm>
            <a:off x="543119" y="554413"/>
            <a:ext cx="11105762" cy="6303587"/>
          </a:xfrm>
          <a:prstGeom prst="rect">
            <a:avLst/>
          </a:prstGeom>
        </p:spPr>
      </p:pic>
      <p:grpSp>
        <p:nvGrpSpPr>
          <p:cNvPr id="16" name="Group 10">
            <a:extLst>
              <a:ext uri="{FF2B5EF4-FFF2-40B4-BE49-F238E27FC236}">
                <a16:creationId xmlns:a16="http://schemas.microsoft.com/office/drawing/2014/main" id="{68C4C9A8-B5AC-4084-9406-7C9248B7A6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035" y="387218"/>
            <a:ext cx="1526856" cy="1357722"/>
            <a:chOff x="77035" y="387218"/>
            <a:chExt cx="1526856" cy="1357722"/>
          </a:xfrm>
        </p:grpSpPr>
        <p:sp useBgFill="1">
          <p:nvSpPr>
            <p:cNvPr id="17" name="Graphic 10">
              <a:extLst>
                <a:ext uri="{FF2B5EF4-FFF2-40B4-BE49-F238E27FC236}">
                  <a16:creationId xmlns:a16="http://schemas.microsoft.com/office/drawing/2014/main" id="{B6B83595-89DD-43FC-A139-29ABB351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035" y="678141"/>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8" name="Oval 12">
              <a:extLst>
                <a:ext uri="{FF2B5EF4-FFF2-40B4-BE49-F238E27FC236}">
                  <a16:creationId xmlns:a16="http://schemas.microsoft.com/office/drawing/2014/main" id="{98DD7B3F-7DBA-4F7E-8B28-AF6299F07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69506" y="387218"/>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91405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820718-86C5-A446-A69D-DFF4B42247D1}"/>
              </a:ext>
            </a:extLst>
          </p:cNvPr>
          <p:cNvSpPr>
            <a:spLocks noGrp="1"/>
          </p:cNvSpPr>
          <p:nvPr>
            <p:ph type="title"/>
          </p:nvPr>
        </p:nvSpPr>
        <p:spPr>
          <a:xfrm>
            <a:off x="838200" y="365125"/>
            <a:ext cx="2510481" cy="969405"/>
          </a:xfrm>
        </p:spPr>
        <p:txBody>
          <a:bodyPr>
            <a:normAutofit/>
          </a:bodyPr>
          <a:lstStyle/>
          <a:p>
            <a:r>
              <a:rPr lang="tr-TR" sz="1800" dirty="0"/>
              <a:t>Güncel veriler</a:t>
            </a:r>
            <a:br>
              <a:rPr lang="tr-TR" sz="1800" dirty="0"/>
            </a:br>
            <a:r>
              <a:rPr lang="tr-TR" sz="1800" dirty="0"/>
              <a:t>2024</a:t>
            </a:r>
            <a:endParaRPr lang="en-US" sz="1800" dirty="0"/>
          </a:p>
        </p:txBody>
      </p:sp>
      <p:pic>
        <p:nvPicPr>
          <p:cNvPr id="5" name="Resim 4">
            <a:extLst>
              <a:ext uri="{FF2B5EF4-FFF2-40B4-BE49-F238E27FC236}">
                <a16:creationId xmlns:a16="http://schemas.microsoft.com/office/drawing/2014/main" id="{74B772EF-0AC8-8BCD-C510-543169F36736}"/>
              </a:ext>
            </a:extLst>
          </p:cNvPr>
          <p:cNvPicPr>
            <a:picLocks noChangeAspect="1"/>
          </p:cNvPicPr>
          <p:nvPr/>
        </p:nvPicPr>
        <p:blipFill rotWithShape="1">
          <a:blip r:embed="rId3"/>
          <a:srcRect b="16637"/>
          <a:stretch/>
        </p:blipFill>
        <p:spPr>
          <a:xfrm>
            <a:off x="4087613" y="365125"/>
            <a:ext cx="5785436" cy="6297337"/>
          </a:xfrm>
          <a:prstGeom prst="rect">
            <a:avLst/>
          </a:prstGeom>
        </p:spPr>
      </p:pic>
      <p:cxnSp>
        <p:nvCxnSpPr>
          <p:cNvPr id="7" name="Düz Ok Bağlayıcısı 6" descr="Yazılım">
            <a:extLst>
              <a:ext uri="{FF2B5EF4-FFF2-40B4-BE49-F238E27FC236}">
                <a16:creationId xmlns:a16="http://schemas.microsoft.com/office/drawing/2014/main" id="{E56E9AE3-450B-3582-D5FE-8B7E2720B8B3}"/>
              </a:ext>
            </a:extLst>
          </p:cNvPr>
          <p:cNvCxnSpPr/>
          <p:nvPr/>
        </p:nvCxnSpPr>
        <p:spPr>
          <a:xfrm flipH="1">
            <a:off x="3058886" y="1088571"/>
            <a:ext cx="1600200" cy="245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Dikdörtgen 7">
            <a:extLst>
              <a:ext uri="{FF2B5EF4-FFF2-40B4-BE49-F238E27FC236}">
                <a16:creationId xmlns:a16="http://schemas.microsoft.com/office/drawing/2014/main" id="{4E7A4E53-EAC9-6FBE-524A-8FE5BB902498}"/>
              </a:ext>
            </a:extLst>
          </p:cNvPr>
          <p:cNvSpPr/>
          <p:nvPr/>
        </p:nvSpPr>
        <p:spPr>
          <a:xfrm>
            <a:off x="838200" y="1230086"/>
            <a:ext cx="1948543" cy="6749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Yazılım, Teknoloji</a:t>
            </a:r>
            <a:endParaRPr lang="en-US" dirty="0"/>
          </a:p>
        </p:txBody>
      </p:sp>
      <p:cxnSp>
        <p:nvCxnSpPr>
          <p:cNvPr id="10" name="Düz Ok Bağlayıcısı 9">
            <a:extLst>
              <a:ext uri="{FF2B5EF4-FFF2-40B4-BE49-F238E27FC236}">
                <a16:creationId xmlns:a16="http://schemas.microsoft.com/office/drawing/2014/main" id="{4034D764-494F-EF10-0361-4FE3BC4F4760}"/>
              </a:ext>
            </a:extLst>
          </p:cNvPr>
          <p:cNvCxnSpPr/>
          <p:nvPr/>
        </p:nvCxnSpPr>
        <p:spPr>
          <a:xfrm flipH="1">
            <a:off x="2873829" y="1741714"/>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Düz Ok Bağlayıcısı 11">
            <a:extLst>
              <a:ext uri="{FF2B5EF4-FFF2-40B4-BE49-F238E27FC236}">
                <a16:creationId xmlns:a16="http://schemas.microsoft.com/office/drawing/2014/main" id="{39201FD8-A070-0297-66DF-26355CE73919}"/>
              </a:ext>
            </a:extLst>
          </p:cNvPr>
          <p:cNvCxnSpPr/>
          <p:nvPr/>
        </p:nvCxnSpPr>
        <p:spPr>
          <a:xfrm flipH="1" flipV="1">
            <a:off x="3058886" y="1905000"/>
            <a:ext cx="1600200" cy="402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673587C0-48F7-B86B-FB12-747D4FB4A401}"/>
              </a:ext>
            </a:extLst>
          </p:cNvPr>
          <p:cNvCxnSpPr/>
          <p:nvPr/>
        </p:nvCxnSpPr>
        <p:spPr>
          <a:xfrm flipH="1" flipV="1">
            <a:off x="2786743" y="2057976"/>
            <a:ext cx="1872343" cy="1371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Düz Ok Bağlayıcısı 15">
            <a:extLst>
              <a:ext uri="{FF2B5EF4-FFF2-40B4-BE49-F238E27FC236}">
                <a16:creationId xmlns:a16="http://schemas.microsoft.com/office/drawing/2014/main" id="{3DD6F75A-BBA3-FBC2-2609-A348CAC19D87}"/>
              </a:ext>
            </a:extLst>
          </p:cNvPr>
          <p:cNvCxnSpPr/>
          <p:nvPr/>
        </p:nvCxnSpPr>
        <p:spPr>
          <a:xfrm flipH="1" flipV="1">
            <a:off x="2318951" y="1981200"/>
            <a:ext cx="2144192" cy="2068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1038237F-4CCD-DBBF-9B8C-49E6BA806D6E}"/>
              </a:ext>
            </a:extLst>
          </p:cNvPr>
          <p:cNvCxnSpPr/>
          <p:nvPr/>
        </p:nvCxnSpPr>
        <p:spPr>
          <a:xfrm flipH="1" flipV="1">
            <a:off x="1785257" y="2068285"/>
            <a:ext cx="3044175" cy="264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Düz Ok Bağlayıcısı 19">
            <a:extLst>
              <a:ext uri="{FF2B5EF4-FFF2-40B4-BE49-F238E27FC236}">
                <a16:creationId xmlns:a16="http://schemas.microsoft.com/office/drawing/2014/main" id="{62D49F15-AEAB-ED73-DA90-DFD270FF8D87}"/>
              </a:ext>
            </a:extLst>
          </p:cNvPr>
          <p:cNvCxnSpPr/>
          <p:nvPr/>
        </p:nvCxnSpPr>
        <p:spPr>
          <a:xfrm flipH="1" flipV="1">
            <a:off x="2198914" y="2057976"/>
            <a:ext cx="2122715" cy="3613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Dikdörtgen 20">
            <a:extLst>
              <a:ext uri="{FF2B5EF4-FFF2-40B4-BE49-F238E27FC236}">
                <a16:creationId xmlns:a16="http://schemas.microsoft.com/office/drawing/2014/main" id="{7BE47728-870E-32B8-BA42-29EE581C38E6}"/>
              </a:ext>
            </a:extLst>
          </p:cNvPr>
          <p:cNvSpPr/>
          <p:nvPr/>
        </p:nvSpPr>
        <p:spPr>
          <a:xfrm>
            <a:off x="900485" y="2769961"/>
            <a:ext cx="852911" cy="570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Enerji</a:t>
            </a:r>
            <a:endParaRPr lang="en-US" dirty="0"/>
          </a:p>
        </p:txBody>
      </p:sp>
      <p:cxnSp>
        <p:nvCxnSpPr>
          <p:cNvPr id="23" name="Düz Ok Bağlayıcısı 22">
            <a:extLst>
              <a:ext uri="{FF2B5EF4-FFF2-40B4-BE49-F238E27FC236}">
                <a16:creationId xmlns:a16="http://schemas.microsoft.com/office/drawing/2014/main" id="{6192E0C6-0610-EC6B-01EF-48E7AD9E1167}"/>
              </a:ext>
            </a:extLst>
          </p:cNvPr>
          <p:cNvCxnSpPr/>
          <p:nvPr/>
        </p:nvCxnSpPr>
        <p:spPr>
          <a:xfrm flipH="1">
            <a:off x="1952662" y="2769961"/>
            <a:ext cx="3582751" cy="245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Dikdörtgen 23">
            <a:extLst>
              <a:ext uri="{FF2B5EF4-FFF2-40B4-BE49-F238E27FC236}">
                <a16:creationId xmlns:a16="http://schemas.microsoft.com/office/drawing/2014/main" id="{1BDFB562-CFD1-F9EF-1386-A37B429B9AC6}"/>
              </a:ext>
            </a:extLst>
          </p:cNvPr>
          <p:cNvSpPr/>
          <p:nvPr/>
        </p:nvSpPr>
        <p:spPr>
          <a:xfrm>
            <a:off x="900485" y="3785280"/>
            <a:ext cx="852911" cy="420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dirty="0"/>
              <a:t>İlaç</a:t>
            </a:r>
            <a:endParaRPr lang="en-US" dirty="0"/>
          </a:p>
        </p:txBody>
      </p:sp>
      <p:cxnSp>
        <p:nvCxnSpPr>
          <p:cNvPr id="26" name="Düz Ok Bağlayıcısı 25">
            <a:extLst>
              <a:ext uri="{FF2B5EF4-FFF2-40B4-BE49-F238E27FC236}">
                <a16:creationId xmlns:a16="http://schemas.microsoft.com/office/drawing/2014/main" id="{2DE65BA2-7F96-8C38-4A07-E82C77D3AF2D}"/>
              </a:ext>
            </a:extLst>
          </p:cNvPr>
          <p:cNvCxnSpPr/>
          <p:nvPr/>
        </p:nvCxnSpPr>
        <p:spPr>
          <a:xfrm flipH="1" flipV="1">
            <a:off x="1999648" y="4049486"/>
            <a:ext cx="2321981" cy="2220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62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A6BD4C89-53A0-4566-A0E0-8E16F1F13AB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615381" y="823076"/>
            <a:ext cx="6422032" cy="4525672"/>
          </a:xfrm>
          <a:prstGeom prst="rect">
            <a:avLst/>
          </a:prstGeom>
        </p:spPr>
      </p:pic>
      <p:sp>
        <p:nvSpPr>
          <p:cNvPr id="2" name="Metin kutusu 1">
            <a:extLst>
              <a:ext uri="{FF2B5EF4-FFF2-40B4-BE49-F238E27FC236}">
                <a16:creationId xmlns:a16="http://schemas.microsoft.com/office/drawing/2014/main" id="{B021688C-4E40-26D8-DF8E-C582B6D58CCD}"/>
              </a:ext>
            </a:extLst>
          </p:cNvPr>
          <p:cNvSpPr txBox="1"/>
          <p:nvPr/>
        </p:nvSpPr>
        <p:spPr>
          <a:xfrm>
            <a:off x="1494503" y="5909187"/>
            <a:ext cx="8809703" cy="369332"/>
          </a:xfrm>
          <a:prstGeom prst="rect">
            <a:avLst/>
          </a:prstGeom>
          <a:noFill/>
        </p:spPr>
        <p:txBody>
          <a:bodyPr wrap="square" rtlCol="0">
            <a:spAutoFit/>
          </a:bodyPr>
          <a:lstStyle/>
          <a:p>
            <a:r>
              <a:rPr lang="en-US" sz="900" dirty="0"/>
              <a:t>https://www.linkedin.com/pulse/de%C4%9Fi%C5%9Fime-kar%C5%9F%C4%B1-olman%C4%B1n-sonu-g%C3%BCc%C3%BCn-zaafa-d%C3%B6nd%C3%BC%C4%9F%C3%BC-ve-nokia-kenan-dizdar/?trk=public_profile_article_view</a:t>
            </a:r>
          </a:p>
        </p:txBody>
      </p:sp>
    </p:spTree>
    <p:extLst>
      <p:ext uri="{BB962C8B-B14F-4D97-AF65-F5344CB8AC3E}">
        <p14:creationId xmlns:p14="http://schemas.microsoft.com/office/powerpoint/2010/main" val="94668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op 100 Companies of the World vs US">
            <a:extLst>
              <a:ext uri="{FF2B5EF4-FFF2-40B4-BE49-F238E27FC236}">
                <a16:creationId xmlns:a16="http://schemas.microsoft.com/office/drawing/2014/main" id="{57AE4A79-1E38-601C-5D48-1D0F18CF48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046" b="18059"/>
          <a:stretch/>
        </p:blipFill>
        <p:spPr bwMode="auto">
          <a:xfrm>
            <a:off x="2959510" y="196646"/>
            <a:ext cx="6272980" cy="6182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54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18B6C24-79C7-4D75-A1A1-31FFC6C4308F}"/>
              </a:ext>
            </a:extLst>
          </p:cNvPr>
          <p:cNvSpPr>
            <a:spLocks noGrp="1"/>
          </p:cNvSpPr>
          <p:nvPr>
            <p:ph idx="1"/>
          </p:nvPr>
        </p:nvSpPr>
        <p:spPr>
          <a:xfrm>
            <a:off x="838200" y="580103"/>
            <a:ext cx="10515600" cy="5596860"/>
          </a:xfrm>
        </p:spPr>
        <p:txBody>
          <a:bodyPr/>
          <a:lstStyle/>
          <a:p>
            <a:pPr algn="just">
              <a:lnSpc>
                <a:spcPct val="150000"/>
              </a:lnSpc>
            </a:pPr>
            <a:r>
              <a:rPr lang="tr-TR" sz="1800" spc="-5" dirty="0">
                <a:solidFill>
                  <a:srgbClr val="292929"/>
                </a:solidFill>
                <a:effectLst/>
                <a:latin typeface="Arial" panose="020B0604020202020204" pitchFamily="34" charset="0"/>
                <a:ea typeface="Times New Roman" panose="02020603050405020304" pitchFamily="18" charset="0"/>
              </a:rPr>
              <a:t>Yazılım geliştirme ya da proje yönetiminde içeriğe ve hedefe bağlı olarak değişen farklı metotlar vardır. Bunlardan biri olan </a:t>
            </a:r>
            <a:r>
              <a:rPr lang="tr-TR" sz="1800" spc="-5" dirty="0" err="1">
                <a:solidFill>
                  <a:srgbClr val="292929"/>
                </a:solidFill>
                <a:effectLst/>
                <a:latin typeface="Arial" panose="020B0604020202020204" pitchFamily="34" charset="0"/>
                <a:ea typeface="Times New Roman" panose="02020603050405020304" pitchFamily="18" charset="0"/>
              </a:rPr>
              <a:t>waterfall</a:t>
            </a:r>
            <a:r>
              <a:rPr lang="tr-TR" sz="1800" spc="-5" dirty="0">
                <a:solidFill>
                  <a:srgbClr val="292929"/>
                </a:solidFill>
                <a:effectLst/>
                <a:latin typeface="Arial" panose="020B0604020202020204" pitchFamily="34" charset="0"/>
                <a:ea typeface="Times New Roman" panose="02020603050405020304" pitchFamily="18" charset="0"/>
              </a:rPr>
              <a:t> modelinde süreç </a:t>
            </a:r>
            <a:r>
              <a:rPr lang="tr-TR" sz="1800" b="1" spc="-5" dirty="0">
                <a:solidFill>
                  <a:srgbClr val="292929"/>
                </a:solidFill>
                <a:effectLst/>
                <a:latin typeface="Arial" panose="020B0604020202020204" pitchFamily="34" charset="0"/>
                <a:ea typeface="Times New Roman" panose="02020603050405020304" pitchFamily="18" charset="0"/>
              </a:rPr>
              <a:t>doğrusaldır</a:t>
            </a:r>
            <a:r>
              <a:rPr lang="tr-TR" sz="1800" spc="-5" dirty="0">
                <a:solidFill>
                  <a:srgbClr val="292929"/>
                </a:solidFill>
                <a:effectLst/>
                <a:latin typeface="Arial" panose="020B0604020202020204" pitchFamily="34" charset="0"/>
                <a:ea typeface="Times New Roman" panose="02020603050405020304" pitchFamily="18" charset="0"/>
              </a:rPr>
              <a:t>, yani bir sonraki safhaya geçebilmek için bir önceki safhada yer alan aktivitelerin tamamlanmış olması gerekir. Ancak bu model ile çalışmanın, her gün yeni bilgilerle ilerlediğimiz dünyada proje yönetmek ve yazılım geliştirmek için yeterli olmadığını düşünüyoruz. O zaman alternatif ne olabilir?</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2" name="Resim 1">
            <a:extLst>
              <a:ext uri="{FF2B5EF4-FFF2-40B4-BE49-F238E27FC236}">
                <a16:creationId xmlns:a16="http://schemas.microsoft.com/office/drawing/2014/main" id="{512B8A19-B38A-4438-9D78-2E3548BE7E3F}"/>
              </a:ext>
            </a:extLst>
          </p:cNvPr>
          <p:cNvPicPr>
            <a:picLocks noChangeAspect="1"/>
          </p:cNvPicPr>
          <p:nvPr/>
        </p:nvPicPr>
        <p:blipFill>
          <a:blip r:embed="rId3"/>
          <a:stretch>
            <a:fillRect/>
          </a:stretch>
        </p:blipFill>
        <p:spPr>
          <a:xfrm>
            <a:off x="1689430" y="3144926"/>
            <a:ext cx="7888908" cy="2731245"/>
          </a:xfrm>
          <a:prstGeom prst="rect">
            <a:avLst/>
          </a:prstGeom>
        </p:spPr>
      </p:pic>
    </p:spTree>
    <p:extLst>
      <p:ext uri="{BB962C8B-B14F-4D97-AF65-F5344CB8AC3E}">
        <p14:creationId xmlns:p14="http://schemas.microsoft.com/office/powerpoint/2010/main" val="2290879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B75DCE3-4828-49DC-B80E-1D2E5C92A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283" y="750401"/>
            <a:ext cx="7747819" cy="5357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63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01AF26B4-1569-483F-8223-4C515A87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pic>
        <p:nvPicPr>
          <p:cNvPr id="5" name="Picture 4" descr="renklilik, grafik, yeşil, grafik tasarım içeren bir resim&#10;&#10;Açıklama otomatik olarak oluşturuldu">
            <a:extLst>
              <a:ext uri="{FF2B5EF4-FFF2-40B4-BE49-F238E27FC236}">
                <a16:creationId xmlns:a16="http://schemas.microsoft.com/office/drawing/2014/main" id="{A09FC06E-E78B-A41E-F7EF-B756294350C0}"/>
              </a:ext>
            </a:extLst>
          </p:cNvPr>
          <p:cNvPicPr>
            <a:picLocks noChangeAspect="1"/>
          </p:cNvPicPr>
          <p:nvPr/>
        </p:nvPicPr>
        <p:blipFill rotWithShape="1">
          <a:blip r:embed="rId3"/>
          <a:srcRect t="7953" r="-1" b="7755"/>
          <a:stretch/>
        </p:blipFill>
        <p:spPr>
          <a:xfrm>
            <a:off x="-7797" y="10"/>
            <a:ext cx="12188952" cy="6857990"/>
          </a:xfrm>
          <a:prstGeom prst="rect">
            <a:avLst/>
          </a:prstGeom>
        </p:spPr>
      </p:pic>
      <p:grpSp>
        <p:nvGrpSpPr>
          <p:cNvPr id="13" name="Group 12">
            <a:extLst>
              <a:ext uri="{FF2B5EF4-FFF2-40B4-BE49-F238E27FC236}">
                <a16:creationId xmlns:a16="http://schemas.microsoft.com/office/drawing/2014/main" id="{1AC8529D-DF13-4349-856C-DA81451848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3404" y="225822"/>
            <a:ext cx="1847971" cy="2438142"/>
            <a:chOff x="183404" y="225822"/>
            <a:chExt cx="1847971" cy="2438142"/>
          </a:xfrm>
        </p:grpSpPr>
        <p:sp useBgFill="1">
          <p:nvSpPr>
            <p:cNvPr id="14" name="Graphic 10">
              <a:extLst>
                <a:ext uri="{FF2B5EF4-FFF2-40B4-BE49-F238E27FC236}">
                  <a16:creationId xmlns:a16="http://schemas.microsoft.com/office/drawing/2014/main" id="{23EB0175-B014-4375-9C83-BA3BC7588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23CA1A51-8DB4-445D-8FE3-498DB75C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75DDD5AB-14AC-434C-95CC-18B81FAD3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7" name="Oval 16">
              <a:extLst>
                <a:ext uri="{FF2B5EF4-FFF2-40B4-BE49-F238E27FC236}">
                  <a16:creationId xmlns:a16="http://schemas.microsoft.com/office/drawing/2014/main" id="{673FC915-211E-480B-8EC6-9659D9FCA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9" name="Rectangle 18">
            <a:extLst>
              <a:ext uri="{FF2B5EF4-FFF2-40B4-BE49-F238E27FC236}">
                <a16:creationId xmlns:a16="http://schemas.microsoft.com/office/drawing/2014/main" id="{EA80DA9C-57E0-4991-B11A-51E13256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alpha val="40000"/>
            </a:schemeClr>
          </a:solidFill>
          <a:ln w="3848" cap="flat">
            <a:noFill/>
            <a:prstDash val="solid"/>
            <a:miter/>
          </a:ln>
          <a:effectLst/>
        </p:spPr>
        <p:txBody>
          <a:bodyPr rtlCol="0" anchor="ctr"/>
          <a:lstStyle/>
          <a:p>
            <a:endParaRPr lang="en-US" dirty="0">
              <a:solidFill>
                <a:schemeClr val="tx1"/>
              </a:solidFill>
            </a:endParaRPr>
          </a:p>
        </p:txBody>
      </p:sp>
      <p:sp>
        <p:nvSpPr>
          <p:cNvPr id="2" name="Başlık 1">
            <a:extLst>
              <a:ext uri="{FF2B5EF4-FFF2-40B4-BE49-F238E27FC236}">
                <a16:creationId xmlns:a16="http://schemas.microsoft.com/office/drawing/2014/main" id="{DEC26CE7-22C7-44B8-8D39-066B66955CB1}"/>
              </a:ext>
            </a:extLst>
          </p:cNvPr>
          <p:cNvSpPr>
            <a:spLocks noGrp="1"/>
          </p:cNvSpPr>
          <p:nvPr>
            <p:ph type="title"/>
          </p:nvPr>
        </p:nvSpPr>
        <p:spPr>
          <a:xfrm>
            <a:off x="1600338" y="142806"/>
            <a:ext cx="8412480" cy="1463273"/>
          </a:xfrm>
        </p:spPr>
        <p:txBody>
          <a:bodyPr anchor="b">
            <a:normAutofit/>
          </a:bodyPr>
          <a:lstStyle/>
          <a:p>
            <a:pPr algn="ctr"/>
            <a:r>
              <a:rPr lang="tr-TR" b="1" kern="0"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Agile </a:t>
            </a:r>
            <a:r>
              <a:rPr lang="tr-TR" b="1" kern="0" dirty="0">
                <a:solidFill>
                  <a:srgbClr val="FFFFFF"/>
                </a:solidFill>
                <a:latin typeface="Arial" panose="020B0604020202020204" pitchFamily="34" charset="0"/>
                <a:ea typeface="Times New Roman" panose="02020603050405020304" pitchFamily="18" charset="0"/>
                <a:cs typeface="Times New Roman" panose="02020603050405020304" pitchFamily="18" charset="0"/>
              </a:rPr>
              <a:t>(Çevik Model)</a:t>
            </a:r>
            <a:b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solidFill>
                <a:srgbClr val="FFFFFF"/>
              </a:solidFill>
            </a:endParaRPr>
          </a:p>
        </p:txBody>
      </p:sp>
      <p:graphicFrame>
        <p:nvGraphicFramePr>
          <p:cNvPr id="21" name="İçerik Yer Tutucusu 2">
            <a:extLst>
              <a:ext uri="{FF2B5EF4-FFF2-40B4-BE49-F238E27FC236}">
                <a16:creationId xmlns:a16="http://schemas.microsoft.com/office/drawing/2014/main" id="{E0CFD77D-4BAA-0335-0E28-7714A2190BD6}"/>
              </a:ext>
            </a:extLst>
          </p:cNvPr>
          <p:cNvGraphicFramePr>
            <a:graphicFrameLocks noGrp="1"/>
          </p:cNvGraphicFramePr>
          <p:nvPr>
            <p:ph idx="1"/>
            <p:extLst>
              <p:ext uri="{D42A27DB-BD31-4B8C-83A1-F6EECF244321}">
                <p14:modId xmlns:p14="http://schemas.microsoft.com/office/powerpoint/2010/main" val="227985109"/>
              </p:ext>
            </p:extLst>
          </p:nvPr>
        </p:nvGraphicFramePr>
        <p:xfrm>
          <a:off x="657427" y="997308"/>
          <a:ext cx="10712221" cy="56348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6940989"/>
      </p:ext>
    </p:extLst>
  </p:cSld>
  <p:clrMapOvr>
    <a:masterClrMapping/>
  </p:clrMapOvr>
</p:sld>
</file>

<file path=ppt/theme/theme1.xml><?xml version="1.0" encoding="utf-8"?>
<a:theme xmlns:a="http://schemas.openxmlformats.org/drawingml/2006/main" name="MinimalXO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2292</TotalTime>
  <Words>4140</Words>
  <Application>Microsoft Office PowerPoint</Application>
  <PresentationFormat>Geniş ekran</PresentationFormat>
  <Paragraphs>232</Paragraphs>
  <Slides>38</Slides>
  <Notes>19</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38</vt:i4>
      </vt:variant>
    </vt:vector>
  </HeadingPairs>
  <TitlesOfParts>
    <vt:vector size="49" baseType="lpstr">
      <vt:lpstr>Aptos</vt:lpstr>
      <vt:lpstr>Arial</vt:lpstr>
      <vt:lpstr>Courier New</vt:lpstr>
      <vt:lpstr>Google Sans</vt:lpstr>
      <vt:lpstr>Muli</vt:lpstr>
      <vt:lpstr>Open sans</vt:lpstr>
      <vt:lpstr>Poppins</vt:lpstr>
      <vt:lpstr>Segoe UI</vt:lpstr>
      <vt:lpstr>Söhne</vt:lpstr>
      <vt:lpstr>Times New Roman</vt:lpstr>
      <vt:lpstr>MinimalXOVTI</vt:lpstr>
      <vt:lpstr>MYAZ214</vt:lpstr>
      <vt:lpstr>Değişim, gelişim, yenilik, uyum</vt:lpstr>
      <vt:lpstr>PowerPoint Sunusu</vt:lpstr>
      <vt:lpstr>Güncel veriler 2024</vt:lpstr>
      <vt:lpstr>PowerPoint Sunusu</vt:lpstr>
      <vt:lpstr>PowerPoint Sunusu</vt:lpstr>
      <vt:lpstr>PowerPoint Sunusu</vt:lpstr>
      <vt:lpstr>PowerPoint Sunusu</vt:lpstr>
      <vt:lpstr>Agile (Çevik Model) </vt:lpstr>
      <vt:lpstr>PowerPoint Sunusu</vt:lpstr>
      <vt:lpstr>PowerPoint Sunusu</vt:lpstr>
      <vt:lpstr>PowerPoint Sunusu</vt:lpstr>
      <vt:lpstr>PowerPoint Sunusu</vt:lpstr>
      <vt:lpstr>PowerPoint Sunusu</vt:lpstr>
      <vt:lpstr>Scrum</vt:lpstr>
      <vt:lpstr>Roller</vt:lpstr>
      <vt:lpstr>PowerPoint Sunusu</vt:lpstr>
      <vt:lpstr>PowerPoint Sunusu</vt:lpstr>
      <vt:lpstr>PowerPoint Sunusu</vt:lpstr>
      <vt:lpstr>Olaylar</vt:lpstr>
      <vt:lpstr>Araçlar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Kanban</vt:lpstr>
      <vt:lpstr>Kanban Unsurları</vt:lpstr>
      <vt:lpstr>Örnek</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MYAZ214</dc:title>
  <dc:creator>E. KOCAK</dc:creator>
  <cp:lastModifiedBy>Emel SOYLU</cp:lastModifiedBy>
  <cp:revision>41</cp:revision>
  <dcterms:created xsi:type="dcterms:W3CDTF">2022-02-26T20:56:15Z</dcterms:created>
  <dcterms:modified xsi:type="dcterms:W3CDTF">2024-03-14T09:40:36Z</dcterms:modified>
</cp:coreProperties>
</file>