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Lst>
  <p:sldSz cy="6858000" cx="12192000"/>
  <p:notesSz cx="6858000" cy="9144000"/>
  <p:embeddedFontLst>
    <p:embeddedFont>
      <p:font typeface="Poppins"/>
      <p:regular r:id="rId43"/>
      <p:bold r:id="rId44"/>
      <p:italic r:id="rId45"/>
      <p:boldItalic r:id="rId46"/>
    </p:embeddedFont>
    <p:embeddedFont>
      <p:font typeface="Open Sans"/>
      <p:regular r:id="rId47"/>
      <p:bold r:id="rId48"/>
      <p:italic r:id="rId49"/>
      <p:boldItalic r:id="rId5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font" Target="fonts/Poppins-bold.fntdata"/><Relationship Id="rId43" Type="http://schemas.openxmlformats.org/officeDocument/2006/relationships/font" Target="fonts/Poppins-regular.fntdata"/><Relationship Id="rId46" Type="http://schemas.openxmlformats.org/officeDocument/2006/relationships/font" Target="fonts/Poppins-boldItalic.fntdata"/><Relationship Id="rId45" Type="http://schemas.openxmlformats.org/officeDocument/2006/relationships/font" Target="fonts/Poppins-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font" Target="fonts/OpenSans-bold.fntdata"/><Relationship Id="rId47" Type="http://schemas.openxmlformats.org/officeDocument/2006/relationships/font" Target="fonts/OpenSans-regular.fntdata"/><Relationship Id="rId49" Type="http://schemas.openxmlformats.org/officeDocument/2006/relationships/font" Target="fonts/OpenSans-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0" Type="http://schemas.openxmlformats.org/officeDocument/2006/relationships/font" Target="fonts/OpenSans-boldItalic.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indent="-228600" lvl="1" marL="914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2pPr>
            <a:lvl3pPr indent="-228600" lvl="2" marL="1371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3pPr>
            <a:lvl4pPr indent="-228600" lvl="3" marL="1828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4pPr>
            <a:lvl5pPr indent="-228600" lvl="4" marL="22860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6pPr>
            <a:lvl7pPr indent="-228600" lvl="6" marL="3200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7pPr>
            <a:lvl8pPr indent="-228600" lvl="7" marL="3657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8pPr>
            <a:lvl9pPr indent="-228600" lvl="8" marL="4114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3" name="Google Shape;93;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9" name="Google Shape;189;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i="0" lang="en-US">
                <a:solidFill>
                  <a:srgbClr val="0D0D0D"/>
                </a:solidFill>
                <a:latin typeface="Arial"/>
                <a:ea typeface="Arial"/>
                <a:cs typeface="Arial"/>
                <a:sym typeface="Arial"/>
              </a:rPr>
              <a:t>Agile, 2001 yılında "Agile Manifesto" olarak bilinen bir bildiri ile resmi olarak tanıtılmıştır. Bu manifesto, yazılım geliştirme süreçlerinde dört temel değeri ve bu değerleri destekleyen 12 ilkeyi tanımlar. Agile Manifesto'nun dört temel değeri şunlardır:</a:t>
            </a:r>
            <a:endParaRPr/>
          </a:p>
        </p:txBody>
      </p:sp>
      <p:sp>
        <p:nvSpPr>
          <p:cNvPr id="190" name="Google Shape;190;p1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6" name="Google Shape;196;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2" name="Google Shape;202;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7" name="Google Shape;207;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2" name="Google Shape;212;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7" name="Google Shape;217;p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i="0" lang="en-US">
                <a:solidFill>
                  <a:srgbClr val="0D0D0D"/>
                </a:solidFill>
                <a:latin typeface="Arial"/>
                <a:ea typeface="Arial"/>
                <a:cs typeface="Arial"/>
                <a:sym typeface="Arial"/>
              </a:rPr>
              <a:t>Scrum, yazılım geliştirme ve proje yönetimi gibi alanlarda kullanılan bir çerçevedir. Esasen, yazılım geliştirme süreçlerini daha etkili ve verimli hale getirmek için kullanılır, ancak başka alanlarda da uygulanabilir.</a:t>
            </a:r>
            <a:endParaRPr/>
          </a:p>
          <a:p>
            <a:pPr indent="0" lvl="0" marL="0" rtl="0" algn="l">
              <a:spcBef>
                <a:spcPts val="0"/>
              </a:spcBef>
              <a:spcAft>
                <a:spcPts val="0"/>
              </a:spcAft>
              <a:buNone/>
            </a:pPr>
            <a:r>
              <a:rPr b="0" i="0" lang="en-US">
                <a:solidFill>
                  <a:srgbClr val="0D0D0D"/>
                </a:solidFill>
                <a:latin typeface="Arial"/>
                <a:ea typeface="Arial"/>
                <a:cs typeface="Arial"/>
                <a:sym typeface="Arial"/>
              </a:rPr>
              <a:t>Scrum, belirli bir projenin, ürünün veya hizmetin geliştirilmesi için kullanılan bir çerçeve olarak tanımlanabilir. Esas olarak, kendi kendini organize eden ve zaman zaman gözden geçirme ve iyileştirme süreçlerini içeren küçük ekiplerle çalışmayı teşvik eder. Scrum, bir dizi rol, olay ve araçtan oluşur.</a:t>
            </a:r>
            <a:endParaRPr b="0" i="0">
              <a:solidFill>
                <a:srgbClr val="0D0D0D"/>
              </a:solidFill>
              <a:latin typeface="Arial"/>
              <a:ea typeface="Arial"/>
              <a:cs typeface="Arial"/>
              <a:sym typeface="Arial"/>
            </a:endParaRPr>
          </a:p>
          <a:p>
            <a:pPr indent="0" lvl="0" marL="0" rtl="0" algn="l">
              <a:spcBef>
                <a:spcPts val="0"/>
              </a:spcBef>
              <a:spcAft>
                <a:spcPts val="0"/>
              </a:spcAft>
              <a:buNone/>
            </a:pPr>
            <a:r>
              <a:t/>
            </a:r>
            <a:endParaRPr/>
          </a:p>
        </p:txBody>
      </p:sp>
      <p:sp>
        <p:nvSpPr>
          <p:cNvPr id="218" name="Google Shape;218;p1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9" name="Google Shape;239;p1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76200" lvl="0" marL="0" rtl="0" algn="l">
              <a:spcBef>
                <a:spcPts val="0"/>
              </a:spcBef>
              <a:spcAft>
                <a:spcPts val="0"/>
              </a:spcAft>
              <a:buClr>
                <a:srgbClr val="0D0D0D"/>
              </a:buClr>
              <a:buSzPts val="1200"/>
              <a:buFont typeface="Play"/>
              <a:buAutoNum type="arabicPeriod"/>
            </a:pPr>
            <a:r>
              <a:rPr b="1" i="0" lang="en-US">
                <a:solidFill>
                  <a:srgbClr val="0D0D0D"/>
                </a:solidFill>
                <a:latin typeface="Arial"/>
                <a:ea typeface="Arial"/>
                <a:cs typeface="Arial"/>
                <a:sym typeface="Arial"/>
              </a:rPr>
              <a:t>Scrum Master:</a:t>
            </a:r>
            <a:endParaRPr b="0" i="0">
              <a:solidFill>
                <a:srgbClr val="0D0D0D"/>
              </a:solidFill>
              <a:latin typeface="Arial"/>
              <a:ea typeface="Arial"/>
              <a:cs typeface="Arial"/>
              <a:sym typeface="Arial"/>
            </a:endParaRPr>
          </a:p>
          <a:p>
            <a:pPr indent="-285750" lvl="1" marL="742950" rtl="0" algn="l">
              <a:spcBef>
                <a:spcPts val="0"/>
              </a:spcBef>
              <a:spcAft>
                <a:spcPts val="0"/>
              </a:spcAft>
              <a:buClr>
                <a:srgbClr val="0D0D0D"/>
              </a:buClr>
              <a:buSzPts val="1200"/>
              <a:buFont typeface="Play"/>
              <a:buAutoNum type="arabicPeriod"/>
            </a:pPr>
            <a:r>
              <a:rPr b="0" i="0" lang="en-US">
                <a:solidFill>
                  <a:srgbClr val="0D0D0D"/>
                </a:solidFill>
                <a:latin typeface="Arial"/>
                <a:ea typeface="Arial"/>
                <a:cs typeface="Arial"/>
                <a:sym typeface="Arial"/>
              </a:rPr>
              <a:t>Scrum Master, Scrum'un prensiplerine ve uygulamalarına rehberlik eden takım lideridir.</a:t>
            </a:r>
            <a:endParaRPr/>
          </a:p>
          <a:p>
            <a:pPr indent="-285750" lvl="1" marL="742950" rtl="0" algn="l">
              <a:spcBef>
                <a:spcPts val="0"/>
              </a:spcBef>
              <a:spcAft>
                <a:spcPts val="0"/>
              </a:spcAft>
              <a:buClr>
                <a:srgbClr val="0D0D0D"/>
              </a:buClr>
              <a:buSzPts val="1200"/>
              <a:buFont typeface="Play"/>
              <a:buAutoNum type="arabicPeriod"/>
            </a:pPr>
            <a:r>
              <a:rPr b="0" i="0" lang="en-US">
                <a:solidFill>
                  <a:srgbClr val="0D0D0D"/>
                </a:solidFill>
                <a:latin typeface="Arial"/>
                <a:ea typeface="Arial"/>
                <a:cs typeface="Arial"/>
                <a:sym typeface="Arial"/>
              </a:rPr>
              <a:t>Takımın Scrum ilkelerini anlamasını sağlar ve uygulamalarını teşvik eder.</a:t>
            </a:r>
            <a:endParaRPr/>
          </a:p>
          <a:p>
            <a:pPr indent="-285750" lvl="1" marL="742950" rtl="0" algn="l">
              <a:spcBef>
                <a:spcPts val="0"/>
              </a:spcBef>
              <a:spcAft>
                <a:spcPts val="0"/>
              </a:spcAft>
              <a:buClr>
                <a:srgbClr val="0D0D0D"/>
              </a:buClr>
              <a:buSzPts val="1200"/>
              <a:buFont typeface="Play"/>
              <a:buAutoNum type="arabicPeriod"/>
            </a:pPr>
            <a:r>
              <a:rPr b="0" i="0" lang="en-US">
                <a:solidFill>
                  <a:srgbClr val="0D0D0D"/>
                </a:solidFill>
                <a:latin typeface="Arial"/>
                <a:ea typeface="Arial"/>
                <a:cs typeface="Arial"/>
                <a:sym typeface="Arial"/>
              </a:rPr>
              <a:t>Engelleri kaldırmak, takımın verimliliğini artırmak ve süreci iyileştirmek için çalışır.</a:t>
            </a:r>
            <a:endParaRPr/>
          </a:p>
          <a:p>
            <a:pPr indent="-285750" lvl="1" marL="742950" rtl="0" algn="l">
              <a:spcBef>
                <a:spcPts val="0"/>
              </a:spcBef>
              <a:spcAft>
                <a:spcPts val="0"/>
              </a:spcAft>
              <a:buClr>
                <a:srgbClr val="0D0D0D"/>
              </a:buClr>
              <a:buSzPts val="1200"/>
              <a:buFont typeface="Play"/>
              <a:buAutoNum type="arabicPeriod"/>
            </a:pPr>
            <a:r>
              <a:rPr b="0" i="0" lang="en-US">
                <a:solidFill>
                  <a:srgbClr val="0D0D0D"/>
                </a:solidFill>
                <a:latin typeface="Arial"/>
                <a:ea typeface="Arial"/>
                <a:cs typeface="Arial"/>
                <a:sym typeface="Arial"/>
              </a:rPr>
              <a:t>Takımın kendini organize etmesine ve sorunları çözmesine yardımcı olur, ancak doğrudan müdahale etmez.</a:t>
            </a:r>
            <a:endParaRPr/>
          </a:p>
          <a:p>
            <a:pPr indent="-285750" lvl="1" marL="742950" rtl="0" algn="l">
              <a:spcBef>
                <a:spcPts val="0"/>
              </a:spcBef>
              <a:spcAft>
                <a:spcPts val="0"/>
              </a:spcAft>
              <a:buClr>
                <a:srgbClr val="0D0D0D"/>
              </a:buClr>
              <a:buSzPts val="1200"/>
              <a:buFont typeface="Play"/>
              <a:buAutoNum type="arabicPeriod"/>
            </a:pPr>
            <a:r>
              <a:rPr b="0" i="0" lang="en-US">
                <a:solidFill>
                  <a:srgbClr val="0D0D0D"/>
                </a:solidFill>
                <a:latin typeface="Arial"/>
                <a:ea typeface="Arial"/>
                <a:cs typeface="Arial"/>
                <a:sym typeface="Arial"/>
              </a:rPr>
              <a:t>Takım üyeleri ve diğer paydaşlar arasında iletişimi kolaylaştırır.</a:t>
            </a:r>
            <a:endParaRPr/>
          </a:p>
          <a:p>
            <a:pPr indent="-76200" lvl="0" marL="0" rtl="0" algn="l">
              <a:spcBef>
                <a:spcPts val="0"/>
              </a:spcBef>
              <a:spcAft>
                <a:spcPts val="0"/>
              </a:spcAft>
              <a:buClr>
                <a:srgbClr val="0D0D0D"/>
              </a:buClr>
              <a:buSzPts val="1200"/>
              <a:buFont typeface="Play"/>
              <a:buAutoNum type="arabicPeriod"/>
            </a:pPr>
            <a:r>
              <a:rPr b="1" i="0" lang="en-US">
                <a:solidFill>
                  <a:srgbClr val="0D0D0D"/>
                </a:solidFill>
                <a:latin typeface="Arial"/>
                <a:ea typeface="Arial"/>
                <a:cs typeface="Arial"/>
                <a:sym typeface="Arial"/>
              </a:rPr>
              <a:t>Product Owner:</a:t>
            </a:r>
            <a:endParaRPr b="0" i="0">
              <a:solidFill>
                <a:srgbClr val="0D0D0D"/>
              </a:solidFill>
              <a:latin typeface="Arial"/>
              <a:ea typeface="Arial"/>
              <a:cs typeface="Arial"/>
              <a:sym typeface="Arial"/>
            </a:endParaRPr>
          </a:p>
          <a:p>
            <a:pPr indent="-285750" lvl="1" marL="742950" rtl="0" algn="l">
              <a:spcBef>
                <a:spcPts val="0"/>
              </a:spcBef>
              <a:spcAft>
                <a:spcPts val="0"/>
              </a:spcAft>
              <a:buClr>
                <a:srgbClr val="0D0D0D"/>
              </a:buClr>
              <a:buSzPts val="1200"/>
              <a:buFont typeface="Play"/>
              <a:buAutoNum type="arabicPeriod"/>
            </a:pPr>
            <a:r>
              <a:rPr b="0" i="0" lang="en-US">
                <a:solidFill>
                  <a:srgbClr val="0D0D0D"/>
                </a:solidFill>
                <a:latin typeface="Arial"/>
                <a:ea typeface="Arial"/>
                <a:cs typeface="Arial"/>
                <a:sym typeface="Arial"/>
              </a:rPr>
              <a:t>Product Owner, ürünün veya hizmetin gereksinimlerini ve önceliklerini belirleyen kişidir.</a:t>
            </a:r>
            <a:endParaRPr/>
          </a:p>
          <a:p>
            <a:pPr indent="-285750" lvl="1" marL="742950" rtl="0" algn="l">
              <a:spcBef>
                <a:spcPts val="0"/>
              </a:spcBef>
              <a:spcAft>
                <a:spcPts val="0"/>
              </a:spcAft>
              <a:buClr>
                <a:srgbClr val="0D0D0D"/>
              </a:buClr>
              <a:buSzPts val="1200"/>
              <a:buFont typeface="Play"/>
              <a:buAutoNum type="arabicPeriod"/>
            </a:pPr>
            <a:r>
              <a:rPr b="0" i="0" lang="en-US">
                <a:solidFill>
                  <a:srgbClr val="0D0D0D"/>
                </a:solidFill>
                <a:latin typeface="Arial"/>
                <a:ea typeface="Arial"/>
                <a:cs typeface="Arial"/>
                <a:sym typeface="Arial"/>
              </a:rPr>
              <a:t>Müşteri veya kullanıcı temsilcisidir ve onların ihtiyaçlarını anlar ve takımın bu ihtiyaçlara odaklanmasını sağlar.</a:t>
            </a:r>
            <a:endParaRPr/>
          </a:p>
          <a:p>
            <a:pPr indent="-285750" lvl="1" marL="742950" rtl="0" algn="l">
              <a:spcBef>
                <a:spcPts val="0"/>
              </a:spcBef>
              <a:spcAft>
                <a:spcPts val="0"/>
              </a:spcAft>
              <a:buClr>
                <a:srgbClr val="0D0D0D"/>
              </a:buClr>
              <a:buSzPts val="1200"/>
              <a:buFont typeface="Play"/>
              <a:buAutoNum type="arabicPeriod"/>
            </a:pPr>
            <a:r>
              <a:rPr b="0" i="0" lang="en-US">
                <a:solidFill>
                  <a:srgbClr val="0D0D0D"/>
                </a:solidFill>
                <a:latin typeface="Arial"/>
                <a:ea typeface="Arial"/>
                <a:cs typeface="Arial"/>
                <a:sym typeface="Arial"/>
              </a:rPr>
              <a:t>Ürünün geliştirilmesi sürecinde sürekli geri bildirim sağlar ve gereksinimleri günceller.</a:t>
            </a:r>
            <a:endParaRPr/>
          </a:p>
          <a:p>
            <a:pPr indent="-285750" lvl="1" marL="742950" rtl="0" algn="l">
              <a:spcBef>
                <a:spcPts val="0"/>
              </a:spcBef>
              <a:spcAft>
                <a:spcPts val="0"/>
              </a:spcAft>
              <a:buClr>
                <a:srgbClr val="0D0D0D"/>
              </a:buClr>
              <a:buSzPts val="1200"/>
              <a:buFont typeface="Play"/>
              <a:buAutoNum type="arabicPeriod"/>
            </a:pPr>
            <a:r>
              <a:rPr b="0" i="0" lang="en-US">
                <a:solidFill>
                  <a:srgbClr val="0D0D0D"/>
                </a:solidFill>
                <a:latin typeface="Arial"/>
                <a:ea typeface="Arial"/>
                <a:cs typeface="Arial"/>
                <a:sym typeface="Arial"/>
              </a:rPr>
              <a:t>Product Owner, takıma işin neden önemli olduğunu anlatır ve sonuçlarının nasıl değer sağlayacağını açıklar.</a:t>
            </a:r>
            <a:endParaRPr/>
          </a:p>
          <a:p>
            <a:pPr indent="-285750" lvl="1" marL="742950" rtl="0" algn="l">
              <a:spcBef>
                <a:spcPts val="0"/>
              </a:spcBef>
              <a:spcAft>
                <a:spcPts val="0"/>
              </a:spcAft>
              <a:buClr>
                <a:srgbClr val="0D0D0D"/>
              </a:buClr>
              <a:buSzPts val="1200"/>
              <a:buFont typeface="Play"/>
              <a:buAutoNum type="arabicPeriod"/>
            </a:pPr>
            <a:r>
              <a:rPr b="0" i="0" lang="en-US">
                <a:solidFill>
                  <a:srgbClr val="0D0D0D"/>
                </a:solidFill>
                <a:latin typeface="Arial"/>
                <a:ea typeface="Arial"/>
                <a:cs typeface="Arial"/>
                <a:sym typeface="Arial"/>
              </a:rPr>
              <a:t>Ürünün bütçesi ve zaman çizelgesi gibi konularda karar alma yetkisine sahiptir.</a:t>
            </a:r>
            <a:endParaRPr/>
          </a:p>
          <a:p>
            <a:pPr indent="-76200" lvl="0" marL="0" rtl="0" algn="l">
              <a:spcBef>
                <a:spcPts val="0"/>
              </a:spcBef>
              <a:spcAft>
                <a:spcPts val="0"/>
              </a:spcAft>
              <a:buClr>
                <a:srgbClr val="0D0D0D"/>
              </a:buClr>
              <a:buSzPts val="1200"/>
              <a:buFont typeface="Play"/>
              <a:buAutoNum type="arabicPeriod"/>
            </a:pPr>
            <a:r>
              <a:rPr b="1" i="0" lang="en-US">
                <a:solidFill>
                  <a:srgbClr val="0D0D0D"/>
                </a:solidFill>
                <a:latin typeface="Arial"/>
                <a:ea typeface="Arial"/>
                <a:cs typeface="Arial"/>
                <a:sym typeface="Arial"/>
              </a:rPr>
              <a:t>Development Team:</a:t>
            </a:r>
            <a:endParaRPr b="0" i="0">
              <a:solidFill>
                <a:srgbClr val="0D0D0D"/>
              </a:solidFill>
              <a:latin typeface="Arial"/>
              <a:ea typeface="Arial"/>
              <a:cs typeface="Arial"/>
              <a:sym typeface="Arial"/>
            </a:endParaRPr>
          </a:p>
          <a:p>
            <a:pPr indent="-285750" lvl="1" marL="742950" rtl="0" algn="l">
              <a:spcBef>
                <a:spcPts val="0"/>
              </a:spcBef>
              <a:spcAft>
                <a:spcPts val="0"/>
              </a:spcAft>
              <a:buClr>
                <a:srgbClr val="0D0D0D"/>
              </a:buClr>
              <a:buSzPts val="1200"/>
              <a:buFont typeface="Play"/>
              <a:buAutoNum type="arabicPeriod"/>
            </a:pPr>
            <a:r>
              <a:rPr b="0" i="0" lang="en-US">
                <a:solidFill>
                  <a:srgbClr val="0D0D0D"/>
                </a:solidFill>
                <a:latin typeface="Arial"/>
                <a:ea typeface="Arial"/>
                <a:cs typeface="Arial"/>
                <a:sym typeface="Arial"/>
              </a:rPr>
              <a:t>Development Team, ürünün veya hizmetin geliştirilmesinden sorumlu olan küçük, kendi kendini organize eden bir ekiptir.</a:t>
            </a:r>
            <a:endParaRPr/>
          </a:p>
          <a:p>
            <a:pPr indent="-285750" lvl="1" marL="742950" rtl="0" algn="l">
              <a:spcBef>
                <a:spcPts val="0"/>
              </a:spcBef>
              <a:spcAft>
                <a:spcPts val="0"/>
              </a:spcAft>
              <a:buClr>
                <a:srgbClr val="0D0D0D"/>
              </a:buClr>
              <a:buSzPts val="1200"/>
              <a:buFont typeface="Play"/>
              <a:buAutoNum type="arabicPeriod"/>
            </a:pPr>
            <a:r>
              <a:rPr b="0" i="0" lang="en-US">
                <a:solidFill>
                  <a:srgbClr val="0D0D0D"/>
                </a:solidFill>
                <a:latin typeface="Arial"/>
                <a:ea typeface="Arial"/>
                <a:cs typeface="Arial"/>
                <a:sym typeface="Arial"/>
              </a:rPr>
              <a:t>Takım, genellikle yazılım geliştirme, test etme ve tasarım gibi çeşitli becerilere sahip olabilir.</a:t>
            </a:r>
            <a:endParaRPr/>
          </a:p>
          <a:p>
            <a:pPr indent="-285750" lvl="1" marL="742950" rtl="0" algn="l">
              <a:spcBef>
                <a:spcPts val="0"/>
              </a:spcBef>
              <a:spcAft>
                <a:spcPts val="0"/>
              </a:spcAft>
              <a:buClr>
                <a:srgbClr val="0D0D0D"/>
              </a:buClr>
              <a:buSzPts val="1200"/>
              <a:buFont typeface="Play"/>
              <a:buAutoNum type="arabicPeriod"/>
            </a:pPr>
            <a:r>
              <a:rPr b="0" i="0" lang="en-US">
                <a:solidFill>
                  <a:srgbClr val="0D0D0D"/>
                </a:solidFill>
                <a:latin typeface="Arial"/>
                <a:ea typeface="Arial"/>
                <a:cs typeface="Arial"/>
                <a:sym typeface="Arial"/>
              </a:rPr>
              <a:t>Takım, Scrum prensiplerine ve hedeflerine uygun olarak işi planlar, gerçekleştirir ve tamamlar.</a:t>
            </a:r>
            <a:endParaRPr/>
          </a:p>
          <a:p>
            <a:pPr indent="-285750" lvl="1" marL="742950" rtl="0" algn="l">
              <a:spcBef>
                <a:spcPts val="0"/>
              </a:spcBef>
              <a:spcAft>
                <a:spcPts val="0"/>
              </a:spcAft>
              <a:buClr>
                <a:srgbClr val="0D0D0D"/>
              </a:buClr>
              <a:buSzPts val="1200"/>
              <a:buFont typeface="Play"/>
              <a:buAutoNum type="arabicPeriod"/>
            </a:pPr>
            <a:r>
              <a:rPr b="0" i="0" lang="en-US">
                <a:solidFill>
                  <a:srgbClr val="0D0D0D"/>
                </a:solidFill>
                <a:latin typeface="Arial"/>
                <a:ea typeface="Arial"/>
                <a:cs typeface="Arial"/>
                <a:sym typeface="Arial"/>
              </a:rPr>
              <a:t>Takım, ürün için en değerli özellikleri en kısa sürede teslim etmeyi amaçlar.</a:t>
            </a:r>
            <a:endParaRPr/>
          </a:p>
          <a:p>
            <a:pPr indent="-285750" lvl="1" marL="742950" rtl="0" algn="l">
              <a:spcBef>
                <a:spcPts val="0"/>
              </a:spcBef>
              <a:spcAft>
                <a:spcPts val="0"/>
              </a:spcAft>
              <a:buClr>
                <a:srgbClr val="0D0D0D"/>
              </a:buClr>
              <a:buSzPts val="1200"/>
              <a:buFont typeface="Play"/>
              <a:buAutoNum type="arabicPeriod"/>
            </a:pPr>
            <a:r>
              <a:rPr b="0" i="0" lang="en-US">
                <a:solidFill>
                  <a:srgbClr val="0D0D0D"/>
                </a:solidFill>
                <a:latin typeface="Arial"/>
                <a:ea typeface="Arial"/>
                <a:cs typeface="Arial"/>
                <a:sym typeface="Arial"/>
              </a:rPr>
              <a:t>Her Sprint boyunca takım, kendisine verilen işleri alır ve tamamlar, günlük olarak ilerlemeyi izler ve Sprint sonunda üretilen işi değerlendirir.</a:t>
            </a:r>
            <a:endParaRPr/>
          </a:p>
          <a:p>
            <a:pPr indent="0" lvl="0" marL="0" rtl="0" algn="l">
              <a:spcBef>
                <a:spcPts val="0"/>
              </a:spcBef>
              <a:spcAft>
                <a:spcPts val="0"/>
              </a:spcAft>
              <a:buNone/>
            </a:pPr>
            <a:r>
              <a:t/>
            </a:r>
            <a:endParaRPr/>
          </a:p>
        </p:txBody>
      </p:sp>
      <p:sp>
        <p:nvSpPr>
          <p:cNvPr id="240" name="Google Shape;240;p1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6" name="Google Shape;246;p1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7" name="Google Shape;247;p1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3" name="Google Shape;253;p1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4" name="Google Shape;254;p1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0" name="Google Shape;260;p1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1" name="Google Shape;261;p1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5" name="Google Shape;105;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76200" lvl="0" marL="0" rtl="0" algn="l">
              <a:spcBef>
                <a:spcPts val="0"/>
              </a:spcBef>
              <a:spcAft>
                <a:spcPts val="0"/>
              </a:spcAft>
              <a:buClr>
                <a:srgbClr val="0D0D0D"/>
              </a:buClr>
              <a:buSzPts val="1200"/>
              <a:buFont typeface="Play"/>
              <a:buAutoNum type="arabicPeriod"/>
            </a:pPr>
            <a:r>
              <a:rPr b="1" i="0" lang="en-US">
                <a:solidFill>
                  <a:srgbClr val="0D0D0D"/>
                </a:solidFill>
                <a:latin typeface="Arial"/>
                <a:ea typeface="Arial"/>
                <a:cs typeface="Arial"/>
                <a:sym typeface="Arial"/>
              </a:rPr>
              <a:t>Değişim:</a:t>
            </a:r>
            <a:r>
              <a:rPr b="0" i="0" lang="en-US">
                <a:solidFill>
                  <a:srgbClr val="0D0D0D"/>
                </a:solidFill>
                <a:latin typeface="Arial"/>
                <a:ea typeface="Arial"/>
                <a:cs typeface="Arial"/>
                <a:sym typeface="Arial"/>
              </a:rPr>
              <a:t> Değişim, var olan durumun farklı bir hale dönüşmesi anlamına gelir. Hayatın doğası gereği değişim kaçınılmazdır ve çoğu zaman istenmeyen durumları beraberinde getirebilir. Ancak, değişimi etkin bir şekilde yönetmek, yeni fırsatlar yaratmak ve olumsuz sonuçları en aza indirmek için önemlidir.</a:t>
            </a:r>
            <a:endParaRPr/>
          </a:p>
          <a:p>
            <a:pPr indent="-76200" lvl="0" marL="0" rtl="0" algn="l">
              <a:spcBef>
                <a:spcPts val="0"/>
              </a:spcBef>
              <a:spcAft>
                <a:spcPts val="0"/>
              </a:spcAft>
              <a:buClr>
                <a:srgbClr val="0D0D0D"/>
              </a:buClr>
              <a:buSzPts val="1200"/>
              <a:buFont typeface="Play"/>
              <a:buAutoNum type="arabicPeriod"/>
            </a:pPr>
            <a:r>
              <a:rPr b="1" i="0" lang="en-US">
                <a:solidFill>
                  <a:srgbClr val="0D0D0D"/>
                </a:solidFill>
                <a:latin typeface="Arial"/>
                <a:ea typeface="Arial"/>
                <a:cs typeface="Arial"/>
                <a:sym typeface="Arial"/>
              </a:rPr>
              <a:t>Gelişim:</a:t>
            </a:r>
            <a:r>
              <a:rPr b="0" i="0" lang="en-US">
                <a:solidFill>
                  <a:srgbClr val="0D0D0D"/>
                </a:solidFill>
                <a:latin typeface="Arial"/>
                <a:ea typeface="Arial"/>
                <a:cs typeface="Arial"/>
                <a:sym typeface="Arial"/>
              </a:rPr>
              <a:t> Gelişim, bir organizasyonun, toplumun veya bireyin mevcut durumdan daha iyi bir hale gelmesi anlamına gelir. Gelişim, bilgi, beceri, teknoloji ve diğer alanlarda ilerleme kaydetmek, verimliliği artırmak ve daha iyi sonuçlar elde etmek için önemlidir.</a:t>
            </a:r>
            <a:endParaRPr/>
          </a:p>
          <a:p>
            <a:pPr indent="-76200" lvl="0" marL="0" rtl="0" algn="l">
              <a:spcBef>
                <a:spcPts val="0"/>
              </a:spcBef>
              <a:spcAft>
                <a:spcPts val="0"/>
              </a:spcAft>
              <a:buClr>
                <a:srgbClr val="0D0D0D"/>
              </a:buClr>
              <a:buSzPts val="1200"/>
              <a:buFont typeface="Play"/>
              <a:buAutoNum type="arabicPeriod"/>
            </a:pPr>
            <a:r>
              <a:rPr b="1" i="0" lang="en-US">
                <a:solidFill>
                  <a:srgbClr val="0D0D0D"/>
                </a:solidFill>
                <a:latin typeface="Arial"/>
                <a:ea typeface="Arial"/>
                <a:cs typeface="Arial"/>
                <a:sym typeface="Arial"/>
              </a:rPr>
              <a:t>Yenilik:</a:t>
            </a:r>
            <a:r>
              <a:rPr b="0" i="0" lang="en-US">
                <a:solidFill>
                  <a:srgbClr val="0D0D0D"/>
                </a:solidFill>
                <a:latin typeface="Arial"/>
                <a:ea typeface="Arial"/>
                <a:cs typeface="Arial"/>
                <a:sym typeface="Arial"/>
              </a:rPr>
              <a:t> Yenilik, yeni fikirler, ürünler veya süreçler geliştirme ve uygulama sürecidir. Yenilikçi düşünme ve uygulama, rekabet avantajı sağlamak, sorunlara yeni çözümler bulmak ve sürekli olarak ilerlemek için önemlidir.</a:t>
            </a:r>
            <a:endParaRPr/>
          </a:p>
          <a:p>
            <a:pPr indent="-76200" lvl="0" marL="0" rtl="0" algn="l">
              <a:spcBef>
                <a:spcPts val="0"/>
              </a:spcBef>
              <a:spcAft>
                <a:spcPts val="0"/>
              </a:spcAft>
              <a:buClr>
                <a:srgbClr val="0D0D0D"/>
              </a:buClr>
              <a:buSzPts val="1200"/>
              <a:buFont typeface="Play"/>
              <a:buAutoNum type="arabicPeriod"/>
            </a:pPr>
            <a:r>
              <a:rPr b="1" i="0" lang="en-US">
                <a:solidFill>
                  <a:srgbClr val="0D0D0D"/>
                </a:solidFill>
                <a:latin typeface="Arial"/>
                <a:ea typeface="Arial"/>
                <a:cs typeface="Arial"/>
                <a:sym typeface="Arial"/>
              </a:rPr>
              <a:t>Uyum:</a:t>
            </a:r>
            <a:r>
              <a:rPr b="0" i="0" lang="en-US">
                <a:solidFill>
                  <a:srgbClr val="0D0D0D"/>
                </a:solidFill>
                <a:latin typeface="Arial"/>
                <a:ea typeface="Arial"/>
                <a:cs typeface="Arial"/>
                <a:sym typeface="Arial"/>
              </a:rPr>
              <a:t> Uyum, değişen koşullara uyum sağlama ve çevresel zorluklara esneklikle yanıt verme yeteneğidir. Uyum, bireylerin, organizasyonların ve toplumların sürdürülebilirliklerini sağlamak için önemlidir. Değişimlerle uyum sağlamak, direnç göstermekten daha verimli ve etkilidir.</a:t>
            </a:r>
            <a:endParaRPr/>
          </a:p>
          <a:p>
            <a:pPr indent="0" lvl="0" marL="0" rtl="0" algn="l">
              <a:spcBef>
                <a:spcPts val="0"/>
              </a:spcBef>
              <a:spcAft>
                <a:spcPts val="0"/>
              </a:spcAft>
              <a:buNone/>
            </a:pPr>
            <a:r>
              <a:t/>
            </a:r>
            <a:endParaRPr/>
          </a:p>
        </p:txBody>
      </p:sp>
      <p:sp>
        <p:nvSpPr>
          <p:cNvPr id="106" name="Google Shape;106;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7" name="Google Shape;267;p2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76200" lvl="0" marL="0" rtl="0" algn="l">
              <a:spcBef>
                <a:spcPts val="0"/>
              </a:spcBef>
              <a:spcAft>
                <a:spcPts val="0"/>
              </a:spcAft>
              <a:buClr>
                <a:srgbClr val="0D0D0D"/>
              </a:buClr>
              <a:buSzPts val="1200"/>
              <a:buFont typeface="Play"/>
              <a:buAutoNum type="arabicPeriod"/>
            </a:pPr>
            <a:r>
              <a:rPr b="1" i="0" lang="en-US">
                <a:solidFill>
                  <a:srgbClr val="0D0D0D"/>
                </a:solidFill>
                <a:latin typeface="Arial"/>
                <a:ea typeface="Arial"/>
                <a:cs typeface="Arial"/>
                <a:sym typeface="Arial"/>
              </a:rPr>
              <a:t>Sprint:</a:t>
            </a:r>
            <a:endParaRPr b="0" i="0">
              <a:solidFill>
                <a:srgbClr val="0D0D0D"/>
              </a:solidFill>
              <a:latin typeface="Arial"/>
              <a:ea typeface="Arial"/>
              <a:cs typeface="Arial"/>
              <a:sym typeface="Arial"/>
            </a:endParaRPr>
          </a:p>
          <a:p>
            <a:pPr indent="-285750" lvl="1" marL="742950" rtl="0" algn="l">
              <a:spcBef>
                <a:spcPts val="0"/>
              </a:spcBef>
              <a:spcAft>
                <a:spcPts val="0"/>
              </a:spcAft>
              <a:buClr>
                <a:srgbClr val="0D0D0D"/>
              </a:buClr>
              <a:buSzPts val="1200"/>
              <a:buFont typeface="Play"/>
              <a:buAutoNum type="arabicPeriod"/>
            </a:pPr>
            <a:r>
              <a:rPr b="0" i="0" lang="en-US">
                <a:solidFill>
                  <a:srgbClr val="0D0D0D"/>
                </a:solidFill>
                <a:latin typeface="Arial"/>
                <a:ea typeface="Arial"/>
                <a:cs typeface="Arial"/>
                <a:sym typeface="Arial"/>
              </a:rPr>
              <a:t>Sprint, belirlenmiş bir zaman aralığında ürünün geliştirilmesi için çalışılan kısa bir zaman dilimidir.</a:t>
            </a:r>
            <a:endParaRPr/>
          </a:p>
          <a:p>
            <a:pPr indent="-285750" lvl="1" marL="742950" rtl="0" algn="l">
              <a:spcBef>
                <a:spcPts val="0"/>
              </a:spcBef>
              <a:spcAft>
                <a:spcPts val="0"/>
              </a:spcAft>
              <a:buClr>
                <a:srgbClr val="0D0D0D"/>
              </a:buClr>
              <a:buSzPts val="1200"/>
              <a:buFont typeface="Play"/>
              <a:buAutoNum type="arabicPeriod"/>
            </a:pPr>
            <a:r>
              <a:rPr b="0" i="0" lang="en-US">
                <a:solidFill>
                  <a:srgbClr val="0D0D0D"/>
                </a:solidFill>
                <a:latin typeface="Arial"/>
                <a:ea typeface="Arial"/>
                <a:cs typeface="Arial"/>
                <a:sym typeface="Arial"/>
              </a:rPr>
              <a:t>Tipik olarak 2 ila 4 hafta arasında süren bir zaman dilimini kapsar.</a:t>
            </a:r>
            <a:endParaRPr/>
          </a:p>
          <a:p>
            <a:pPr indent="-285750" lvl="1" marL="742950" rtl="0" algn="l">
              <a:spcBef>
                <a:spcPts val="0"/>
              </a:spcBef>
              <a:spcAft>
                <a:spcPts val="0"/>
              </a:spcAft>
              <a:buClr>
                <a:srgbClr val="0D0D0D"/>
              </a:buClr>
              <a:buSzPts val="1200"/>
              <a:buFont typeface="Play"/>
              <a:buAutoNum type="arabicPeriod"/>
            </a:pPr>
            <a:r>
              <a:rPr b="0" i="0" lang="en-US">
                <a:solidFill>
                  <a:srgbClr val="0D0D0D"/>
                </a:solidFill>
                <a:latin typeface="Arial"/>
                <a:ea typeface="Arial"/>
                <a:cs typeface="Arial"/>
                <a:sym typeface="Arial"/>
              </a:rPr>
              <a:t>Sprint boyunca, ürünün geliştirilmesi için seçilen özellikler veya işler üzerinde odaklanılır.</a:t>
            </a:r>
            <a:endParaRPr/>
          </a:p>
          <a:p>
            <a:pPr indent="-285750" lvl="1" marL="742950" rtl="0" algn="l">
              <a:spcBef>
                <a:spcPts val="0"/>
              </a:spcBef>
              <a:spcAft>
                <a:spcPts val="0"/>
              </a:spcAft>
              <a:buClr>
                <a:srgbClr val="0D0D0D"/>
              </a:buClr>
              <a:buSzPts val="1200"/>
              <a:buFont typeface="Play"/>
              <a:buAutoNum type="arabicPeriod"/>
            </a:pPr>
            <a:r>
              <a:rPr b="0" i="0" lang="en-US">
                <a:solidFill>
                  <a:srgbClr val="0D0D0D"/>
                </a:solidFill>
                <a:latin typeface="Arial"/>
                <a:ea typeface="Arial"/>
                <a:cs typeface="Arial"/>
                <a:sym typeface="Arial"/>
              </a:rPr>
              <a:t>Sprint, başlangıç ve bitiş tarihleriyle net bir şekilde tanımlanır ve sabitlenir.</a:t>
            </a:r>
            <a:endParaRPr/>
          </a:p>
          <a:p>
            <a:pPr indent="-76200" lvl="0" marL="0" rtl="0" algn="l">
              <a:spcBef>
                <a:spcPts val="0"/>
              </a:spcBef>
              <a:spcAft>
                <a:spcPts val="0"/>
              </a:spcAft>
              <a:buClr>
                <a:srgbClr val="0D0D0D"/>
              </a:buClr>
              <a:buSzPts val="1200"/>
              <a:buFont typeface="Play"/>
              <a:buAutoNum type="arabicPeriod"/>
            </a:pPr>
            <a:r>
              <a:rPr b="1" i="0" lang="en-US">
                <a:solidFill>
                  <a:srgbClr val="0D0D0D"/>
                </a:solidFill>
                <a:latin typeface="Arial"/>
                <a:ea typeface="Arial"/>
                <a:cs typeface="Arial"/>
                <a:sym typeface="Arial"/>
              </a:rPr>
              <a:t>Sprint Planlaması:</a:t>
            </a:r>
            <a:endParaRPr b="0" i="0">
              <a:solidFill>
                <a:srgbClr val="0D0D0D"/>
              </a:solidFill>
              <a:latin typeface="Arial"/>
              <a:ea typeface="Arial"/>
              <a:cs typeface="Arial"/>
              <a:sym typeface="Arial"/>
            </a:endParaRPr>
          </a:p>
          <a:p>
            <a:pPr indent="-285750" lvl="1" marL="742950" rtl="0" algn="l">
              <a:spcBef>
                <a:spcPts val="0"/>
              </a:spcBef>
              <a:spcAft>
                <a:spcPts val="0"/>
              </a:spcAft>
              <a:buClr>
                <a:srgbClr val="0D0D0D"/>
              </a:buClr>
              <a:buSzPts val="1200"/>
              <a:buFont typeface="Play"/>
              <a:buAutoNum type="arabicPeriod"/>
            </a:pPr>
            <a:r>
              <a:rPr b="0" i="0" lang="en-US">
                <a:solidFill>
                  <a:srgbClr val="0D0D0D"/>
                </a:solidFill>
                <a:latin typeface="Arial"/>
                <a:ea typeface="Arial"/>
                <a:cs typeface="Arial"/>
                <a:sym typeface="Arial"/>
              </a:rPr>
              <a:t>Sprint Planlaması, bir Sprint'in başlangıcında gerçekleştirilen bir toplantıdır.</a:t>
            </a:r>
            <a:endParaRPr/>
          </a:p>
          <a:p>
            <a:pPr indent="-285750" lvl="1" marL="742950" rtl="0" algn="l">
              <a:spcBef>
                <a:spcPts val="0"/>
              </a:spcBef>
              <a:spcAft>
                <a:spcPts val="0"/>
              </a:spcAft>
              <a:buClr>
                <a:srgbClr val="0D0D0D"/>
              </a:buClr>
              <a:buSzPts val="1200"/>
              <a:buFont typeface="Play"/>
              <a:buAutoNum type="arabicPeriod"/>
            </a:pPr>
            <a:r>
              <a:rPr b="0" i="0" lang="en-US">
                <a:solidFill>
                  <a:srgbClr val="0D0D0D"/>
                </a:solidFill>
                <a:latin typeface="Arial"/>
                <a:ea typeface="Arial"/>
                <a:cs typeface="Arial"/>
                <a:sym typeface="Arial"/>
              </a:rPr>
              <a:t>Bu toplantıda, Product Owner ve Development Team bir araya gelir ve Sprint boyunca yapılacak işler belirlenir.</a:t>
            </a:r>
            <a:endParaRPr/>
          </a:p>
          <a:p>
            <a:pPr indent="-285750" lvl="1" marL="742950" rtl="0" algn="l">
              <a:spcBef>
                <a:spcPts val="0"/>
              </a:spcBef>
              <a:spcAft>
                <a:spcPts val="0"/>
              </a:spcAft>
              <a:buClr>
                <a:srgbClr val="0D0D0D"/>
              </a:buClr>
              <a:buSzPts val="1200"/>
              <a:buFont typeface="Play"/>
              <a:buAutoNum type="arabicPeriod"/>
            </a:pPr>
            <a:r>
              <a:rPr b="0" i="0" lang="en-US">
                <a:solidFill>
                  <a:srgbClr val="0D0D0D"/>
                </a:solidFill>
                <a:latin typeface="Arial"/>
                <a:ea typeface="Arial"/>
                <a:cs typeface="Arial"/>
                <a:sym typeface="Arial"/>
              </a:rPr>
              <a:t>Product Backlog'dan (ürün gereksinimlerinin listesi) en önemli ve acil işler seçilir ve Sprint Backlog oluşturulur.</a:t>
            </a:r>
            <a:endParaRPr/>
          </a:p>
          <a:p>
            <a:pPr indent="-285750" lvl="1" marL="742950" rtl="0" algn="l">
              <a:spcBef>
                <a:spcPts val="0"/>
              </a:spcBef>
              <a:spcAft>
                <a:spcPts val="0"/>
              </a:spcAft>
              <a:buClr>
                <a:srgbClr val="0D0D0D"/>
              </a:buClr>
              <a:buSzPts val="1200"/>
              <a:buFont typeface="Play"/>
              <a:buAutoNum type="arabicPeriod"/>
            </a:pPr>
            <a:r>
              <a:rPr b="0" i="0" lang="en-US">
                <a:solidFill>
                  <a:srgbClr val="0D0D0D"/>
                </a:solidFill>
                <a:latin typeface="Arial"/>
                <a:ea typeface="Arial"/>
                <a:cs typeface="Arial"/>
                <a:sym typeface="Arial"/>
              </a:rPr>
              <a:t>Takım, Sprint boyunca gerçekleştirmek istediği işleri ve hedefleri belirler.</a:t>
            </a:r>
            <a:endParaRPr/>
          </a:p>
          <a:p>
            <a:pPr indent="-76200" lvl="0" marL="0" rtl="0" algn="l">
              <a:spcBef>
                <a:spcPts val="0"/>
              </a:spcBef>
              <a:spcAft>
                <a:spcPts val="0"/>
              </a:spcAft>
              <a:buClr>
                <a:srgbClr val="0D0D0D"/>
              </a:buClr>
              <a:buSzPts val="1200"/>
              <a:buFont typeface="Play"/>
              <a:buAutoNum type="arabicPeriod"/>
            </a:pPr>
            <a:r>
              <a:rPr b="1" i="0" lang="en-US">
                <a:solidFill>
                  <a:srgbClr val="0D0D0D"/>
                </a:solidFill>
                <a:latin typeface="Arial"/>
                <a:ea typeface="Arial"/>
                <a:cs typeface="Arial"/>
                <a:sym typeface="Arial"/>
              </a:rPr>
              <a:t>Daily Scrum:</a:t>
            </a:r>
            <a:endParaRPr b="0" i="0">
              <a:solidFill>
                <a:srgbClr val="0D0D0D"/>
              </a:solidFill>
              <a:latin typeface="Arial"/>
              <a:ea typeface="Arial"/>
              <a:cs typeface="Arial"/>
              <a:sym typeface="Arial"/>
            </a:endParaRPr>
          </a:p>
          <a:p>
            <a:pPr indent="-285750" lvl="1" marL="742950" rtl="0" algn="l">
              <a:spcBef>
                <a:spcPts val="0"/>
              </a:spcBef>
              <a:spcAft>
                <a:spcPts val="0"/>
              </a:spcAft>
              <a:buClr>
                <a:srgbClr val="0D0D0D"/>
              </a:buClr>
              <a:buSzPts val="1200"/>
              <a:buFont typeface="Play"/>
              <a:buAutoNum type="arabicPeriod"/>
            </a:pPr>
            <a:r>
              <a:rPr b="0" i="0" lang="en-US">
                <a:solidFill>
                  <a:srgbClr val="0D0D0D"/>
                </a:solidFill>
                <a:latin typeface="Arial"/>
                <a:ea typeface="Arial"/>
                <a:cs typeface="Arial"/>
                <a:sym typeface="Arial"/>
              </a:rPr>
              <a:t>Daily Scrum, takımın günlük ilerlemesini incelediği kısa bir toplantıdır.</a:t>
            </a:r>
            <a:endParaRPr/>
          </a:p>
          <a:p>
            <a:pPr indent="-285750" lvl="1" marL="742950" rtl="0" algn="l">
              <a:spcBef>
                <a:spcPts val="0"/>
              </a:spcBef>
              <a:spcAft>
                <a:spcPts val="0"/>
              </a:spcAft>
              <a:buClr>
                <a:srgbClr val="0D0D0D"/>
              </a:buClr>
              <a:buSzPts val="1200"/>
              <a:buFont typeface="Play"/>
              <a:buAutoNum type="arabicPeriod"/>
            </a:pPr>
            <a:r>
              <a:rPr b="0" i="0" lang="en-US">
                <a:solidFill>
                  <a:srgbClr val="0D0D0D"/>
                </a:solidFill>
                <a:latin typeface="Arial"/>
                <a:ea typeface="Arial"/>
                <a:cs typeface="Arial"/>
                <a:sym typeface="Arial"/>
              </a:rPr>
              <a:t>Her gün aynı saatte yapılır ve genellikle 15 dakikadan az sürer.</a:t>
            </a:r>
            <a:endParaRPr/>
          </a:p>
          <a:p>
            <a:pPr indent="-285750" lvl="1" marL="742950" rtl="0" algn="l">
              <a:spcBef>
                <a:spcPts val="0"/>
              </a:spcBef>
              <a:spcAft>
                <a:spcPts val="0"/>
              </a:spcAft>
              <a:buClr>
                <a:srgbClr val="0D0D0D"/>
              </a:buClr>
              <a:buSzPts val="1200"/>
              <a:buFont typeface="Play"/>
              <a:buAutoNum type="arabicPeriod"/>
            </a:pPr>
            <a:r>
              <a:rPr b="0" i="0" lang="en-US">
                <a:solidFill>
                  <a:srgbClr val="0D0D0D"/>
                </a:solidFill>
                <a:latin typeface="Arial"/>
                <a:ea typeface="Arial"/>
                <a:cs typeface="Arial"/>
                <a:sym typeface="Arial"/>
              </a:rPr>
              <a:t>Takım üyeleri, dünkü işlerini, bugünkü planlarını ve karşılaştıkları herhangi bir engeli paylaşırlar.</a:t>
            </a:r>
            <a:endParaRPr/>
          </a:p>
          <a:p>
            <a:pPr indent="-285750" lvl="1" marL="742950" rtl="0" algn="l">
              <a:spcBef>
                <a:spcPts val="0"/>
              </a:spcBef>
              <a:spcAft>
                <a:spcPts val="0"/>
              </a:spcAft>
              <a:buClr>
                <a:srgbClr val="0D0D0D"/>
              </a:buClr>
              <a:buSzPts val="1200"/>
              <a:buFont typeface="Play"/>
              <a:buAutoNum type="arabicPeriod"/>
            </a:pPr>
            <a:r>
              <a:rPr b="0" i="0" lang="en-US">
                <a:solidFill>
                  <a:srgbClr val="0D0D0D"/>
                </a:solidFill>
                <a:latin typeface="Arial"/>
                <a:ea typeface="Arial"/>
                <a:cs typeface="Arial"/>
                <a:sym typeface="Arial"/>
              </a:rPr>
              <a:t>Daily Scrum, takım üyelerinin senkronize olmasını sağlar ve hedeflere ulaşma yolunda ilerlemelerini sağlar.</a:t>
            </a:r>
            <a:endParaRPr/>
          </a:p>
          <a:p>
            <a:pPr indent="-76200" lvl="0" marL="0" rtl="0" algn="l">
              <a:spcBef>
                <a:spcPts val="0"/>
              </a:spcBef>
              <a:spcAft>
                <a:spcPts val="0"/>
              </a:spcAft>
              <a:buClr>
                <a:srgbClr val="0D0D0D"/>
              </a:buClr>
              <a:buSzPts val="1200"/>
              <a:buFont typeface="Play"/>
              <a:buAutoNum type="arabicPeriod"/>
            </a:pPr>
            <a:r>
              <a:rPr b="1" i="0" lang="en-US">
                <a:solidFill>
                  <a:srgbClr val="0D0D0D"/>
                </a:solidFill>
                <a:latin typeface="Arial"/>
                <a:ea typeface="Arial"/>
                <a:cs typeface="Arial"/>
                <a:sym typeface="Arial"/>
              </a:rPr>
              <a:t>Sprint İncelemesi:</a:t>
            </a:r>
            <a:endParaRPr b="0" i="0">
              <a:solidFill>
                <a:srgbClr val="0D0D0D"/>
              </a:solidFill>
              <a:latin typeface="Arial"/>
              <a:ea typeface="Arial"/>
              <a:cs typeface="Arial"/>
              <a:sym typeface="Arial"/>
            </a:endParaRPr>
          </a:p>
          <a:p>
            <a:pPr indent="-285750" lvl="1" marL="742950" rtl="0" algn="l">
              <a:spcBef>
                <a:spcPts val="0"/>
              </a:spcBef>
              <a:spcAft>
                <a:spcPts val="0"/>
              </a:spcAft>
              <a:buClr>
                <a:srgbClr val="0D0D0D"/>
              </a:buClr>
              <a:buSzPts val="1200"/>
              <a:buFont typeface="Play"/>
              <a:buAutoNum type="arabicPeriod"/>
            </a:pPr>
            <a:r>
              <a:rPr b="0" i="0" lang="en-US">
                <a:solidFill>
                  <a:srgbClr val="0D0D0D"/>
                </a:solidFill>
                <a:latin typeface="Arial"/>
                <a:ea typeface="Arial"/>
                <a:cs typeface="Arial"/>
                <a:sym typeface="Arial"/>
              </a:rPr>
              <a:t>Sprint İncelemesi, bir Sprint'in sonunda gerçekleştirilen bir toplantıdır.</a:t>
            </a:r>
            <a:endParaRPr/>
          </a:p>
          <a:p>
            <a:pPr indent="-285750" lvl="1" marL="742950" rtl="0" algn="l">
              <a:spcBef>
                <a:spcPts val="0"/>
              </a:spcBef>
              <a:spcAft>
                <a:spcPts val="0"/>
              </a:spcAft>
              <a:buClr>
                <a:srgbClr val="0D0D0D"/>
              </a:buClr>
              <a:buSzPts val="1200"/>
              <a:buFont typeface="Play"/>
              <a:buAutoNum type="arabicPeriod"/>
            </a:pPr>
            <a:r>
              <a:rPr b="0" i="0" lang="en-US">
                <a:solidFill>
                  <a:srgbClr val="0D0D0D"/>
                </a:solidFill>
                <a:latin typeface="Arial"/>
                <a:ea typeface="Arial"/>
                <a:cs typeface="Arial"/>
                <a:sym typeface="Arial"/>
              </a:rPr>
              <a:t>Takım, ürettiği işi Product Owner ve diğer ilgili paydaşlara sunar.</a:t>
            </a:r>
            <a:endParaRPr/>
          </a:p>
          <a:p>
            <a:pPr indent="-285750" lvl="1" marL="742950" rtl="0" algn="l">
              <a:spcBef>
                <a:spcPts val="0"/>
              </a:spcBef>
              <a:spcAft>
                <a:spcPts val="0"/>
              </a:spcAft>
              <a:buClr>
                <a:srgbClr val="0D0D0D"/>
              </a:buClr>
              <a:buSzPts val="1200"/>
              <a:buFont typeface="Play"/>
              <a:buAutoNum type="arabicPeriod"/>
            </a:pPr>
            <a:r>
              <a:rPr b="0" i="0" lang="en-US">
                <a:solidFill>
                  <a:srgbClr val="0D0D0D"/>
                </a:solidFill>
                <a:latin typeface="Arial"/>
                <a:ea typeface="Arial"/>
                <a:cs typeface="Arial"/>
                <a:sym typeface="Arial"/>
              </a:rPr>
              <a:t>Ürünün geliştirilmiş halini göstermek, geri bildirim almak ve gerektiğinde öncelikleri yeniden değerlendirmek için kullanılır.</a:t>
            </a:r>
            <a:endParaRPr/>
          </a:p>
          <a:p>
            <a:pPr indent="-285750" lvl="1" marL="742950" rtl="0" algn="l">
              <a:spcBef>
                <a:spcPts val="0"/>
              </a:spcBef>
              <a:spcAft>
                <a:spcPts val="0"/>
              </a:spcAft>
              <a:buClr>
                <a:srgbClr val="0D0D0D"/>
              </a:buClr>
              <a:buSzPts val="1200"/>
              <a:buFont typeface="Play"/>
              <a:buAutoNum type="arabicPeriod"/>
            </a:pPr>
            <a:r>
              <a:rPr b="0" i="0" lang="en-US">
                <a:solidFill>
                  <a:srgbClr val="0D0D0D"/>
                </a:solidFill>
                <a:latin typeface="Arial"/>
                <a:ea typeface="Arial"/>
                <a:cs typeface="Arial"/>
                <a:sym typeface="Arial"/>
              </a:rPr>
              <a:t>İnceleme sonunda, ürünün durumu değerlendirilir ve bir sonraki adımlar planlanır.</a:t>
            </a:r>
            <a:endParaRPr/>
          </a:p>
          <a:p>
            <a:pPr indent="-76200" lvl="0" marL="0" rtl="0" algn="l">
              <a:spcBef>
                <a:spcPts val="0"/>
              </a:spcBef>
              <a:spcAft>
                <a:spcPts val="0"/>
              </a:spcAft>
              <a:buClr>
                <a:srgbClr val="0D0D0D"/>
              </a:buClr>
              <a:buSzPts val="1200"/>
              <a:buFont typeface="Play"/>
              <a:buAutoNum type="arabicPeriod"/>
            </a:pPr>
            <a:r>
              <a:rPr b="1" i="0" lang="en-US">
                <a:solidFill>
                  <a:srgbClr val="0D0D0D"/>
                </a:solidFill>
                <a:latin typeface="Arial"/>
                <a:ea typeface="Arial"/>
                <a:cs typeface="Arial"/>
                <a:sym typeface="Arial"/>
              </a:rPr>
              <a:t>Sprint Retrospektifi:</a:t>
            </a:r>
            <a:endParaRPr b="0" i="0">
              <a:solidFill>
                <a:srgbClr val="0D0D0D"/>
              </a:solidFill>
              <a:latin typeface="Arial"/>
              <a:ea typeface="Arial"/>
              <a:cs typeface="Arial"/>
              <a:sym typeface="Arial"/>
            </a:endParaRPr>
          </a:p>
          <a:p>
            <a:pPr indent="-285750" lvl="1" marL="742950" rtl="0" algn="l">
              <a:spcBef>
                <a:spcPts val="0"/>
              </a:spcBef>
              <a:spcAft>
                <a:spcPts val="0"/>
              </a:spcAft>
              <a:buClr>
                <a:srgbClr val="0D0D0D"/>
              </a:buClr>
              <a:buSzPts val="1200"/>
              <a:buFont typeface="Play"/>
              <a:buAutoNum type="arabicPeriod"/>
            </a:pPr>
            <a:r>
              <a:rPr b="0" i="0" lang="en-US">
                <a:solidFill>
                  <a:srgbClr val="0D0D0D"/>
                </a:solidFill>
                <a:latin typeface="Arial"/>
                <a:ea typeface="Arial"/>
                <a:cs typeface="Arial"/>
                <a:sym typeface="Arial"/>
              </a:rPr>
              <a:t>Sprint Retrospektifi, bir Sprint'in sonunda gerçekleştirilen bir toplantıdır.</a:t>
            </a:r>
            <a:endParaRPr/>
          </a:p>
          <a:p>
            <a:pPr indent="-285750" lvl="1" marL="742950" rtl="0" algn="l">
              <a:spcBef>
                <a:spcPts val="0"/>
              </a:spcBef>
              <a:spcAft>
                <a:spcPts val="0"/>
              </a:spcAft>
              <a:buClr>
                <a:srgbClr val="0D0D0D"/>
              </a:buClr>
              <a:buSzPts val="1200"/>
              <a:buFont typeface="Play"/>
              <a:buAutoNum type="arabicPeriod"/>
            </a:pPr>
            <a:r>
              <a:rPr b="0" i="0" lang="en-US">
                <a:solidFill>
                  <a:srgbClr val="0D0D0D"/>
                </a:solidFill>
                <a:latin typeface="Arial"/>
                <a:ea typeface="Arial"/>
                <a:cs typeface="Arial"/>
                <a:sym typeface="Arial"/>
              </a:rPr>
              <a:t>Takım, Sprint boyunca çalışma sürecini ve performansını gözden geçirir.</a:t>
            </a:r>
            <a:endParaRPr/>
          </a:p>
          <a:p>
            <a:pPr indent="-285750" lvl="1" marL="742950" rtl="0" algn="l">
              <a:spcBef>
                <a:spcPts val="0"/>
              </a:spcBef>
              <a:spcAft>
                <a:spcPts val="0"/>
              </a:spcAft>
              <a:buClr>
                <a:srgbClr val="0D0D0D"/>
              </a:buClr>
              <a:buSzPts val="1200"/>
              <a:buFont typeface="Play"/>
              <a:buAutoNum type="arabicPeriod"/>
            </a:pPr>
            <a:r>
              <a:rPr b="0" i="0" lang="en-US">
                <a:solidFill>
                  <a:srgbClr val="0D0D0D"/>
                </a:solidFill>
                <a:latin typeface="Arial"/>
                <a:ea typeface="Arial"/>
                <a:cs typeface="Arial"/>
                <a:sym typeface="Arial"/>
              </a:rPr>
              <a:t>Olumlu yönler ve iyileştirme fırsatları belirlenir.</a:t>
            </a:r>
            <a:endParaRPr/>
          </a:p>
          <a:p>
            <a:pPr indent="-285750" lvl="1" marL="742950" rtl="0" algn="l">
              <a:spcBef>
                <a:spcPts val="0"/>
              </a:spcBef>
              <a:spcAft>
                <a:spcPts val="0"/>
              </a:spcAft>
              <a:buClr>
                <a:srgbClr val="0D0D0D"/>
              </a:buClr>
              <a:buSzPts val="1200"/>
              <a:buFont typeface="Play"/>
              <a:buAutoNum type="arabicPeriod"/>
            </a:pPr>
            <a:r>
              <a:rPr b="0" i="0" lang="en-US">
                <a:solidFill>
                  <a:srgbClr val="0D0D0D"/>
                </a:solidFill>
                <a:latin typeface="Arial"/>
                <a:ea typeface="Arial"/>
                <a:cs typeface="Arial"/>
                <a:sym typeface="Arial"/>
              </a:rPr>
              <a:t>Takım, işleyişlerini ve süreçlerini daha etkili hale getirmek için alınacak adımları planlar.</a:t>
            </a:r>
            <a:endParaRPr/>
          </a:p>
          <a:p>
            <a:pPr indent="0" lvl="0" marL="0" rtl="0" algn="l">
              <a:spcBef>
                <a:spcPts val="0"/>
              </a:spcBef>
              <a:spcAft>
                <a:spcPts val="0"/>
              </a:spcAft>
              <a:buNone/>
            </a:pPr>
            <a:r>
              <a:t/>
            </a:r>
            <a:endParaRPr/>
          </a:p>
        </p:txBody>
      </p:sp>
      <p:sp>
        <p:nvSpPr>
          <p:cNvPr id="268" name="Google Shape;268;p2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4" name="Google Shape;274;p2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76200" lvl="0" marL="0" rtl="0" algn="l">
              <a:spcBef>
                <a:spcPts val="0"/>
              </a:spcBef>
              <a:spcAft>
                <a:spcPts val="0"/>
              </a:spcAft>
              <a:buClr>
                <a:srgbClr val="0D0D0D"/>
              </a:buClr>
              <a:buSzPts val="1200"/>
              <a:buFont typeface="Play"/>
              <a:buAutoNum type="arabicPeriod"/>
            </a:pPr>
            <a:r>
              <a:rPr b="1" i="0" lang="en-US">
                <a:solidFill>
                  <a:srgbClr val="0D0D0D"/>
                </a:solidFill>
                <a:latin typeface="Arial"/>
                <a:ea typeface="Arial"/>
                <a:cs typeface="Arial"/>
                <a:sym typeface="Arial"/>
              </a:rPr>
              <a:t>Scrum Board:</a:t>
            </a:r>
            <a:endParaRPr b="0" i="0">
              <a:solidFill>
                <a:srgbClr val="0D0D0D"/>
              </a:solidFill>
              <a:latin typeface="Arial"/>
              <a:ea typeface="Arial"/>
              <a:cs typeface="Arial"/>
              <a:sym typeface="Arial"/>
            </a:endParaRPr>
          </a:p>
          <a:p>
            <a:pPr indent="-285750" lvl="1" marL="742950" rtl="0" algn="l">
              <a:spcBef>
                <a:spcPts val="0"/>
              </a:spcBef>
              <a:spcAft>
                <a:spcPts val="0"/>
              </a:spcAft>
              <a:buClr>
                <a:srgbClr val="0D0D0D"/>
              </a:buClr>
              <a:buSzPts val="1200"/>
              <a:buFont typeface="Play"/>
              <a:buAutoNum type="arabicPeriod"/>
            </a:pPr>
            <a:r>
              <a:rPr b="0" i="0" lang="en-US">
                <a:solidFill>
                  <a:srgbClr val="0D0D0D"/>
                </a:solidFill>
                <a:latin typeface="Arial"/>
                <a:ea typeface="Arial"/>
                <a:cs typeface="Arial"/>
                <a:sym typeface="Arial"/>
              </a:rPr>
              <a:t>Scrum Board, takımın çalışma ilerlemesini görsel olarak izlemek için kullanılan bir araçtır.</a:t>
            </a:r>
            <a:endParaRPr/>
          </a:p>
          <a:p>
            <a:pPr indent="-285750" lvl="1" marL="742950" rtl="0" algn="l">
              <a:spcBef>
                <a:spcPts val="0"/>
              </a:spcBef>
              <a:spcAft>
                <a:spcPts val="0"/>
              </a:spcAft>
              <a:buClr>
                <a:srgbClr val="0D0D0D"/>
              </a:buClr>
              <a:buSzPts val="1200"/>
              <a:buFont typeface="Play"/>
              <a:buAutoNum type="arabicPeriod"/>
            </a:pPr>
            <a:r>
              <a:rPr b="0" i="0" lang="en-US">
                <a:solidFill>
                  <a:srgbClr val="0D0D0D"/>
                </a:solidFill>
                <a:latin typeface="Arial"/>
                <a:ea typeface="Arial"/>
                <a:cs typeface="Arial"/>
                <a:sym typeface="Arial"/>
              </a:rPr>
              <a:t>Genellikle bir duvara asılan fiziksel bir tahta veya dijital olarak çevrimiçi bir platformda olabilir.</a:t>
            </a:r>
            <a:endParaRPr/>
          </a:p>
          <a:p>
            <a:pPr indent="-285750" lvl="1" marL="742950" rtl="0" algn="l">
              <a:spcBef>
                <a:spcPts val="0"/>
              </a:spcBef>
              <a:spcAft>
                <a:spcPts val="0"/>
              </a:spcAft>
              <a:buClr>
                <a:srgbClr val="0D0D0D"/>
              </a:buClr>
              <a:buSzPts val="1200"/>
              <a:buFont typeface="Play"/>
              <a:buAutoNum type="arabicPeriod"/>
            </a:pPr>
            <a:r>
              <a:rPr b="0" i="0" lang="en-US">
                <a:solidFill>
                  <a:srgbClr val="0D0D0D"/>
                </a:solidFill>
                <a:latin typeface="Arial"/>
                <a:ea typeface="Arial"/>
                <a:cs typeface="Arial"/>
                <a:sym typeface="Arial"/>
              </a:rPr>
              <a:t>Scrum Board, üç sütundan oluşur: "To Do" (Yapılacaklar), "In Progress" (Devam Eden) ve "Done" (Tamamlanan).</a:t>
            </a:r>
            <a:endParaRPr/>
          </a:p>
          <a:p>
            <a:pPr indent="-285750" lvl="1" marL="742950" rtl="0" algn="l">
              <a:spcBef>
                <a:spcPts val="0"/>
              </a:spcBef>
              <a:spcAft>
                <a:spcPts val="0"/>
              </a:spcAft>
              <a:buClr>
                <a:srgbClr val="0D0D0D"/>
              </a:buClr>
              <a:buSzPts val="1200"/>
              <a:buFont typeface="Play"/>
              <a:buAutoNum type="arabicPeriod"/>
            </a:pPr>
            <a:r>
              <a:rPr b="0" i="0" lang="en-US">
                <a:solidFill>
                  <a:srgbClr val="0D0D0D"/>
                </a:solidFill>
                <a:latin typeface="Arial"/>
                <a:ea typeface="Arial"/>
                <a:cs typeface="Arial"/>
                <a:sym typeface="Arial"/>
              </a:rPr>
              <a:t>Takım üyeleri, görevleri bu sütunlar arasında taşıyarak ilerlemeyi izler ve her gün günceller.</a:t>
            </a:r>
            <a:endParaRPr/>
          </a:p>
          <a:p>
            <a:pPr indent="-285750" lvl="1" marL="742950" rtl="0" algn="l">
              <a:spcBef>
                <a:spcPts val="0"/>
              </a:spcBef>
              <a:spcAft>
                <a:spcPts val="0"/>
              </a:spcAft>
              <a:buClr>
                <a:srgbClr val="0D0D0D"/>
              </a:buClr>
              <a:buSzPts val="1200"/>
              <a:buFont typeface="Play"/>
              <a:buAutoNum type="arabicPeriod"/>
            </a:pPr>
            <a:r>
              <a:rPr b="0" i="0" lang="en-US">
                <a:solidFill>
                  <a:srgbClr val="0D0D0D"/>
                </a:solidFill>
                <a:latin typeface="Arial"/>
                <a:ea typeface="Arial"/>
                <a:cs typeface="Arial"/>
                <a:sym typeface="Arial"/>
              </a:rPr>
              <a:t>Scrum Board, görevlerin durumunu net bir şekilde görselleştirerek takımın iş akışını kolaylaştırır.</a:t>
            </a:r>
            <a:endParaRPr/>
          </a:p>
          <a:p>
            <a:pPr indent="-76200" lvl="0" marL="0" rtl="0" algn="l">
              <a:spcBef>
                <a:spcPts val="0"/>
              </a:spcBef>
              <a:spcAft>
                <a:spcPts val="0"/>
              </a:spcAft>
              <a:buClr>
                <a:srgbClr val="0D0D0D"/>
              </a:buClr>
              <a:buSzPts val="1200"/>
              <a:buFont typeface="Play"/>
              <a:buAutoNum type="arabicPeriod"/>
            </a:pPr>
            <a:r>
              <a:rPr b="1" i="0" lang="en-US">
                <a:solidFill>
                  <a:srgbClr val="0D0D0D"/>
                </a:solidFill>
                <a:latin typeface="Arial"/>
                <a:ea typeface="Arial"/>
                <a:cs typeface="Arial"/>
                <a:sym typeface="Arial"/>
              </a:rPr>
              <a:t>Burndown Chart:</a:t>
            </a:r>
            <a:endParaRPr b="0" i="0">
              <a:solidFill>
                <a:srgbClr val="0D0D0D"/>
              </a:solidFill>
              <a:latin typeface="Arial"/>
              <a:ea typeface="Arial"/>
              <a:cs typeface="Arial"/>
              <a:sym typeface="Arial"/>
            </a:endParaRPr>
          </a:p>
          <a:p>
            <a:pPr indent="-285750" lvl="1" marL="742950" rtl="0" algn="l">
              <a:spcBef>
                <a:spcPts val="0"/>
              </a:spcBef>
              <a:spcAft>
                <a:spcPts val="0"/>
              </a:spcAft>
              <a:buClr>
                <a:srgbClr val="0D0D0D"/>
              </a:buClr>
              <a:buSzPts val="1200"/>
              <a:buFont typeface="Play"/>
              <a:buAutoNum type="arabicPeriod"/>
            </a:pPr>
            <a:r>
              <a:rPr b="0" i="0" lang="en-US">
                <a:solidFill>
                  <a:srgbClr val="0D0D0D"/>
                </a:solidFill>
                <a:latin typeface="Arial"/>
                <a:ea typeface="Arial"/>
                <a:cs typeface="Arial"/>
                <a:sym typeface="Arial"/>
              </a:rPr>
              <a:t>Burndown Chart, Sprint boyunca gerçekleştirilen iş miktarının grafiğini çizmek için kullanılan bir araçtır.</a:t>
            </a:r>
            <a:endParaRPr/>
          </a:p>
          <a:p>
            <a:pPr indent="-285750" lvl="1" marL="742950" rtl="0" algn="l">
              <a:spcBef>
                <a:spcPts val="0"/>
              </a:spcBef>
              <a:spcAft>
                <a:spcPts val="0"/>
              </a:spcAft>
              <a:buClr>
                <a:srgbClr val="0D0D0D"/>
              </a:buClr>
              <a:buSzPts val="1200"/>
              <a:buFont typeface="Play"/>
              <a:buAutoNum type="arabicPeriod"/>
            </a:pPr>
            <a:r>
              <a:rPr b="0" i="0" lang="en-US">
                <a:solidFill>
                  <a:srgbClr val="0D0D0D"/>
                </a:solidFill>
                <a:latin typeface="Arial"/>
                <a:ea typeface="Arial"/>
                <a:cs typeface="Arial"/>
                <a:sym typeface="Arial"/>
              </a:rPr>
              <a:t>Genellikle günlük olarak güncellenir ve Sprint boyunca kalan iş miktarını ve tahmini bitiş zamanını gösterir.</a:t>
            </a:r>
            <a:endParaRPr/>
          </a:p>
          <a:p>
            <a:pPr indent="-285750" lvl="1" marL="742950" rtl="0" algn="l">
              <a:spcBef>
                <a:spcPts val="0"/>
              </a:spcBef>
              <a:spcAft>
                <a:spcPts val="0"/>
              </a:spcAft>
              <a:buClr>
                <a:srgbClr val="0D0D0D"/>
              </a:buClr>
              <a:buSzPts val="1200"/>
              <a:buFont typeface="Play"/>
              <a:buAutoNum type="arabicPeriod"/>
            </a:pPr>
            <a:r>
              <a:rPr b="0" i="0" lang="en-US">
                <a:solidFill>
                  <a:srgbClr val="0D0D0D"/>
                </a:solidFill>
                <a:latin typeface="Arial"/>
                <a:ea typeface="Arial"/>
                <a:cs typeface="Arial"/>
                <a:sym typeface="Arial"/>
              </a:rPr>
              <a:t>Eğer takımın ilerlemesi planlanandan gerideyse veya önde ise bu grafik üzerinde kolayca görülebilir.</a:t>
            </a:r>
            <a:endParaRPr/>
          </a:p>
          <a:p>
            <a:pPr indent="-285750" lvl="1" marL="742950" rtl="0" algn="l">
              <a:spcBef>
                <a:spcPts val="0"/>
              </a:spcBef>
              <a:spcAft>
                <a:spcPts val="0"/>
              </a:spcAft>
              <a:buClr>
                <a:srgbClr val="0D0D0D"/>
              </a:buClr>
              <a:buSzPts val="1200"/>
              <a:buFont typeface="Play"/>
              <a:buAutoNum type="arabicPeriod"/>
            </a:pPr>
            <a:r>
              <a:rPr b="0" i="0" lang="en-US">
                <a:solidFill>
                  <a:srgbClr val="0D0D0D"/>
                </a:solidFill>
                <a:latin typeface="Arial"/>
                <a:ea typeface="Arial"/>
                <a:cs typeface="Arial"/>
                <a:sym typeface="Arial"/>
              </a:rPr>
              <a:t>Burndown Chart, takımın Sprint hedeflerine ulaşmak için kalan iş miktarını izlemesine yardımcı olur ve gerektiğinde ayarlamalar yapılmasına olanak tanır.</a:t>
            </a:r>
            <a:endParaRPr/>
          </a:p>
          <a:p>
            <a:pPr indent="0" lvl="0" marL="0" rtl="0" algn="l">
              <a:spcBef>
                <a:spcPts val="0"/>
              </a:spcBef>
              <a:spcAft>
                <a:spcPts val="0"/>
              </a:spcAft>
              <a:buNone/>
            </a:pPr>
            <a:r>
              <a:rPr b="0" i="0" lang="en-US">
                <a:solidFill>
                  <a:srgbClr val="0D0D0D"/>
                </a:solidFill>
                <a:latin typeface="Arial"/>
                <a:ea typeface="Arial"/>
                <a:cs typeface="Arial"/>
                <a:sym typeface="Arial"/>
              </a:rPr>
              <a:t>Bu araçlar, takımın işin durumunu ve ilerlemesini daha açık bir şekilde görselleştirmesine ve iş akışını daha etkin bir şekilde yönetmesine yardımcı olur. Bu da takımın daha verimli bir şekilde çalışmasına ve hedeflere ulaşmasına yardımcı olur.</a:t>
            </a:r>
            <a:endParaRPr/>
          </a:p>
          <a:p>
            <a:pPr indent="0" lvl="0" marL="0" rtl="0" algn="l">
              <a:spcBef>
                <a:spcPts val="0"/>
              </a:spcBef>
              <a:spcAft>
                <a:spcPts val="0"/>
              </a:spcAft>
              <a:buNone/>
            </a:pPr>
            <a:r>
              <a:t/>
            </a:r>
            <a:endParaRPr/>
          </a:p>
        </p:txBody>
      </p:sp>
      <p:sp>
        <p:nvSpPr>
          <p:cNvPr id="275" name="Google Shape;275;p2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1" name="Google Shape;281;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6" name="Google Shape;286;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9" name="Google Shape;299;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p2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4" name="Google Shape;304;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0" name="Google Shape;310;p2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i="0" lang="en-US">
                <a:solidFill>
                  <a:srgbClr val="1F1F1F"/>
                </a:solidFill>
                <a:latin typeface="Arial"/>
                <a:ea typeface="Arial"/>
                <a:cs typeface="Arial"/>
                <a:sym typeface="Arial"/>
              </a:rPr>
              <a:t>1. Empirik Süreç Kontrolü:</a:t>
            </a:r>
            <a:r>
              <a:rPr b="0" i="0" lang="en-US">
                <a:solidFill>
                  <a:srgbClr val="1F1F1F"/>
                </a:solidFill>
                <a:latin typeface="Arial"/>
                <a:ea typeface="Arial"/>
                <a:cs typeface="Arial"/>
                <a:sym typeface="Arial"/>
              </a:rPr>
              <a:t> Bu ilke, şeffaflık, denetim ve adaptasyon fikrini vurgular. Scrum ekipleri, ilerlemelerini düzenli olarak denetler ve gerektiğinde planlarını uyarlar.</a:t>
            </a:r>
            <a:endParaRPr/>
          </a:p>
          <a:p>
            <a:pPr indent="0" lvl="0" marL="0" rtl="0" algn="l">
              <a:spcBef>
                <a:spcPts val="0"/>
              </a:spcBef>
              <a:spcAft>
                <a:spcPts val="0"/>
              </a:spcAft>
              <a:buNone/>
            </a:pPr>
            <a:r>
              <a:rPr b="1" i="0" lang="en-US">
                <a:solidFill>
                  <a:srgbClr val="1F1F1F"/>
                </a:solidFill>
                <a:latin typeface="Arial"/>
                <a:ea typeface="Arial"/>
                <a:cs typeface="Arial"/>
                <a:sym typeface="Arial"/>
              </a:rPr>
              <a:t>2. Kendinden Organizasyon:</a:t>
            </a:r>
            <a:r>
              <a:rPr b="0" i="0" lang="en-US">
                <a:solidFill>
                  <a:srgbClr val="1F1F1F"/>
                </a:solidFill>
                <a:latin typeface="Arial"/>
                <a:ea typeface="Arial"/>
                <a:cs typeface="Arial"/>
                <a:sym typeface="Arial"/>
              </a:rPr>
              <a:t> Scrum ekipleri, kendi kendini organize eden ve kendi çalışma şeklini belirleyen ekiplerdir. Bu, ekiplerin daha fazla sorumluluk almalarını ve daha iyi sonuçlar elde etmelerini sağlar.</a:t>
            </a:r>
            <a:endParaRPr/>
          </a:p>
          <a:p>
            <a:pPr indent="0" lvl="0" marL="0" rtl="0" algn="l">
              <a:spcBef>
                <a:spcPts val="0"/>
              </a:spcBef>
              <a:spcAft>
                <a:spcPts val="0"/>
              </a:spcAft>
              <a:buNone/>
            </a:pPr>
            <a:r>
              <a:rPr b="1" i="0" lang="en-US">
                <a:solidFill>
                  <a:srgbClr val="1F1F1F"/>
                </a:solidFill>
                <a:latin typeface="Arial"/>
                <a:ea typeface="Arial"/>
                <a:cs typeface="Arial"/>
                <a:sym typeface="Arial"/>
              </a:rPr>
              <a:t>3. İşbirliği:</a:t>
            </a:r>
            <a:r>
              <a:rPr b="0" i="0" lang="en-US">
                <a:solidFill>
                  <a:srgbClr val="1F1F1F"/>
                </a:solidFill>
                <a:latin typeface="Arial"/>
                <a:ea typeface="Arial"/>
                <a:cs typeface="Arial"/>
                <a:sym typeface="Arial"/>
              </a:rPr>
              <a:t> Scrum, ekiplerin ortak bir hedefe ulaşmak için birlikte çalışmasını teşvik eder. Ekip üyeleri, bilgileri paylaşmalı ve birbirleriyle açık bir şekilde iletişim kurmalıdır.</a:t>
            </a:r>
            <a:endParaRPr/>
          </a:p>
          <a:p>
            <a:pPr indent="0" lvl="0" marL="0" rtl="0" algn="l">
              <a:spcBef>
                <a:spcPts val="0"/>
              </a:spcBef>
              <a:spcAft>
                <a:spcPts val="0"/>
              </a:spcAft>
              <a:buNone/>
            </a:pPr>
            <a:r>
              <a:rPr b="1" i="0" lang="en-US">
                <a:solidFill>
                  <a:srgbClr val="1F1F1F"/>
                </a:solidFill>
                <a:latin typeface="Arial"/>
                <a:ea typeface="Arial"/>
                <a:cs typeface="Arial"/>
                <a:sym typeface="Arial"/>
              </a:rPr>
              <a:t>4. Değer Tabanlı Önceliklendirme:</a:t>
            </a:r>
            <a:r>
              <a:rPr b="0" i="0" lang="en-US">
                <a:solidFill>
                  <a:srgbClr val="1F1F1F"/>
                </a:solidFill>
                <a:latin typeface="Arial"/>
                <a:ea typeface="Arial"/>
                <a:cs typeface="Arial"/>
                <a:sym typeface="Arial"/>
              </a:rPr>
              <a:t> Scrum ekipleri, en yüksek değere sahip işleri önceliklendirmeye odaklanır. Bu, ekiplerin müşteriler için en önemli olan şeylere öncelik vermelerini ve zamanlarını ve kaynaklarını en iyi şekilde kullanmalarını sağlar.</a:t>
            </a:r>
            <a:endParaRPr/>
          </a:p>
          <a:p>
            <a:pPr indent="0" lvl="0" marL="0" rtl="0" algn="l">
              <a:spcBef>
                <a:spcPts val="0"/>
              </a:spcBef>
              <a:spcAft>
                <a:spcPts val="0"/>
              </a:spcAft>
              <a:buNone/>
            </a:pPr>
            <a:r>
              <a:rPr b="1" i="0" lang="en-US">
                <a:solidFill>
                  <a:srgbClr val="1F1F1F"/>
                </a:solidFill>
                <a:latin typeface="Arial"/>
                <a:ea typeface="Arial"/>
                <a:cs typeface="Arial"/>
                <a:sym typeface="Arial"/>
              </a:rPr>
              <a:t>5. Zaman Kutusu:</a:t>
            </a:r>
            <a:r>
              <a:rPr b="0" i="0" lang="en-US">
                <a:solidFill>
                  <a:srgbClr val="1F1F1F"/>
                </a:solidFill>
                <a:latin typeface="Arial"/>
                <a:ea typeface="Arial"/>
                <a:cs typeface="Arial"/>
                <a:sym typeface="Arial"/>
              </a:rPr>
              <a:t> Scrum, zamanı bir sınırlama olarak kullanır ve projeyi planlamak ve yürütmek için zaman kutuları (Sprints) kullanır. Bu, ekiplerin odaklanmalarını ve zamanında teslim etmelerini sağlar.</a:t>
            </a:r>
            <a:endParaRPr/>
          </a:p>
          <a:p>
            <a:pPr indent="0" lvl="0" marL="0" rtl="0" algn="l">
              <a:spcBef>
                <a:spcPts val="0"/>
              </a:spcBef>
              <a:spcAft>
                <a:spcPts val="0"/>
              </a:spcAft>
              <a:buNone/>
            </a:pPr>
            <a:r>
              <a:rPr b="1" i="0" lang="en-US">
                <a:solidFill>
                  <a:srgbClr val="1F1F1F"/>
                </a:solidFill>
                <a:latin typeface="Arial"/>
                <a:ea typeface="Arial"/>
                <a:cs typeface="Arial"/>
                <a:sym typeface="Arial"/>
              </a:rPr>
              <a:t>6. Tekrarlayan Geliştirme:</a:t>
            </a:r>
            <a:r>
              <a:rPr b="0" i="0" lang="en-US">
                <a:solidFill>
                  <a:srgbClr val="1F1F1F"/>
                </a:solidFill>
                <a:latin typeface="Arial"/>
                <a:ea typeface="Arial"/>
                <a:cs typeface="Arial"/>
                <a:sym typeface="Arial"/>
              </a:rPr>
              <a:t> Scrum, tekrarlayan bir geliştirme yaklaşımı kullanır. Ekipler, her Sprint'te işlevsel bir ürün artışı sunar. Bu, ekiplerin geri bildirim almalarına ve ürünlerini sürekli olarak iyileştirmelerine olanak tanır.</a:t>
            </a:r>
            <a:endParaRPr/>
          </a:p>
          <a:p>
            <a:pPr indent="0" lvl="0" marL="0" rtl="0" algn="l">
              <a:spcBef>
                <a:spcPts val="0"/>
              </a:spcBef>
              <a:spcAft>
                <a:spcPts val="0"/>
              </a:spcAft>
              <a:buNone/>
            </a:pPr>
            <a:r>
              <a:rPr b="0" i="0" lang="en-US">
                <a:solidFill>
                  <a:srgbClr val="1F1F1F"/>
                </a:solidFill>
                <a:latin typeface="Arial"/>
                <a:ea typeface="Arial"/>
                <a:cs typeface="Arial"/>
                <a:sym typeface="Arial"/>
              </a:rPr>
              <a:t>Diyagramdaki her bir ilke, Scrum'ın nasıl çalıştığına dair biraz daha ayrıntı sağlar. Örneğin, "Değer Tabanlı Önceliklendirme" ilkesi, bir ürün sahibinin ürün birikimini nasıl önceliklendirdiğine dair bir örnek gösterir.</a:t>
            </a:r>
            <a:endParaRPr/>
          </a:p>
          <a:p>
            <a:pPr indent="0" lvl="0" marL="0" rtl="0" algn="l">
              <a:spcBef>
                <a:spcPts val="0"/>
              </a:spcBef>
              <a:spcAft>
                <a:spcPts val="0"/>
              </a:spcAft>
              <a:buNone/>
            </a:pPr>
            <a:r>
              <a:rPr b="0" i="0" lang="en-US">
                <a:solidFill>
                  <a:srgbClr val="1F1F1F"/>
                </a:solidFill>
                <a:latin typeface="Arial"/>
                <a:ea typeface="Arial"/>
                <a:cs typeface="Arial"/>
                <a:sym typeface="Arial"/>
              </a:rPr>
              <a:t>Bu diyagramı, Scrum'ın temel ilkelerini anlamak için kullanabilirsiniz. Daha fazla bilgi edinmek için Scrum Kılavuzu: [geçersiz URL kaldırıldı] bakabilirsiniz.</a:t>
            </a:r>
            <a:endParaRPr/>
          </a:p>
          <a:p>
            <a:pPr indent="0" lvl="0" marL="0" rtl="0" algn="l">
              <a:spcBef>
                <a:spcPts val="0"/>
              </a:spcBef>
              <a:spcAft>
                <a:spcPts val="0"/>
              </a:spcAft>
              <a:buNone/>
            </a:pPr>
            <a:r>
              <a:rPr b="1" i="0" lang="en-US">
                <a:solidFill>
                  <a:srgbClr val="1F1F1F"/>
                </a:solidFill>
                <a:latin typeface="Arial"/>
                <a:ea typeface="Arial"/>
                <a:cs typeface="Arial"/>
                <a:sym typeface="Arial"/>
              </a:rPr>
              <a:t>Diyagramdaki öğelerin açıklaması:</a:t>
            </a:r>
            <a:endParaRPr b="0" i="0">
              <a:solidFill>
                <a:srgbClr val="1F1F1F"/>
              </a:solidFill>
              <a:latin typeface="Arial"/>
              <a:ea typeface="Arial"/>
              <a:cs typeface="Arial"/>
              <a:sym typeface="Arial"/>
            </a:endParaRPr>
          </a:p>
          <a:p>
            <a:pPr indent="-76200" lvl="0" marL="0" rtl="0" algn="l">
              <a:spcBef>
                <a:spcPts val="0"/>
              </a:spcBef>
              <a:spcAft>
                <a:spcPts val="0"/>
              </a:spcAft>
              <a:buClr>
                <a:srgbClr val="1F1F1F"/>
              </a:buClr>
              <a:buSzPts val="1200"/>
              <a:buFont typeface="Arial"/>
              <a:buChar char="•"/>
            </a:pPr>
            <a:r>
              <a:rPr b="1" i="0" lang="en-US">
                <a:solidFill>
                  <a:srgbClr val="1F1F1F"/>
                </a:solidFill>
                <a:latin typeface="Arial"/>
                <a:ea typeface="Arial"/>
                <a:cs typeface="Arial"/>
                <a:sym typeface="Arial"/>
              </a:rPr>
              <a:t>Tekrarlayan:</a:t>
            </a:r>
            <a:r>
              <a:rPr b="0" i="0" lang="en-US">
                <a:solidFill>
                  <a:srgbClr val="1F1F1F"/>
                </a:solidFill>
                <a:latin typeface="Arial"/>
                <a:ea typeface="Arial"/>
                <a:cs typeface="Arial"/>
                <a:sym typeface="Arial"/>
              </a:rPr>
              <a:t> Scrum, tekrarlayan bir geliştirme yaklaşımı kullanır. Ekipler, her Sprint'te işlevsel bir ürün artışı sunar.</a:t>
            </a:r>
            <a:endParaRPr/>
          </a:p>
          <a:p>
            <a:pPr indent="-76200" lvl="0" marL="0" rtl="0" algn="l">
              <a:spcBef>
                <a:spcPts val="0"/>
              </a:spcBef>
              <a:spcAft>
                <a:spcPts val="0"/>
              </a:spcAft>
              <a:buClr>
                <a:srgbClr val="1F1F1F"/>
              </a:buClr>
              <a:buSzPts val="1200"/>
              <a:buFont typeface="Arial"/>
              <a:buChar char="•"/>
            </a:pPr>
            <a:r>
              <a:rPr b="1" i="0" lang="en-US">
                <a:solidFill>
                  <a:srgbClr val="1F1F1F"/>
                </a:solidFill>
                <a:latin typeface="Arial"/>
                <a:ea typeface="Arial"/>
                <a:cs typeface="Arial"/>
                <a:sym typeface="Arial"/>
              </a:rPr>
              <a:t>Empirik Süreç Kontrolü:</a:t>
            </a:r>
            <a:r>
              <a:rPr b="0" i="0" lang="en-US">
                <a:solidFill>
                  <a:srgbClr val="1F1F1F"/>
                </a:solidFill>
                <a:latin typeface="Arial"/>
                <a:ea typeface="Arial"/>
                <a:cs typeface="Arial"/>
                <a:sym typeface="Arial"/>
              </a:rPr>
              <a:t> Scrum ekipleri, ilerlemelerini düzenli olarak denetler ve gerektiğinde planlarını uyarlar.</a:t>
            </a:r>
            <a:endParaRPr/>
          </a:p>
          <a:p>
            <a:pPr indent="-76200" lvl="0" marL="0" rtl="0" algn="l">
              <a:spcBef>
                <a:spcPts val="0"/>
              </a:spcBef>
              <a:spcAft>
                <a:spcPts val="0"/>
              </a:spcAft>
              <a:buClr>
                <a:srgbClr val="1F1F1F"/>
              </a:buClr>
              <a:buSzPts val="1200"/>
              <a:buFont typeface="Arial"/>
              <a:buChar char="•"/>
            </a:pPr>
            <a:r>
              <a:rPr b="1" i="0" lang="en-US">
                <a:solidFill>
                  <a:srgbClr val="1F1F1F"/>
                </a:solidFill>
                <a:latin typeface="Arial"/>
                <a:ea typeface="Arial"/>
                <a:cs typeface="Arial"/>
                <a:sym typeface="Arial"/>
              </a:rPr>
              <a:t>Geliştirme:</a:t>
            </a:r>
            <a:r>
              <a:rPr b="0" i="0" lang="en-US">
                <a:solidFill>
                  <a:srgbClr val="1F1F1F"/>
                </a:solidFill>
                <a:latin typeface="Arial"/>
                <a:ea typeface="Arial"/>
                <a:cs typeface="Arial"/>
                <a:sym typeface="Arial"/>
              </a:rPr>
              <a:t> Scrum, ürün geliştirmeye odaklanan bir çerçevedir.</a:t>
            </a:r>
            <a:endParaRPr/>
          </a:p>
          <a:p>
            <a:pPr indent="-76200" lvl="0" marL="0" rtl="0" algn="l">
              <a:spcBef>
                <a:spcPts val="0"/>
              </a:spcBef>
              <a:spcAft>
                <a:spcPts val="0"/>
              </a:spcAft>
              <a:buClr>
                <a:srgbClr val="1F1F1F"/>
              </a:buClr>
              <a:buSzPts val="1200"/>
              <a:buFont typeface="Arial"/>
              <a:buChar char="•"/>
            </a:pPr>
            <a:r>
              <a:rPr b="1" i="0" lang="en-US">
                <a:solidFill>
                  <a:srgbClr val="1F1F1F"/>
                </a:solidFill>
                <a:latin typeface="Arial"/>
                <a:ea typeface="Arial"/>
                <a:cs typeface="Arial"/>
                <a:sym typeface="Arial"/>
              </a:rPr>
              <a:t>Zaman Kutusu:</a:t>
            </a:r>
            <a:r>
              <a:rPr b="0" i="0" lang="en-US">
                <a:solidFill>
                  <a:srgbClr val="1F1F1F"/>
                </a:solidFill>
                <a:latin typeface="Arial"/>
                <a:ea typeface="Arial"/>
                <a:cs typeface="Arial"/>
                <a:sym typeface="Arial"/>
              </a:rPr>
              <a:t> Scrum, zamanı bir sınırlama olarak kullanır ve projeyi planlamak ve yürütmek için zaman kutuları (Sprints) kullanır.</a:t>
            </a:r>
            <a:endParaRPr/>
          </a:p>
          <a:p>
            <a:pPr indent="-76200" lvl="0" marL="0" rtl="0" algn="l">
              <a:spcBef>
                <a:spcPts val="0"/>
              </a:spcBef>
              <a:spcAft>
                <a:spcPts val="0"/>
              </a:spcAft>
              <a:buClr>
                <a:srgbClr val="1F1F1F"/>
              </a:buClr>
              <a:buSzPts val="1200"/>
              <a:buFont typeface="Arial"/>
              <a:buChar char="•"/>
            </a:pPr>
            <a:r>
              <a:rPr b="1" i="0" lang="en-US">
                <a:solidFill>
                  <a:srgbClr val="1F1F1F"/>
                </a:solidFill>
                <a:latin typeface="Arial"/>
                <a:ea typeface="Arial"/>
                <a:cs typeface="Arial"/>
                <a:sym typeface="Arial"/>
              </a:rPr>
              <a:t>Kendinden Organizasyon:</a:t>
            </a:r>
            <a:r>
              <a:rPr b="0" i="0" lang="en-US">
                <a:solidFill>
                  <a:srgbClr val="1F1F1F"/>
                </a:solidFill>
                <a:latin typeface="Arial"/>
                <a:ea typeface="Arial"/>
                <a:cs typeface="Arial"/>
                <a:sym typeface="Arial"/>
              </a:rPr>
              <a:t> Scrum ekipleri, kendi kendini organize eden ve kendi çalışma şeklini belirleyen ekiplerdir.</a:t>
            </a:r>
            <a:endParaRPr/>
          </a:p>
          <a:p>
            <a:pPr indent="-76200" lvl="0" marL="0" rtl="0" algn="l">
              <a:spcBef>
                <a:spcPts val="0"/>
              </a:spcBef>
              <a:spcAft>
                <a:spcPts val="0"/>
              </a:spcAft>
              <a:buClr>
                <a:srgbClr val="1F1F1F"/>
              </a:buClr>
              <a:buSzPts val="1200"/>
              <a:buFont typeface="Arial"/>
              <a:buChar char="•"/>
            </a:pPr>
            <a:r>
              <a:rPr b="1" i="0" lang="en-US">
                <a:solidFill>
                  <a:srgbClr val="1F1F1F"/>
                </a:solidFill>
                <a:latin typeface="Arial"/>
                <a:ea typeface="Arial"/>
                <a:cs typeface="Arial"/>
                <a:sym typeface="Arial"/>
              </a:rPr>
              <a:t>İşbirliği:</a:t>
            </a:r>
            <a:r>
              <a:rPr b="0" i="0" lang="en-US">
                <a:solidFill>
                  <a:srgbClr val="1F1F1F"/>
                </a:solidFill>
                <a:latin typeface="Arial"/>
                <a:ea typeface="Arial"/>
                <a:cs typeface="Arial"/>
                <a:sym typeface="Arial"/>
              </a:rPr>
              <a:t> Scrum, ekiplerin ortak bir hedefe ulaşmak için birlikte çalışmasını teşvik eder.</a:t>
            </a:r>
            <a:endParaRPr/>
          </a:p>
          <a:p>
            <a:pPr indent="-76200" lvl="0" marL="0" rtl="0" algn="l">
              <a:spcBef>
                <a:spcPts val="0"/>
              </a:spcBef>
              <a:spcAft>
                <a:spcPts val="0"/>
              </a:spcAft>
              <a:buClr>
                <a:srgbClr val="1F1F1F"/>
              </a:buClr>
              <a:buSzPts val="1200"/>
              <a:buFont typeface="Arial"/>
              <a:buChar char="•"/>
            </a:pPr>
            <a:r>
              <a:rPr b="1" i="0" lang="en-US">
                <a:solidFill>
                  <a:srgbClr val="1F1F1F"/>
                </a:solidFill>
                <a:latin typeface="Arial"/>
                <a:ea typeface="Arial"/>
                <a:cs typeface="Arial"/>
                <a:sym typeface="Arial"/>
              </a:rPr>
              <a:t>Değer Tabanlı Önceliklendirme:</a:t>
            </a:r>
            <a:r>
              <a:rPr b="0" i="0" lang="en-US">
                <a:solidFill>
                  <a:srgbClr val="1F1F1F"/>
                </a:solidFill>
                <a:latin typeface="Arial"/>
                <a:ea typeface="Arial"/>
                <a:cs typeface="Arial"/>
                <a:sym typeface="Arial"/>
              </a:rPr>
              <a:t> Scrum ekipleri, en yüksek değere sahip işleri önceliklendirmeye odaklanır.</a:t>
            </a:r>
            <a:endParaRPr/>
          </a:p>
          <a:p>
            <a:pPr indent="0" lvl="0" marL="0" rtl="0" algn="l">
              <a:spcBef>
                <a:spcPts val="0"/>
              </a:spcBef>
              <a:spcAft>
                <a:spcPts val="0"/>
              </a:spcAft>
              <a:buNone/>
            </a:pPr>
            <a:r>
              <a:t/>
            </a:r>
            <a:endParaRPr/>
          </a:p>
        </p:txBody>
      </p:sp>
      <p:sp>
        <p:nvSpPr>
          <p:cNvPr id="311" name="Google Shape;311;p2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p2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7" name="Google Shape;317;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p2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2" name="Google Shape;322;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p2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7" name="Google Shape;327;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2" name="Google Shape;112;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0D0D0D"/>
              </a:buClr>
              <a:buSzPts val="1200"/>
              <a:buFont typeface="Play"/>
              <a:buNone/>
            </a:pPr>
            <a:r>
              <a:rPr b="0" i="0" lang="en-US">
                <a:solidFill>
                  <a:srgbClr val="0D0D0D"/>
                </a:solidFill>
                <a:latin typeface="Arial"/>
                <a:ea typeface="Arial"/>
                <a:cs typeface="Arial"/>
                <a:sym typeface="Arial"/>
              </a:rPr>
              <a:t>CompaniesMarketCap, dünya genelindeki en büyük şirketlerin piyasa değerlerini sırala</a:t>
            </a:r>
            <a:endParaRPr b="1" i="0">
              <a:solidFill>
                <a:srgbClr val="0D0D0D"/>
              </a:solidFill>
              <a:latin typeface="Arial"/>
              <a:ea typeface="Arial"/>
              <a:cs typeface="Arial"/>
              <a:sym typeface="Arial"/>
            </a:endParaRPr>
          </a:p>
          <a:p>
            <a:pPr indent="0" lvl="0" marL="0" rtl="0" algn="l">
              <a:spcBef>
                <a:spcPts val="0"/>
              </a:spcBef>
              <a:spcAft>
                <a:spcPts val="0"/>
              </a:spcAft>
              <a:buClr>
                <a:schemeClr val="dk1"/>
              </a:buClr>
              <a:buSzPts val="1200"/>
              <a:buFont typeface="Play"/>
              <a:buNone/>
            </a:pPr>
            <a:r>
              <a:t/>
            </a:r>
            <a:endParaRPr b="1" i="0">
              <a:solidFill>
                <a:srgbClr val="0D0D0D"/>
              </a:solidFill>
              <a:latin typeface="Arial"/>
              <a:ea typeface="Arial"/>
              <a:cs typeface="Arial"/>
              <a:sym typeface="Arial"/>
            </a:endParaRPr>
          </a:p>
          <a:p>
            <a:pPr indent="-76200" lvl="0" marL="0" rtl="0" algn="l">
              <a:spcBef>
                <a:spcPts val="0"/>
              </a:spcBef>
              <a:spcAft>
                <a:spcPts val="0"/>
              </a:spcAft>
              <a:buClr>
                <a:srgbClr val="0D0D0D"/>
              </a:buClr>
              <a:buSzPts val="1200"/>
              <a:buFont typeface="Play"/>
              <a:buAutoNum type="arabicPeriod"/>
            </a:pPr>
            <a:r>
              <a:rPr b="1" i="0" lang="en-US">
                <a:solidFill>
                  <a:srgbClr val="0D0D0D"/>
                </a:solidFill>
                <a:latin typeface="Arial"/>
                <a:ea typeface="Arial"/>
                <a:cs typeface="Arial"/>
                <a:sym typeface="Arial"/>
              </a:rPr>
              <a:t>Apple Inc. (AAPL):</a:t>
            </a:r>
            <a:r>
              <a:rPr b="0" i="0" lang="en-US">
                <a:solidFill>
                  <a:srgbClr val="0D0D0D"/>
                </a:solidFill>
                <a:latin typeface="Arial"/>
                <a:ea typeface="Arial"/>
                <a:cs typeface="Arial"/>
                <a:sym typeface="Arial"/>
              </a:rPr>
              <a:t> Teknoloji devi Apple, iPhone, iPad, Mac ve diğer ürünleriyle tanınmıştır. Piyasa değeri genellikle dünya genelinde en yüksek olan şirketlerden biridir.</a:t>
            </a:r>
            <a:endParaRPr/>
          </a:p>
          <a:p>
            <a:pPr indent="-76200" lvl="0" marL="0" rtl="0" algn="l">
              <a:spcBef>
                <a:spcPts val="0"/>
              </a:spcBef>
              <a:spcAft>
                <a:spcPts val="0"/>
              </a:spcAft>
              <a:buClr>
                <a:srgbClr val="0D0D0D"/>
              </a:buClr>
              <a:buSzPts val="1200"/>
              <a:buFont typeface="Play"/>
              <a:buAutoNum type="arabicPeriod"/>
            </a:pPr>
            <a:r>
              <a:rPr b="1" i="0" lang="en-US">
                <a:solidFill>
                  <a:srgbClr val="0D0D0D"/>
                </a:solidFill>
                <a:latin typeface="Arial"/>
                <a:ea typeface="Arial"/>
                <a:cs typeface="Arial"/>
                <a:sym typeface="Arial"/>
              </a:rPr>
              <a:t>Microsoft Corporation (MSFT):</a:t>
            </a:r>
            <a:r>
              <a:rPr b="0" i="0" lang="en-US">
                <a:solidFill>
                  <a:srgbClr val="0D0D0D"/>
                </a:solidFill>
                <a:latin typeface="Arial"/>
                <a:ea typeface="Arial"/>
                <a:cs typeface="Arial"/>
                <a:sym typeface="Arial"/>
              </a:rPr>
              <a:t> Yazılım, bilgisayarlar, bulut hizmetleri ve diğer teknoloji ürünleriyle tanınan Microsoft, piyasa değeri açısından en büyük şirketler arasında yer alır.</a:t>
            </a:r>
            <a:endParaRPr/>
          </a:p>
          <a:p>
            <a:pPr indent="-76200" lvl="0" marL="0" rtl="0" algn="l">
              <a:spcBef>
                <a:spcPts val="0"/>
              </a:spcBef>
              <a:spcAft>
                <a:spcPts val="0"/>
              </a:spcAft>
              <a:buClr>
                <a:srgbClr val="0D0D0D"/>
              </a:buClr>
              <a:buSzPts val="1200"/>
              <a:buFont typeface="Play"/>
              <a:buAutoNum type="arabicPeriod"/>
            </a:pPr>
            <a:r>
              <a:rPr b="1" i="0" lang="en-US">
                <a:solidFill>
                  <a:srgbClr val="0D0D0D"/>
                </a:solidFill>
                <a:latin typeface="Arial"/>
                <a:ea typeface="Arial"/>
                <a:cs typeface="Arial"/>
                <a:sym typeface="Arial"/>
              </a:rPr>
              <a:t>Saudi Aramco:</a:t>
            </a:r>
            <a:r>
              <a:rPr b="0" i="0" lang="en-US">
                <a:solidFill>
                  <a:srgbClr val="0D0D0D"/>
                </a:solidFill>
                <a:latin typeface="Arial"/>
                <a:ea typeface="Arial"/>
                <a:cs typeface="Arial"/>
                <a:sym typeface="Arial"/>
              </a:rPr>
              <a:t> Enerji devi Saudi Aramco, petrol ve enerji sektöründe faaliyet gösteren en büyük şirketlerden biridir. Suudi Arabistan'ın milli petrol şirketidir.</a:t>
            </a:r>
            <a:endParaRPr/>
          </a:p>
          <a:p>
            <a:pPr indent="-76200" lvl="0" marL="0" rtl="0" algn="l">
              <a:spcBef>
                <a:spcPts val="0"/>
              </a:spcBef>
              <a:spcAft>
                <a:spcPts val="0"/>
              </a:spcAft>
              <a:buClr>
                <a:srgbClr val="0D0D0D"/>
              </a:buClr>
              <a:buSzPts val="1200"/>
              <a:buFont typeface="Play"/>
              <a:buAutoNum type="arabicPeriod"/>
            </a:pPr>
            <a:r>
              <a:rPr b="1" i="0" lang="en-US">
                <a:solidFill>
                  <a:srgbClr val="0D0D0D"/>
                </a:solidFill>
                <a:latin typeface="Arial"/>
                <a:ea typeface="Arial"/>
                <a:cs typeface="Arial"/>
                <a:sym typeface="Arial"/>
              </a:rPr>
              <a:t>Amazon.com Inc. (AMZN):</a:t>
            </a:r>
            <a:r>
              <a:rPr b="0" i="0" lang="en-US">
                <a:solidFill>
                  <a:srgbClr val="0D0D0D"/>
                </a:solidFill>
                <a:latin typeface="Arial"/>
                <a:ea typeface="Arial"/>
                <a:cs typeface="Arial"/>
                <a:sym typeface="Arial"/>
              </a:rPr>
              <a:t> E-ticaret, bulut bilişim, yapay zeka ve diğer teknoloji alanlarında faaliyet gösteren Amazon, dünya genelinde en büyük şirketler arasındadır.</a:t>
            </a:r>
            <a:endParaRPr/>
          </a:p>
          <a:p>
            <a:pPr indent="-76200" lvl="0" marL="0" rtl="0" algn="l">
              <a:spcBef>
                <a:spcPts val="0"/>
              </a:spcBef>
              <a:spcAft>
                <a:spcPts val="0"/>
              </a:spcAft>
              <a:buClr>
                <a:srgbClr val="0D0D0D"/>
              </a:buClr>
              <a:buSzPts val="1200"/>
              <a:buFont typeface="Play"/>
              <a:buAutoNum type="arabicPeriod"/>
            </a:pPr>
            <a:r>
              <a:rPr b="1" i="0" lang="en-US">
                <a:solidFill>
                  <a:srgbClr val="0D0D0D"/>
                </a:solidFill>
                <a:latin typeface="Arial"/>
                <a:ea typeface="Arial"/>
                <a:cs typeface="Arial"/>
                <a:sym typeface="Arial"/>
              </a:rPr>
              <a:t>Meta Platforms Inc. (eski adıyla Facebook, FB):</a:t>
            </a:r>
            <a:r>
              <a:rPr b="0" i="0" lang="en-US">
                <a:solidFill>
                  <a:srgbClr val="0D0D0D"/>
                </a:solidFill>
                <a:latin typeface="Arial"/>
                <a:ea typeface="Arial"/>
                <a:cs typeface="Arial"/>
                <a:sym typeface="Arial"/>
              </a:rPr>
              <a:t> Sosyal medya devi Facebook, Instagram, WhatsApp ve diğer platformlarla dünya genelinde milyarlarca kullanıcıya hizmet vermektedir.</a:t>
            </a:r>
            <a:endParaRPr/>
          </a:p>
          <a:p>
            <a:pPr indent="-76200" lvl="0" marL="0" rtl="0" algn="l">
              <a:spcBef>
                <a:spcPts val="0"/>
              </a:spcBef>
              <a:spcAft>
                <a:spcPts val="0"/>
              </a:spcAft>
              <a:buClr>
                <a:srgbClr val="0D0D0D"/>
              </a:buClr>
              <a:buSzPts val="1200"/>
              <a:buFont typeface="Play"/>
              <a:buAutoNum type="arabicPeriod"/>
            </a:pPr>
            <a:r>
              <a:rPr b="1" i="0" lang="en-US">
                <a:solidFill>
                  <a:srgbClr val="0D0D0D"/>
                </a:solidFill>
                <a:latin typeface="Arial"/>
                <a:ea typeface="Arial"/>
                <a:cs typeface="Arial"/>
                <a:sym typeface="Arial"/>
              </a:rPr>
              <a:t>Alphabet Inc. (GOOGL):</a:t>
            </a:r>
            <a:r>
              <a:rPr b="0" i="0" lang="en-US">
                <a:solidFill>
                  <a:srgbClr val="0D0D0D"/>
                </a:solidFill>
                <a:latin typeface="Arial"/>
                <a:ea typeface="Arial"/>
                <a:cs typeface="Arial"/>
                <a:sym typeface="Arial"/>
              </a:rPr>
              <a:t> Google'ın ana şirketi olan Alphabet, arama motorları, reklamcılık, yapay zeka ve diğer teknoloji alanlarında faaliyet gösterir.</a:t>
            </a:r>
            <a:endParaRPr/>
          </a:p>
          <a:p>
            <a:pPr indent="-76200" lvl="0" marL="0" rtl="0" algn="l">
              <a:spcBef>
                <a:spcPts val="0"/>
              </a:spcBef>
              <a:spcAft>
                <a:spcPts val="0"/>
              </a:spcAft>
              <a:buClr>
                <a:srgbClr val="0D0D0D"/>
              </a:buClr>
              <a:buSzPts val="1200"/>
              <a:buFont typeface="Play"/>
              <a:buAutoNum type="arabicPeriod"/>
            </a:pPr>
            <a:r>
              <a:rPr b="1" i="0" lang="en-US">
                <a:solidFill>
                  <a:srgbClr val="0D0D0D"/>
                </a:solidFill>
                <a:latin typeface="Arial"/>
                <a:ea typeface="Arial"/>
                <a:cs typeface="Arial"/>
                <a:sym typeface="Arial"/>
              </a:rPr>
              <a:t>Tesla, Inc. (TSLA):</a:t>
            </a:r>
            <a:r>
              <a:rPr b="0" i="0" lang="en-US">
                <a:solidFill>
                  <a:srgbClr val="0D0D0D"/>
                </a:solidFill>
                <a:latin typeface="Arial"/>
                <a:ea typeface="Arial"/>
                <a:cs typeface="Arial"/>
                <a:sym typeface="Arial"/>
              </a:rPr>
              <a:t> Elektrikli araçlar, batarya teknolojisi ve yenilenebilir enerji alanlarında faaliyet gösteren Tesla, piyasa değeri açısından önemli bir şirkettir.</a:t>
            </a:r>
            <a:endParaRPr/>
          </a:p>
          <a:p>
            <a:pPr indent="0" lvl="0" marL="0" rtl="0" algn="l">
              <a:spcBef>
                <a:spcPts val="0"/>
              </a:spcBef>
              <a:spcAft>
                <a:spcPts val="0"/>
              </a:spcAft>
              <a:buNone/>
            </a:pPr>
            <a:r>
              <a:t/>
            </a:r>
            <a:endParaRPr/>
          </a:p>
        </p:txBody>
      </p:sp>
      <p:sp>
        <p:nvSpPr>
          <p:cNvPr id="113" name="Google Shape;113;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p3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2" name="Google Shape;332;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p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7" name="Google Shape;337;p3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br>
              <a:rPr b="0" i="0" lang="en-US">
                <a:solidFill>
                  <a:srgbClr val="0D0D0D"/>
                </a:solidFill>
                <a:latin typeface="Arial"/>
                <a:ea typeface="Arial"/>
                <a:cs typeface="Arial"/>
                <a:sym typeface="Arial"/>
              </a:rPr>
            </a:br>
            <a:r>
              <a:rPr b="0" i="0" lang="en-US">
                <a:solidFill>
                  <a:srgbClr val="0D0D0D"/>
                </a:solidFill>
                <a:latin typeface="Arial"/>
                <a:ea typeface="Arial"/>
                <a:cs typeface="Arial"/>
                <a:sym typeface="Arial"/>
              </a:rPr>
              <a:t>Kanban, üretim süreçlerini organize etmek ve iş akışını yönetmek için kullanılan bir görsel yönetim yöntemidir. İşin hangi aşamada olduğunu ve bir sonraki adımların neler olduğunu göstermek için kartlar veya iş kalemleri kullanır. Kanban kelimesi, Japonca'da "görsel kart" veya "görsel levha" anlamına gelir.</a:t>
            </a:r>
            <a:endParaRPr/>
          </a:p>
          <a:p>
            <a:pPr indent="0" lvl="0" marL="0" rtl="0" algn="l">
              <a:spcBef>
                <a:spcPts val="0"/>
              </a:spcBef>
              <a:spcAft>
                <a:spcPts val="0"/>
              </a:spcAft>
              <a:buNone/>
            </a:pPr>
            <a:r>
              <a:rPr b="0" i="0" lang="en-US">
                <a:solidFill>
                  <a:srgbClr val="0D0D0D"/>
                </a:solidFill>
                <a:latin typeface="Arial"/>
                <a:ea typeface="Arial"/>
                <a:cs typeface="Arial"/>
                <a:sym typeface="Arial"/>
              </a:rPr>
              <a:t>Kanban sistemi, Toyota'nın üretim süreçlerindeki "Just-in-Time" (Tam Zamanında) üretim felsefesinden esinlenerek geliştirilmiştir. Başlangıçta, üretimde malzemelerin stoklanmasını azaltmak ve süreçteki aksamaları belirlemek amacıyla kullanılmıştır. Günümüzde ise yazılım geliştirme, proje yönetimi, BT hizmetleri ve diğer birçok alanın yanı sıra üretim dışı süreçlerde de kullanılmaktadır.</a:t>
            </a:r>
            <a:endParaRPr/>
          </a:p>
          <a:p>
            <a:pPr indent="0" lvl="0" marL="0" rtl="0" algn="l">
              <a:spcBef>
                <a:spcPts val="0"/>
              </a:spcBef>
              <a:spcAft>
                <a:spcPts val="0"/>
              </a:spcAft>
              <a:buNone/>
            </a:pPr>
            <a:r>
              <a:t/>
            </a:r>
            <a:endParaRPr/>
          </a:p>
        </p:txBody>
      </p:sp>
      <p:sp>
        <p:nvSpPr>
          <p:cNvPr id="338" name="Google Shape;338;p3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p3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4" name="Google Shape;344;p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p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0" name="Google Shape;350;p3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Arial"/>
              <a:buNone/>
            </a:pPr>
            <a:r>
              <a:rPr lang="en-US" sz="1200">
                <a:latin typeface="Arial"/>
                <a:ea typeface="Arial"/>
                <a:cs typeface="Arial"/>
                <a:sym typeface="Arial"/>
              </a:rPr>
              <a:t> Kanban, kanban tahtasıyla görselleştirmede kullanılan, iş ve iş akışını daha iyi anlamak için şirketlerde süreci değiştirmek adına güzel bir yaklaşımdır. Operasyonel sorunları açığa çıkaran ve sistemi iyileştirmek için işbirliğine teşvik ederek ilerleyen çalışmaları sınırlamakta ve takibini kolaylaştırmaktadır.</a:t>
            </a:r>
            <a:endParaRPr sz="1200">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
        <p:nvSpPr>
          <p:cNvPr id="351" name="Google Shape;351;p3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p3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7" name="Google Shape;357;p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p3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2" name="Google Shape;362;p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p3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7" name="Google Shape;367;p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p3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2" name="Google Shape;372;p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p3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7" name="Google Shape;377;p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0" name="Google Shape;120;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i="0" lang="en-US">
                <a:solidFill>
                  <a:srgbClr val="0D0D0D"/>
                </a:solidFill>
                <a:latin typeface="Arial"/>
                <a:ea typeface="Arial"/>
                <a:cs typeface="Arial"/>
                <a:sym typeface="Arial"/>
              </a:rPr>
              <a:t>Berkshire Hathaway'nin portföyü çok çeşitlidir ve şirket, sigorta, enerji, demiryolu taşımacılığı, perakende, imalat, finans, medya ve teknoloji gibi birçok sektörde faaliyet gösterir. Şirket ayrıca birçok ünlü markanın tamamına veya bir kısmına sahiptir.</a:t>
            </a:r>
            <a:endParaRPr/>
          </a:p>
        </p:txBody>
      </p:sp>
      <p:sp>
        <p:nvSpPr>
          <p:cNvPr id="121" name="Google Shape;121;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9" name="Google Shape;139;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i="0" lang="en-US">
                <a:solidFill>
                  <a:srgbClr val="0D0D0D"/>
                </a:solidFill>
                <a:latin typeface="Arial"/>
                <a:ea typeface="Arial"/>
                <a:cs typeface="Arial"/>
                <a:sym typeface="Arial"/>
              </a:rPr>
              <a:t>Nokia, cep telefonu endüstrisinde uzun yıllar boyunca lider konumdaydı. Ancak akıllı telefonların ve dokunmatik ekranlı cihazların popülerleşmesiyle birlikte pazar hızla değişti. Apple'ın iPhone'u ve ardından Android tabanlı cihazların piyasaya sürülmesi, Nokia'nın pazar payını kaybetmesine yol açtı. Nokia, bu yeni teknolojilere uyum sağlamakta geç kaldı ve rekabet baskısı altında kaldı.</a:t>
            </a:r>
            <a:endParaRPr b="0" i="0">
              <a:solidFill>
                <a:srgbClr val="0D0D0D"/>
              </a:solidFill>
              <a:latin typeface="Arial"/>
              <a:ea typeface="Arial"/>
              <a:cs typeface="Arial"/>
              <a:sym typeface="Arial"/>
            </a:endParaRPr>
          </a:p>
          <a:p>
            <a:pPr indent="0" lvl="0" marL="0" rtl="0" algn="l">
              <a:spcBef>
                <a:spcPts val="0"/>
              </a:spcBef>
              <a:spcAft>
                <a:spcPts val="0"/>
              </a:spcAft>
              <a:buNone/>
            </a:pPr>
            <a:r>
              <a:rPr b="0" i="0" lang="en-US">
                <a:solidFill>
                  <a:srgbClr val="0D0D0D"/>
                </a:solidFill>
                <a:latin typeface="Arial"/>
                <a:ea typeface="Arial"/>
                <a:cs typeface="Arial"/>
                <a:sym typeface="Arial"/>
              </a:rPr>
              <a:t>Nokia, cep telefonu endüstrisinde uzun yıllar boyunca lider konumdaydı. Ancak akıllı telefonların ve dokunmatik ekranlı cihazların popülerleşmesiyle birlikte pazar hızla değişti. Apple'ın iPhone'u ve ardından Android tabanlı cihazların piyasaya sürülmesi, Nokia'nın pazar payını kaybetmesine yol açtı. Nokia, bu yeni teknolojilere uyum sağlamakta geç kaldı ve rekabet baskısı altında kaldı.</a:t>
            </a:r>
            <a:endParaRPr/>
          </a:p>
        </p:txBody>
      </p:sp>
      <p:sp>
        <p:nvSpPr>
          <p:cNvPr id="140" name="Google Shape;140;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6" name="Google Shape;146;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76200" lvl="0" marL="0" rtl="0" algn="l">
              <a:spcBef>
                <a:spcPts val="0"/>
              </a:spcBef>
              <a:spcAft>
                <a:spcPts val="0"/>
              </a:spcAft>
              <a:buClr>
                <a:srgbClr val="0D0D0D"/>
              </a:buClr>
              <a:buSzPts val="1200"/>
              <a:buFont typeface="Play"/>
              <a:buAutoNum type="arabicPeriod"/>
            </a:pPr>
            <a:r>
              <a:rPr b="1" i="0" lang="en-US">
                <a:solidFill>
                  <a:srgbClr val="0D0D0D"/>
                </a:solidFill>
                <a:latin typeface="Arial"/>
                <a:ea typeface="Arial"/>
                <a:cs typeface="Arial"/>
                <a:sym typeface="Arial"/>
              </a:rPr>
              <a:t>Teknolojik İlerleme ve Dijital Dönüşüm:</a:t>
            </a:r>
            <a:r>
              <a:rPr b="0" i="0" lang="en-US">
                <a:solidFill>
                  <a:srgbClr val="0D0D0D"/>
                </a:solidFill>
                <a:latin typeface="Arial"/>
                <a:ea typeface="Arial"/>
                <a:cs typeface="Arial"/>
                <a:sym typeface="Arial"/>
              </a:rPr>
              <a:t> Günümüzde teknolojinin hızlı bir şekilde ilerlemesiyle birlikte, işletmelerin dijital dönüşümü hız kazanmıştır. Bu durum, yazılım ve projelere yapılan yatırımların artmasına neden olur. İşletmeler, rekabet avantajı elde etmek, verimliliği artırmak, maliyetleri düşürmek ve yeni pazar fırsatları yakalamak için teknolojiyi kullanmaya yönelik projelere yatırım yaparlar.</a:t>
            </a:r>
            <a:endParaRPr/>
          </a:p>
          <a:p>
            <a:pPr indent="-76200" lvl="0" marL="0" rtl="0" algn="l">
              <a:spcBef>
                <a:spcPts val="0"/>
              </a:spcBef>
              <a:spcAft>
                <a:spcPts val="0"/>
              </a:spcAft>
              <a:buClr>
                <a:srgbClr val="0D0D0D"/>
              </a:buClr>
              <a:buSzPts val="1200"/>
              <a:buFont typeface="Play"/>
              <a:buAutoNum type="arabicPeriod"/>
            </a:pPr>
            <a:r>
              <a:rPr b="1" i="0" lang="en-US">
                <a:solidFill>
                  <a:srgbClr val="0D0D0D"/>
                </a:solidFill>
                <a:latin typeface="Arial"/>
                <a:ea typeface="Arial"/>
                <a:cs typeface="Arial"/>
                <a:sym typeface="Arial"/>
              </a:rPr>
              <a:t>Müşteri İhtiyaçlarının Değişimi:</a:t>
            </a:r>
            <a:r>
              <a:rPr b="0" i="0" lang="en-US">
                <a:solidFill>
                  <a:srgbClr val="0D0D0D"/>
                </a:solidFill>
                <a:latin typeface="Arial"/>
                <a:ea typeface="Arial"/>
                <a:cs typeface="Arial"/>
                <a:sym typeface="Arial"/>
              </a:rPr>
              <a:t> Müşteri ihtiyaçları ve beklentileri sürekli olarak değişmektedir. Bu değişen taleplere hızlı bir şekilde yanıt verebilmek için yazılım ve projelere yapılan yatırımlar önem kazanır. Yazılım geliştirme projeleri, yeni ürünlerin ve hizmetlerin pazara sunulması, müşteri deneyiminin iyileştirilmesi ve müşteri taleplerinin karşılanması için gereklidir.</a:t>
            </a:r>
            <a:endParaRPr/>
          </a:p>
          <a:p>
            <a:pPr indent="-76200" lvl="0" marL="0" rtl="0" algn="l">
              <a:spcBef>
                <a:spcPts val="0"/>
              </a:spcBef>
              <a:spcAft>
                <a:spcPts val="0"/>
              </a:spcAft>
              <a:buClr>
                <a:srgbClr val="0D0D0D"/>
              </a:buClr>
              <a:buSzPts val="1200"/>
              <a:buFont typeface="Play"/>
              <a:buAutoNum type="arabicPeriod"/>
            </a:pPr>
            <a:r>
              <a:rPr b="1" i="0" lang="en-US">
                <a:solidFill>
                  <a:srgbClr val="0D0D0D"/>
                </a:solidFill>
                <a:latin typeface="Arial"/>
                <a:ea typeface="Arial"/>
                <a:cs typeface="Arial"/>
                <a:sym typeface="Arial"/>
              </a:rPr>
              <a:t>Verimlilik ve Süreç İyileştirmesi:</a:t>
            </a:r>
            <a:r>
              <a:rPr b="0" i="0" lang="en-US">
                <a:solidFill>
                  <a:srgbClr val="0D0D0D"/>
                </a:solidFill>
                <a:latin typeface="Arial"/>
                <a:ea typeface="Arial"/>
                <a:cs typeface="Arial"/>
                <a:sym typeface="Arial"/>
              </a:rPr>
              <a:t> İşletmeler, verimliliklerini artırmak ve süreçlerini iyileştirmek için yazılım ve projelere yatırım yaparlar. Otomasyon, veri analitiği, yapay zeka ve makine öğrenimi gibi teknolojilerin kullanımıyla süreçler optimize edilir ve işletmelerin rekabet avantajı elde etmeleri sağlanır.</a:t>
            </a:r>
            <a:endParaRPr/>
          </a:p>
          <a:p>
            <a:pPr indent="-76200" lvl="0" marL="0" rtl="0" algn="l">
              <a:spcBef>
                <a:spcPts val="0"/>
              </a:spcBef>
              <a:spcAft>
                <a:spcPts val="0"/>
              </a:spcAft>
              <a:buClr>
                <a:srgbClr val="0D0D0D"/>
              </a:buClr>
              <a:buSzPts val="1200"/>
              <a:buFont typeface="Play"/>
              <a:buAutoNum type="arabicPeriod"/>
            </a:pPr>
            <a:r>
              <a:rPr b="1" i="0" lang="en-US">
                <a:solidFill>
                  <a:srgbClr val="0D0D0D"/>
                </a:solidFill>
                <a:latin typeface="Arial"/>
                <a:ea typeface="Arial"/>
                <a:cs typeface="Arial"/>
                <a:sym typeface="Arial"/>
              </a:rPr>
              <a:t>Küresel Rekabet ve Pazar Talepleri:</a:t>
            </a:r>
            <a:r>
              <a:rPr b="0" i="0" lang="en-US">
                <a:solidFill>
                  <a:srgbClr val="0D0D0D"/>
                </a:solidFill>
                <a:latin typeface="Arial"/>
                <a:ea typeface="Arial"/>
                <a:cs typeface="Arial"/>
                <a:sym typeface="Arial"/>
              </a:rPr>
              <a:t> Küresel pazarlarda rekabetin artmasıyla birlikte, işletmelerin hızlı ve esnek olmaları gerekmektedir. Bu nedenle, yazılım ve projelere yapılan yatırımların amacı, rekabet avantajı elde etmek ve pazar taleplerine hızlı bir şekilde yanıt verebilmektir.</a:t>
            </a:r>
            <a:endParaRPr/>
          </a:p>
          <a:p>
            <a:pPr indent="-76200" lvl="0" marL="0" rtl="0" algn="l">
              <a:spcBef>
                <a:spcPts val="0"/>
              </a:spcBef>
              <a:spcAft>
                <a:spcPts val="0"/>
              </a:spcAft>
              <a:buClr>
                <a:srgbClr val="0D0D0D"/>
              </a:buClr>
              <a:buSzPts val="1200"/>
              <a:buFont typeface="Play"/>
              <a:buAutoNum type="arabicPeriod"/>
            </a:pPr>
            <a:r>
              <a:rPr b="1" i="0" lang="en-US">
                <a:solidFill>
                  <a:srgbClr val="0D0D0D"/>
                </a:solidFill>
                <a:latin typeface="Arial"/>
                <a:ea typeface="Arial"/>
                <a:cs typeface="Arial"/>
                <a:sym typeface="Arial"/>
              </a:rPr>
              <a:t>Yeni İş Modelleri ve Gelir Kaynakları:</a:t>
            </a:r>
            <a:r>
              <a:rPr b="0" i="0" lang="en-US">
                <a:solidFill>
                  <a:srgbClr val="0D0D0D"/>
                </a:solidFill>
                <a:latin typeface="Arial"/>
                <a:ea typeface="Arial"/>
                <a:cs typeface="Arial"/>
                <a:sym typeface="Arial"/>
              </a:rPr>
              <a:t> Yazılım ve projelere yapılan yatırımlar, yeni iş modellerinin oluşturulması ve alternatif gelir kaynaklarının keşfedilmesi için gereklidir. İnovasyon ve girişimcilik, işletmelerin büyümesini ve sürdürülebilirliğini sağlamak için önemli bir role sahiptir.</a:t>
            </a:r>
            <a:endParaRPr/>
          </a:p>
          <a:p>
            <a:pPr indent="0" lvl="0" marL="0" rtl="0" algn="l">
              <a:spcBef>
                <a:spcPts val="0"/>
              </a:spcBef>
              <a:spcAft>
                <a:spcPts val="0"/>
              </a:spcAft>
              <a:buNone/>
            </a:pPr>
            <a:r>
              <a:t/>
            </a:r>
            <a:endParaRPr/>
          </a:p>
        </p:txBody>
      </p:sp>
      <p:sp>
        <p:nvSpPr>
          <p:cNvPr id="147" name="Google Shape;147;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2" name="Google Shape;152;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3" name="Google Shape;153;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9" name="Google Shape;159;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i="0" lang="en-US">
                <a:solidFill>
                  <a:srgbClr val="0D0D0D"/>
                </a:solidFill>
                <a:latin typeface="Arial"/>
                <a:ea typeface="Arial"/>
                <a:cs typeface="Arial"/>
                <a:sym typeface="Arial"/>
              </a:rPr>
              <a:t>Agile, yazılım geliştirme ve proje yönetimi gibi alanlarda kullanılan bir yaklaşım ve felsefedir. Geleneksel, daha katı ve belirlenmiş süreçlere kıyasla daha esnek, adaptif ve müşteri odaklı bir yaklaşımı benimser. Agile, değişen gereksinimlere hızlı bir şekilde uyum sağlama, müşteri geri bildirimlerine önem verme ve ürün veya hizmetin erken ve sürekli teslimini teşvik eder.</a:t>
            </a:r>
            <a:endParaRPr b="0" i="0">
              <a:solidFill>
                <a:srgbClr val="0D0D0D"/>
              </a:solidFill>
              <a:latin typeface="Arial"/>
              <a:ea typeface="Arial"/>
              <a:cs typeface="Arial"/>
              <a:sym typeface="Arial"/>
            </a:endParaRPr>
          </a:p>
          <a:p>
            <a:pPr indent="0" lvl="0" marL="0" rtl="0" algn="l">
              <a:spcBef>
                <a:spcPts val="0"/>
              </a:spcBef>
              <a:spcAft>
                <a:spcPts val="0"/>
              </a:spcAft>
              <a:buNone/>
            </a:pPr>
            <a:r>
              <a:t/>
            </a:r>
            <a:endParaRPr b="0" i="0">
              <a:solidFill>
                <a:srgbClr val="0D0D0D"/>
              </a:solidFill>
              <a:latin typeface="Arial"/>
              <a:ea typeface="Arial"/>
              <a:cs typeface="Arial"/>
              <a:sym typeface="Arial"/>
            </a:endParaRPr>
          </a:p>
          <a:p>
            <a:pPr indent="-76200" lvl="0" marL="0" rtl="0" algn="l">
              <a:spcBef>
                <a:spcPts val="0"/>
              </a:spcBef>
              <a:spcAft>
                <a:spcPts val="0"/>
              </a:spcAft>
              <a:buClr>
                <a:srgbClr val="0D0D0D"/>
              </a:buClr>
              <a:buSzPts val="1200"/>
              <a:buFont typeface="Play"/>
              <a:buAutoNum type="arabicPeriod"/>
            </a:pPr>
            <a:r>
              <a:rPr b="1" i="0" lang="en-US">
                <a:solidFill>
                  <a:srgbClr val="0D0D0D"/>
                </a:solidFill>
                <a:latin typeface="Arial"/>
                <a:ea typeface="Arial"/>
                <a:cs typeface="Arial"/>
                <a:sym typeface="Arial"/>
              </a:rPr>
              <a:t>Hızlı ve Esnek Yanıt:</a:t>
            </a:r>
            <a:r>
              <a:rPr b="0" i="0" lang="en-US">
                <a:solidFill>
                  <a:srgbClr val="0D0D0D"/>
                </a:solidFill>
                <a:latin typeface="Arial"/>
                <a:ea typeface="Arial"/>
                <a:cs typeface="Arial"/>
                <a:sym typeface="Arial"/>
              </a:rPr>
              <a:t> Agile yaklaşım, değişen müşteri gereksinimlerine hızlı bir şekilde yanıt verme yeteneği sağlar. Proje veya ürün geliştirme sürecinde esneklik ve adapte olma yeteneği sayesinde, müşteri geri bildirimleri ve pazar değişiklikleri daha etkin bir şekilde yönetilir.</a:t>
            </a:r>
            <a:endParaRPr/>
          </a:p>
          <a:p>
            <a:pPr indent="-76200" lvl="0" marL="0" rtl="0" algn="l">
              <a:spcBef>
                <a:spcPts val="0"/>
              </a:spcBef>
              <a:spcAft>
                <a:spcPts val="0"/>
              </a:spcAft>
              <a:buClr>
                <a:srgbClr val="0D0D0D"/>
              </a:buClr>
              <a:buSzPts val="1200"/>
              <a:buFont typeface="Play"/>
              <a:buAutoNum type="arabicPeriod"/>
            </a:pPr>
            <a:r>
              <a:rPr b="1" i="0" lang="en-US">
                <a:solidFill>
                  <a:srgbClr val="0D0D0D"/>
                </a:solidFill>
                <a:latin typeface="Arial"/>
                <a:ea typeface="Arial"/>
                <a:cs typeface="Arial"/>
                <a:sym typeface="Arial"/>
              </a:rPr>
              <a:t>Müşteri Memnuniyeti:</a:t>
            </a:r>
            <a:r>
              <a:rPr b="0" i="0" lang="en-US">
                <a:solidFill>
                  <a:srgbClr val="0D0D0D"/>
                </a:solidFill>
                <a:latin typeface="Arial"/>
                <a:ea typeface="Arial"/>
                <a:cs typeface="Arial"/>
                <a:sym typeface="Arial"/>
              </a:rPr>
              <a:t> Agile, müşteri odaklı bir yaklaşımı benimser ve müşteri memnuniyetini artırmayı hedefler. Sürekli olarak işlevsel ürün veya prototipler sunarak, müşterilerin beklentilerini daha iyi anlamak ve ürünü onların ihtiyaçlarına uygun olarak geliştirmek mümkün olur.</a:t>
            </a:r>
            <a:endParaRPr/>
          </a:p>
          <a:p>
            <a:pPr indent="-76200" lvl="0" marL="0" rtl="0" algn="l">
              <a:spcBef>
                <a:spcPts val="0"/>
              </a:spcBef>
              <a:spcAft>
                <a:spcPts val="0"/>
              </a:spcAft>
              <a:buClr>
                <a:srgbClr val="0D0D0D"/>
              </a:buClr>
              <a:buSzPts val="1200"/>
              <a:buFont typeface="Play"/>
              <a:buAutoNum type="arabicPeriod"/>
            </a:pPr>
            <a:r>
              <a:rPr b="1" i="0" lang="en-US">
                <a:solidFill>
                  <a:srgbClr val="0D0D0D"/>
                </a:solidFill>
                <a:latin typeface="Arial"/>
                <a:ea typeface="Arial"/>
                <a:cs typeface="Arial"/>
                <a:sym typeface="Arial"/>
              </a:rPr>
              <a:t>Daha İyi İletişim ve İşbirliği:</a:t>
            </a:r>
            <a:r>
              <a:rPr b="0" i="0" lang="en-US">
                <a:solidFill>
                  <a:srgbClr val="0D0D0D"/>
                </a:solidFill>
                <a:latin typeface="Arial"/>
                <a:ea typeface="Arial"/>
                <a:cs typeface="Arial"/>
                <a:sym typeface="Arial"/>
              </a:rPr>
              <a:t> Agile, ekipler arasında daha iyi iletişim ve işbirliği sağlar. Günlük toplantılar, Sprint planlaması, incelemeler ve retrospektifler gibi düzenli etkinlikler sayesinde, ekipler birbirleriyle sürekli olarak etkileşim halinde olurlar ve işbirliği içinde çalışırlar.</a:t>
            </a:r>
            <a:endParaRPr/>
          </a:p>
          <a:p>
            <a:pPr indent="-76200" lvl="0" marL="0" rtl="0" algn="l">
              <a:spcBef>
                <a:spcPts val="0"/>
              </a:spcBef>
              <a:spcAft>
                <a:spcPts val="0"/>
              </a:spcAft>
              <a:buClr>
                <a:srgbClr val="0D0D0D"/>
              </a:buClr>
              <a:buSzPts val="1200"/>
              <a:buFont typeface="Play"/>
              <a:buAutoNum type="arabicPeriod"/>
            </a:pPr>
            <a:r>
              <a:rPr b="1" i="0" lang="en-US">
                <a:solidFill>
                  <a:srgbClr val="0D0D0D"/>
                </a:solidFill>
                <a:latin typeface="Arial"/>
                <a:ea typeface="Arial"/>
                <a:cs typeface="Arial"/>
                <a:sym typeface="Arial"/>
              </a:rPr>
              <a:t>Daha Yüksek Kalite:</a:t>
            </a:r>
            <a:r>
              <a:rPr b="0" i="0" lang="en-US">
                <a:solidFill>
                  <a:srgbClr val="0D0D0D"/>
                </a:solidFill>
                <a:latin typeface="Arial"/>
                <a:ea typeface="Arial"/>
                <a:cs typeface="Arial"/>
                <a:sym typeface="Arial"/>
              </a:rPr>
              <a:t> Agile, sürekli olarak çalışan ve geri bildirim alarak iyileştirilen işlevsel ürünlerin geliştirilmesini teşvik eder. Bu, ürünün kalitesini artırır ve hataların erken tespit edilmesini sağlar. Ayrıca, sürekli entegrasyon ve otomasyon gibi Agile uygulamaları, yazılımın daha güvenilir ve istikrarlı olmasını sağlar.</a:t>
            </a:r>
            <a:endParaRPr/>
          </a:p>
          <a:p>
            <a:pPr indent="-76200" lvl="0" marL="0" rtl="0" algn="l">
              <a:spcBef>
                <a:spcPts val="0"/>
              </a:spcBef>
              <a:spcAft>
                <a:spcPts val="0"/>
              </a:spcAft>
              <a:buClr>
                <a:srgbClr val="0D0D0D"/>
              </a:buClr>
              <a:buSzPts val="1200"/>
              <a:buFont typeface="Play"/>
              <a:buAutoNum type="arabicPeriod"/>
            </a:pPr>
            <a:r>
              <a:rPr b="1" i="0" lang="en-US">
                <a:solidFill>
                  <a:srgbClr val="0D0D0D"/>
                </a:solidFill>
                <a:latin typeface="Arial"/>
                <a:ea typeface="Arial"/>
                <a:cs typeface="Arial"/>
                <a:sym typeface="Arial"/>
              </a:rPr>
              <a:t>Ekipler Arası Motivasyonun Artırılması:</a:t>
            </a:r>
            <a:r>
              <a:rPr b="0" i="0" lang="en-US">
                <a:solidFill>
                  <a:srgbClr val="0D0D0D"/>
                </a:solidFill>
                <a:latin typeface="Arial"/>
                <a:ea typeface="Arial"/>
                <a:cs typeface="Arial"/>
                <a:sym typeface="Arial"/>
              </a:rPr>
              <a:t> Agile, ekiplerin kendi kendini organize etmesine ve sorumluluk almasına olanak tanır. Ekipler, Sprint hedeflerine ulaşmak için birlikte çalışırken, katılım ve motivasyonları artar. Ayrıca, şeffaflık ve paylaşılan sorumluluklar, ekipler arasındaki güveni ve işbirliğini artırır.</a:t>
            </a:r>
            <a:endParaRPr/>
          </a:p>
          <a:p>
            <a:pPr indent="-76200" lvl="0" marL="0" rtl="0" algn="l">
              <a:spcBef>
                <a:spcPts val="0"/>
              </a:spcBef>
              <a:spcAft>
                <a:spcPts val="0"/>
              </a:spcAft>
              <a:buClr>
                <a:srgbClr val="0D0D0D"/>
              </a:buClr>
              <a:buSzPts val="1200"/>
              <a:buFont typeface="Play"/>
              <a:buAutoNum type="arabicPeriod"/>
            </a:pPr>
            <a:r>
              <a:rPr b="1" i="0" lang="en-US">
                <a:solidFill>
                  <a:srgbClr val="0D0D0D"/>
                </a:solidFill>
                <a:latin typeface="Arial"/>
                <a:ea typeface="Arial"/>
                <a:cs typeface="Arial"/>
                <a:sym typeface="Arial"/>
              </a:rPr>
              <a:t>Risklerin Azaltılması:</a:t>
            </a:r>
            <a:r>
              <a:rPr b="0" i="0" lang="en-US">
                <a:solidFill>
                  <a:srgbClr val="0D0D0D"/>
                </a:solidFill>
                <a:latin typeface="Arial"/>
                <a:ea typeface="Arial"/>
                <a:cs typeface="Arial"/>
                <a:sym typeface="Arial"/>
              </a:rPr>
              <a:t> Agile, proje risklerini azaltmaya yardımcı olur. Kısa Sprint döngüleri ve düzenli geri bildirimler sayesinde, potansiyel riskler ve engeller erken tespit edilir ve çözülür. Bu da projenin başarı şansını artırır ve beklenmeyen sorunların ortaya çıkmasını önler.</a:t>
            </a:r>
            <a:endParaRPr/>
          </a:p>
          <a:p>
            <a:pPr indent="0" lvl="0" marL="0" rtl="0" algn="l">
              <a:spcBef>
                <a:spcPts val="0"/>
              </a:spcBef>
              <a:spcAft>
                <a:spcPts val="0"/>
              </a:spcAft>
              <a:buNone/>
            </a:pPr>
            <a:r>
              <a:t/>
            </a:r>
            <a:endParaRPr/>
          </a:p>
        </p:txBody>
      </p:sp>
      <p:sp>
        <p:nvSpPr>
          <p:cNvPr id="160" name="Google Shape;160;p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5" name="Google Shape;165;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6" name="Google Shape;166;p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2" name="Shape 22"/>
        <p:cNvGrpSpPr/>
        <p:nvPr/>
      </p:nvGrpSpPr>
      <p:grpSpPr>
        <a:xfrm>
          <a:off x="0" y="0"/>
          <a:ext cx="0" cy="0"/>
          <a:chOff x="0" y="0"/>
          <a:chExt cx="0" cy="0"/>
        </a:xfrm>
      </p:grpSpPr>
      <p:sp>
        <p:nvSpPr>
          <p:cNvPr id="23" name="Google Shape;23;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Open Sans"/>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 name="Google Shape;24;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SzPts val="2400"/>
              <a:buNone/>
              <a:defRPr sz="2400"/>
            </a:lvl1pPr>
            <a:lvl2pPr lvl="1" algn="ctr">
              <a:lnSpc>
                <a:spcPct val="90000"/>
              </a:lnSpc>
              <a:spcBef>
                <a:spcPts val="500"/>
              </a:spcBef>
              <a:spcAft>
                <a:spcPts val="0"/>
              </a:spcAft>
              <a:buSzPts val="2000"/>
              <a:buNone/>
              <a:defRPr sz="2000"/>
            </a:lvl2pPr>
            <a:lvl3pPr lvl="2" algn="ctr">
              <a:lnSpc>
                <a:spcPct val="90000"/>
              </a:lnSpc>
              <a:spcBef>
                <a:spcPts val="500"/>
              </a:spcBef>
              <a:spcAft>
                <a:spcPts val="0"/>
              </a:spcAft>
              <a:buSzPts val="1800"/>
              <a:buNone/>
              <a:defRPr sz="1800"/>
            </a:lvl3pPr>
            <a:lvl4pPr lvl="3" algn="ctr">
              <a:lnSpc>
                <a:spcPct val="90000"/>
              </a:lnSpc>
              <a:spcBef>
                <a:spcPts val="500"/>
              </a:spcBef>
              <a:spcAft>
                <a:spcPts val="0"/>
              </a:spcAft>
              <a:buSzPts val="1600"/>
              <a:buNone/>
              <a:defRPr sz="1600"/>
            </a:lvl4pPr>
            <a:lvl5pPr lvl="4" algn="ctr">
              <a:lnSpc>
                <a:spcPct val="90000"/>
              </a:lnSpc>
              <a:spcBef>
                <a:spcPts val="500"/>
              </a:spcBef>
              <a:spcAft>
                <a:spcPts val="0"/>
              </a:spcAft>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5" name="Google Shape;25;p2"/>
          <p:cNvSpPr txBox="1"/>
          <p:nvPr>
            <p:ph idx="10" type="dt"/>
          </p:nvPr>
        </p:nvSpPr>
        <p:spPr>
          <a:xfrm>
            <a:off x="838200" y="640080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2"/>
          <p:cNvSpPr txBox="1"/>
          <p:nvPr>
            <p:ph idx="11" type="ftr"/>
          </p:nvPr>
        </p:nvSpPr>
        <p:spPr>
          <a:xfrm>
            <a:off x="4038600" y="640080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2"/>
          <p:cNvSpPr txBox="1"/>
          <p:nvPr>
            <p:ph idx="12" type="sldNum"/>
          </p:nvPr>
        </p:nvSpPr>
        <p:spPr>
          <a:xfrm>
            <a:off x="8610600" y="640080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9" name="Shape 79"/>
        <p:cNvGrpSpPr/>
        <p:nvPr/>
      </p:nvGrpSpPr>
      <p:grpSpPr>
        <a:xfrm>
          <a:off x="0" y="0"/>
          <a:ext cx="0" cy="0"/>
          <a:chOff x="0" y="0"/>
          <a:chExt cx="0" cy="0"/>
        </a:xfrm>
      </p:grpSpPr>
      <p:sp>
        <p:nvSpPr>
          <p:cNvPr id="80" name="Google Shape;80;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1" name="Google Shape;81;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SzPts val="1800"/>
              <a:buChar char="+"/>
              <a:defRPr/>
            </a:lvl1pPr>
            <a:lvl2pPr indent="-342900" lvl="1" marL="914400" algn="l">
              <a:lnSpc>
                <a:spcPct val="90000"/>
              </a:lnSpc>
              <a:spcBef>
                <a:spcPts val="500"/>
              </a:spcBef>
              <a:spcAft>
                <a:spcPts val="0"/>
              </a:spcAft>
              <a:buSzPts val="1800"/>
              <a:buChar char="o"/>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o"/>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2" name="Google Shape;82;p11"/>
          <p:cNvSpPr txBox="1"/>
          <p:nvPr>
            <p:ph idx="10" type="dt"/>
          </p:nvPr>
        </p:nvSpPr>
        <p:spPr>
          <a:xfrm>
            <a:off x="838200" y="640080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1"/>
          <p:cNvSpPr txBox="1"/>
          <p:nvPr>
            <p:ph idx="11" type="ftr"/>
          </p:nvPr>
        </p:nvSpPr>
        <p:spPr>
          <a:xfrm>
            <a:off x="4038600" y="640080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11"/>
          <p:cNvSpPr txBox="1"/>
          <p:nvPr>
            <p:ph idx="12" type="sldNum"/>
          </p:nvPr>
        </p:nvSpPr>
        <p:spPr>
          <a:xfrm>
            <a:off x="8610600" y="640080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5" name="Shape 85"/>
        <p:cNvGrpSpPr/>
        <p:nvPr/>
      </p:nvGrpSpPr>
      <p:grpSpPr>
        <a:xfrm>
          <a:off x="0" y="0"/>
          <a:ext cx="0" cy="0"/>
          <a:chOff x="0" y="0"/>
          <a:chExt cx="0" cy="0"/>
        </a:xfrm>
      </p:grpSpPr>
      <p:sp>
        <p:nvSpPr>
          <p:cNvPr id="86" name="Google Shape;86;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7" name="Google Shape;87;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SzPts val="1800"/>
              <a:buChar char="+"/>
              <a:defRPr/>
            </a:lvl1pPr>
            <a:lvl2pPr indent="-342900" lvl="1" marL="914400" algn="l">
              <a:lnSpc>
                <a:spcPct val="90000"/>
              </a:lnSpc>
              <a:spcBef>
                <a:spcPts val="500"/>
              </a:spcBef>
              <a:spcAft>
                <a:spcPts val="0"/>
              </a:spcAft>
              <a:buSzPts val="1800"/>
              <a:buChar char="o"/>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o"/>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8" name="Google Shape;88;p12"/>
          <p:cNvSpPr txBox="1"/>
          <p:nvPr>
            <p:ph idx="10" type="dt"/>
          </p:nvPr>
        </p:nvSpPr>
        <p:spPr>
          <a:xfrm>
            <a:off x="838200" y="640080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12"/>
          <p:cNvSpPr txBox="1"/>
          <p:nvPr>
            <p:ph idx="11" type="ftr"/>
          </p:nvPr>
        </p:nvSpPr>
        <p:spPr>
          <a:xfrm>
            <a:off x="4038600" y="640080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12"/>
          <p:cNvSpPr txBox="1"/>
          <p:nvPr>
            <p:ph idx="12" type="sldNum"/>
          </p:nvPr>
        </p:nvSpPr>
        <p:spPr>
          <a:xfrm>
            <a:off x="8610600" y="640080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8" name="Shape 28"/>
        <p:cNvGrpSpPr/>
        <p:nvPr/>
      </p:nvGrpSpPr>
      <p:grpSpPr>
        <a:xfrm>
          <a:off x="0" y="0"/>
          <a:ext cx="0" cy="0"/>
          <a:chOff x="0" y="0"/>
          <a:chExt cx="0" cy="0"/>
        </a:xfrm>
      </p:grpSpPr>
      <p:sp>
        <p:nvSpPr>
          <p:cNvPr id="29" name="Google Shape;29;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SzPts val="1800"/>
              <a:buChar char="+"/>
              <a:defRPr/>
            </a:lvl1pPr>
            <a:lvl2pPr indent="-381000" lvl="1" marL="914400" algn="l">
              <a:lnSpc>
                <a:spcPct val="90000"/>
              </a:lnSpc>
              <a:spcBef>
                <a:spcPts val="500"/>
              </a:spcBef>
              <a:spcAft>
                <a:spcPts val="0"/>
              </a:spcAft>
              <a:buSzPts val="2400"/>
              <a:buFont typeface="Courier New"/>
              <a:buChar char="o"/>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Font typeface="Courier New"/>
              <a:buChar char="o"/>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1" name="Google Shape;31;p3"/>
          <p:cNvSpPr txBox="1"/>
          <p:nvPr>
            <p:ph idx="10" type="dt"/>
          </p:nvPr>
        </p:nvSpPr>
        <p:spPr>
          <a:xfrm>
            <a:off x="838200" y="640080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3"/>
          <p:cNvSpPr txBox="1"/>
          <p:nvPr>
            <p:ph idx="11" type="ftr"/>
          </p:nvPr>
        </p:nvSpPr>
        <p:spPr>
          <a:xfrm>
            <a:off x="4038600" y="640080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3"/>
          <p:cNvSpPr txBox="1"/>
          <p:nvPr>
            <p:ph idx="12" type="sldNum"/>
          </p:nvPr>
        </p:nvSpPr>
        <p:spPr>
          <a:xfrm>
            <a:off x="8610600" y="640080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4" name="Shape 34"/>
        <p:cNvGrpSpPr/>
        <p:nvPr/>
      </p:nvGrpSpPr>
      <p:grpSpPr>
        <a:xfrm>
          <a:off x="0" y="0"/>
          <a:ext cx="0" cy="0"/>
          <a:chOff x="0" y="0"/>
          <a:chExt cx="0" cy="0"/>
        </a:xfrm>
      </p:grpSpPr>
      <p:sp>
        <p:nvSpPr>
          <p:cNvPr id="35" name="Google Shape;35;p4"/>
          <p:cNvSpPr txBox="1"/>
          <p:nvPr>
            <p:ph idx="10" type="dt"/>
          </p:nvPr>
        </p:nvSpPr>
        <p:spPr>
          <a:xfrm>
            <a:off x="838200" y="640080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4"/>
          <p:cNvSpPr txBox="1"/>
          <p:nvPr>
            <p:ph idx="11" type="ftr"/>
          </p:nvPr>
        </p:nvSpPr>
        <p:spPr>
          <a:xfrm>
            <a:off x="4038600" y="640080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4"/>
          <p:cNvSpPr txBox="1"/>
          <p:nvPr>
            <p:ph idx="12" type="sldNum"/>
          </p:nvPr>
        </p:nvSpPr>
        <p:spPr>
          <a:xfrm>
            <a:off x="8610600" y="640080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8" name="Shape 38"/>
        <p:cNvGrpSpPr/>
        <p:nvPr/>
      </p:nvGrpSpPr>
      <p:grpSpPr>
        <a:xfrm>
          <a:off x="0" y="0"/>
          <a:ext cx="0" cy="0"/>
          <a:chOff x="0" y="0"/>
          <a:chExt cx="0" cy="0"/>
        </a:xfrm>
      </p:grpSpPr>
      <p:sp>
        <p:nvSpPr>
          <p:cNvPr id="39" name="Google Shape;39;p5"/>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Open Sans"/>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5"/>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SzPts val="2400"/>
              <a:buNone/>
              <a:defRPr sz="2400">
                <a:solidFill>
                  <a:srgbClr val="888888"/>
                </a:solidFill>
              </a:defRPr>
            </a:lvl1pPr>
            <a:lvl2pPr indent="-228600" lvl="1" marL="914400" algn="l">
              <a:lnSpc>
                <a:spcPct val="90000"/>
              </a:lnSpc>
              <a:spcBef>
                <a:spcPts val="500"/>
              </a:spcBef>
              <a:spcAft>
                <a:spcPts val="0"/>
              </a:spcAft>
              <a:buSzPts val="2000"/>
              <a:buNone/>
              <a:defRPr sz="2000">
                <a:solidFill>
                  <a:srgbClr val="888888"/>
                </a:solidFill>
              </a:defRPr>
            </a:lvl2pPr>
            <a:lvl3pPr indent="-228600" lvl="2" marL="1371600" algn="l">
              <a:lnSpc>
                <a:spcPct val="90000"/>
              </a:lnSpc>
              <a:spcBef>
                <a:spcPts val="500"/>
              </a:spcBef>
              <a:spcAft>
                <a:spcPts val="0"/>
              </a:spcAft>
              <a:buSzPts val="1800"/>
              <a:buNone/>
              <a:defRPr sz="1800">
                <a:solidFill>
                  <a:srgbClr val="888888"/>
                </a:solidFill>
              </a:defRPr>
            </a:lvl3pPr>
            <a:lvl4pPr indent="-228600" lvl="3" marL="1828800" algn="l">
              <a:lnSpc>
                <a:spcPct val="90000"/>
              </a:lnSpc>
              <a:spcBef>
                <a:spcPts val="500"/>
              </a:spcBef>
              <a:spcAft>
                <a:spcPts val="0"/>
              </a:spcAft>
              <a:buSzPts val="1600"/>
              <a:buNone/>
              <a:defRPr sz="1600">
                <a:solidFill>
                  <a:srgbClr val="888888"/>
                </a:solidFill>
              </a:defRPr>
            </a:lvl4pPr>
            <a:lvl5pPr indent="-228600" lvl="4" marL="2286000" algn="l">
              <a:lnSpc>
                <a:spcPct val="90000"/>
              </a:lnSpc>
              <a:spcBef>
                <a:spcPts val="500"/>
              </a:spcBef>
              <a:spcAft>
                <a:spcPts val="0"/>
              </a:spcAft>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41" name="Google Shape;41;p5"/>
          <p:cNvSpPr txBox="1"/>
          <p:nvPr>
            <p:ph idx="10" type="dt"/>
          </p:nvPr>
        </p:nvSpPr>
        <p:spPr>
          <a:xfrm>
            <a:off x="838200" y="640080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5"/>
          <p:cNvSpPr txBox="1"/>
          <p:nvPr>
            <p:ph idx="11" type="ftr"/>
          </p:nvPr>
        </p:nvSpPr>
        <p:spPr>
          <a:xfrm>
            <a:off x="4038600" y="640080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5"/>
          <p:cNvSpPr txBox="1"/>
          <p:nvPr>
            <p:ph idx="12" type="sldNum"/>
          </p:nvPr>
        </p:nvSpPr>
        <p:spPr>
          <a:xfrm>
            <a:off x="8610600" y="640080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4" name="Shape 44"/>
        <p:cNvGrpSpPr/>
        <p:nvPr/>
      </p:nvGrpSpPr>
      <p:grpSpPr>
        <a:xfrm>
          <a:off x="0" y="0"/>
          <a:ext cx="0" cy="0"/>
          <a:chOff x="0" y="0"/>
          <a:chExt cx="0" cy="0"/>
        </a:xfrm>
      </p:grpSpPr>
      <p:sp>
        <p:nvSpPr>
          <p:cNvPr id="45" name="Google Shape;45;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6"/>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SzPts val="1800"/>
              <a:buChar char="+"/>
              <a:defRPr/>
            </a:lvl1pPr>
            <a:lvl2pPr indent="-342900" lvl="1" marL="914400" algn="l">
              <a:lnSpc>
                <a:spcPct val="90000"/>
              </a:lnSpc>
              <a:spcBef>
                <a:spcPts val="500"/>
              </a:spcBef>
              <a:spcAft>
                <a:spcPts val="0"/>
              </a:spcAft>
              <a:buSzPts val="1800"/>
              <a:buChar char="o"/>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o"/>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7" name="Google Shape;47;p6"/>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SzPts val="1800"/>
              <a:buChar char="+"/>
              <a:defRPr/>
            </a:lvl1pPr>
            <a:lvl2pPr indent="-342900" lvl="1" marL="914400" algn="l">
              <a:lnSpc>
                <a:spcPct val="90000"/>
              </a:lnSpc>
              <a:spcBef>
                <a:spcPts val="500"/>
              </a:spcBef>
              <a:spcAft>
                <a:spcPts val="0"/>
              </a:spcAft>
              <a:buSzPts val="1800"/>
              <a:buChar char="o"/>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o"/>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8" name="Google Shape;48;p6"/>
          <p:cNvSpPr txBox="1"/>
          <p:nvPr>
            <p:ph idx="10" type="dt"/>
          </p:nvPr>
        </p:nvSpPr>
        <p:spPr>
          <a:xfrm>
            <a:off x="838200" y="640080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6"/>
          <p:cNvSpPr txBox="1"/>
          <p:nvPr>
            <p:ph idx="11" type="ftr"/>
          </p:nvPr>
        </p:nvSpPr>
        <p:spPr>
          <a:xfrm>
            <a:off x="4038600" y="640080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6"/>
          <p:cNvSpPr txBox="1"/>
          <p:nvPr>
            <p:ph idx="12" type="sldNum"/>
          </p:nvPr>
        </p:nvSpPr>
        <p:spPr>
          <a:xfrm>
            <a:off x="8610600" y="640080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1" name="Shape 51"/>
        <p:cNvGrpSpPr/>
        <p:nvPr/>
      </p:nvGrpSpPr>
      <p:grpSpPr>
        <a:xfrm>
          <a:off x="0" y="0"/>
          <a:ext cx="0" cy="0"/>
          <a:chOff x="0" y="0"/>
          <a:chExt cx="0" cy="0"/>
        </a:xfrm>
      </p:grpSpPr>
      <p:sp>
        <p:nvSpPr>
          <p:cNvPr id="52" name="Google Shape;52;p7"/>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3" name="Google Shape;53;p7"/>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SzPts val="2400"/>
              <a:buNone/>
              <a:defRPr b="1" sz="2400"/>
            </a:lvl1pPr>
            <a:lvl2pPr indent="-228600" lvl="1" marL="914400" algn="l">
              <a:lnSpc>
                <a:spcPct val="90000"/>
              </a:lnSpc>
              <a:spcBef>
                <a:spcPts val="500"/>
              </a:spcBef>
              <a:spcAft>
                <a:spcPts val="0"/>
              </a:spcAft>
              <a:buSzPts val="2000"/>
              <a:buNone/>
              <a:defRPr b="1" sz="2000"/>
            </a:lvl2pPr>
            <a:lvl3pPr indent="-228600" lvl="2" marL="1371600" algn="l">
              <a:lnSpc>
                <a:spcPct val="90000"/>
              </a:lnSpc>
              <a:spcBef>
                <a:spcPts val="500"/>
              </a:spcBef>
              <a:spcAft>
                <a:spcPts val="0"/>
              </a:spcAft>
              <a:buSzPts val="1800"/>
              <a:buNone/>
              <a:defRPr b="1" sz="1800"/>
            </a:lvl3pPr>
            <a:lvl4pPr indent="-228600" lvl="3" marL="1828800" algn="l">
              <a:lnSpc>
                <a:spcPct val="90000"/>
              </a:lnSpc>
              <a:spcBef>
                <a:spcPts val="500"/>
              </a:spcBef>
              <a:spcAft>
                <a:spcPts val="0"/>
              </a:spcAft>
              <a:buSzPts val="1600"/>
              <a:buNone/>
              <a:defRPr b="1" sz="1600"/>
            </a:lvl4pPr>
            <a:lvl5pPr indent="-228600" lvl="4" marL="2286000" algn="l">
              <a:lnSpc>
                <a:spcPct val="90000"/>
              </a:lnSpc>
              <a:spcBef>
                <a:spcPts val="500"/>
              </a:spcBef>
              <a:spcAft>
                <a:spcPts val="0"/>
              </a:spcAft>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4" name="Google Shape;54;p7"/>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SzPts val="1800"/>
              <a:buChar char="+"/>
              <a:defRPr/>
            </a:lvl1pPr>
            <a:lvl2pPr indent="-342900" lvl="1" marL="914400" algn="l">
              <a:lnSpc>
                <a:spcPct val="90000"/>
              </a:lnSpc>
              <a:spcBef>
                <a:spcPts val="500"/>
              </a:spcBef>
              <a:spcAft>
                <a:spcPts val="0"/>
              </a:spcAft>
              <a:buSzPts val="1800"/>
              <a:buChar char="o"/>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o"/>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5" name="Google Shape;55;p7"/>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SzPts val="2400"/>
              <a:buNone/>
              <a:defRPr b="1" sz="2400"/>
            </a:lvl1pPr>
            <a:lvl2pPr indent="-228600" lvl="1" marL="914400" algn="l">
              <a:lnSpc>
                <a:spcPct val="90000"/>
              </a:lnSpc>
              <a:spcBef>
                <a:spcPts val="500"/>
              </a:spcBef>
              <a:spcAft>
                <a:spcPts val="0"/>
              </a:spcAft>
              <a:buSzPts val="2000"/>
              <a:buNone/>
              <a:defRPr b="1" sz="2000"/>
            </a:lvl2pPr>
            <a:lvl3pPr indent="-228600" lvl="2" marL="1371600" algn="l">
              <a:lnSpc>
                <a:spcPct val="90000"/>
              </a:lnSpc>
              <a:spcBef>
                <a:spcPts val="500"/>
              </a:spcBef>
              <a:spcAft>
                <a:spcPts val="0"/>
              </a:spcAft>
              <a:buSzPts val="1800"/>
              <a:buNone/>
              <a:defRPr b="1" sz="1800"/>
            </a:lvl3pPr>
            <a:lvl4pPr indent="-228600" lvl="3" marL="1828800" algn="l">
              <a:lnSpc>
                <a:spcPct val="90000"/>
              </a:lnSpc>
              <a:spcBef>
                <a:spcPts val="500"/>
              </a:spcBef>
              <a:spcAft>
                <a:spcPts val="0"/>
              </a:spcAft>
              <a:buSzPts val="1600"/>
              <a:buNone/>
              <a:defRPr b="1" sz="1600"/>
            </a:lvl4pPr>
            <a:lvl5pPr indent="-228600" lvl="4" marL="2286000" algn="l">
              <a:lnSpc>
                <a:spcPct val="90000"/>
              </a:lnSpc>
              <a:spcBef>
                <a:spcPts val="500"/>
              </a:spcBef>
              <a:spcAft>
                <a:spcPts val="0"/>
              </a:spcAft>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6" name="Google Shape;56;p7"/>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SzPts val="1800"/>
              <a:buChar char="+"/>
              <a:defRPr/>
            </a:lvl1pPr>
            <a:lvl2pPr indent="-342900" lvl="1" marL="914400" algn="l">
              <a:lnSpc>
                <a:spcPct val="90000"/>
              </a:lnSpc>
              <a:spcBef>
                <a:spcPts val="500"/>
              </a:spcBef>
              <a:spcAft>
                <a:spcPts val="0"/>
              </a:spcAft>
              <a:buSzPts val="1800"/>
              <a:buChar char="o"/>
              <a:defRPr/>
            </a:lvl2pPr>
            <a:lvl3pPr indent="-342900" lvl="2" marL="1371600" algn="l">
              <a:lnSpc>
                <a:spcPct val="90000"/>
              </a:lnSpc>
              <a:spcBef>
                <a:spcPts val="500"/>
              </a:spcBef>
              <a:spcAft>
                <a:spcPts val="0"/>
              </a:spcAft>
              <a:buSzPts val="1800"/>
              <a:buChar char="+"/>
              <a:defRPr/>
            </a:lvl3pPr>
            <a:lvl4pPr indent="-342900" lvl="3" marL="1828800" algn="l">
              <a:lnSpc>
                <a:spcPct val="90000"/>
              </a:lnSpc>
              <a:spcBef>
                <a:spcPts val="500"/>
              </a:spcBef>
              <a:spcAft>
                <a:spcPts val="0"/>
              </a:spcAft>
              <a:buSzPts val="1800"/>
              <a:buChar char="o"/>
              <a:defRPr/>
            </a:lvl4pPr>
            <a:lvl5pPr indent="-342900" lvl="4" marL="2286000" algn="l">
              <a:lnSpc>
                <a:spcPct val="90000"/>
              </a:lnSpc>
              <a:spcBef>
                <a:spcPts val="500"/>
              </a:spcBef>
              <a:spcAft>
                <a:spcPts val="0"/>
              </a:spcAft>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7" name="Google Shape;57;p7"/>
          <p:cNvSpPr txBox="1"/>
          <p:nvPr>
            <p:ph idx="10" type="dt"/>
          </p:nvPr>
        </p:nvSpPr>
        <p:spPr>
          <a:xfrm>
            <a:off x="838200" y="640080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7"/>
          <p:cNvSpPr txBox="1"/>
          <p:nvPr>
            <p:ph idx="11" type="ftr"/>
          </p:nvPr>
        </p:nvSpPr>
        <p:spPr>
          <a:xfrm>
            <a:off x="4038600" y="640080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7"/>
          <p:cNvSpPr txBox="1"/>
          <p:nvPr>
            <p:ph idx="12" type="sldNum"/>
          </p:nvPr>
        </p:nvSpPr>
        <p:spPr>
          <a:xfrm>
            <a:off x="8610600" y="640080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0" name="Shape 60"/>
        <p:cNvGrpSpPr/>
        <p:nvPr/>
      </p:nvGrpSpPr>
      <p:grpSpPr>
        <a:xfrm>
          <a:off x="0" y="0"/>
          <a:ext cx="0" cy="0"/>
          <a:chOff x="0" y="0"/>
          <a:chExt cx="0" cy="0"/>
        </a:xfrm>
      </p:grpSpPr>
      <p:sp>
        <p:nvSpPr>
          <p:cNvPr id="61" name="Google Shape;61;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2" name="Google Shape;62;p8"/>
          <p:cNvSpPr txBox="1"/>
          <p:nvPr>
            <p:ph idx="10" type="dt"/>
          </p:nvPr>
        </p:nvSpPr>
        <p:spPr>
          <a:xfrm>
            <a:off x="838200" y="640080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8"/>
          <p:cNvSpPr txBox="1"/>
          <p:nvPr>
            <p:ph idx="11" type="ftr"/>
          </p:nvPr>
        </p:nvSpPr>
        <p:spPr>
          <a:xfrm>
            <a:off x="4038600" y="640080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8"/>
          <p:cNvSpPr txBox="1"/>
          <p:nvPr>
            <p:ph idx="12" type="sldNum"/>
          </p:nvPr>
        </p:nvSpPr>
        <p:spPr>
          <a:xfrm>
            <a:off x="8610600" y="640080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5" name="Shape 65"/>
        <p:cNvGrpSpPr/>
        <p:nvPr/>
      </p:nvGrpSpPr>
      <p:grpSpPr>
        <a:xfrm>
          <a:off x="0" y="0"/>
          <a:ext cx="0" cy="0"/>
          <a:chOff x="0" y="0"/>
          <a:chExt cx="0" cy="0"/>
        </a:xfrm>
      </p:grpSpPr>
      <p:sp>
        <p:nvSpPr>
          <p:cNvPr id="66" name="Google Shape;66;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Open Sans"/>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SzPts val="3200"/>
              <a:buChar char="+"/>
              <a:defRPr sz="3200"/>
            </a:lvl1pPr>
            <a:lvl2pPr indent="-406400" lvl="1" marL="914400" algn="l">
              <a:lnSpc>
                <a:spcPct val="90000"/>
              </a:lnSpc>
              <a:spcBef>
                <a:spcPts val="500"/>
              </a:spcBef>
              <a:spcAft>
                <a:spcPts val="0"/>
              </a:spcAft>
              <a:buSzPts val="2800"/>
              <a:buChar char="o"/>
              <a:defRPr sz="2800"/>
            </a:lvl2pPr>
            <a:lvl3pPr indent="-381000" lvl="2" marL="1371600" algn="l">
              <a:lnSpc>
                <a:spcPct val="90000"/>
              </a:lnSpc>
              <a:spcBef>
                <a:spcPts val="500"/>
              </a:spcBef>
              <a:spcAft>
                <a:spcPts val="0"/>
              </a:spcAft>
              <a:buSzPts val="2400"/>
              <a:buChar char="+"/>
              <a:defRPr sz="2400"/>
            </a:lvl3pPr>
            <a:lvl4pPr indent="-355600" lvl="3" marL="1828800" algn="l">
              <a:lnSpc>
                <a:spcPct val="90000"/>
              </a:lnSpc>
              <a:spcBef>
                <a:spcPts val="500"/>
              </a:spcBef>
              <a:spcAft>
                <a:spcPts val="0"/>
              </a:spcAft>
              <a:buSzPts val="2000"/>
              <a:buChar char="o"/>
              <a:defRPr sz="2000"/>
            </a:lvl4pPr>
            <a:lvl5pPr indent="-355600" lvl="4" marL="2286000" algn="l">
              <a:lnSpc>
                <a:spcPct val="90000"/>
              </a:lnSpc>
              <a:spcBef>
                <a:spcPts val="500"/>
              </a:spcBef>
              <a:spcAft>
                <a:spcPts val="0"/>
              </a:spcAft>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8" name="Google Shape;68;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SzPts val="1600"/>
              <a:buNone/>
              <a:defRPr sz="1600"/>
            </a:lvl1pPr>
            <a:lvl2pPr indent="-228600" lvl="1" marL="914400" algn="l">
              <a:lnSpc>
                <a:spcPct val="90000"/>
              </a:lnSpc>
              <a:spcBef>
                <a:spcPts val="500"/>
              </a:spcBef>
              <a:spcAft>
                <a:spcPts val="0"/>
              </a:spcAft>
              <a:buSzPts val="1400"/>
              <a:buNone/>
              <a:defRPr sz="1400"/>
            </a:lvl2pPr>
            <a:lvl3pPr indent="-228600" lvl="2" marL="1371600" algn="l">
              <a:lnSpc>
                <a:spcPct val="90000"/>
              </a:lnSpc>
              <a:spcBef>
                <a:spcPts val="500"/>
              </a:spcBef>
              <a:spcAft>
                <a:spcPts val="0"/>
              </a:spcAft>
              <a:buSzPts val="1200"/>
              <a:buNone/>
              <a:defRPr sz="1200"/>
            </a:lvl3pPr>
            <a:lvl4pPr indent="-228600" lvl="3" marL="1828800" algn="l">
              <a:lnSpc>
                <a:spcPct val="90000"/>
              </a:lnSpc>
              <a:spcBef>
                <a:spcPts val="500"/>
              </a:spcBef>
              <a:spcAft>
                <a:spcPts val="0"/>
              </a:spcAft>
              <a:buSzPts val="1000"/>
              <a:buNone/>
              <a:defRPr sz="1000"/>
            </a:lvl4pPr>
            <a:lvl5pPr indent="-228600" lvl="4" marL="2286000" algn="l">
              <a:lnSpc>
                <a:spcPct val="90000"/>
              </a:lnSpc>
              <a:spcBef>
                <a:spcPts val="500"/>
              </a:spcBef>
              <a:spcAft>
                <a:spcPts val="0"/>
              </a:spcAft>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9"/>
          <p:cNvSpPr txBox="1"/>
          <p:nvPr>
            <p:ph idx="10" type="dt"/>
          </p:nvPr>
        </p:nvSpPr>
        <p:spPr>
          <a:xfrm>
            <a:off x="838200" y="640080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9"/>
          <p:cNvSpPr txBox="1"/>
          <p:nvPr>
            <p:ph idx="11" type="ftr"/>
          </p:nvPr>
        </p:nvSpPr>
        <p:spPr>
          <a:xfrm>
            <a:off x="4038600" y="640080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9"/>
          <p:cNvSpPr txBox="1"/>
          <p:nvPr>
            <p:ph idx="12" type="sldNum"/>
          </p:nvPr>
        </p:nvSpPr>
        <p:spPr>
          <a:xfrm>
            <a:off x="8610600" y="640080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2" name="Shape 72"/>
        <p:cNvGrpSpPr/>
        <p:nvPr/>
      </p:nvGrpSpPr>
      <p:grpSpPr>
        <a:xfrm>
          <a:off x="0" y="0"/>
          <a:ext cx="0" cy="0"/>
          <a:chOff x="0" y="0"/>
          <a:chExt cx="0" cy="0"/>
        </a:xfrm>
      </p:grpSpPr>
      <p:sp>
        <p:nvSpPr>
          <p:cNvPr id="73" name="Google Shape;73;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Open Sans"/>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0"/>
          <p:cNvSpPr/>
          <p:nvPr>
            <p:ph idx="2" type="pic"/>
          </p:nvPr>
        </p:nvSpPr>
        <p:spPr>
          <a:xfrm>
            <a:off x="5183188" y="987425"/>
            <a:ext cx="6172200" cy="4873625"/>
          </a:xfrm>
          <a:prstGeom prst="rect">
            <a:avLst/>
          </a:prstGeom>
          <a:noFill/>
          <a:ln>
            <a:noFill/>
          </a:ln>
        </p:spPr>
      </p:sp>
      <p:sp>
        <p:nvSpPr>
          <p:cNvPr id="75" name="Google Shape;75;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SzPts val="1600"/>
              <a:buNone/>
              <a:defRPr sz="1600"/>
            </a:lvl1pPr>
            <a:lvl2pPr indent="-228600" lvl="1" marL="914400" algn="l">
              <a:lnSpc>
                <a:spcPct val="90000"/>
              </a:lnSpc>
              <a:spcBef>
                <a:spcPts val="500"/>
              </a:spcBef>
              <a:spcAft>
                <a:spcPts val="0"/>
              </a:spcAft>
              <a:buSzPts val="1400"/>
              <a:buNone/>
              <a:defRPr sz="1400"/>
            </a:lvl2pPr>
            <a:lvl3pPr indent="-228600" lvl="2" marL="1371600" algn="l">
              <a:lnSpc>
                <a:spcPct val="90000"/>
              </a:lnSpc>
              <a:spcBef>
                <a:spcPts val="500"/>
              </a:spcBef>
              <a:spcAft>
                <a:spcPts val="0"/>
              </a:spcAft>
              <a:buSzPts val="1200"/>
              <a:buNone/>
              <a:defRPr sz="1200"/>
            </a:lvl3pPr>
            <a:lvl4pPr indent="-228600" lvl="3" marL="1828800" algn="l">
              <a:lnSpc>
                <a:spcPct val="90000"/>
              </a:lnSpc>
              <a:spcBef>
                <a:spcPts val="500"/>
              </a:spcBef>
              <a:spcAft>
                <a:spcPts val="0"/>
              </a:spcAft>
              <a:buSzPts val="1000"/>
              <a:buNone/>
              <a:defRPr sz="1000"/>
            </a:lvl4pPr>
            <a:lvl5pPr indent="-228600" lvl="4" marL="2286000" algn="l">
              <a:lnSpc>
                <a:spcPct val="90000"/>
              </a:lnSpc>
              <a:spcBef>
                <a:spcPts val="500"/>
              </a:spcBef>
              <a:spcAft>
                <a:spcPts val="0"/>
              </a:spcAft>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6" name="Google Shape;76;p10"/>
          <p:cNvSpPr txBox="1"/>
          <p:nvPr>
            <p:ph idx="10" type="dt"/>
          </p:nvPr>
        </p:nvSpPr>
        <p:spPr>
          <a:xfrm>
            <a:off x="838200" y="640080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0"/>
          <p:cNvSpPr txBox="1"/>
          <p:nvPr>
            <p:ph idx="11" type="ftr"/>
          </p:nvPr>
        </p:nvSpPr>
        <p:spPr>
          <a:xfrm>
            <a:off x="4038600" y="640080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0"/>
          <p:cNvSpPr txBox="1"/>
          <p:nvPr>
            <p:ph idx="12" type="sldNum"/>
          </p:nvPr>
        </p:nvSpPr>
        <p:spPr>
          <a:xfrm>
            <a:off x="8610600" y="640080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grpSp>
        <p:nvGrpSpPr>
          <p:cNvPr id="10" name="Google Shape;10;p1"/>
          <p:cNvGrpSpPr/>
          <p:nvPr/>
        </p:nvGrpSpPr>
        <p:grpSpPr>
          <a:xfrm>
            <a:off x="-44951" y="-418135"/>
            <a:ext cx="11929296" cy="6782736"/>
            <a:chOff x="-44951" y="-418135"/>
            <a:chExt cx="11929296" cy="6782736"/>
          </a:xfrm>
        </p:grpSpPr>
        <p:sp>
          <p:nvSpPr>
            <p:cNvPr id="11" name="Google Shape;11;p1"/>
            <p:cNvSpPr/>
            <p:nvPr/>
          </p:nvSpPr>
          <p:spPr>
            <a:xfrm rot="2700000">
              <a:off x="175990" y="525742"/>
              <a:ext cx="1066799" cy="1066799"/>
            </a:xfrm>
            <a:custGeom>
              <a:rect b="b" l="l" r="r" t="t"/>
              <a:pathLst>
                <a:path extrusionOk="0" h="6859500" w="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solidFill>
              <a:schemeClr val="lt1"/>
            </a:solidFill>
            <a:ln>
              <a:noFill/>
            </a:ln>
            <a:effectLst>
              <a:outerShdw blurRad="101600" rotWithShape="0" dir="16200000" dist="38100">
                <a:srgbClr val="000000">
                  <a:alpha val="4705"/>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12" name="Google Shape;12;p1"/>
            <p:cNvSpPr/>
            <p:nvPr/>
          </p:nvSpPr>
          <p:spPr>
            <a:xfrm rot="2700000">
              <a:off x="8482021" y="62886"/>
              <a:ext cx="2322574" cy="2322574"/>
            </a:xfrm>
            <a:custGeom>
              <a:rect b="b" l="l" r="r" t="t"/>
              <a:pathLst>
                <a:path extrusionOk="0" h="6859500" w="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solidFill>
              <a:schemeClr val="lt1"/>
            </a:solidFill>
            <a:ln>
              <a:noFill/>
            </a:ln>
            <a:effectLst>
              <a:outerShdw blurRad="101600" rotWithShape="0" dir="16200000" dist="38100">
                <a:srgbClr val="000000">
                  <a:alpha val="4705"/>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13" name="Google Shape;13;p1"/>
            <p:cNvSpPr/>
            <p:nvPr/>
          </p:nvSpPr>
          <p:spPr>
            <a:xfrm rot="2700000">
              <a:off x="10578627" y="5015941"/>
              <a:ext cx="925287" cy="925287"/>
            </a:xfrm>
            <a:custGeom>
              <a:rect b="b" l="l" r="r" t="t"/>
              <a:pathLst>
                <a:path extrusionOk="0" h="6859500" w="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solidFill>
              <a:schemeClr val="lt1"/>
            </a:solidFill>
            <a:ln>
              <a:noFill/>
            </a:ln>
            <a:effectLst>
              <a:outerShdw blurRad="101600" rotWithShape="0" dir="16200000" dist="38100">
                <a:srgbClr val="000000">
                  <a:alpha val="4705"/>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14" name="Google Shape;14;p1"/>
            <p:cNvSpPr/>
            <p:nvPr/>
          </p:nvSpPr>
          <p:spPr>
            <a:xfrm rot="10800000">
              <a:off x="11622685" y="6102941"/>
              <a:ext cx="261660" cy="261660"/>
            </a:xfrm>
            <a:prstGeom prst="ellipse">
              <a:avLst/>
            </a:prstGeom>
            <a:solidFill>
              <a:schemeClr val="lt1"/>
            </a:solidFill>
            <a:ln>
              <a:noFill/>
            </a:ln>
            <a:effectLst>
              <a:outerShdw blurRad="101600" rotWithShape="0" dir="16200000" dist="38100">
                <a:srgbClr val="000000">
                  <a:alpha val="4705"/>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15" name="Google Shape;15;p1"/>
            <p:cNvSpPr/>
            <p:nvPr/>
          </p:nvSpPr>
          <p:spPr>
            <a:xfrm rot="10800000">
              <a:off x="11352354" y="406586"/>
              <a:ext cx="474023" cy="474023"/>
            </a:xfrm>
            <a:prstGeom prst="ellipse">
              <a:avLst/>
            </a:prstGeom>
            <a:solidFill>
              <a:schemeClr val="lt1"/>
            </a:solidFill>
            <a:ln>
              <a:noFill/>
            </a:ln>
            <a:effectLst>
              <a:outerShdw blurRad="101600" rotWithShape="0" dir="16200000" dist="38100">
                <a:srgbClr val="000000">
                  <a:alpha val="4705"/>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16" name="Google Shape;16;p1"/>
            <p:cNvSpPr/>
            <p:nvPr/>
          </p:nvSpPr>
          <p:spPr>
            <a:xfrm rot="10800000">
              <a:off x="1678231" y="427615"/>
              <a:ext cx="334385" cy="334385"/>
            </a:xfrm>
            <a:prstGeom prst="ellipse">
              <a:avLst/>
            </a:prstGeom>
            <a:solidFill>
              <a:schemeClr val="lt1"/>
            </a:solidFill>
            <a:ln>
              <a:noFill/>
            </a:ln>
            <a:effectLst>
              <a:outerShdw blurRad="101600" rotWithShape="0" dir="16200000" dist="38100">
                <a:srgbClr val="000000">
                  <a:alpha val="4705"/>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grpSp>
      <p:sp>
        <p:nvSpPr>
          <p:cNvPr id="17" name="Google Shape;17;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Open Sans"/>
              <a:buNone/>
              <a:defRPr b="0" i="0" sz="4400" u="none" cap="none" strike="noStrike">
                <a:solidFill>
                  <a:schemeClr val="dk1"/>
                </a:solidFill>
                <a:latin typeface="Open Sans"/>
                <a:ea typeface="Open Sans"/>
                <a:cs typeface="Open Sans"/>
                <a:sym typeface="Open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8" name="Google Shape;18;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accent1"/>
              </a:buClr>
              <a:buSzPts val="2800"/>
              <a:buFont typeface="Quattrocento Sans"/>
              <a:buChar char="+"/>
              <a:defRPr b="0" i="0" sz="2800" u="none" cap="none" strike="noStrike">
                <a:solidFill>
                  <a:schemeClr val="dk1"/>
                </a:solidFill>
                <a:latin typeface="Open Sans"/>
                <a:ea typeface="Open Sans"/>
                <a:cs typeface="Open Sans"/>
                <a:sym typeface="Open Sans"/>
              </a:defRPr>
            </a:lvl1pPr>
            <a:lvl2pPr indent="-381000" lvl="1" marL="914400" marR="0" rtl="0" algn="l">
              <a:lnSpc>
                <a:spcPct val="90000"/>
              </a:lnSpc>
              <a:spcBef>
                <a:spcPts val="500"/>
              </a:spcBef>
              <a:spcAft>
                <a:spcPts val="0"/>
              </a:spcAft>
              <a:buClr>
                <a:schemeClr val="accent1"/>
              </a:buClr>
              <a:buSzPts val="2400"/>
              <a:buFont typeface="Courier New"/>
              <a:buChar char="o"/>
              <a:defRPr b="0" i="0" sz="2400" u="none" cap="none" strike="noStrike">
                <a:solidFill>
                  <a:schemeClr val="dk1"/>
                </a:solidFill>
                <a:latin typeface="Open Sans"/>
                <a:ea typeface="Open Sans"/>
                <a:cs typeface="Open Sans"/>
                <a:sym typeface="Open Sans"/>
              </a:defRPr>
            </a:lvl2pPr>
            <a:lvl3pPr indent="-355600" lvl="2" marL="1371600" marR="0" rtl="0" algn="l">
              <a:lnSpc>
                <a:spcPct val="90000"/>
              </a:lnSpc>
              <a:spcBef>
                <a:spcPts val="500"/>
              </a:spcBef>
              <a:spcAft>
                <a:spcPts val="0"/>
              </a:spcAft>
              <a:buClr>
                <a:schemeClr val="accent1"/>
              </a:buClr>
              <a:buSzPts val="2000"/>
              <a:buFont typeface="Quattrocento Sans"/>
              <a:buChar char="+"/>
              <a:defRPr b="0" i="0" sz="2000" u="none" cap="none" strike="noStrike">
                <a:solidFill>
                  <a:schemeClr val="dk1"/>
                </a:solidFill>
                <a:latin typeface="Open Sans"/>
                <a:ea typeface="Open Sans"/>
                <a:cs typeface="Open Sans"/>
                <a:sym typeface="Open Sans"/>
              </a:defRPr>
            </a:lvl3pPr>
            <a:lvl4pPr indent="-342900" lvl="3" marL="1828800" marR="0" rtl="0" algn="l">
              <a:lnSpc>
                <a:spcPct val="90000"/>
              </a:lnSpc>
              <a:spcBef>
                <a:spcPts val="500"/>
              </a:spcBef>
              <a:spcAft>
                <a:spcPts val="0"/>
              </a:spcAft>
              <a:buClr>
                <a:schemeClr val="accent1"/>
              </a:buClr>
              <a:buSzPts val="1800"/>
              <a:buFont typeface="Courier New"/>
              <a:buChar char="o"/>
              <a:defRPr b="0" i="0" sz="1800" u="none" cap="none" strike="noStrike">
                <a:solidFill>
                  <a:schemeClr val="dk1"/>
                </a:solidFill>
                <a:latin typeface="Open Sans"/>
                <a:ea typeface="Open Sans"/>
                <a:cs typeface="Open Sans"/>
                <a:sym typeface="Open Sans"/>
              </a:defRPr>
            </a:lvl4pPr>
            <a:lvl5pPr indent="-342900" lvl="4" marL="2286000" marR="0" rtl="0" algn="l">
              <a:lnSpc>
                <a:spcPct val="90000"/>
              </a:lnSpc>
              <a:spcBef>
                <a:spcPts val="500"/>
              </a:spcBef>
              <a:spcAft>
                <a:spcPts val="0"/>
              </a:spcAft>
              <a:buClr>
                <a:schemeClr val="accent1"/>
              </a:buClr>
              <a:buSzPts val="1800"/>
              <a:buFont typeface="Quattrocento Sans"/>
              <a:buChar char="+"/>
              <a:defRPr b="0" i="0" sz="1800" u="none" cap="none" strike="noStrike">
                <a:solidFill>
                  <a:schemeClr val="dk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9pPr>
          </a:lstStyle>
          <a:p/>
        </p:txBody>
      </p:sp>
      <p:sp>
        <p:nvSpPr>
          <p:cNvPr id="19" name="Google Shape;19;p1"/>
          <p:cNvSpPr txBox="1"/>
          <p:nvPr>
            <p:ph idx="10" type="dt"/>
          </p:nvPr>
        </p:nvSpPr>
        <p:spPr>
          <a:xfrm>
            <a:off x="838200" y="640080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sz="900" cap="none">
                <a:solidFill>
                  <a:srgbClr val="888888"/>
                </a:solidFill>
                <a:latin typeface="Open Sans"/>
                <a:ea typeface="Open Sans"/>
                <a:cs typeface="Open Sans"/>
                <a:sym typeface="Open Sans"/>
              </a:defRPr>
            </a:lvl1pPr>
            <a:lvl2pPr lvl="1"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2pPr>
            <a:lvl3pPr lvl="2"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3pPr>
            <a:lvl4pPr lvl="3"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4pPr>
            <a:lvl5pPr lvl="4"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5pPr>
            <a:lvl6pPr lvl="5"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6pPr>
            <a:lvl7pPr lvl="6"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7pPr>
            <a:lvl8pPr lvl="7"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8pPr>
            <a:lvl9pPr lvl="8"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9pPr>
          </a:lstStyle>
          <a:p/>
        </p:txBody>
      </p:sp>
      <p:sp>
        <p:nvSpPr>
          <p:cNvPr id="20" name="Google Shape;20;p1"/>
          <p:cNvSpPr txBox="1"/>
          <p:nvPr>
            <p:ph idx="11" type="ftr"/>
          </p:nvPr>
        </p:nvSpPr>
        <p:spPr>
          <a:xfrm>
            <a:off x="4038600" y="640080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sz="900" cap="none">
                <a:solidFill>
                  <a:srgbClr val="888888"/>
                </a:solidFill>
                <a:latin typeface="Open Sans"/>
                <a:ea typeface="Open Sans"/>
                <a:cs typeface="Open Sans"/>
                <a:sym typeface="Open Sans"/>
              </a:defRPr>
            </a:lvl1pPr>
            <a:lvl2pPr lvl="1"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2pPr>
            <a:lvl3pPr lvl="2"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3pPr>
            <a:lvl4pPr lvl="3"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4pPr>
            <a:lvl5pPr lvl="4"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5pPr>
            <a:lvl6pPr lvl="5"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6pPr>
            <a:lvl7pPr lvl="6"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7pPr>
            <a:lvl8pPr lvl="7"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8pPr>
            <a:lvl9pPr lvl="8" marR="0" rtl="0" algn="l">
              <a:spcBef>
                <a:spcPts val="0"/>
              </a:spcBef>
              <a:spcAft>
                <a:spcPts val="0"/>
              </a:spcAft>
              <a:buSzPts val="1400"/>
              <a:buNone/>
              <a:defRPr b="0" i="0" sz="1800" u="none" cap="none" strike="noStrike">
                <a:solidFill>
                  <a:schemeClr val="dk1"/>
                </a:solidFill>
                <a:latin typeface="Open Sans"/>
                <a:ea typeface="Open Sans"/>
                <a:cs typeface="Open Sans"/>
                <a:sym typeface="Open Sans"/>
              </a:defRPr>
            </a:lvl9pPr>
          </a:lstStyle>
          <a:p/>
        </p:txBody>
      </p:sp>
      <p:sp>
        <p:nvSpPr>
          <p:cNvPr id="21" name="Google Shape;21;p1"/>
          <p:cNvSpPr txBox="1"/>
          <p:nvPr>
            <p:ph idx="12" type="sldNum"/>
          </p:nvPr>
        </p:nvSpPr>
        <p:spPr>
          <a:xfrm>
            <a:off x="8610600" y="640080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sz="900" u="none" cap="none">
                <a:solidFill>
                  <a:srgbClr val="888888"/>
                </a:solidFill>
                <a:latin typeface="Open Sans"/>
                <a:ea typeface="Open Sans"/>
                <a:cs typeface="Open Sans"/>
                <a:sym typeface="Open Sans"/>
              </a:defRPr>
            </a:lvl1pPr>
            <a:lvl2pPr indent="0" lvl="1" marL="0" marR="0" rtl="0" algn="r">
              <a:spcBef>
                <a:spcPts val="0"/>
              </a:spcBef>
              <a:buNone/>
              <a:defRPr b="0" sz="900" u="none" cap="none">
                <a:solidFill>
                  <a:srgbClr val="888888"/>
                </a:solidFill>
                <a:latin typeface="Open Sans"/>
                <a:ea typeface="Open Sans"/>
                <a:cs typeface="Open Sans"/>
                <a:sym typeface="Open Sans"/>
              </a:defRPr>
            </a:lvl2pPr>
            <a:lvl3pPr indent="0" lvl="2" marL="0" marR="0" rtl="0" algn="r">
              <a:spcBef>
                <a:spcPts val="0"/>
              </a:spcBef>
              <a:buNone/>
              <a:defRPr b="0" sz="900" u="none" cap="none">
                <a:solidFill>
                  <a:srgbClr val="888888"/>
                </a:solidFill>
                <a:latin typeface="Open Sans"/>
                <a:ea typeface="Open Sans"/>
                <a:cs typeface="Open Sans"/>
                <a:sym typeface="Open Sans"/>
              </a:defRPr>
            </a:lvl3pPr>
            <a:lvl4pPr indent="0" lvl="3" marL="0" marR="0" rtl="0" algn="r">
              <a:spcBef>
                <a:spcPts val="0"/>
              </a:spcBef>
              <a:buNone/>
              <a:defRPr b="0" sz="900" u="none" cap="none">
                <a:solidFill>
                  <a:srgbClr val="888888"/>
                </a:solidFill>
                <a:latin typeface="Open Sans"/>
                <a:ea typeface="Open Sans"/>
                <a:cs typeface="Open Sans"/>
                <a:sym typeface="Open Sans"/>
              </a:defRPr>
            </a:lvl4pPr>
            <a:lvl5pPr indent="0" lvl="4" marL="0" marR="0" rtl="0" algn="r">
              <a:spcBef>
                <a:spcPts val="0"/>
              </a:spcBef>
              <a:buNone/>
              <a:defRPr b="0" sz="900" u="none" cap="none">
                <a:solidFill>
                  <a:srgbClr val="888888"/>
                </a:solidFill>
                <a:latin typeface="Open Sans"/>
                <a:ea typeface="Open Sans"/>
                <a:cs typeface="Open Sans"/>
                <a:sym typeface="Open Sans"/>
              </a:defRPr>
            </a:lvl5pPr>
            <a:lvl6pPr indent="0" lvl="5" marL="0" marR="0" rtl="0" algn="r">
              <a:spcBef>
                <a:spcPts val="0"/>
              </a:spcBef>
              <a:buNone/>
              <a:defRPr b="0" sz="900" u="none" cap="none">
                <a:solidFill>
                  <a:srgbClr val="888888"/>
                </a:solidFill>
                <a:latin typeface="Open Sans"/>
                <a:ea typeface="Open Sans"/>
                <a:cs typeface="Open Sans"/>
                <a:sym typeface="Open Sans"/>
              </a:defRPr>
            </a:lvl6pPr>
            <a:lvl7pPr indent="0" lvl="6" marL="0" marR="0" rtl="0" algn="r">
              <a:spcBef>
                <a:spcPts val="0"/>
              </a:spcBef>
              <a:buNone/>
              <a:defRPr b="0" sz="900" u="none" cap="none">
                <a:solidFill>
                  <a:srgbClr val="888888"/>
                </a:solidFill>
                <a:latin typeface="Open Sans"/>
                <a:ea typeface="Open Sans"/>
                <a:cs typeface="Open Sans"/>
                <a:sym typeface="Open Sans"/>
              </a:defRPr>
            </a:lvl7pPr>
            <a:lvl8pPr indent="0" lvl="7" marL="0" marR="0" rtl="0" algn="r">
              <a:spcBef>
                <a:spcPts val="0"/>
              </a:spcBef>
              <a:buNone/>
              <a:defRPr b="0" sz="900" u="none" cap="none">
                <a:solidFill>
                  <a:srgbClr val="888888"/>
                </a:solidFill>
                <a:latin typeface="Open Sans"/>
                <a:ea typeface="Open Sans"/>
                <a:cs typeface="Open Sans"/>
                <a:sym typeface="Open Sans"/>
              </a:defRPr>
            </a:lvl8pPr>
            <a:lvl9pPr indent="0" lvl="8" marL="0" marR="0" rtl="0" algn="r">
              <a:spcBef>
                <a:spcPts val="0"/>
              </a:spcBef>
              <a:buNone/>
              <a:defRPr b="0" sz="900" u="none" cap="none">
                <a:solidFill>
                  <a:srgbClr val="888888"/>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1.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7.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3.png"/><Relationship Id="rId4" Type="http://schemas.openxmlformats.org/officeDocument/2006/relationships/image" Target="../media/image10.png"/><Relationship Id="rId5"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7.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1.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9.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2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5.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4.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5.jpg"/><Relationship Id="rId4" Type="http://schemas.openxmlformats.org/officeDocument/2006/relationships/hyperlink" Target="https://www.scrumguides.org/docs/scrumguide/v2020/2020-Scrum-Guide-Turkish.pdf" TargetMode="External"/><Relationship Id="rId5" Type="http://schemas.openxmlformats.org/officeDocument/2006/relationships/hyperlink" Target="https://www.scrumalliance.org/" TargetMode="External"/><Relationship Id="rId6" Type="http://schemas.openxmlformats.org/officeDocument/2006/relationships/hyperlink" Target="https://www.scrum.org/"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2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20.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2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2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18.jp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29.jp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30.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2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8.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4" name="Shape 94"/>
        <p:cNvGrpSpPr/>
        <p:nvPr/>
      </p:nvGrpSpPr>
      <p:grpSpPr>
        <a:xfrm>
          <a:off x="0" y="0"/>
          <a:ext cx="0" cy="0"/>
          <a:chOff x="0" y="0"/>
          <a:chExt cx="0" cy="0"/>
        </a:xfrm>
      </p:grpSpPr>
      <p:sp>
        <p:nvSpPr>
          <p:cNvPr id="95" name="Google Shape;95;p13"/>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96" name="Google Shape;96;p13"/>
          <p:cNvSpPr/>
          <p:nvPr/>
        </p:nvSpPr>
        <p:spPr>
          <a:xfrm>
            <a:off x="0" y="0"/>
            <a:ext cx="12192000" cy="6858000"/>
          </a:xfrm>
          <a:prstGeom prst="rect">
            <a:avLst/>
          </a:prstGeom>
          <a:solidFill>
            <a:srgbClr val="FFFFFF">
              <a:alpha val="9803"/>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97" name="Google Shape;97;p13"/>
          <p:cNvSpPr/>
          <p:nvPr/>
        </p:nvSpPr>
        <p:spPr>
          <a:xfrm rot="10800000">
            <a:off x="2422250" y="1219200"/>
            <a:ext cx="373689" cy="373689"/>
          </a:xfrm>
          <a:prstGeom prst="ellipse">
            <a:avLst/>
          </a:prstGeom>
          <a:solidFill>
            <a:schemeClr val="lt1"/>
          </a:solidFill>
          <a:ln>
            <a:noFill/>
          </a:ln>
          <a:effectLst>
            <a:outerShdw blurRad="101600" rotWithShape="0" dir="16200000" dist="38100">
              <a:srgbClr val="000000">
                <a:alpha val="4705"/>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98" name="Google Shape;98;p13"/>
          <p:cNvSpPr/>
          <p:nvPr/>
        </p:nvSpPr>
        <p:spPr>
          <a:xfrm rot="2700000">
            <a:off x="145890" y="28456"/>
            <a:ext cx="1977027" cy="1977027"/>
          </a:xfrm>
          <a:custGeom>
            <a:rect b="b" l="l" r="r" t="t"/>
            <a:pathLst>
              <a:path extrusionOk="0" h="6859500" w="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solidFill>
            <a:schemeClr val="lt1"/>
          </a:solidFill>
          <a:ln>
            <a:noFill/>
          </a:ln>
          <a:effectLst>
            <a:outerShdw blurRad="101600" rotWithShape="0" dir="16200000" dist="38100">
              <a:srgbClr val="000000">
                <a:alpha val="4705"/>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99" name="Google Shape;99;p13"/>
          <p:cNvSpPr txBox="1"/>
          <p:nvPr>
            <p:ph type="ctrTitle"/>
          </p:nvPr>
        </p:nvSpPr>
        <p:spPr>
          <a:xfrm>
            <a:off x="485634" y="728905"/>
            <a:ext cx="5893683" cy="3184274"/>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5400"/>
              <a:buFont typeface="Open Sans"/>
              <a:buNone/>
            </a:pPr>
            <a:r>
              <a:rPr lang="en-US" sz="5400"/>
              <a:t>MYAZ214</a:t>
            </a:r>
            <a:endParaRPr sz="5400"/>
          </a:p>
        </p:txBody>
      </p:sp>
      <p:sp>
        <p:nvSpPr>
          <p:cNvPr id="100" name="Google Shape;100;p13"/>
          <p:cNvSpPr txBox="1"/>
          <p:nvPr>
            <p:ph idx="1" type="subTitle"/>
          </p:nvPr>
        </p:nvSpPr>
        <p:spPr>
          <a:xfrm>
            <a:off x="452753" y="4072044"/>
            <a:ext cx="5912715" cy="1495379"/>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2200"/>
              <a:buNone/>
            </a:pPr>
            <a:r>
              <a:rPr lang="en-US" sz="2200"/>
              <a:t>Yazılım Tasarımı ve Mimarisi</a:t>
            </a:r>
            <a:endParaRPr sz="2200"/>
          </a:p>
        </p:txBody>
      </p:sp>
      <p:pic>
        <p:nvPicPr>
          <p:cNvPr descr="Ağ oluşturmak için bağlı hatlar ve noktalar" id="101" name="Google Shape;101;p13"/>
          <p:cNvPicPr preferRelativeResize="0"/>
          <p:nvPr/>
        </p:nvPicPr>
        <p:blipFill rotWithShape="1">
          <a:blip r:embed="rId3">
            <a:alphaModFix/>
          </a:blip>
          <a:srcRect b="0" l="38774" r="21435" t="0"/>
          <a:stretch/>
        </p:blipFill>
        <p:spPr>
          <a:xfrm>
            <a:off x="7330303" y="1"/>
            <a:ext cx="4851171" cy="6858000"/>
          </a:xfrm>
          <a:prstGeom prst="rect">
            <a:avLst/>
          </a:prstGeom>
          <a:noFill/>
          <a:ln>
            <a:noFill/>
          </a:ln>
        </p:spPr>
      </p:pic>
      <p:sp>
        <p:nvSpPr>
          <p:cNvPr id="102" name="Google Shape;102;p13"/>
          <p:cNvSpPr/>
          <p:nvPr/>
        </p:nvSpPr>
        <p:spPr>
          <a:xfrm rot="2700000">
            <a:off x="6967314" y="5207478"/>
            <a:ext cx="719888" cy="719888"/>
          </a:xfrm>
          <a:custGeom>
            <a:rect b="b" l="l" r="r" t="t"/>
            <a:pathLst>
              <a:path extrusionOk="0" h="6859500" w="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solidFill>
            <a:schemeClr val="lt1"/>
          </a:solidFill>
          <a:ln>
            <a:noFill/>
          </a:ln>
          <a:effectLst>
            <a:outerShdw blurRad="101600" rotWithShape="0" dir="16200000" dist="38100">
              <a:srgbClr val="000000">
                <a:alpha val="4705"/>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pic>
        <p:nvPicPr>
          <p:cNvPr id="192" name="Google Shape;192;p22"/>
          <p:cNvPicPr preferRelativeResize="0"/>
          <p:nvPr/>
        </p:nvPicPr>
        <p:blipFill rotWithShape="1">
          <a:blip r:embed="rId3">
            <a:alphaModFix/>
          </a:blip>
          <a:srcRect b="0" l="0" r="0" t="0"/>
          <a:stretch/>
        </p:blipFill>
        <p:spPr>
          <a:xfrm>
            <a:off x="2261419" y="195871"/>
            <a:ext cx="7305368" cy="6662129"/>
          </a:xfrm>
          <a:prstGeom prst="rect">
            <a:avLst/>
          </a:prstGeom>
          <a:noFill/>
          <a:ln>
            <a:noFill/>
          </a:ln>
        </p:spPr>
      </p:pic>
      <p:sp>
        <p:nvSpPr>
          <p:cNvPr id="193" name="Google Shape;193;p22"/>
          <p:cNvSpPr txBox="1"/>
          <p:nvPr/>
        </p:nvSpPr>
        <p:spPr>
          <a:xfrm>
            <a:off x="3470787" y="120134"/>
            <a:ext cx="60960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Open Sans"/>
                <a:ea typeface="Open Sans"/>
                <a:cs typeface="Open Sans"/>
                <a:sym typeface="Open Sans"/>
              </a:rPr>
              <a:t>https://agilemanifesto.org/iso/tr/principles.html</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pic>
        <p:nvPicPr>
          <p:cNvPr descr="Agile – Çevik Proje Yönetimi Manifestosu Nedir? | Burhan KARADERE" id="198" name="Google Shape;198;p23"/>
          <p:cNvPicPr preferRelativeResize="0"/>
          <p:nvPr/>
        </p:nvPicPr>
        <p:blipFill rotWithShape="1">
          <a:blip r:embed="rId3">
            <a:alphaModFix/>
          </a:blip>
          <a:srcRect b="0" l="0" r="0" t="0"/>
          <a:stretch/>
        </p:blipFill>
        <p:spPr>
          <a:xfrm>
            <a:off x="224836" y="193189"/>
            <a:ext cx="8004764" cy="5647472"/>
          </a:xfrm>
          <a:prstGeom prst="rect">
            <a:avLst/>
          </a:prstGeom>
          <a:noFill/>
          <a:ln>
            <a:noFill/>
          </a:ln>
        </p:spPr>
      </p:pic>
      <p:sp>
        <p:nvSpPr>
          <p:cNvPr id="199" name="Google Shape;199;p23"/>
          <p:cNvSpPr txBox="1"/>
          <p:nvPr/>
        </p:nvSpPr>
        <p:spPr>
          <a:xfrm>
            <a:off x="8554064" y="1376517"/>
            <a:ext cx="3077497" cy="3693319"/>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Open Sans"/>
                <a:ea typeface="Open Sans"/>
                <a:cs typeface="Open Sans"/>
                <a:sym typeface="Open Sans"/>
              </a:rPr>
              <a:t>Müşteri memnuniyeti</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Open Sans"/>
                <a:ea typeface="Open Sans"/>
                <a:cs typeface="Open Sans"/>
                <a:sym typeface="Open Sans"/>
              </a:rPr>
              <a:t>Değişiklik</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Open Sans"/>
                <a:ea typeface="Open Sans"/>
                <a:cs typeface="Open Sans"/>
                <a:sym typeface="Open Sans"/>
              </a:rPr>
              <a:t>Sık sık dağıtım yapmak</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Open Sans"/>
                <a:ea typeface="Open Sans"/>
                <a:cs typeface="Open Sans"/>
                <a:sym typeface="Open Sans"/>
              </a:rPr>
              <a:t>Beraber çalışmak</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Open Sans"/>
                <a:ea typeface="Open Sans"/>
                <a:cs typeface="Open Sans"/>
                <a:sym typeface="Open Sans"/>
              </a:rPr>
              <a:t>Güven ve destek</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Open Sans"/>
                <a:ea typeface="Open Sans"/>
                <a:cs typeface="Open Sans"/>
                <a:sym typeface="Open Sans"/>
              </a:rPr>
              <a:t>Yüz yüze iletişim</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Open Sans"/>
                <a:ea typeface="Open Sans"/>
                <a:cs typeface="Open Sans"/>
                <a:sym typeface="Open Sans"/>
              </a:rPr>
              <a:t>Yazılım çalışmak</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Open Sans"/>
                <a:ea typeface="Open Sans"/>
                <a:cs typeface="Open Sans"/>
                <a:sym typeface="Open Sans"/>
              </a:rPr>
              <a:t>Sürdürülebilir gelişim</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Open Sans"/>
                <a:ea typeface="Open Sans"/>
                <a:cs typeface="Open Sans"/>
                <a:sym typeface="Open Sans"/>
              </a:rPr>
              <a:t>Sürekli dikkat</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Open Sans"/>
                <a:ea typeface="Open Sans"/>
                <a:cs typeface="Open Sans"/>
                <a:sym typeface="Open Sans"/>
              </a:rPr>
              <a:t>Basitliği sağlamak</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Open Sans"/>
                <a:ea typeface="Open Sans"/>
                <a:cs typeface="Open Sans"/>
                <a:sym typeface="Open Sans"/>
              </a:rPr>
              <a:t>Kendi kendine organize olan takımlar</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Open Sans"/>
                <a:ea typeface="Open Sans"/>
                <a:cs typeface="Open Sans"/>
                <a:sym typeface="Open Sans"/>
              </a:rPr>
              <a:t>Etkilen ve ayarla</a:t>
            </a:r>
            <a:endParaRPr sz="1800">
              <a:solidFill>
                <a:schemeClr val="dk1"/>
              </a:solidFill>
              <a:latin typeface="Open Sans"/>
              <a:ea typeface="Open Sans"/>
              <a:cs typeface="Open Sans"/>
              <a:sym typeface="Open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4"/>
          <p:cNvSpPr txBox="1"/>
          <p:nvPr>
            <p:ph idx="1" type="body"/>
          </p:nvPr>
        </p:nvSpPr>
        <p:spPr>
          <a:xfrm>
            <a:off x="838200" y="1170039"/>
            <a:ext cx="10515600" cy="5006924"/>
          </a:xfrm>
          <a:prstGeom prst="rect">
            <a:avLst/>
          </a:prstGeom>
          <a:noFill/>
          <a:ln>
            <a:noFill/>
          </a:ln>
        </p:spPr>
        <p:txBody>
          <a:bodyPr anchorCtr="0" anchor="t" bIns="45700" lIns="91425" spcFirstLastPara="1" rIns="91425" wrap="square" tIns="45700">
            <a:normAutofit/>
          </a:bodyPr>
          <a:lstStyle/>
          <a:p>
            <a:pPr indent="-228600" lvl="0" marL="228600" rtl="0" algn="just">
              <a:lnSpc>
                <a:spcPct val="150000"/>
              </a:lnSpc>
              <a:spcBef>
                <a:spcPts val="0"/>
              </a:spcBef>
              <a:spcAft>
                <a:spcPts val="0"/>
              </a:spcAft>
              <a:buSzPts val="1800"/>
              <a:buChar char="+"/>
            </a:pPr>
            <a:r>
              <a:rPr lang="en-US" sz="1800">
                <a:solidFill>
                  <a:srgbClr val="292929"/>
                </a:solidFill>
                <a:latin typeface="Arial"/>
                <a:ea typeface="Arial"/>
                <a:cs typeface="Arial"/>
                <a:sym typeface="Arial"/>
              </a:rPr>
              <a:t>Çevikliğin arkasındaki ana fikir, tüm projeyi bir kerede teslim etmek yerine işlevsel yazılımı yinelemeli olarak sağlayabilmektir.</a:t>
            </a:r>
            <a:endParaRPr sz="1800">
              <a:latin typeface="Times New Roman"/>
              <a:ea typeface="Times New Roman"/>
              <a:cs typeface="Times New Roman"/>
              <a:sym typeface="Times New Roman"/>
            </a:endParaRPr>
          </a:p>
          <a:p>
            <a:pPr indent="-228600" lvl="0" marL="228600" rtl="0" algn="just">
              <a:lnSpc>
                <a:spcPct val="150000"/>
              </a:lnSpc>
              <a:spcBef>
                <a:spcPts val="1000"/>
              </a:spcBef>
              <a:spcAft>
                <a:spcPts val="0"/>
              </a:spcAft>
              <a:buSzPts val="1800"/>
              <a:buChar char="+"/>
            </a:pPr>
            <a:r>
              <a:rPr lang="en-US" sz="1800">
                <a:solidFill>
                  <a:srgbClr val="292929"/>
                </a:solidFill>
                <a:latin typeface="Arial"/>
                <a:ea typeface="Arial"/>
                <a:cs typeface="Arial"/>
                <a:sym typeface="Arial"/>
              </a:rPr>
              <a:t> İş kısa parçalara bölünür. Her iş paketi sonunda takım, önceki iş paketinin sonucuna göre iyileştirilmiş bir versiyon sunmalıdır.</a:t>
            </a:r>
            <a:endParaRPr sz="1800">
              <a:latin typeface="Times New Roman"/>
              <a:ea typeface="Times New Roman"/>
              <a:cs typeface="Times New Roman"/>
              <a:sym typeface="Times New Roman"/>
            </a:endParaRPr>
          </a:p>
          <a:p>
            <a:pPr indent="-228600" lvl="0" marL="228600" rtl="0" algn="just">
              <a:lnSpc>
                <a:spcPct val="150000"/>
              </a:lnSpc>
              <a:spcBef>
                <a:spcPts val="1000"/>
              </a:spcBef>
              <a:spcAft>
                <a:spcPts val="0"/>
              </a:spcAft>
              <a:buSzPts val="1800"/>
              <a:buChar char="+"/>
            </a:pPr>
            <a:r>
              <a:rPr lang="en-US" sz="1800">
                <a:solidFill>
                  <a:srgbClr val="292929"/>
                </a:solidFill>
                <a:latin typeface="Arial"/>
                <a:ea typeface="Arial"/>
                <a:cs typeface="Arial"/>
                <a:sym typeface="Arial"/>
              </a:rPr>
              <a:t>Bu etkileşimli yaklaşım, geliştirilmekte olan ürünü sık sık gözden geçirme fırsatı sağlar. Paydaşlar, nihai ürünün teslim edilmesini beklemek yerine, yazılımı değerlendirme ve geri bildirimlerini erkenden verme şansına sahiptir. Bu sık kontrol noktaları, projenin doğru yönde gelişmesini sağladıkları için çok kullanışlıdır. </a:t>
            </a:r>
            <a:endParaRPr sz="1800">
              <a:latin typeface="Times New Roman"/>
              <a:ea typeface="Times New Roman"/>
              <a:cs typeface="Times New Roman"/>
              <a:sym typeface="Times New Roman"/>
            </a:endParaRPr>
          </a:p>
          <a:p>
            <a:pPr indent="-50800" lvl="0" marL="228600" rtl="0" algn="l">
              <a:lnSpc>
                <a:spcPct val="90000"/>
              </a:lnSpc>
              <a:spcBef>
                <a:spcPts val="1000"/>
              </a:spcBef>
              <a:spcAft>
                <a:spcPts val="0"/>
              </a:spcAft>
              <a:buSzPts val="2800"/>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5"/>
          <p:cNvSpPr txBox="1"/>
          <p:nvPr>
            <p:ph idx="1" type="body"/>
          </p:nvPr>
        </p:nvSpPr>
        <p:spPr>
          <a:xfrm>
            <a:off x="838200" y="580103"/>
            <a:ext cx="10515600" cy="5596860"/>
          </a:xfrm>
          <a:prstGeom prst="rect">
            <a:avLst/>
          </a:prstGeom>
          <a:noFill/>
          <a:ln>
            <a:noFill/>
          </a:ln>
        </p:spPr>
        <p:txBody>
          <a:bodyPr anchorCtr="0" anchor="t" bIns="45700" lIns="91425" spcFirstLastPara="1" rIns="91425" wrap="square" tIns="45700">
            <a:normAutofit/>
          </a:bodyPr>
          <a:lstStyle/>
          <a:p>
            <a:pPr indent="-228600" lvl="0" marL="228600" rtl="0" algn="just">
              <a:lnSpc>
                <a:spcPct val="150000"/>
              </a:lnSpc>
              <a:spcBef>
                <a:spcPts val="0"/>
              </a:spcBef>
              <a:spcAft>
                <a:spcPts val="0"/>
              </a:spcAft>
              <a:buSzPts val="1800"/>
              <a:buChar char="+"/>
            </a:pPr>
            <a:r>
              <a:rPr lang="en-US" sz="1800">
                <a:solidFill>
                  <a:srgbClr val="292929"/>
                </a:solidFill>
                <a:latin typeface="Arial"/>
                <a:ea typeface="Arial"/>
                <a:cs typeface="Arial"/>
                <a:sym typeface="Arial"/>
              </a:rPr>
              <a:t>Waterfall'dan farklı olarak, çevik metodolojiler testi geliştirmeden ayırmaz. Test, geliştirme ile sıkı bir şekilde bütünleştirilmiştir ve tüm ekip, ürünün kalitesinden sorumludur. Ayrıca, iş kullanıcılarını geliştirme sürecine dahil etmek, çevik yaklaşımların merkezinde yer alır. Proje ekibi ile paydaşlar ve iş kullanıcıları arasında güçlü bir ilişki vardır. Bu model, gereksinimlerin önceden tanımlanamadığı durumlarda en iyi sonucu verir. </a:t>
            </a:r>
            <a:endParaRPr sz="1800">
              <a:latin typeface="Times New Roman"/>
              <a:ea typeface="Times New Roman"/>
              <a:cs typeface="Times New Roman"/>
              <a:sym typeface="Times New Roman"/>
            </a:endParaRPr>
          </a:p>
          <a:p>
            <a:pPr indent="-228600" lvl="0" marL="228600" rtl="0" algn="just">
              <a:lnSpc>
                <a:spcPct val="150000"/>
              </a:lnSpc>
              <a:spcBef>
                <a:spcPts val="1000"/>
              </a:spcBef>
              <a:spcAft>
                <a:spcPts val="0"/>
              </a:spcAft>
              <a:buSzPts val="1800"/>
              <a:buChar char="+"/>
            </a:pPr>
            <a:r>
              <a:rPr lang="en-US" sz="1800">
                <a:solidFill>
                  <a:srgbClr val="292929"/>
                </a:solidFill>
                <a:latin typeface="Arial"/>
                <a:ea typeface="Arial"/>
                <a:cs typeface="Arial"/>
                <a:sym typeface="Arial"/>
              </a:rPr>
              <a:t> Çevik, birçok belirsiz faktöre bağlı olan yazılım projeleri için iyi bir seçimdir ve değişikliklerin beklenmesi bilinen bir durumdur. Bu işbirlikçi modelin en büyük faydalarından biri, genellikle daha yüksek müşteri memnuniyetine yol açmasıdır ve ekip üyeleri, müşterileri doğrudan meşgul ederek muhtemelen daha fazla motive olacaklardır. </a:t>
            </a:r>
            <a:endParaRPr sz="1800">
              <a:latin typeface="Times New Roman"/>
              <a:ea typeface="Times New Roman"/>
              <a:cs typeface="Times New Roman"/>
              <a:sym typeface="Times New Roman"/>
            </a:endParaRPr>
          </a:p>
          <a:p>
            <a:pPr indent="-228600" lvl="0" marL="228600" rtl="0" algn="just">
              <a:lnSpc>
                <a:spcPct val="150000"/>
              </a:lnSpc>
              <a:spcBef>
                <a:spcPts val="1000"/>
              </a:spcBef>
              <a:spcAft>
                <a:spcPts val="0"/>
              </a:spcAft>
              <a:buSzPts val="1800"/>
              <a:buChar char="+"/>
            </a:pPr>
            <a:r>
              <a:rPr lang="en-US" sz="1800">
                <a:solidFill>
                  <a:srgbClr val="292929"/>
                </a:solidFill>
                <a:latin typeface="Arial"/>
                <a:ea typeface="Arial"/>
                <a:cs typeface="Arial"/>
                <a:sym typeface="Arial"/>
              </a:rPr>
              <a:t> Scrum ve Kanban, çevik yaklaşımı uygulayan metodolojilere örnek verilebilir.</a:t>
            </a:r>
            <a:endParaRPr sz="1800">
              <a:latin typeface="Times New Roman"/>
              <a:ea typeface="Times New Roman"/>
              <a:cs typeface="Times New Roman"/>
              <a:sym typeface="Times New Roman"/>
            </a:endParaRPr>
          </a:p>
          <a:p>
            <a:pPr indent="-50800" lvl="0" marL="228600" rtl="0" algn="l">
              <a:lnSpc>
                <a:spcPct val="90000"/>
              </a:lnSpc>
              <a:spcBef>
                <a:spcPts val="1000"/>
              </a:spcBef>
              <a:spcAft>
                <a:spcPts val="0"/>
              </a:spcAft>
              <a:buSzPts val="2800"/>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pic>
        <p:nvPicPr>
          <p:cNvPr descr="Scrum Nedir?" id="214" name="Google Shape;214;p26"/>
          <p:cNvPicPr preferRelativeResize="0"/>
          <p:nvPr/>
        </p:nvPicPr>
        <p:blipFill rotWithShape="1">
          <a:blip r:embed="rId3">
            <a:alphaModFix/>
          </a:blip>
          <a:srcRect b="0" l="0" r="0" t="0"/>
          <a:stretch/>
        </p:blipFill>
        <p:spPr>
          <a:xfrm>
            <a:off x="2667000" y="671052"/>
            <a:ext cx="6858000" cy="45720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9" name="Shape 219"/>
        <p:cNvGrpSpPr/>
        <p:nvPr/>
      </p:nvGrpSpPr>
      <p:grpSpPr>
        <a:xfrm>
          <a:off x="0" y="0"/>
          <a:ext cx="0" cy="0"/>
          <a:chOff x="0" y="0"/>
          <a:chExt cx="0" cy="0"/>
        </a:xfrm>
      </p:grpSpPr>
      <p:sp>
        <p:nvSpPr>
          <p:cNvPr id="220" name="Google Shape;220;p27"/>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221" name="Google Shape;221;p27"/>
          <p:cNvSpPr/>
          <p:nvPr/>
        </p:nvSpPr>
        <p:spPr>
          <a:xfrm>
            <a:off x="0" y="0"/>
            <a:ext cx="12192000" cy="6858000"/>
          </a:xfrm>
          <a:prstGeom prst="rect">
            <a:avLst/>
          </a:prstGeom>
          <a:solidFill>
            <a:srgbClr val="FFFFFF">
              <a:alpha val="9803"/>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222" name="Google Shape;222;p27"/>
          <p:cNvSpPr txBox="1"/>
          <p:nvPr>
            <p:ph type="title"/>
          </p:nvPr>
        </p:nvSpPr>
        <p:spPr>
          <a:xfrm>
            <a:off x="457201" y="557189"/>
            <a:ext cx="10318954" cy="650916"/>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3600"/>
              <a:buFont typeface="Open Sans"/>
              <a:buNone/>
            </a:pPr>
            <a:r>
              <a:rPr lang="en-US" sz="3600"/>
              <a:t>Scrum</a:t>
            </a:r>
            <a:endParaRPr sz="3600"/>
          </a:p>
        </p:txBody>
      </p:sp>
      <p:grpSp>
        <p:nvGrpSpPr>
          <p:cNvPr id="223" name="Google Shape;223;p27"/>
          <p:cNvGrpSpPr/>
          <p:nvPr/>
        </p:nvGrpSpPr>
        <p:grpSpPr>
          <a:xfrm>
            <a:off x="471823" y="446104"/>
            <a:ext cx="2564634" cy="1643623"/>
            <a:chOff x="471823" y="446104"/>
            <a:chExt cx="2564634" cy="1643623"/>
          </a:xfrm>
        </p:grpSpPr>
        <p:sp>
          <p:nvSpPr>
            <p:cNvPr id="224" name="Google Shape;224;p27"/>
            <p:cNvSpPr/>
            <p:nvPr/>
          </p:nvSpPr>
          <p:spPr>
            <a:xfrm rot="2700000">
              <a:off x="1810535" y="863805"/>
              <a:ext cx="1015587" cy="1015587"/>
            </a:xfrm>
            <a:custGeom>
              <a:rect b="b" l="l" r="r" t="t"/>
              <a:pathLst>
                <a:path extrusionOk="0" h="6859500" w="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solidFill>
              <a:schemeClr val="lt1"/>
            </a:solidFill>
            <a:ln>
              <a:noFill/>
            </a:ln>
            <a:effectLst>
              <a:outerShdw blurRad="101600" rotWithShape="0" dir="16200000" dist="38100">
                <a:srgbClr val="000000">
                  <a:alpha val="4705"/>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225" name="Google Shape;225;p27"/>
            <p:cNvSpPr/>
            <p:nvPr/>
          </p:nvSpPr>
          <p:spPr>
            <a:xfrm rot="10800000">
              <a:off x="1233824" y="1752600"/>
              <a:ext cx="175876" cy="175876"/>
            </a:xfrm>
            <a:prstGeom prst="ellipse">
              <a:avLst/>
            </a:prstGeom>
            <a:solidFill>
              <a:schemeClr val="lt1"/>
            </a:solidFill>
            <a:ln>
              <a:noFill/>
            </a:ln>
            <a:effectLst>
              <a:outerShdw blurRad="101600" rotWithShape="0" dir="16200000" dist="38100">
                <a:srgbClr val="000000">
                  <a:alpha val="4705"/>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226" name="Google Shape;226;p27"/>
            <p:cNvSpPr/>
            <p:nvPr/>
          </p:nvSpPr>
          <p:spPr>
            <a:xfrm rot="10800000">
              <a:off x="471823" y="446104"/>
              <a:ext cx="762000" cy="762000"/>
            </a:xfrm>
            <a:prstGeom prst="ellipse">
              <a:avLst/>
            </a:prstGeom>
            <a:solidFill>
              <a:schemeClr val="lt1"/>
            </a:solidFill>
            <a:ln>
              <a:noFill/>
            </a:ln>
            <a:effectLst>
              <a:outerShdw blurRad="101600" rotWithShape="0" dir="16200000" dist="38100">
                <a:srgbClr val="000000">
                  <a:alpha val="4705"/>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grpSp>
      <p:grpSp>
        <p:nvGrpSpPr>
          <p:cNvPr id="227" name="Google Shape;227;p27"/>
          <p:cNvGrpSpPr/>
          <p:nvPr/>
        </p:nvGrpSpPr>
        <p:grpSpPr>
          <a:xfrm>
            <a:off x="430414" y="1498306"/>
            <a:ext cx="11211189" cy="3836805"/>
            <a:chOff x="243601" y="1193507"/>
            <a:chExt cx="11211189" cy="3836805"/>
          </a:xfrm>
        </p:grpSpPr>
        <p:sp>
          <p:nvSpPr>
            <p:cNvPr id="228" name="Google Shape;228;p27"/>
            <p:cNvSpPr/>
            <p:nvPr/>
          </p:nvSpPr>
          <p:spPr>
            <a:xfrm>
              <a:off x="1163923" y="1193507"/>
              <a:ext cx="1505980" cy="1505980"/>
            </a:xfrm>
            <a:prstGeom prst="rect">
              <a:avLst/>
            </a:prstGeom>
            <a:blipFill rotWithShape="1">
              <a:blip r:embed="rId3">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27"/>
            <p:cNvSpPr/>
            <p:nvPr/>
          </p:nvSpPr>
          <p:spPr>
            <a:xfrm>
              <a:off x="243601" y="3275312"/>
              <a:ext cx="3346623" cy="1755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27"/>
            <p:cNvSpPr txBox="1"/>
            <p:nvPr/>
          </p:nvSpPr>
          <p:spPr>
            <a:xfrm>
              <a:off x="243601" y="3275312"/>
              <a:ext cx="3346623" cy="1755000"/>
            </a:xfrm>
            <a:prstGeom prst="rect">
              <a:avLst/>
            </a:prstGeom>
            <a:noFill/>
            <a:ln>
              <a:noFill/>
            </a:ln>
          </p:spPr>
          <p:txBody>
            <a:bodyPr anchorCtr="0" anchor="t" bIns="0" lIns="0" spcFirstLastPara="1" rIns="0" wrap="square" tIns="0">
              <a:noAutofit/>
            </a:bodyPr>
            <a:lstStyle/>
            <a:p>
              <a:pPr indent="0" lvl="0" marL="0" marR="0" rtl="0" algn="just">
                <a:lnSpc>
                  <a:spcPct val="90000"/>
                </a:lnSpc>
                <a:spcBef>
                  <a:spcPts val="0"/>
                </a:spcBef>
                <a:spcAft>
                  <a:spcPts val="0"/>
                </a:spcAft>
                <a:buClr>
                  <a:schemeClr val="dk1"/>
                </a:buClr>
                <a:buSzPts val="1400"/>
                <a:buFont typeface="Open Sans"/>
                <a:buNone/>
              </a:pPr>
              <a:r>
                <a:rPr lang="en-US" sz="1400">
                  <a:solidFill>
                    <a:schemeClr val="dk1"/>
                  </a:solidFill>
                  <a:latin typeface="Open Sans"/>
                  <a:ea typeface="Open Sans"/>
                  <a:cs typeface="Open Sans"/>
                  <a:sym typeface="Open Sans"/>
                </a:rPr>
                <a:t>Kendi rehberindeki tanımlaması “İnsanların mümkün olan en yüksek değere sahip ürünleri üretken ve yaratıcı bir şekilde geliştirirken, karmaşık ve adaptasyona açık sorunları ele alabildikleri bir çerçeve” olan scrum, agile proje yönetme metodolojilerinden biridir.</a:t>
              </a:r>
              <a:endParaRPr sz="1400">
                <a:solidFill>
                  <a:schemeClr val="dk1"/>
                </a:solidFill>
                <a:latin typeface="Open Sans"/>
                <a:ea typeface="Open Sans"/>
                <a:cs typeface="Open Sans"/>
                <a:sym typeface="Open Sans"/>
              </a:endParaRPr>
            </a:p>
          </p:txBody>
        </p:sp>
        <p:sp>
          <p:nvSpPr>
            <p:cNvPr id="231" name="Google Shape;231;p27"/>
            <p:cNvSpPr/>
            <p:nvPr/>
          </p:nvSpPr>
          <p:spPr>
            <a:xfrm>
              <a:off x="5096206" y="1193507"/>
              <a:ext cx="1505980" cy="1505980"/>
            </a:xfrm>
            <a:prstGeom prst="rect">
              <a:avLst/>
            </a:prstGeom>
            <a:blipFill rotWithShape="1">
              <a:blip r:embed="rId4">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27"/>
            <p:cNvSpPr/>
            <p:nvPr/>
          </p:nvSpPr>
          <p:spPr>
            <a:xfrm>
              <a:off x="4175884" y="3275312"/>
              <a:ext cx="3346623" cy="1755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27"/>
            <p:cNvSpPr txBox="1"/>
            <p:nvPr/>
          </p:nvSpPr>
          <p:spPr>
            <a:xfrm>
              <a:off x="4175884" y="3275312"/>
              <a:ext cx="3346623" cy="1755000"/>
            </a:xfrm>
            <a:prstGeom prst="rect">
              <a:avLst/>
            </a:prstGeom>
            <a:noFill/>
            <a:ln>
              <a:noFill/>
            </a:ln>
          </p:spPr>
          <p:txBody>
            <a:bodyPr anchorCtr="0" anchor="t" bIns="0" lIns="0" spcFirstLastPara="1" rIns="0" wrap="square" tIns="0">
              <a:noAutofit/>
            </a:bodyPr>
            <a:lstStyle/>
            <a:p>
              <a:pPr indent="0" lvl="0" marL="0" marR="0" rtl="0" algn="just">
                <a:lnSpc>
                  <a:spcPct val="90000"/>
                </a:lnSpc>
                <a:spcBef>
                  <a:spcPts val="0"/>
                </a:spcBef>
                <a:spcAft>
                  <a:spcPts val="0"/>
                </a:spcAft>
                <a:buClr>
                  <a:schemeClr val="dk1"/>
                </a:buClr>
                <a:buSzPts val="1400"/>
                <a:buFont typeface="Open Sans"/>
                <a:buNone/>
              </a:pPr>
              <a:r>
                <a:rPr lang="en-US" sz="1400">
                  <a:solidFill>
                    <a:schemeClr val="dk1"/>
                  </a:solidFill>
                  <a:latin typeface="Open Sans"/>
                  <a:ea typeface="Open Sans"/>
                  <a:cs typeface="Open Sans"/>
                  <a:sym typeface="Open Sans"/>
                </a:rPr>
                <a:t>Yazılım süreçlerinin detaylı ve ihtiyaca göre ortaya çıkan gereksinimlere göre esnek olabilen bir çözüm yönetimidir.</a:t>
              </a:r>
              <a:endParaRPr sz="1400">
                <a:solidFill>
                  <a:schemeClr val="dk1"/>
                </a:solidFill>
                <a:latin typeface="Open Sans"/>
                <a:ea typeface="Open Sans"/>
                <a:cs typeface="Open Sans"/>
                <a:sym typeface="Open Sans"/>
              </a:endParaRPr>
            </a:p>
          </p:txBody>
        </p:sp>
        <p:sp>
          <p:nvSpPr>
            <p:cNvPr id="234" name="Google Shape;234;p27"/>
            <p:cNvSpPr/>
            <p:nvPr/>
          </p:nvSpPr>
          <p:spPr>
            <a:xfrm>
              <a:off x="9028489" y="1193507"/>
              <a:ext cx="1505980" cy="1505980"/>
            </a:xfrm>
            <a:prstGeom prst="rect">
              <a:avLst/>
            </a:prstGeom>
            <a:blipFill rotWithShape="1">
              <a:blip r:embed="rId5">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27"/>
            <p:cNvSpPr/>
            <p:nvPr/>
          </p:nvSpPr>
          <p:spPr>
            <a:xfrm>
              <a:off x="8108167" y="3275312"/>
              <a:ext cx="3346623" cy="1755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27"/>
            <p:cNvSpPr txBox="1"/>
            <p:nvPr/>
          </p:nvSpPr>
          <p:spPr>
            <a:xfrm>
              <a:off x="8108167" y="3275312"/>
              <a:ext cx="3346623" cy="1755000"/>
            </a:xfrm>
            <a:prstGeom prst="rect">
              <a:avLst/>
            </a:prstGeom>
            <a:noFill/>
            <a:ln>
              <a:noFill/>
            </a:ln>
          </p:spPr>
          <p:txBody>
            <a:bodyPr anchorCtr="0" anchor="t" bIns="0" lIns="0" spcFirstLastPara="1" rIns="0" wrap="square" tIns="0">
              <a:noAutofit/>
            </a:bodyPr>
            <a:lstStyle/>
            <a:p>
              <a:pPr indent="0" lvl="0" marL="0" marR="0" rtl="0" algn="just">
                <a:lnSpc>
                  <a:spcPct val="90000"/>
                </a:lnSpc>
                <a:spcBef>
                  <a:spcPts val="0"/>
                </a:spcBef>
                <a:spcAft>
                  <a:spcPts val="0"/>
                </a:spcAft>
                <a:buClr>
                  <a:schemeClr val="dk1"/>
                </a:buClr>
                <a:buSzPts val="1400"/>
                <a:buFont typeface="Open Sans"/>
                <a:buNone/>
              </a:pPr>
              <a:r>
                <a:rPr lang="en-US" sz="1400">
                  <a:solidFill>
                    <a:schemeClr val="dk1"/>
                  </a:solidFill>
                  <a:latin typeface="Open Sans"/>
                  <a:ea typeface="Open Sans"/>
                  <a:cs typeface="Open Sans"/>
                  <a:sym typeface="Open Sans"/>
                </a:rPr>
                <a:t>Bu şekilde, aylar boyunca lineer bir geliştirme süreci sonunda ürün çıkarmak yerine, hızla değişen ihtiyaçlara cevap verebilmek adına, haftalık çalışma planlamaları “</a:t>
              </a:r>
              <a:r>
                <a:rPr b="1" lang="en-US" sz="1400">
                  <a:solidFill>
                    <a:schemeClr val="dk1"/>
                  </a:solidFill>
                  <a:latin typeface="Open Sans"/>
                  <a:ea typeface="Open Sans"/>
                  <a:cs typeface="Open Sans"/>
                  <a:sym typeface="Open Sans"/>
                </a:rPr>
                <a:t>sprint</a:t>
              </a:r>
              <a:r>
                <a:rPr lang="en-US" sz="1400">
                  <a:solidFill>
                    <a:schemeClr val="dk1"/>
                  </a:solidFill>
                  <a:latin typeface="Open Sans"/>
                  <a:ea typeface="Open Sans"/>
                  <a:cs typeface="Open Sans"/>
                  <a:sym typeface="Open Sans"/>
                </a:rPr>
                <a:t>” adı verilen çalışma süreleri içinde gerçekleştirilir.</a:t>
              </a:r>
              <a:endParaRPr sz="1400">
                <a:solidFill>
                  <a:schemeClr val="dk1"/>
                </a:solidFill>
                <a:latin typeface="Open Sans"/>
                <a:ea typeface="Open Sans"/>
                <a:cs typeface="Open Sans"/>
                <a:sym typeface="Open Sans"/>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2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Open Sans"/>
              <a:buNone/>
            </a:pPr>
            <a:r>
              <a:rPr lang="en-US"/>
              <a:t>Roller</a:t>
            </a:r>
            <a:endParaRPr/>
          </a:p>
        </p:txBody>
      </p:sp>
      <p:sp>
        <p:nvSpPr>
          <p:cNvPr id="243" name="Google Shape;243;p2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SzPts val="2800"/>
              <a:buFont typeface="Arial"/>
              <a:buChar char="•"/>
            </a:pPr>
            <a:r>
              <a:rPr b="1" i="0" lang="en-US">
                <a:solidFill>
                  <a:srgbClr val="0D0D0D"/>
                </a:solidFill>
                <a:latin typeface="Arial"/>
                <a:ea typeface="Arial"/>
                <a:cs typeface="Arial"/>
                <a:sym typeface="Arial"/>
              </a:rPr>
              <a:t>Scrum Master:</a:t>
            </a:r>
            <a:r>
              <a:rPr b="0" i="0" lang="en-US">
                <a:solidFill>
                  <a:srgbClr val="0D0D0D"/>
                </a:solidFill>
                <a:latin typeface="Arial"/>
                <a:ea typeface="Arial"/>
                <a:cs typeface="Arial"/>
                <a:sym typeface="Arial"/>
              </a:rPr>
              <a:t> Takımın Scrum ilkelerine uygun olarak çalışmasını sağlayan lider rolü.</a:t>
            </a:r>
            <a:endParaRPr/>
          </a:p>
          <a:p>
            <a:pPr indent="-228600" lvl="0" marL="228600" rtl="0" algn="just">
              <a:lnSpc>
                <a:spcPct val="90000"/>
              </a:lnSpc>
              <a:spcBef>
                <a:spcPts val="1000"/>
              </a:spcBef>
              <a:spcAft>
                <a:spcPts val="0"/>
              </a:spcAft>
              <a:buSzPts val="2800"/>
              <a:buFont typeface="Arial"/>
              <a:buChar char="•"/>
            </a:pPr>
            <a:r>
              <a:rPr b="1" i="0" lang="en-US">
                <a:solidFill>
                  <a:srgbClr val="0D0D0D"/>
                </a:solidFill>
                <a:latin typeface="Arial"/>
                <a:ea typeface="Arial"/>
                <a:cs typeface="Arial"/>
                <a:sym typeface="Arial"/>
              </a:rPr>
              <a:t>Product Owner:</a:t>
            </a:r>
            <a:r>
              <a:rPr b="0" i="0" lang="en-US">
                <a:solidFill>
                  <a:srgbClr val="0D0D0D"/>
                </a:solidFill>
                <a:latin typeface="Arial"/>
                <a:ea typeface="Arial"/>
                <a:cs typeface="Arial"/>
                <a:sym typeface="Arial"/>
              </a:rPr>
              <a:t> Ürünün müşteri veya kullanıcı temsilcisi olarak, gereksinimleri tanımlar ve ürünün geliştirilmesinde öncelikleri belirler.</a:t>
            </a:r>
            <a:endParaRPr/>
          </a:p>
          <a:p>
            <a:pPr indent="-228600" lvl="0" marL="228600" rtl="0" algn="just">
              <a:lnSpc>
                <a:spcPct val="90000"/>
              </a:lnSpc>
              <a:spcBef>
                <a:spcPts val="1000"/>
              </a:spcBef>
              <a:spcAft>
                <a:spcPts val="0"/>
              </a:spcAft>
              <a:buSzPts val="2800"/>
              <a:buFont typeface="Arial"/>
              <a:buChar char="•"/>
            </a:pPr>
            <a:r>
              <a:rPr b="1" i="0" lang="en-US">
                <a:solidFill>
                  <a:srgbClr val="0D0D0D"/>
                </a:solidFill>
                <a:latin typeface="Arial"/>
                <a:ea typeface="Arial"/>
                <a:cs typeface="Arial"/>
                <a:sym typeface="Arial"/>
              </a:rPr>
              <a:t>Development Team:</a:t>
            </a:r>
            <a:r>
              <a:rPr b="0" i="0" lang="en-US">
                <a:solidFill>
                  <a:srgbClr val="0D0D0D"/>
                </a:solidFill>
                <a:latin typeface="Arial"/>
                <a:ea typeface="Arial"/>
                <a:cs typeface="Arial"/>
                <a:sym typeface="Arial"/>
              </a:rPr>
              <a:t> Ürünün veya projenin geliştirilmesinden sorumlu olan küçük, kendi kendini organize eden bir ekip.</a:t>
            </a:r>
            <a:endParaRPr/>
          </a:p>
          <a:p>
            <a:pPr indent="-50800" lvl="0" marL="228600" rtl="0" algn="l">
              <a:lnSpc>
                <a:spcPct val="90000"/>
              </a:lnSpc>
              <a:spcBef>
                <a:spcPts val="1000"/>
              </a:spcBef>
              <a:spcAft>
                <a:spcPts val="0"/>
              </a:spcAft>
              <a:buSzPts val="2800"/>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29"/>
          <p:cNvSpPr txBox="1"/>
          <p:nvPr/>
        </p:nvSpPr>
        <p:spPr>
          <a:xfrm>
            <a:off x="345535" y="313158"/>
            <a:ext cx="10058400" cy="2169825"/>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None/>
            </a:pPr>
            <a:r>
              <a:rPr b="1" lang="en-US" sz="1800">
                <a:solidFill>
                  <a:srgbClr val="FF0000"/>
                </a:solidFill>
                <a:latin typeface="Open Sans"/>
                <a:ea typeface="Open Sans"/>
                <a:cs typeface="Open Sans"/>
                <a:sym typeface="Open Sans"/>
              </a:rPr>
              <a:t>Scrum Master</a:t>
            </a:r>
            <a:endParaRPr b="1" sz="1800">
              <a:solidFill>
                <a:srgbClr val="FF0000"/>
              </a:solidFill>
              <a:latin typeface="Open Sans"/>
              <a:ea typeface="Open Sans"/>
              <a:cs typeface="Open Sans"/>
              <a:sym typeface="Open Sans"/>
            </a:endParaRPr>
          </a:p>
          <a:p>
            <a:pPr indent="-285750" lvl="1" marL="742950" marR="0" rtl="0" algn="just">
              <a:spcBef>
                <a:spcPts val="0"/>
              </a:spcBef>
              <a:spcAft>
                <a:spcPts val="0"/>
              </a:spcAft>
              <a:buClr>
                <a:srgbClr val="0D0D0D"/>
              </a:buClr>
              <a:buSzPts val="1800"/>
              <a:buFont typeface="Open Sans"/>
              <a:buAutoNum type="arabicPeriod"/>
            </a:pPr>
            <a:r>
              <a:rPr b="0" i="0" lang="en-US" sz="1800" u="none" cap="none" strike="noStrike">
                <a:solidFill>
                  <a:srgbClr val="0D0D0D"/>
                </a:solidFill>
                <a:latin typeface="Arial"/>
                <a:ea typeface="Arial"/>
                <a:cs typeface="Arial"/>
                <a:sym typeface="Arial"/>
              </a:rPr>
              <a:t>Scrum Master, Scrum'un prensiplerine ve uygulamalarına rehberlik eden takım lideridir.</a:t>
            </a:r>
            <a:endParaRPr/>
          </a:p>
          <a:p>
            <a:pPr indent="-285750" lvl="1" marL="742950" marR="0" rtl="0" algn="just">
              <a:spcBef>
                <a:spcPts val="0"/>
              </a:spcBef>
              <a:spcAft>
                <a:spcPts val="0"/>
              </a:spcAft>
              <a:buClr>
                <a:srgbClr val="0D0D0D"/>
              </a:buClr>
              <a:buSzPts val="1800"/>
              <a:buFont typeface="Open Sans"/>
              <a:buAutoNum type="arabicPeriod"/>
            </a:pPr>
            <a:r>
              <a:rPr b="0" i="0" lang="en-US" sz="1800" u="none" cap="none" strike="noStrike">
                <a:solidFill>
                  <a:srgbClr val="0D0D0D"/>
                </a:solidFill>
                <a:latin typeface="Arial"/>
                <a:ea typeface="Arial"/>
                <a:cs typeface="Arial"/>
                <a:sym typeface="Arial"/>
              </a:rPr>
              <a:t>Takımın Scrum ilkelerini anlamasını sağlar ve uygulamalarını teşvik eder.</a:t>
            </a:r>
            <a:endParaRPr/>
          </a:p>
          <a:p>
            <a:pPr indent="-285750" lvl="1" marL="742950" marR="0" rtl="0" algn="just">
              <a:spcBef>
                <a:spcPts val="0"/>
              </a:spcBef>
              <a:spcAft>
                <a:spcPts val="0"/>
              </a:spcAft>
              <a:buClr>
                <a:srgbClr val="0D0D0D"/>
              </a:buClr>
              <a:buSzPts val="1800"/>
              <a:buFont typeface="Open Sans"/>
              <a:buAutoNum type="arabicPeriod"/>
            </a:pPr>
            <a:r>
              <a:rPr b="0" i="0" lang="en-US" sz="1800" u="none" cap="none" strike="noStrike">
                <a:solidFill>
                  <a:srgbClr val="0D0D0D"/>
                </a:solidFill>
                <a:latin typeface="Arial"/>
                <a:ea typeface="Arial"/>
                <a:cs typeface="Arial"/>
                <a:sym typeface="Arial"/>
              </a:rPr>
              <a:t>Engelleri kaldırmak, takımın verimliliğini artırmak ve süreci iyileştirmek için çalışır.</a:t>
            </a:r>
            <a:endParaRPr/>
          </a:p>
          <a:p>
            <a:pPr indent="-285750" lvl="1" marL="742950" marR="0" rtl="0" algn="just">
              <a:spcBef>
                <a:spcPts val="0"/>
              </a:spcBef>
              <a:spcAft>
                <a:spcPts val="0"/>
              </a:spcAft>
              <a:buClr>
                <a:srgbClr val="0D0D0D"/>
              </a:buClr>
              <a:buSzPts val="1800"/>
              <a:buFont typeface="Open Sans"/>
              <a:buAutoNum type="arabicPeriod"/>
            </a:pPr>
            <a:r>
              <a:rPr b="0" i="0" lang="en-US" sz="1800" u="none" cap="none" strike="noStrike">
                <a:solidFill>
                  <a:srgbClr val="0D0D0D"/>
                </a:solidFill>
                <a:latin typeface="Arial"/>
                <a:ea typeface="Arial"/>
                <a:cs typeface="Arial"/>
                <a:sym typeface="Arial"/>
              </a:rPr>
              <a:t>Takımın kendini organize etmesine ve sorunları çözmesine yardımcı olur, ancak doğrudan müdahale etmez.</a:t>
            </a:r>
            <a:endParaRPr/>
          </a:p>
          <a:p>
            <a:pPr indent="-285750" lvl="1" marL="742950" marR="0" rtl="0" algn="just">
              <a:spcBef>
                <a:spcPts val="0"/>
              </a:spcBef>
              <a:spcAft>
                <a:spcPts val="0"/>
              </a:spcAft>
              <a:buClr>
                <a:srgbClr val="0D0D0D"/>
              </a:buClr>
              <a:buSzPts val="1800"/>
              <a:buFont typeface="Open Sans"/>
              <a:buAutoNum type="arabicPeriod"/>
            </a:pPr>
            <a:r>
              <a:rPr b="0" i="0" lang="en-US" sz="1800" u="none" cap="none" strike="noStrike">
                <a:solidFill>
                  <a:srgbClr val="0D0D0D"/>
                </a:solidFill>
                <a:latin typeface="Arial"/>
                <a:ea typeface="Arial"/>
                <a:cs typeface="Arial"/>
                <a:sym typeface="Arial"/>
              </a:rPr>
              <a:t>Takım üyeleri ve diğer paydaşlar arasında iletişimi kolaylaştırır.</a:t>
            </a:r>
            <a:endParaRPr/>
          </a:p>
        </p:txBody>
      </p:sp>
      <p:pic>
        <p:nvPicPr>
          <p:cNvPr descr="Scrum Master - İş Analizi, Scrum ve Agile Hakkında Bazı Notlar" id="250" name="Google Shape;250;p29"/>
          <p:cNvPicPr preferRelativeResize="0"/>
          <p:nvPr/>
        </p:nvPicPr>
        <p:blipFill rotWithShape="1">
          <a:blip r:embed="rId3">
            <a:alphaModFix/>
          </a:blip>
          <a:srcRect b="0" l="0" r="0" t="0"/>
          <a:stretch/>
        </p:blipFill>
        <p:spPr>
          <a:xfrm>
            <a:off x="2762250" y="3229282"/>
            <a:ext cx="6667500" cy="28575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30"/>
          <p:cNvSpPr txBox="1"/>
          <p:nvPr/>
        </p:nvSpPr>
        <p:spPr>
          <a:xfrm>
            <a:off x="776748" y="438664"/>
            <a:ext cx="9979742" cy="2818079"/>
          </a:xfrm>
          <a:prstGeom prst="rect">
            <a:avLst/>
          </a:prstGeom>
          <a:noFill/>
          <a:ln>
            <a:noFill/>
          </a:ln>
        </p:spPr>
        <p:txBody>
          <a:bodyPr anchorCtr="0" anchor="t" bIns="45700" lIns="91425" spcFirstLastPara="1" rIns="91425" wrap="square" tIns="45700">
            <a:spAutoFit/>
          </a:bodyPr>
          <a:lstStyle/>
          <a:p>
            <a:pPr indent="0" lvl="0" marL="0" marR="0" rtl="0" algn="ctr">
              <a:lnSpc>
                <a:spcPct val="150000"/>
              </a:lnSpc>
              <a:spcBef>
                <a:spcPts val="0"/>
              </a:spcBef>
              <a:spcAft>
                <a:spcPts val="0"/>
              </a:spcAft>
              <a:buNone/>
            </a:pPr>
            <a:r>
              <a:rPr b="1" i="0" lang="en-US" sz="1800">
                <a:solidFill>
                  <a:srgbClr val="FF0000"/>
                </a:solidFill>
                <a:latin typeface="Poppins"/>
                <a:ea typeface="Poppins"/>
                <a:cs typeface="Poppins"/>
                <a:sym typeface="Poppins"/>
              </a:rPr>
              <a:t>Product Owner</a:t>
            </a:r>
            <a:endParaRPr b="1" i="0" sz="1800">
              <a:solidFill>
                <a:srgbClr val="FF0000"/>
              </a:solidFill>
              <a:latin typeface="Poppins"/>
              <a:ea typeface="Poppins"/>
              <a:cs typeface="Poppins"/>
              <a:sym typeface="Poppins"/>
            </a:endParaRPr>
          </a:p>
          <a:p>
            <a:pPr indent="-285750" lvl="1" marL="742950" marR="0" rtl="0" algn="just">
              <a:spcBef>
                <a:spcPts val="0"/>
              </a:spcBef>
              <a:spcAft>
                <a:spcPts val="0"/>
              </a:spcAft>
              <a:buClr>
                <a:srgbClr val="0D0D0D"/>
              </a:buClr>
              <a:buSzPts val="1800"/>
              <a:buFont typeface="Open Sans"/>
              <a:buAutoNum type="arabicPeriod"/>
            </a:pPr>
            <a:r>
              <a:rPr b="0" i="0" lang="en-US" sz="1800" u="none" cap="none" strike="noStrike">
                <a:solidFill>
                  <a:srgbClr val="0D0D0D"/>
                </a:solidFill>
                <a:latin typeface="Arial"/>
                <a:ea typeface="Arial"/>
                <a:cs typeface="Arial"/>
                <a:sym typeface="Arial"/>
              </a:rPr>
              <a:t>Product Owner, ürünün veya hizmetin gereksinimlerini ve önceliklerini belirleyen kişidir.</a:t>
            </a:r>
            <a:endParaRPr/>
          </a:p>
          <a:p>
            <a:pPr indent="-285750" lvl="1" marL="742950" marR="0" rtl="0" algn="just">
              <a:spcBef>
                <a:spcPts val="0"/>
              </a:spcBef>
              <a:spcAft>
                <a:spcPts val="0"/>
              </a:spcAft>
              <a:buClr>
                <a:srgbClr val="0D0D0D"/>
              </a:buClr>
              <a:buSzPts val="1800"/>
              <a:buFont typeface="Open Sans"/>
              <a:buAutoNum type="arabicPeriod"/>
            </a:pPr>
            <a:r>
              <a:rPr b="0" i="0" lang="en-US" sz="1800" u="none" cap="none" strike="noStrike">
                <a:solidFill>
                  <a:srgbClr val="0D0D0D"/>
                </a:solidFill>
                <a:latin typeface="Arial"/>
                <a:ea typeface="Arial"/>
                <a:cs typeface="Arial"/>
                <a:sym typeface="Arial"/>
              </a:rPr>
              <a:t>Müşteri veya kullanıcı temsilcisidir ve onların ihtiyaçlarını anlar ve takımın bu ihtiyaçlara odaklanmasını sağlar.</a:t>
            </a:r>
            <a:endParaRPr/>
          </a:p>
          <a:p>
            <a:pPr indent="-285750" lvl="1" marL="742950" marR="0" rtl="0" algn="just">
              <a:spcBef>
                <a:spcPts val="0"/>
              </a:spcBef>
              <a:spcAft>
                <a:spcPts val="0"/>
              </a:spcAft>
              <a:buClr>
                <a:srgbClr val="0D0D0D"/>
              </a:buClr>
              <a:buSzPts val="1800"/>
              <a:buFont typeface="Open Sans"/>
              <a:buAutoNum type="arabicPeriod"/>
            </a:pPr>
            <a:r>
              <a:rPr b="0" i="0" lang="en-US" sz="1800" u="none" cap="none" strike="noStrike">
                <a:solidFill>
                  <a:srgbClr val="0D0D0D"/>
                </a:solidFill>
                <a:latin typeface="Arial"/>
                <a:ea typeface="Arial"/>
                <a:cs typeface="Arial"/>
                <a:sym typeface="Arial"/>
              </a:rPr>
              <a:t>Ürünün geliştirilmesi sürecinde sürekli geri bildirim sağlar ve gereksinimleri günceller.</a:t>
            </a:r>
            <a:endParaRPr/>
          </a:p>
          <a:p>
            <a:pPr indent="-285750" lvl="1" marL="742950" marR="0" rtl="0" algn="just">
              <a:spcBef>
                <a:spcPts val="0"/>
              </a:spcBef>
              <a:spcAft>
                <a:spcPts val="0"/>
              </a:spcAft>
              <a:buClr>
                <a:srgbClr val="0D0D0D"/>
              </a:buClr>
              <a:buSzPts val="1800"/>
              <a:buFont typeface="Open Sans"/>
              <a:buAutoNum type="arabicPeriod"/>
            </a:pPr>
            <a:r>
              <a:rPr b="0" i="0" lang="en-US" sz="1800" u="none" cap="none" strike="noStrike">
                <a:solidFill>
                  <a:srgbClr val="0D0D0D"/>
                </a:solidFill>
                <a:latin typeface="Arial"/>
                <a:ea typeface="Arial"/>
                <a:cs typeface="Arial"/>
                <a:sym typeface="Arial"/>
              </a:rPr>
              <a:t>Product Owner, takıma işin neden önemli olduğunu anlatır ve sonuçlarının nasıl değer sağlayacağını açıklar.</a:t>
            </a:r>
            <a:endParaRPr/>
          </a:p>
          <a:p>
            <a:pPr indent="-285750" lvl="1" marL="742950" marR="0" rtl="0" algn="just">
              <a:spcBef>
                <a:spcPts val="0"/>
              </a:spcBef>
              <a:spcAft>
                <a:spcPts val="0"/>
              </a:spcAft>
              <a:buClr>
                <a:srgbClr val="0D0D0D"/>
              </a:buClr>
              <a:buSzPts val="1800"/>
              <a:buFont typeface="Open Sans"/>
              <a:buAutoNum type="arabicPeriod"/>
            </a:pPr>
            <a:r>
              <a:rPr b="0" i="0" lang="en-US" sz="1800" u="none" cap="none" strike="noStrike">
                <a:solidFill>
                  <a:srgbClr val="0D0D0D"/>
                </a:solidFill>
                <a:latin typeface="Arial"/>
                <a:ea typeface="Arial"/>
                <a:cs typeface="Arial"/>
                <a:sym typeface="Arial"/>
              </a:rPr>
              <a:t>Ürünün bütçesi ve zaman çizelgesi gibi konularda karar alma yetkisine sahiptir.</a:t>
            </a:r>
            <a:endParaRPr/>
          </a:p>
          <a:p>
            <a:pPr indent="0" lvl="0" marL="0" marR="0" rtl="0" algn="just">
              <a:lnSpc>
                <a:spcPct val="150000"/>
              </a:lnSpc>
              <a:spcBef>
                <a:spcPts val="0"/>
              </a:spcBef>
              <a:spcAft>
                <a:spcPts val="0"/>
              </a:spcAft>
              <a:buNone/>
            </a:pPr>
            <a:r>
              <a:t/>
            </a:r>
            <a:endParaRPr sz="1800">
              <a:solidFill>
                <a:schemeClr val="dk1"/>
              </a:solidFill>
              <a:latin typeface="Open Sans"/>
              <a:ea typeface="Open Sans"/>
              <a:cs typeface="Open Sans"/>
              <a:sym typeface="Open Sans"/>
            </a:endParaRPr>
          </a:p>
        </p:txBody>
      </p:sp>
      <p:pic>
        <p:nvPicPr>
          <p:cNvPr descr="Scrum Roles #2 Product Owner | Let's Scrum it!" id="257" name="Google Shape;257;p30"/>
          <p:cNvPicPr preferRelativeResize="0"/>
          <p:nvPr/>
        </p:nvPicPr>
        <p:blipFill rotWithShape="1">
          <a:blip r:embed="rId3">
            <a:alphaModFix/>
          </a:blip>
          <a:srcRect b="0" l="0" r="0" t="0"/>
          <a:stretch/>
        </p:blipFill>
        <p:spPr>
          <a:xfrm>
            <a:off x="3362355" y="3429000"/>
            <a:ext cx="5117967" cy="2674138"/>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31"/>
          <p:cNvSpPr txBox="1"/>
          <p:nvPr/>
        </p:nvSpPr>
        <p:spPr>
          <a:xfrm>
            <a:off x="811161" y="601262"/>
            <a:ext cx="10569678" cy="2446824"/>
          </a:xfrm>
          <a:prstGeom prst="rect">
            <a:avLst/>
          </a:prstGeom>
          <a:noFill/>
          <a:ln>
            <a:noFill/>
          </a:ln>
        </p:spPr>
        <p:txBody>
          <a:bodyPr anchorCtr="0" anchor="t" bIns="45700" lIns="91425" spcFirstLastPara="1" rIns="91425" wrap="square" tIns="45700">
            <a:spAutoFit/>
          </a:bodyPr>
          <a:lstStyle/>
          <a:p>
            <a:pPr indent="0" lvl="0" marL="0" marR="0" rtl="0" algn="ctr">
              <a:lnSpc>
                <a:spcPct val="150000"/>
              </a:lnSpc>
              <a:spcBef>
                <a:spcPts val="0"/>
              </a:spcBef>
              <a:spcAft>
                <a:spcPts val="0"/>
              </a:spcAft>
              <a:buNone/>
            </a:pPr>
            <a:r>
              <a:rPr b="1" lang="en-US" sz="1800">
                <a:solidFill>
                  <a:srgbClr val="FF0000"/>
                </a:solidFill>
                <a:latin typeface="Open Sans"/>
                <a:ea typeface="Open Sans"/>
                <a:cs typeface="Open Sans"/>
                <a:sym typeface="Open Sans"/>
              </a:rPr>
              <a:t>Development Team </a:t>
            </a:r>
            <a:endParaRPr/>
          </a:p>
          <a:p>
            <a:pPr indent="-285750" lvl="1" marL="742950" marR="0" rtl="0" algn="l">
              <a:spcBef>
                <a:spcPts val="0"/>
              </a:spcBef>
              <a:spcAft>
                <a:spcPts val="0"/>
              </a:spcAft>
              <a:buClr>
                <a:srgbClr val="0D0D0D"/>
              </a:buClr>
              <a:buSzPts val="1800"/>
              <a:buFont typeface="Open Sans"/>
              <a:buAutoNum type="arabicPeriod"/>
            </a:pPr>
            <a:r>
              <a:rPr b="0" i="0" lang="en-US" sz="1800" u="none" cap="none" strike="noStrike">
                <a:solidFill>
                  <a:srgbClr val="0D0D0D"/>
                </a:solidFill>
                <a:latin typeface="Arial"/>
                <a:ea typeface="Arial"/>
                <a:cs typeface="Arial"/>
                <a:sym typeface="Arial"/>
              </a:rPr>
              <a:t>Development Team, ürünün veya hizmetin geliştirilmesinden sorumlu olan küçük, kendi kendini organize eden bir ekiptir.</a:t>
            </a:r>
            <a:endParaRPr/>
          </a:p>
          <a:p>
            <a:pPr indent="-285750" lvl="1" marL="742950" marR="0" rtl="0" algn="l">
              <a:spcBef>
                <a:spcPts val="0"/>
              </a:spcBef>
              <a:spcAft>
                <a:spcPts val="0"/>
              </a:spcAft>
              <a:buClr>
                <a:srgbClr val="0D0D0D"/>
              </a:buClr>
              <a:buSzPts val="1800"/>
              <a:buFont typeface="Open Sans"/>
              <a:buAutoNum type="arabicPeriod"/>
            </a:pPr>
            <a:r>
              <a:rPr b="0" i="0" lang="en-US" sz="1800" u="none" cap="none" strike="noStrike">
                <a:solidFill>
                  <a:srgbClr val="0D0D0D"/>
                </a:solidFill>
                <a:latin typeface="Arial"/>
                <a:ea typeface="Arial"/>
                <a:cs typeface="Arial"/>
                <a:sym typeface="Arial"/>
              </a:rPr>
              <a:t>Takım, genellikle yazılım geliştirme, test etme ve tasarım gibi çeşitli becerilere sahip olabilir.</a:t>
            </a:r>
            <a:endParaRPr/>
          </a:p>
          <a:p>
            <a:pPr indent="-285750" lvl="1" marL="742950" marR="0" rtl="0" algn="l">
              <a:spcBef>
                <a:spcPts val="0"/>
              </a:spcBef>
              <a:spcAft>
                <a:spcPts val="0"/>
              </a:spcAft>
              <a:buClr>
                <a:srgbClr val="0D0D0D"/>
              </a:buClr>
              <a:buSzPts val="1800"/>
              <a:buFont typeface="Open Sans"/>
              <a:buAutoNum type="arabicPeriod"/>
            </a:pPr>
            <a:r>
              <a:rPr b="0" i="0" lang="en-US" sz="1800" u="none" cap="none" strike="noStrike">
                <a:solidFill>
                  <a:srgbClr val="0D0D0D"/>
                </a:solidFill>
                <a:latin typeface="Arial"/>
                <a:ea typeface="Arial"/>
                <a:cs typeface="Arial"/>
                <a:sym typeface="Arial"/>
              </a:rPr>
              <a:t>Takım, Scrum prensiplerine ve hedeflerine uygun olarak işi planlar, gerçekleştirir ve tamamlar.</a:t>
            </a:r>
            <a:endParaRPr/>
          </a:p>
          <a:p>
            <a:pPr indent="-285750" lvl="1" marL="742950" marR="0" rtl="0" algn="l">
              <a:spcBef>
                <a:spcPts val="0"/>
              </a:spcBef>
              <a:spcAft>
                <a:spcPts val="0"/>
              </a:spcAft>
              <a:buClr>
                <a:srgbClr val="0D0D0D"/>
              </a:buClr>
              <a:buSzPts val="1800"/>
              <a:buFont typeface="Open Sans"/>
              <a:buAutoNum type="arabicPeriod"/>
            </a:pPr>
            <a:r>
              <a:rPr b="0" i="0" lang="en-US" sz="1800" u="none" cap="none" strike="noStrike">
                <a:solidFill>
                  <a:srgbClr val="0D0D0D"/>
                </a:solidFill>
                <a:latin typeface="Arial"/>
                <a:ea typeface="Arial"/>
                <a:cs typeface="Arial"/>
                <a:sym typeface="Arial"/>
              </a:rPr>
              <a:t>Takım, ürün için en değerli özellikleri en kısa sürede teslim etmeyi amaçlar.</a:t>
            </a:r>
            <a:endParaRPr/>
          </a:p>
          <a:p>
            <a:pPr indent="-285750" lvl="1" marL="742950" marR="0" rtl="0" algn="l">
              <a:spcBef>
                <a:spcPts val="0"/>
              </a:spcBef>
              <a:spcAft>
                <a:spcPts val="0"/>
              </a:spcAft>
              <a:buClr>
                <a:srgbClr val="0D0D0D"/>
              </a:buClr>
              <a:buSzPts val="1800"/>
              <a:buFont typeface="Open Sans"/>
              <a:buAutoNum type="arabicPeriod"/>
            </a:pPr>
            <a:r>
              <a:rPr b="0" i="0" lang="en-US" sz="1800" u="none" cap="none" strike="noStrike">
                <a:solidFill>
                  <a:srgbClr val="0D0D0D"/>
                </a:solidFill>
                <a:latin typeface="Arial"/>
                <a:ea typeface="Arial"/>
                <a:cs typeface="Arial"/>
                <a:sym typeface="Arial"/>
              </a:rPr>
              <a:t>Her Sprint boyunca takım, kendisine verilen işleri alır ve tamamlar, günlük olarak ilerlemeyi izler ve Sprint sonunda üretilen işi değerlendirir.</a:t>
            </a:r>
            <a:endParaRPr/>
          </a:p>
        </p:txBody>
      </p:sp>
      <p:pic>
        <p:nvPicPr>
          <p:cNvPr descr="What an Agile Software Development Team Structure Looks Like - DEV Community" id="264" name="Google Shape;264;p31"/>
          <p:cNvPicPr preferRelativeResize="0"/>
          <p:nvPr/>
        </p:nvPicPr>
        <p:blipFill rotWithShape="1">
          <a:blip r:embed="rId3">
            <a:alphaModFix/>
          </a:blip>
          <a:srcRect b="0" l="0" r="0" t="0"/>
          <a:stretch/>
        </p:blipFill>
        <p:spPr>
          <a:xfrm>
            <a:off x="3124200" y="3254774"/>
            <a:ext cx="5562249" cy="312876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92500" lnSpcReduction="10000"/>
          </a:bodyPr>
          <a:lstStyle/>
          <a:p>
            <a:pPr indent="-228600" lvl="0" marL="228600" rtl="0" algn="just">
              <a:lnSpc>
                <a:spcPct val="150000"/>
              </a:lnSpc>
              <a:spcBef>
                <a:spcPts val="0"/>
              </a:spcBef>
              <a:spcAft>
                <a:spcPts val="0"/>
              </a:spcAft>
              <a:buSzPct val="100000"/>
              <a:buChar char="+"/>
            </a:pPr>
            <a:r>
              <a:rPr lang="en-US" sz="1800">
                <a:solidFill>
                  <a:srgbClr val="292929"/>
                </a:solidFill>
                <a:latin typeface="Arial"/>
                <a:ea typeface="Arial"/>
                <a:cs typeface="Arial"/>
                <a:sym typeface="Arial"/>
              </a:rPr>
              <a:t>Geçmişte insanların ömrünü aşan, yarım yüzyılda elde edilen ilerleme seviyesi, bugün neredeyse sadece bir aydaki yenilik ve gelişim miktarına denk.</a:t>
            </a:r>
            <a:endParaRPr sz="1800">
              <a:latin typeface="Times New Roman"/>
              <a:ea typeface="Times New Roman"/>
              <a:cs typeface="Times New Roman"/>
              <a:sym typeface="Times New Roman"/>
            </a:endParaRPr>
          </a:p>
          <a:p>
            <a:pPr indent="-228600" lvl="0" marL="228600" rtl="0" algn="just">
              <a:lnSpc>
                <a:spcPct val="150000"/>
              </a:lnSpc>
              <a:spcBef>
                <a:spcPts val="1000"/>
              </a:spcBef>
              <a:spcAft>
                <a:spcPts val="0"/>
              </a:spcAft>
              <a:buSzPct val="100000"/>
              <a:buChar char="+"/>
            </a:pPr>
            <a:r>
              <a:rPr lang="en-US" sz="1800">
                <a:solidFill>
                  <a:srgbClr val="292929"/>
                </a:solidFill>
                <a:latin typeface="Arial"/>
                <a:ea typeface="Arial"/>
                <a:cs typeface="Arial"/>
                <a:sym typeface="Arial"/>
              </a:rPr>
              <a:t>Her an hızla değişen bu zamanda, zamana uymanın tek yolu, hızlı, atik ve çevik olmak.</a:t>
            </a:r>
            <a:endParaRPr sz="1800">
              <a:latin typeface="Times New Roman"/>
              <a:ea typeface="Times New Roman"/>
              <a:cs typeface="Times New Roman"/>
              <a:sym typeface="Times New Roman"/>
            </a:endParaRPr>
          </a:p>
          <a:p>
            <a:pPr indent="-228600" lvl="0" marL="228600" rtl="0" algn="just">
              <a:lnSpc>
                <a:spcPct val="150000"/>
              </a:lnSpc>
              <a:spcBef>
                <a:spcPts val="1000"/>
              </a:spcBef>
              <a:spcAft>
                <a:spcPts val="0"/>
              </a:spcAft>
              <a:buSzPct val="100000"/>
              <a:buChar char="+"/>
            </a:pPr>
            <a:r>
              <a:rPr lang="en-US" sz="1800">
                <a:solidFill>
                  <a:srgbClr val="292929"/>
                </a:solidFill>
                <a:latin typeface="Arial"/>
                <a:ea typeface="Arial"/>
                <a:cs typeface="Arial"/>
                <a:sym typeface="Arial"/>
              </a:rPr>
              <a:t>Doğada da güçlü olan değil adapte olanın kazandığı bir gerçek. Örneğin ışık azalınca, var olan ışığı maksimum verimli kullanmaya ayarlanmış olan gözler, ne kadar iyi görürse görsün, karanlıktan çıktığında hızla adapte olamazsa, kaybediyor. Temel olarak bakarsak, Amazonlarda büyük kedilerin hayatını sürdürmesini sağlayan mekanizma ile bizim hayatta başarılı olmamız aynı yetiye dayanıyor: uyumlanma.</a:t>
            </a:r>
            <a:endParaRPr sz="1800">
              <a:latin typeface="Times New Roman"/>
              <a:ea typeface="Times New Roman"/>
              <a:cs typeface="Times New Roman"/>
              <a:sym typeface="Times New Roman"/>
            </a:endParaRPr>
          </a:p>
          <a:p>
            <a:pPr indent="-228600" lvl="0" marL="228600" rtl="0" algn="just">
              <a:lnSpc>
                <a:spcPct val="150000"/>
              </a:lnSpc>
              <a:spcBef>
                <a:spcPts val="1000"/>
              </a:spcBef>
              <a:spcAft>
                <a:spcPts val="0"/>
              </a:spcAft>
              <a:buSzPct val="100000"/>
              <a:buChar char="+"/>
            </a:pPr>
            <a:r>
              <a:rPr lang="en-US" sz="1800">
                <a:solidFill>
                  <a:srgbClr val="292929"/>
                </a:solidFill>
                <a:latin typeface="Arial"/>
                <a:ea typeface="Arial"/>
                <a:cs typeface="Arial"/>
                <a:sym typeface="Arial"/>
              </a:rPr>
              <a:t>Karanlıktan ışığa geçince ayarlanamayan gözler gibi, geçen yüzyıl boyunca başarılı olan bir şirket, son 5 yıldaki (hızı da gittikçe artan) değişime uyum gösteremezse aramızdan ayrılıyor.</a:t>
            </a:r>
            <a:endParaRPr sz="1800">
              <a:latin typeface="Times New Roman"/>
              <a:ea typeface="Times New Roman"/>
              <a:cs typeface="Times New Roman"/>
              <a:sym typeface="Times New Roman"/>
            </a:endParaRPr>
          </a:p>
          <a:p>
            <a:pPr indent="-228600" lvl="0" marL="228600" rtl="0" algn="just">
              <a:lnSpc>
                <a:spcPct val="90000"/>
              </a:lnSpc>
              <a:spcBef>
                <a:spcPts val="1000"/>
              </a:spcBef>
              <a:spcAft>
                <a:spcPts val="0"/>
              </a:spcAft>
              <a:buSzPct val="100000"/>
              <a:buChar char="+"/>
            </a:pPr>
            <a:r>
              <a:rPr lang="en-US" sz="1800">
                <a:solidFill>
                  <a:srgbClr val="292929"/>
                </a:solidFill>
                <a:latin typeface="Arial"/>
                <a:ea typeface="Arial"/>
                <a:cs typeface="Arial"/>
                <a:sym typeface="Arial"/>
              </a:rPr>
              <a:t>Bu akışın bizim iş alanımız olan yazılım geliştirmedeki doğal sonucu, klasik yöntemleri bırakıp, daha uyumlanabilir yöntemlerle çalışmak olmalıdır.</a:t>
            </a:r>
            <a:endParaRPr/>
          </a:p>
        </p:txBody>
      </p:sp>
      <p:sp>
        <p:nvSpPr>
          <p:cNvPr id="109" name="Google Shape;109;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Open Sans"/>
              <a:buNone/>
            </a:pPr>
            <a:r>
              <a:rPr lang="en-US"/>
              <a:t>Değişim, gelişim, yenilik, uyum</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3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Open Sans"/>
              <a:buNone/>
            </a:pPr>
            <a:r>
              <a:rPr lang="en-US"/>
              <a:t>Olaylar</a:t>
            </a:r>
            <a:endParaRPr/>
          </a:p>
        </p:txBody>
      </p:sp>
      <p:sp>
        <p:nvSpPr>
          <p:cNvPr id="271" name="Google Shape;271;p3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SzPts val="2800"/>
              <a:buFont typeface="Arial"/>
              <a:buChar char="•"/>
            </a:pPr>
            <a:r>
              <a:rPr b="1" i="0" lang="en-US">
                <a:solidFill>
                  <a:srgbClr val="0D0D0D"/>
                </a:solidFill>
                <a:latin typeface="Arial"/>
                <a:ea typeface="Arial"/>
                <a:cs typeface="Arial"/>
                <a:sym typeface="Arial"/>
              </a:rPr>
              <a:t>Sprint:</a:t>
            </a:r>
            <a:r>
              <a:rPr b="0" i="0" lang="en-US">
                <a:solidFill>
                  <a:srgbClr val="0D0D0D"/>
                </a:solidFill>
                <a:latin typeface="Arial"/>
                <a:ea typeface="Arial"/>
                <a:cs typeface="Arial"/>
                <a:sym typeface="Arial"/>
              </a:rPr>
              <a:t> Belirlenmiş bir zaman aralığında ürünün veya hizmetin geliştirilmesi için çalışılan kısa bir zaman dilimi.</a:t>
            </a:r>
            <a:endParaRPr/>
          </a:p>
          <a:p>
            <a:pPr indent="-228600" lvl="0" marL="228600" rtl="0" algn="just">
              <a:lnSpc>
                <a:spcPct val="90000"/>
              </a:lnSpc>
              <a:spcBef>
                <a:spcPts val="1000"/>
              </a:spcBef>
              <a:spcAft>
                <a:spcPts val="0"/>
              </a:spcAft>
              <a:buSzPts val="2800"/>
              <a:buFont typeface="Arial"/>
              <a:buChar char="•"/>
            </a:pPr>
            <a:r>
              <a:rPr b="1" i="0" lang="en-US">
                <a:solidFill>
                  <a:srgbClr val="0D0D0D"/>
                </a:solidFill>
                <a:latin typeface="Arial"/>
                <a:ea typeface="Arial"/>
                <a:cs typeface="Arial"/>
                <a:sym typeface="Arial"/>
              </a:rPr>
              <a:t>Sprint Planlaması:</a:t>
            </a:r>
            <a:r>
              <a:rPr b="0" i="0" lang="en-US">
                <a:solidFill>
                  <a:srgbClr val="0D0D0D"/>
                </a:solidFill>
                <a:latin typeface="Arial"/>
                <a:ea typeface="Arial"/>
                <a:cs typeface="Arial"/>
                <a:sym typeface="Arial"/>
              </a:rPr>
              <a:t> Sprint boyunca yapılacak işlerin belirlendiği toplantı.</a:t>
            </a:r>
            <a:endParaRPr/>
          </a:p>
          <a:p>
            <a:pPr indent="-228600" lvl="0" marL="228600" rtl="0" algn="just">
              <a:lnSpc>
                <a:spcPct val="90000"/>
              </a:lnSpc>
              <a:spcBef>
                <a:spcPts val="1000"/>
              </a:spcBef>
              <a:spcAft>
                <a:spcPts val="0"/>
              </a:spcAft>
              <a:buSzPts val="2800"/>
              <a:buFont typeface="Arial"/>
              <a:buChar char="•"/>
            </a:pPr>
            <a:r>
              <a:rPr b="1" i="0" lang="en-US">
                <a:solidFill>
                  <a:srgbClr val="0D0D0D"/>
                </a:solidFill>
                <a:latin typeface="Arial"/>
                <a:ea typeface="Arial"/>
                <a:cs typeface="Arial"/>
                <a:sym typeface="Arial"/>
              </a:rPr>
              <a:t>Daily Scrum:</a:t>
            </a:r>
            <a:r>
              <a:rPr b="0" i="0" lang="en-US">
                <a:solidFill>
                  <a:srgbClr val="0D0D0D"/>
                </a:solidFill>
                <a:latin typeface="Arial"/>
                <a:ea typeface="Arial"/>
                <a:cs typeface="Arial"/>
                <a:sym typeface="Arial"/>
              </a:rPr>
              <a:t> Takımın günlük ilerlemesini incelediği kısa bir toplantı.</a:t>
            </a:r>
            <a:endParaRPr/>
          </a:p>
          <a:p>
            <a:pPr indent="-228600" lvl="0" marL="228600" rtl="0" algn="just">
              <a:lnSpc>
                <a:spcPct val="90000"/>
              </a:lnSpc>
              <a:spcBef>
                <a:spcPts val="1000"/>
              </a:spcBef>
              <a:spcAft>
                <a:spcPts val="0"/>
              </a:spcAft>
              <a:buSzPts val="2800"/>
              <a:buFont typeface="Arial"/>
              <a:buChar char="•"/>
            </a:pPr>
            <a:r>
              <a:rPr b="1" i="0" lang="en-US">
                <a:solidFill>
                  <a:srgbClr val="0D0D0D"/>
                </a:solidFill>
                <a:latin typeface="Arial"/>
                <a:ea typeface="Arial"/>
                <a:cs typeface="Arial"/>
                <a:sym typeface="Arial"/>
              </a:rPr>
              <a:t>Sprint İncelemesi:</a:t>
            </a:r>
            <a:r>
              <a:rPr b="0" i="0" lang="en-US">
                <a:solidFill>
                  <a:srgbClr val="0D0D0D"/>
                </a:solidFill>
                <a:latin typeface="Arial"/>
                <a:ea typeface="Arial"/>
                <a:cs typeface="Arial"/>
                <a:sym typeface="Arial"/>
              </a:rPr>
              <a:t> Sprint sonunda üretilen işin müşteri veya kullanıcılara gösterildiği bir toplantı.</a:t>
            </a:r>
            <a:endParaRPr/>
          </a:p>
          <a:p>
            <a:pPr indent="-228600" lvl="0" marL="228600" rtl="0" algn="just">
              <a:lnSpc>
                <a:spcPct val="90000"/>
              </a:lnSpc>
              <a:spcBef>
                <a:spcPts val="1000"/>
              </a:spcBef>
              <a:spcAft>
                <a:spcPts val="0"/>
              </a:spcAft>
              <a:buSzPts val="2800"/>
              <a:buFont typeface="Arial"/>
              <a:buChar char="•"/>
            </a:pPr>
            <a:r>
              <a:rPr b="1" i="0" lang="en-US">
                <a:solidFill>
                  <a:srgbClr val="0D0D0D"/>
                </a:solidFill>
                <a:latin typeface="Arial"/>
                <a:ea typeface="Arial"/>
                <a:cs typeface="Arial"/>
                <a:sym typeface="Arial"/>
              </a:rPr>
              <a:t>Sprint Retrospektifi:</a:t>
            </a:r>
            <a:r>
              <a:rPr b="0" i="0" lang="en-US">
                <a:solidFill>
                  <a:srgbClr val="0D0D0D"/>
                </a:solidFill>
                <a:latin typeface="Arial"/>
                <a:ea typeface="Arial"/>
                <a:cs typeface="Arial"/>
                <a:sym typeface="Arial"/>
              </a:rPr>
              <a:t> Takımın kendi süreçlerini ve işleyişlerini gözden geçirdiği bir toplantı.</a:t>
            </a:r>
            <a:endParaRPr/>
          </a:p>
          <a:p>
            <a:pPr indent="-50800" lvl="0" marL="228600" rtl="0" algn="just">
              <a:lnSpc>
                <a:spcPct val="90000"/>
              </a:lnSpc>
              <a:spcBef>
                <a:spcPts val="1000"/>
              </a:spcBef>
              <a:spcAft>
                <a:spcPts val="0"/>
              </a:spcAft>
              <a:buSzPts val="2800"/>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3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Open Sans"/>
              <a:buNone/>
            </a:pPr>
            <a:r>
              <a:rPr lang="en-US"/>
              <a:t>Araçlar</a:t>
            </a:r>
            <a:endParaRPr/>
          </a:p>
        </p:txBody>
      </p:sp>
      <p:sp>
        <p:nvSpPr>
          <p:cNvPr id="278" name="Google Shape;278;p3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SzPts val="2800"/>
              <a:buFont typeface="Arial"/>
              <a:buChar char="•"/>
            </a:pPr>
            <a:r>
              <a:rPr b="1" i="0" lang="en-US">
                <a:solidFill>
                  <a:srgbClr val="0D0D0D"/>
                </a:solidFill>
                <a:latin typeface="Arial"/>
                <a:ea typeface="Arial"/>
                <a:cs typeface="Arial"/>
                <a:sym typeface="Arial"/>
              </a:rPr>
              <a:t>Scrum Board:</a:t>
            </a:r>
            <a:r>
              <a:rPr b="0" i="0" lang="en-US">
                <a:solidFill>
                  <a:srgbClr val="0D0D0D"/>
                </a:solidFill>
                <a:latin typeface="Arial"/>
                <a:ea typeface="Arial"/>
                <a:cs typeface="Arial"/>
                <a:sym typeface="Arial"/>
              </a:rPr>
              <a:t> Görevlerin durumunu görsel olarak izlemek için kullanılan bir tahta veya dijital ekran.</a:t>
            </a:r>
            <a:endParaRPr/>
          </a:p>
          <a:p>
            <a:pPr indent="-228600" lvl="0" marL="228600" rtl="0" algn="just">
              <a:lnSpc>
                <a:spcPct val="90000"/>
              </a:lnSpc>
              <a:spcBef>
                <a:spcPts val="1000"/>
              </a:spcBef>
              <a:spcAft>
                <a:spcPts val="0"/>
              </a:spcAft>
              <a:buSzPts val="2800"/>
              <a:buFont typeface="Arial"/>
              <a:buChar char="•"/>
            </a:pPr>
            <a:r>
              <a:rPr b="1" i="0" lang="en-US">
                <a:solidFill>
                  <a:srgbClr val="0D0D0D"/>
                </a:solidFill>
                <a:latin typeface="Arial"/>
                <a:ea typeface="Arial"/>
                <a:cs typeface="Arial"/>
                <a:sym typeface="Arial"/>
              </a:rPr>
              <a:t>Burndown Chart:</a:t>
            </a:r>
            <a:r>
              <a:rPr b="0" i="0" lang="en-US">
                <a:solidFill>
                  <a:srgbClr val="0D0D0D"/>
                </a:solidFill>
                <a:latin typeface="Arial"/>
                <a:ea typeface="Arial"/>
                <a:cs typeface="Arial"/>
                <a:sym typeface="Arial"/>
              </a:rPr>
              <a:t> Sprint boyunca gerçekleştirilen iş miktarının grafiğini çizmek için kullanılan bir araç.</a:t>
            </a:r>
            <a:endParaRPr/>
          </a:p>
          <a:p>
            <a:pPr indent="-50800" lvl="0" marL="228600" rtl="0" algn="just">
              <a:lnSpc>
                <a:spcPct val="90000"/>
              </a:lnSpc>
              <a:spcBef>
                <a:spcPts val="1000"/>
              </a:spcBef>
              <a:spcAft>
                <a:spcPts val="0"/>
              </a:spcAft>
              <a:buSzPts val="2800"/>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34"/>
          <p:cNvSpPr txBox="1"/>
          <p:nvPr/>
        </p:nvSpPr>
        <p:spPr>
          <a:xfrm>
            <a:off x="943897" y="973394"/>
            <a:ext cx="10323871" cy="5034070"/>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None/>
            </a:pPr>
            <a:r>
              <a:rPr b="1" i="0" lang="en-US" sz="1800">
                <a:solidFill>
                  <a:srgbClr val="27303F"/>
                </a:solidFill>
                <a:latin typeface="Poppins"/>
                <a:ea typeface="Poppins"/>
                <a:cs typeface="Poppins"/>
                <a:sym typeface="Poppins"/>
              </a:rPr>
              <a:t>Product Backlog</a:t>
            </a:r>
            <a:endParaRPr/>
          </a:p>
          <a:p>
            <a:pPr indent="0" lvl="0" marL="0" marR="0" rtl="0" algn="just">
              <a:lnSpc>
                <a:spcPct val="150000"/>
              </a:lnSpc>
              <a:spcBef>
                <a:spcPts val="0"/>
              </a:spcBef>
              <a:spcAft>
                <a:spcPts val="0"/>
              </a:spcAft>
              <a:buNone/>
            </a:pPr>
            <a:r>
              <a:rPr b="0" i="0" lang="en-US" sz="1800">
                <a:solidFill>
                  <a:srgbClr val="27303F"/>
                </a:solidFill>
                <a:latin typeface="Poppins"/>
                <a:ea typeface="Poppins"/>
                <a:cs typeface="Poppins"/>
                <a:sym typeface="Poppins"/>
              </a:rPr>
              <a:t>İlk önce müşteriye yani ürün sahibine (Product Owner), istediği ürün gereksinimlerinin neler olduğu sorulur ve bu ihtiyaçlar çıkartılır (Product BackLog). Product Backlog içerisinde maddeler en önemlisinden en aza doğru sıralanır. Belirli bir periyot içerisinde belirtilen gereksinimleri karşılayan tam olarak bir prototip müşteriye teslim edilir.</a:t>
            </a:r>
            <a:endParaRPr b="0" i="0" sz="1800">
              <a:solidFill>
                <a:srgbClr val="27303F"/>
              </a:solidFill>
              <a:latin typeface="Poppins"/>
              <a:ea typeface="Poppins"/>
              <a:cs typeface="Poppins"/>
              <a:sym typeface="Poppins"/>
            </a:endParaRPr>
          </a:p>
          <a:p>
            <a:pPr indent="0" lvl="0" marL="0" marR="0" rtl="0" algn="just">
              <a:lnSpc>
                <a:spcPct val="150000"/>
              </a:lnSpc>
              <a:spcBef>
                <a:spcPts val="0"/>
              </a:spcBef>
              <a:spcAft>
                <a:spcPts val="0"/>
              </a:spcAft>
              <a:buNone/>
            </a:pPr>
            <a:r>
              <a:t/>
            </a:r>
            <a:endParaRPr b="0" i="0" sz="1800">
              <a:solidFill>
                <a:srgbClr val="27303F"/>
              </a:solidFill>
              <a:latin typeface="Poppins"/>
              <a:ea typeface="Poppins"/>
              <a:cs typeface="Poppins"/>
              <a:sym typeface="Poppins"/>
            </a:endParaRPr>
          </a:p>
          <a:p>
            <a:pPr indent="0" lvl="0" marL="0" marR="0" rtl="0" algn="just">
              <a:lnSpc>
                <a:spcPct val="150000"/>
              </a:lnSpc>
              <a:spcBef>
                <a:spcPts val="0"/>
              </a:spcBef>
              <a:spcAft>
                <a:spcPts val="0"/>
              </a:spcAft>
              <a:buNone/>
            </a:pPr>
            <a:r>
              <a:rPr b="1" i="0" lang="en-US" sz="1800">
                <a:solidFill>
                  <a:srgbClr val="27303F"/>
                </a:solidFill>
                <a:latin typeface="Poppins"/>
                <a:ea typeface="Poppins"/>
                <a:cs typeface="Poppins"/>
                <a:sym typeface="Poppins"/>
              </a:rPr>
              <a:t>Sprint Backlog</a:t>
            </a:r>
            <a:endParaRPr/>
          </a:p>
          <a:p>
            <a:pPr indent="0" lvl="0" marL="0" marR="0" rtl="0" algn="just">
              <a:lnSpc>
                <a:spcPct val="150000"/>
              </a:lnSpc>
              <a:spcBef>
                <a:spcPts val="0"/>
              </a:spcBef>
              <a:spcAft>
                <a:spcPts val="0"/>
              </a:spcAft>
              <a:buNone/>
            </a:pPr>
            <a:r>
              <a:rPr b="0" i="0" lang="en-US" sz="1800">
                <a:solidFill>
                  <a:srgbClr val="27303F"/>
                </a:solidFill>
                <a:latin typeface="Poppins"/>
                <a:ea typeface="Poppins"/>
                <a:cs typeface="Poppins"/>
                <a:sym typeface="Poppins"/>
              </a:rPr>
              <a:t>Takım belirlenir ve “Sprint Planning” dediğimiz en fazla 4 hafta sürecek olan küçük döngülerle “Sprint” ile işe başlanır. Her döngü için ürün gerikaydından önemli gereksinimler seçilerek, sprint gerikaydı (Sprint Backlog) oluşturulur ve sprint boyunca bu gereksinimler geliştirilir.</a:t>
            </a:r>
            <a:endParaRPr/>
          </a:p>
          <a:p>
            <a:pPr indent="0" lvl="0" marL="0" marR="0" rtl="0" algn="just">
              <a:lnSpc>
                <a:spcPct val="150000"/>
              </a:lnSpc>
              <a:spcBef>
                <a:spcPts val="0"/>
              </a:spcBef>
              <a:spcAft>
                <a:spcPts val="0"/>
              </a:spcAft>
              <a:buNone/>
            </a:pPr>
            <a:r>
              <a:t/>
            </a:r>
            <a:endParaRPr sz="1800">
              <a:solidFill>
                <a:schemeClr val="dk1"/>
              </a:solidFill>
              <a:latin typeface="Open Sans"/>
              <a:ea typeface="Open Sans"/>
              <a:cs typeface="Open Sans"/>
              <a:sym typeface="Open Sans"/>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87" name="Shape 287"/>
        <p:cNvGrpSpPr/>
        <p:nvPr/>
      </p:nvGrpSpPr>
      <p:grpSpPr>
        <a:xfrm>
          <a:off x="0" y="0"/>
          <a:ext cx="0" cy="0"/>
          <a:chOff x="0" y="0"/>
          <a:chExt cx="0" cy="0"/>
        </a:xfrm>
      </p:grpSpPr>
      <p:grpSp>
        <p:nvGrpSpPr>
          <p:cNvPr id="288" name="Google Shape;288;p35"/>
          <p:cNvGrpSpPr/>
          <p:nvPr/>
        </p:nvGrpSpPr>
        <p:grpSpPr>
          <a:xfrm>
            <a:off x="-44951" y="-418135"/>
            <a:ext cx="11929296" cy="6782736"/>
            <a:chOff x="-44951" y="-418135"/>
            <a:chExt cx="11929296" cy="6782736"/>
          </a:xfrm>
        </p:grpSpPr>
        <p:sp>
          <p:nvSpPr>
            <p:cNvPr id="289" name="Google Shape;289;p35"/>
            <p:cNvSpPr/>
            <p:nvPr/>
          </p:nvSpPr>
          <p:spPr>
            <a:xfrm rot="2700000">
              <a:off x="175990" y="525742"/>
              <a:ext cx="1066799" cy="1066799"/>
            </a:xfrm>
            <a:custGeom>
              <a:rect b="b" l="l" r="r" t="t"/>
              <a:pathLst>
                <a:path extrusionOk="0" h="6859500" w="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solidFill>
              <a:schemeClr val="lt1"/>
            </a:solidFill>
            <a:ln>
              <a:noFill/>
            </a:ln>
            <a:effectLst>
              <a:outerShdw blurRad="101600" rotWithShape="0" dir="16200000" dist="38100">
                <a:srgbClr val="000000">
                  <a:alpha val="4705"/>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290" name="Google Shape;290;p35"/>
            <p:cNvSpPr/>
            <p:nvPr/>
          </p:nvSpPr>
          <p:spPr>
            <a:xfrm rot="2700000">
              <a:off x="8482021" y="62886"/>
              <a:ext cx="2322574" cy="2322574"/>
            </a:xfrm>
            <a:custGeom>
              <a:rect b="b" l="l" r="r" t="t"/>
              <a:pathLst>
                <a:path extrusionOk="0" h="6859500" w="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solidFill>
              <a:schemeClr val="lt1"/>
            </a:solidFill>
            <a:ln>
              <a:noFill/>
            </a:ln>
            <a:effectLst>
              <a:outerShdw blurRad="101600" rotWithShape="0" dir="16200000" dist="38100">
                <a:srgbClr val="000000">
                  <a:alpha val="4705"/>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291" name="Google Shape;291;p35"/>
            <p:cNvSpPr/>
            <p:nvPr/>
          </p:nvSpPr>
          <p:spPr>
            <a:xfrm rot="2700000">
              <a:off x="10578627" y="5015941"/>
              <a:ext cx="925287" cy="925287"/>
            </a:xfrm>
            <a:custGeom>
              <a:rect b="b" l="l" r="r" t="t"/>
              <a:pathLst>
                <a:path extrusionOk="0" h="6859500" w="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solidFill>
              <a:schemeClr val="lt1"/>
            </a:solidFill>
            <a:ln>
              <a:noFill/>
            </a:ln>
            <a:effectLst>
              <a:outerShdw blurRad="101600" rotWithShape="0" dir="16200000" dist="38100">
                <a:srgbClr val="000000">
                  <a:alpha val="4705"/>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292" name="Google Shape;292;p35"/>
            <p:cNvSpPr/>
            <p:nvPr/>
          </p:nvSpPr>
          <p:spPr>
            <a:xfrm rot="10800000">
              <a:off x="11622685" y="6102941"/>
              <a:ext cx="261660" cy="261660"/>
            </a:xfrm>
            <a:prstGeom prst="ellipse">
              <a:avLst/>
            </a:prstGeom>
            <a:solidFill>
              <a:schemeClr val="lt1"/>
            </a:solidFill>
            <a:ln>
              <a:noFill/>
            </a:ln>
            <a:effectLst>
              <a:outerShdw blurRad="101600" rotWithShape="0" dir="16200000" dist="38100">
                <a:srgbClr val="000000">
                  <a:alpha val="4705"/>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293" name="Google Shape;293;p35"/>
            <p:cNvSpPr/>
            <p:nvPr/>
          </p:nvSpPr>
          <p:spPr>
            <a:xfrm rot="10800000">
              <a:off x="11352354" y="406586"/>
              <a:ext cx="474023" cy="474023"/>
            </a:xfrm>
            <a:prstGeom prst="ellipse">
              <a:avLst/>
            </a:prstGeom>
            <a:solidFill>
              <a:schemeClr val="lt1"/>
            </a:solidFill>
            <a:ln>
              <a:noFill/>
            </a:ln>
            <a:effectLst>
              <a:outerShdw blurRad="101600" rotWithShape="0" dir="16200000" dist="38100">
                <a:srgbClr val="000000">
                  <a:alpha val="4705"/>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294" name="Google Shape;294;p35"/>
            <p:cNvSpPr/>
            <p:nvPr/>
          </p:nvSpPr>
          <p:spPr>
            <a:xfrm rot="10800000">
              <a:off x="1678231" y="427615"/>
              <a:ext cx="334385" cy="334385"/>
            </a:xfrm>
            <a:prstGeom prst="ellipse">
              <a:avLst/>
            </a:prstGeom>
            <a:solidFill>
              <a:schemeClr val="lt1"/>
            </a:solidFill>
            <a:ln>
              <a:noFill/>
            </a:ln>
            <a:effectLst>
              <a:outerShdw blurRad="101600" rotWithShape="0" dir="16200000" dist="38100">
                <a:srgbClr val="000000">
                  <a:alpha val="4705"/>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grpSp>
      <p:sp>
        <p:nvSpPr>
          <p:cNvPr id="295" name="Google Shape;295;p35"/>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pic>
        <p:nvPicPr>
          <p:cNvPr descr="metin, ekran görüntüsü, diyagram, harita içeren bir resim&#10;&#10;Açıklama otomatik olarak oluşturuldu" id="296" name="Google Shape;296;p35"/>
          <p:cNvPicPr preferRelativeResize="0"/>
          <p:nvPr/>
        </p:nvPicPr>
        <p:blipFill rotWithShape="1">
          <a:blip r:embed="rId3">
            <a:alphaModFix/>
          </a:blip>
          <a:srcRect b="1" l="0" r="1778" t="0"/>
          <a:stretch/>
        </p:blipFill>
        <p:spPr>
          <a:xfrm>
            <a:off x="20" y="10"/>
            <a:ext cx="12191980" cy="685799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pic>
        <p:nvPicPr>
          <p:cNvPr descr="What is a Sprint Burndown Chart &amp; What is its Significance? - | Unichrone" id="301" name="Google Shape;301;p36"/>
          <p:cNvPicPr preferRelativeResize="0"/>
          <p:nvPr/>
        </p:nvPicPr>
        <p:blipFill rotWithShape="1">
          <a:blip r:embed="rId3">
            <a:alphaModFix/>
          </a:blip>
          <a:srcRect b="0" l="0" r="0" t="0"/>
          <a:stretch/>
        </p:blipFill>
        <p:spPr>
          <a:xfrm>
            <a:off x="1495425" y="461963"/>
            <a:ext cx="9201150" cy="59340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37"/>
          <p:cNvSpPr txBox="1"/>
          <p:nvPr/>
        </p:nvSpPr>
        <p:spPr>
          <a:xfrm>
            <a:off x="776748" y="604965"/>
            <a:ext cx="11051457" cy="296158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1" i="0" lang="en-US" sz="1800">
                <a:solidFill>
                  <a:srgbClr val="FF0000"/>
                </a:solidFill>
                <a:latin typeface="Poppins"/>
                <a:ea typeface="Poppins"/>
                <a:cs typeface="Poppins"/>
                <a:sym typeface="Poppins"/>
              </a:rPr>
              <a:t>Örnek Scrum​</a:t>
            </a:r>
            <a:endParaRPr/>
          </a:p>
          <a:p>
            <a:pPr indent="0" lvl="0" marL="0" marR="0" rtl="0" algn="just">
              <a:lnSpc>
                <a:spcPct val="150000"/>
              </a:lnSpc>
              <a:spcBef>
                <a:spcPts val="0"/>
              </a:spcBef>
              <a:spcAft>
                <a:spcPts val="0"/>
              </a:spcAft>
              <a:buNone/>
            </a:pPr>
            <a:r>
              <a:rPr b="0" i="0" lang="en-US" sz="1800">
                <a:solidFill>
                  <a:srgbClr val="27303F"/>
                </a:solidFill>
                <a:latin typeface="Poppins"/>
                <a:ea typeface="Poppins"/>
                <a:cs typeface="Poppins"/>
                <a:sym typeface="Poppins"/>
              </a:rPr>
              <a:t>Firma bir proje alıyor ve proje tarihi sabit değil. </a:t>
            </a:r>
            <a:endParaRPr b="0" i="0" sz="1800">
              <a:solidFill>
                <a:srgbClr val="27303F"/>
              </a:solidFill>
              <a:latin typeface="Poppins"/>
              <a:ea typeface="Poppins"/>
              <a:cs typeface="Poppins"/>
              <a:sym typeface="Poppins"/>
            </a:endParaRPr>
          </a:p>
          <a:p>
            <a:pPr indent="0" lvl="0" marL="0" marR="0" rtl="0" algn="just">
              <a:lnSpc>
                <a:spcPct val="150000"/>
              </a:lnSpc>
              <a:spcBef>
                <a:spcPts val="0"/>
              </a:spcBef>
              <a:spcAft>
                <a:spcPts val="0"/>
              </a:spcAft>
              <a:buNone/>
            </a:pPr>
            <a:r>
              <a:rPr b="0" i="0" lang="en-US" sz="1800">
                <a:solidFill>
                  <a:srgbClr val="27303F"/>
                </a:solidFill>
                <a:latin typeface="Poppins"/>
                <a:ea typeface="Poppins"/>
                <a:cs typeface="Poppins"/>
                <a:sym typeface="Poppins"/>
              </a:rPr>
              <a:t>Proje sahibinin beklentileri yüksek ancak istekleri yeterince net değil. </a:t>
            </a:r>
            <a:endParaRPr b="0" i="0" sz="1800">
              <a:solidFill>
                <a:srgbClr val="27303F"/>
              </a:solidFill>
              <a:latin typeface="Poppins"/>
              <a:ea typeface="Poppins"/>
              <a:cs typeface="Poppins"/>
              <a:sym typeface="Poppins"/>
            </a:endParaRPr>
          </a:p>
          <a:p>
            <a:pPr indent="0" lvl="0" marL="0" marR="0" rtl="0" algn="just">
              <a:lnSpc>
                <a:spcPct val="150000"/>
              </a:lnSpc>
              <a:spcBef>
                <a:spcPts val="0"/>
              </a:spcBef>
              <a:spcAft>
                <a:spcPts val="0"/>
              </a:spcAft>
              <a:buNone/>
            </a:pPr>
            <a:r>
              <a:rPr b="0" i="0" lang="en-US" sz="1800">
                <a:solidFill>
                  <a:srgbClr val="27303F"/>
                </a:solidFill>
                <a:latin typeface="Poppins"/>
                <a:ea typeface="Poppins"/>
                <a:cs typeface="Poppins"/>
                <a:sym typeface="Poppins"/>
              </a:rPr>
              <a:t>Ayrıca süreçler içinde yeterli zaman bulunmamakta. </a:t>
            </a:r>
            <a:endParaRPr b="0" i="0" sz="1800">
              <a:solidFill>
                <a:srgbClr val="27303F"/>
              </a:solidFill>
              <a:latin typeface="Poppins"/>
              <a:ea typeface="Poppins"/>
              <a:cs typeface="Poppins"/>
              <a:sym typeface="Poppins"/>
            </a:endParaRPr>
          </a:p>
          <a:p>
            <a:pPr indent="0" lvl="0" marL="0" marR="0" rtl="0" algn="just">
              <a:lnSpc>
                <a:spcPct val="150000"/>
              </a:lnSpc>
              <a:spcBef>
                <a:spcPts val="0"/>
              </a:spcBef>
              <a:spcAft>
                <a:spcPts val="0"/>
              </a:spcAft>
              <a:buNone/>
            </a:pPr>
            <a:r>
              <a:rPr b="0" i="0" lang="en-US" sz="1800">
                <a:solidFill>
                  <a:srgbClr val="27303F"/>
                </a:solidFill>
                <a:latin typeface="Poppins"/>
                <a:ea typeface="Poppins"/>
                <a:cs typeface="Poppins"/>
                <a:sym typeface="Poppins"/>
              </a:rPr>
              <a:t>Proje ekipleri arasında iletişim problemleri de var. </a:t>
            </a:r>
            <a:endParaRPr b="0" i="0" sz="1800">
              <a:solidFill>
                <a:srgbClr val="27303F"/>
              </a:solidFill>
              <a:latin typeface="Poppins"/>
              <a:ea typeface="Poppins"/>
              <a:cs typeface="Poppins"/>
              <a:sym typeface="Poppins"/>
            </a:endParaRPr>
          </a:p>
          <a:p>
            <a:pPr indent="0" lvl="0" marL="0" marR="0" rtl="0" algn="just">
              <a:lnSpc>
                <a:spcPct val="150000"/>
              </a:lnSpc>
              <a:spcBef>
                <a:spcPts val="0"/>
              </a:spcBef>
              <a:spcAft>
                <a:spcPts val="0"/>
              </a:spcAft>
              <a:buNone/>
            </a:pPr>
            <a:r>
              <a:rPr b="0" i="0" lang="en-US" sz="1800">
                <a:solidFill>
                  <a:srgbClr val="27303F"/>
                </a:solidFill>
                <a:latin typeface="Poppins"/>
                <a:ea typeface="Poppins"/>
                <a:cs typeface="Poppins"/>
                <a:sym typeface="Poppins"/>
              </a:rPr>
              <a:t>Proje ise Kredi Kartı Taahhüt Programı</a:t>
            </a:r>
            <a:r>
              <a:rPr lang="en-US" sz="1800">
                <a:solidFill>
                  <a:srgbClr val="27303F"/>
                </a:solidFill>
                <a:latin typeface="Poppins"/>
                <a:ea typeface="Poppins"/>
                <a:cs typeface="Poppins"/>
                <a:sym typeface="Poppins"/>
              </a:rPr>
              <a:t>.</a:t>
            </a:r>
            <a:r>
              <a:rPr b="0" i="0" lang="en-US" sz="1800">
                <a:solidFill>
                  <a:srgbClr val="27303F"/>
                </a:solidFill>
                <a:latin typeface="Poppins"/>
                <a:ea typeface="Poppins"/>
                <a:cs typeface="Poppins"/>
                <a:sym typeface="Poppins"/>
              </a:rPr>
              <a:t> </a:t>
            </a:r>
            <a:endParaRPr b="0" i="0" sz="1800">
              <a:solidFill>
                <a:srgbClr val="27303F"/>
              </a:solidFill>
              <a:latin typeface="Poppins"/>
              <a:ea typeface="Poppins"/>
              <a:cs typeface="Poppins"/>
              <a:sym typeface="Poppins"/>
            </a:endParaRPr>
          </a:p>
          <a:p>
            <a:pPr indent="0" lvl="0" marL="0" marR="0" rtl="0" algn="just">
              <a:lnSpc>
                <a:spcPct val="150000"/>
              </a:lnSpc>
              <a:spcBef>
                <a:spcPts val="0"/>
              </a:spcBef>
              <a:spcAft>
                <a:spcPts val="0"/>
              </a:spcAft>
              <a:buNone/>
            </a:pPr>
            <a:r>
              <a:rPr b="0" i="0" lang="en-US" sz="1800">
                <a:solidFill>
                  <a:srgbClr val="27303F"/>
                </a:solidFill>
                <a:latin typeface="Poppins"/>
                <a:ea typeface="Poppins"/>
                <a:cs typeface="Poppins"/>
                <a:sym typeface="Poppins"/>
              </a:rPr>
              <a:t>Sonunda iş birliği ile 8 ay olarak yer alan proje, 3’er haftalık 6 Sprint ile 18 haftada tamamlanıyor.</a:t>
            </a:r>
            <a:endParaRPr/>
          </a:p>
        </p:txBody>
      </p:sp>
      <p:pic>
        <p:nvPicPr>
          <p:cNvPr descr="Müşterisinin kredi kartını başkasına teslim eden bankaya 50 bin lira ceza  kesildi - Haberler" id="307" name="Google Shape;307;p37"/>
          <p:cNvPicPr preferRelativeResize="0"/>
          <p:nvPr/>
        </p:nvPicPr>
        <p:blipFill rotWithShape="1">
          <a:blip r:embed="rId3">
            <a:alphaModFix/>
          </a:blip>
          <a:srcRect b="0" l="0" r="0" t="0"/>
          <a:stretch/>
        </p:blipFill>
        <p:spPr>
          <a:xfrm>
            <a:off x="3755921" y="3890155"/>
            <a:ext cx="4505325" cy="2530029"/>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pic>
        <p:nvPicPr>
          <p:cNvPr descr="ideal scrum principles scrum ilkeleri" id="313" name="Google Shape;313;p38"/>
          <p:cNvPicPr preferRelativeResize="0"/>
          <p:nvPr/>
        </p:nvPicPr>
        <p:blipFill rotWithShape="1">
          <a:blip r:embed="rId3">
            <a:alphaModFix/>
          </a:blip>
          <a:srcRect b="0" l="0" r="0" t="0"/>
          <a:stretch/>
        </p:blipFill>
        <p:spPr>
          <a:xfrm>
            <a:off x="1173325" y="446315"/>
            <a:ext cx="9373312" cy="4909458"/>
          </a:xfrm>
          <a:prstGeom prst="rect">
            <a:avLst/>
          </a:prstGeom>
          <a:noFill/>
          <a:ln>
            <a:noFill/>
          </a:ln>
        </p:spPr>
      </p:pic>
      <p:sp>
        <p:nvSpPr>
          <p:cNvPr id="314" name="Google Shape;314;p38"/>
          <p:cNvSpPr txBox="1"/>
          <p:nvPr/>
        </p:nvSpPr>
        <p:spPr>
          <a:xfrm>
            <a:off x="1173325" y="5488355"/>
            <a:ext cx="10006304" cy="923330"/>
          </a:xfrm>
          <a:prstGeom prst="rect">
            <a:avLst/>
          </a:prstGeom>
          <a:noFill/>
          <a:ln>
            <a:noFill/>
          </a:ln>
        </p:spPr>
        <p:txBody>
          <a:bodyPr anchorCtr="0" anchor="t" bIns="45700" lIns="91425" spcFirstLastPara="1" rIns="91425" wrap="square" tIns="45700">
            <a:spAutoFit/>
          </a:bodyPr>
          <a:lstStyle/>
          <a:p>
            <a:pPr indent="-114300" lvl="0" marL="0" marR="0" rtl="0" algn="l">
              <a:spcBef>
                <a:spcPts val="0"/>
              </a:spcBef>
              <a:spcAft>
                <a:spcPts val="0"/>
              </a:spcAft>
              <a:buClr>
                <a:srgbClr val="1F1F1F"/>
              </a:buClr>
              <a:buSzPts val="1800"/>
              <a:buFont typeface="Arial"/>
              <a:buChar char="•"/>
            </a:pPr>
            <a:r>
              <a:rPr b="0" i="0" lang="en-US" sz="1800">
                <a:solidFill>
                  <a:srgbClr val="1F1F1F"/>
                </a:solidFill>
                <a:latin typeface="Arial"/>
                <a:ea typeface="Arial"/>
                <a:cs typeface="Arial"/>
                <a:sym typeface="Arial"/>
              </a:rPr>
              <a:t>Scrum Kılavuzu: </a:t>
            </a:r>
            <a:r>
              <a:rPr b="0" i="0" lang="en-US" sz="1800" u="sng">
                <a:solidFill>
                  <a:schemeClr val="hlink"/>
                </a:solidFill>
                <a:latin typeface="Arial"/>
                <a:ea typeface="Arial"/>
                <a:cs typeface="Arial"/>
                <a:sym typeface="Arial"/>
                <a:hlinkClick r:id="rId4"/>
              </a:rPr>
              <a:t>https://www.scrumguides.org/docs/scrumguide/v2020/2020-Scrum-Guide-Turkish.pdf</a:t>
            </a:r>
            <a:endParaRPr b="0" i="0" sz="1800">
              <a:solidFill>
                <a:srgbClr val="1F1F1F"/>
              </a:solidFill>
              <a:latin typeface="Arial"/>
              <a:ea typeface="Arial"/>
              <a:cs typeface="Arial"/>
              <a:sym typeface="Arial"/>
            </a:endParaRPr>
          </a:p>
          <a:p>
            <a:pPr indent="-114300" lvl="0" marL="0" marR="0" rtl="0" algn="l">
              <a:spcBef>
                <a:spcPts val="0"/>
              </a:spcBef>
              <a:spcAft>
                <a:spcPts val="0"/>
              </a:spcAft>
              <a:buClr>
                <a:srgbClr val="1F1F1F"/>
              </a:buClr>
              <a:buSzPts val="1800"/>
              <a:buFont typeface="Arial"/>
              <a:buChar char="•"/>
            </a:pPr>
            <a:r>
              <a:rPr b="0" i="0" lang="en-US" sz="1800">
                <a:solidFill>
                  <a:srgbClr val="1F1F1F"/>
                </a:solidFill>
                <a:latin typeface="Arial"/>
                <a:ea typeface="Arial"/>
                <a:cs typeface="Arial"/>
                <a:sym typeface="Arial"/>
              </a:rPr>
              <a:t>Scrum Alliance: </a:t>
            </a:r>
            <a:r>
              <a:rPr b="0" i="0" lang="en-US" sz="1800" u="sng">
                <a:solidFill>
                  <a:schemeClr val="hlink"/>
                </a:solidFill>
                <a:latin typeface="Arial"/>
                <a:ea typeface="Arial"/>
                <a:cs typeface="Arial"/>
                <a:sym typeface="Arial"/>
                <a:hlinkClick r:id="rId5"/>
              </a:rPr>
              <a:t>https://www.scrumalliance.org/</a:t>
            </a:r>
            <a:endParaRPr b="0" i="0" sz="1800">
              <a:solidFill>
                <a:srgbClr val="1F1F1F"/>
              </a:solidFill>
              <a:latin typeface="Arial"/>
              <a:ea typeface="Arial"/>
              <a:cs typeface="Arial"/>
              <a:sym typeface="Arial"/>
            </a:endParaRPr>
          </a:p>
          <a:p>
            <a:pPr indent="-114300" lvl="0" marL="0" marR="0" rtl="0" algn="l">
              <a:spcBef>
                <a:spcPts val="0"/>
              </a:spcBef>
              <a:spcAft>
                <a:spcPts val="0"/>
              </a:spcAft>
              <a:buClr>
                <a:srgbClr val="1F1F1F"/>
              </a:buClr>
              <a:buSzPts val="1800"/>
              <a:buFont typeface="Arial"/>
              <a:buChar char="•"/>
            </a:pPr>
            <a:r>
              <a:rPr b="0" i="0" lang="en-US" sz="1800" u="sng">
                <a:solidFill>
                  <a:schemeClr val="hlink"/>
                </a:solidFill>
                <a:latin typeface="Arial"/>
                <a:ea typeface="Arial"/>
                <a:cs typeface="Arial"/>
                <a:sym typeface="Arial"/>
                <a:hlinkClick r:id="rId6"/>
              </a:rPr>
              <a:t>https://www.scrum.org/</a:t>
            </a:r>
            <a:endParaRPr b="0" i="0" sz="1800">
              <a:solidFill>
                <a:srgbClr val="1F1F1F"/>
              </a:solidFill>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pic>
        <p:nvPicPr>
          <p:cNvPr id="319" name="Google Shape;319;p39"/>
          <p:cNvPicPr preferRelativeResize="0"/>
          <p:nvPr/>
        </p:nvPicPr>
        <p:blipFill rotWithShape="1">
          <a:blip r:embed="rId3">
            <a:alphaModFix/>
          </a:blip>
          <a:srcRect b="0" l="0" r="0" t="0"/>
          <a:stretch/>
        </p:blipFill>
        <p:spPr>
          <a:xfrm>
            <a:off x="2106792" y="191591"/>
            <a:ext cx="7978416" cy="5886987"/>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pic>
        <p:nvPicPr>
          <p:cNvPr descr="Team Retrospective Board Template" id="324" name="Google Shape;324;p40"/>
          <p:cNvPicPr preferRelativeResize="0"/>
          <p:nvPr/>
        </p:nvPicPr>
        <p:blipFill rotWithShape="1">
          <a:blip r:embed="rId3">
            <a:alphaModFix/>
          </a:blip>
          <a:srcRect b="0" l="0" r="0" t="0"/>
          <a:stretch/>
        </p:blipFill>
        <p:spPr>
          <a:xfrm>
            <a:off x="1583249" y="201216"/>
            <a:ext cx="9025501" cy="5840348"/>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pic>
        <p:nvPicPr>
          <p:cNvPr descr="Agile ve Scrum Nedir?" id="329" name="Google Shape;329;p41"/>
          <p:cNvPicPr preferRelativeResize="0"/>
          <p:nvPr/>
        </p:nvPicPr>
        <p:blipFill rotWithShape="1">
          <a:blip r:embed="rId3">
            <a:alphaModFix/>
          </a:blip>
          <a:srcRect b="0" l="0" r="0" t="0"/>
          <a:stretch/>
        </p:blipFill>
        <p:spPr>
          <a:xfrm>
            <a:off x="1280958" y="984302"/>
            <a:ext cx="9825887" cy="43349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5"/>
          <p:cNvSpPr txBox="1"/>
          <p:nvPr/>
        </p:nvSpPr>
        <p:spPr>
          <a:xfrm>
            <a:off x="432618" y="472058"/>
            <a:ext cx="10471356" cy="1477328"/>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0" i="0" lang="en-US" sz="1800">
                <a:solidFill>
                  <a:srgbClr val="212529"/>
                </a:solidFill>
                <a:latin typeface="Arial"/>
                <a:ea typeface="Arial"/>
                <a:cs typeface="Arial"/>
                <a:sym typeface="Arial"/>
              </a:rPr>
              <a:t>Market Cap'i En Yüksek Olan Şirketler (2021)</a:t>
            </a:r>
            <a:endParaRPr b="0" i="0" sz="1800">
              <a:solidFill>
                <a:srgbClr val="212529"/>
              </a:solidFill>
              <a:latin typeface="Arial"/>
              <a:ea typeface="Arial"/>
              <a:cs typeface="Arial"/>
              <a:sym typeface="Arial"/>
            </a:endParaRPr>
          </a:p>
          <a:p>
            <a:pPr indent="0" lvl="0" marL="0" marR="0" rtl="0" algn="just">
              <a:spcBef>
                <a:spcPts val="0"/>
              </a:spcBef>
              <a:spcAft>
                <a:spcPts val="0"/>
              </a:spcAft>
              <a:buNone/>
            </a:pPr>
            <a:r>
              <a:rPr b="1" i="1" lang="en-US" sz="1800">
                <a:solidFill>
                  <a:srgbClr val="212529"/>
                </a:solidFill>
                <a:latin typeface="Arial"/>
                <a:ea typeface="Arial"/>
                <a:cs typeface="Arial"/>
                <a:sym typeface="Arial"/>
              </a:rPr>
              <a:t>CompaniesMarketCap*</a:t>
            </a:r>
            <a:r>
              <a:rPr b="0" i="0" lang="en-US" sz="1800">
                <a:solidFill>
                  <a:srgbClr val="212529"/>
                </a:solidFill>
                <a:latin typeface="Arial"/>
                <a:ea typeface="Arial"/>
                <a:cs typeface="Arial"/>
                <a:sym typeface="Arial"/>
              </a:rPr>
              <a:t>, toplamda 79.834 trilyon </a:t>
            </a:r>
            <a:r>
              <a:rPr lang="en-US" sz="1800">
                <a:solidFill>
                  <a:srgbClr val="212529"/>
                </a:solidFill>
                <a:latin typeface="Arial"/>
                <a:ea typeface="Arial"/>
                <a:cs typeface="Arial"/>
                <a:sym typeface="Arial"/>
              </a:rPr>
              <a:t>dolar </a:t>
            </a:r>
            <a:r>
              <a:rPr b="0" i="0" lang="en-US" sz="1800">
                <a:solidFill>
                  <a:srgbClr val="212529"/>
                </a:solidFill>
                <a:latin typeface="Arial"/>
                <a:ea typeface="Arial"/>
                <a:cs typeface="Arial"/>
                <a:sym typeface="Arial"/>
              </a:rPr>
              <a:t>değerindeki 4275 şirketin verilerini paylaşıyor. Bu verilerer göre market cap değeri en yüksek olan şirketler şöyle sıralanıyor:</a:t>
            </a:r>
            <a:endParaRPr b="0" i="0" sz="1800">
              <a:solidFill>
                <a:srgbClr val="212529"/>
              </a:solidFill>
              <a:latin typeface="Arial"/>
              <a:ea typeface="Arial"/>
              <a:cs typeface="Arial"/>
              <a:sym typeface="Arial"/>
            </a:endParaRPr>
          </a:p>
          <a:p>
            <a:pPr indent="0" lvl="0" marL="0" marR="0" rtl="0" algn="just">
              <a:spcBef>
                <a:spcPts val="0"/>
              </a:spcBef>
              <a:spcAft>
                <a:spcPts val="0"/>
              </a:spcAft>
              <a:buNone/>
            </a:pPr>
            <a:r>
              <a:t/>
            </a:r>
            <a:endParaRPr sz="1800">
              <a:solidFill>
                <a:srgbClr val="212529"/>
              </a:solidFill>
              <a:latin typeface="Arial"/>
              <a:ea typeface="Arial"/>
              <a:cs typeface="Arial"/>
              <a:sym typeface="Arial"/>
            </a:endParaRPr>
          </a:p>
          <a:p>
            <a:pPr indent="0" lvl="0" marL="0" marR="0" rtl="0" algn="just">
              <a:spcBef>
                <a:spcPts val="0"/>
              </a:spcBef>
              <a:spcAft>
                <a:spcPts val="0"/>
              </a:spcAft>
              <a:buNone/>
            </a:pPr>
            <a:r>
              <a:t/>
            </a:r>
            <a:endParaRPr b="0" i="0" sz="1800">
              <a:solidFill>
                <a:srgbClr val="212529"/>
              </a:solidFill>
              <a:latin typeface="Arial"/>
              <a:ea typeface="Arial"/>
              <a:cs typeface="Arial"/>
              <a:sym typeface="Arial"/>
            </a:endParaRPr>
          </a:p>
        </p:txBody>
      </p:sp>
      <p:pic>
        <p:nvPicPr>
          <p:cNvPr id="116" name="Google Shape;116;p15"/>
          <p:cNvPicPr preferRelativeResize="0"/>
          <p:nvPr/>
        </p:nvPicPr>
        <p:blipFill rotWithShape="1">
          <a:blip r:embed="rId3">
            <a:alphaModFix/>
          </a:blip>
          <a:srcRect b="0" l="0" r="0" t="2069"/>
          <a:stretch/>
        </p:blipFill>
        <p:spPr>
          <a:xfrm>
            <a:off x="1521514" y="1435576"/>
            <a:ext cx="8253858" cy="3851279"/>
          </a:xfrm>
          <a:prstGeom prst="rect">
            <a:avLst/>
          </a:prstGeom>
          <a:noFill/>
          <a:ln>
            <a:noFill/>
          </a:ln>
        </p:spPr>
      </p:pic>
      <p:sp>
        <p:nvSpPr>
          <p:cNvPr id="117" name="Google Shape;117;p15"/>
          <p:cNvSpPr txBox="1"/>
          <p:nvPr/>
        </p:nvSpPr>
        <p:spPr>
          <a:xfrm>
            <a:off x="688258" y="6233652"/>
            <a:ext cx="8927690" cy="2308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900">
                <a:solidFill>
                  <a:schemeClr val="dk1"/>
                </a:solidFill>
                <a:latin typeface="Open Sans"/>
                <a:ea typeface="Open Sans"/>
                <a:cs typeface="Open Sans"/>
                <a:sym typeface="Open Sans"/>
              </a:rPr>
              <a:t>https://www.visualcapitalist.com/the-top-100-companies-of-the-world-the-u-s-vs-everyone-else/</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pic>
        <p:nvPicPr>
          <p:cNvPr descr="Scrum Nedir? - BilgeAdam Akademi" id="334" name="Google Shape;334;p42"/>
          <p:cNvPicPr preferRelativeResize="0"/>
          <p:nvPr/>
        </p:nvPicPr>
        <p:blipFill rotWithShape="1">
          <a:blip r:embed="rId3">
            <a:alphaModFix/>
          </a:blip>
          <a:srcRect b="0" l="0" r="0" t="0"/>
          <a:stretch/>
        </p:blipFill>
        <p:spPr>
          <a:xfrm>
            <a:off x="1888460" y="899960"/>
            <a:ext cx="8415080" cy="4478286"/>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4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Open Sans"/>
              <a:buNone/>
            </a:pPr>
            <a:r>
              <a:rPr lang="en-US"/>
              <a:t>Kanban</a:t>
            </a:r>
            <a:endParaRPr/>
          </a:p>
        </p:txBody>
      </p:sp>
      <p:sp>
        <p:nvSpPr>
          <p:cNvPr id="341" name="Google Shape;341;p4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lnSpcReduction="10000"/>
          </a:bodyPr>
          <a:lstStyle/>
          <a:p>
            <a:pPr indent="-228600" lvl="0" marL="228600" rtl="0" algn="just">
              <a:lnSpc>
                <a:spcPct val="150000"/>
              </a:lnSpc>
              <a:spcBef>
                <a:spcPts val="0"/>
              </a:spcBef>
              <a:spcAft>
                <a:spcPts val="0"/>
              </a:spcAft>
              <a:buSzPts val="1800"/>
              <a:buChar char="+"/>
            </a:pPr>
            <a:r>
              <a:rPr lang="en-US" sz="1800">
                <a:latin typeface="Arial"/>
                <a:ea typeface="Arial"/>
                <a:cs typeface="Arial"/>
                <a:sym typeface="Arial"/>
              </a:rPr>
              <a:t>Kanban, yeni çalışma için mevcut kapasite ile çalışma taleplerini dengeleyen bilgi çalışmalarını yönetmek için bir yöntemdir. İş öğeleri, katılımcılara görev tanımından müşterinin sunumuna kadar ilerleme ve süreç görüntüsü verecek şekilde görselleştirilir. Kanban, bir üretim sisteminin bütün olarak çalışmasını ve iyileştirmeyi teşvik etmek için doğru bir araçtır.</a:t>
            </a:r>
            <a:endParaRPr sz="1800">
              <a:latin typeface="Times New Roman"/>
              <a:ea typeface="Times New Roman"/>
              <a:cs typeface="Times New Roman"/>
              <a:sym typeface="Times New Roman"/>
            </a:endParaRPr>
          </a:p>
          <a:p>
            <a:pPr indent="-228600" lvl="0" marL="228600" rtl="0" algn="just">
              <a:lnSpc>
                <a:spcPct val="150000"/>
              </a:lnSpc>
              <a:spcBef>
                <a:spcPts val="2400"/>
              </a:spcBef>
              <a:spcAft>
                <a:spcPts val="0"/>
              </a:spcAft>
              <a:buSzPts val="1800"/>
              <a:buChar char="+"/>
            </a:pPr>
            <a:r>
              <a:rPr lang="en-US" sz="1800">
                <a:latin typeface="Arial"/>
                <a:ea typeface="Arial"/>
                <a:cs typeface="Arial"/>
                <a:sym typeface="Arial"/>
              </a:rPr>
              <a:t> Kanban, yazılım geliştirmede ne, ne zaman ve ne kadar üretileceği konusunda karar vermeye yardımcı olan görsel bir süreç yönetim sistemi sunmaktadır. Yazılım geliştirme ve IT kaynaklı olmasına rağmen, çalışma sonucu fiziksel değil somut olan herhangi bir profesyonel hizmet için uygulanabilir.</a:t>
            </a:r>
            <a:endParaRPr sz="1800">
              <a:latin typeface="Times New Roman"/>
              <a:ea typeface="Times New Roman"/>
              <a:cs typeface="Times New Roman"/>
              <a:sym typeface="Times New Roman"/>
            </a:endParaRPr>
          </a:p>
          <a:p>
            <a:pPr indent="-228600" lvl="0" marL="228600" rtl="0" algn="just">
              <a:lnSpc>
                <a:spcPct val="150000"/>
              </a:lnSpc>
              <a:spcBef>
                <a:spcPts val="2400"/>
              </a:spcBef>
              <a:spcAft>
                <a:spcPts val="0"/>
              </a:spcAft>
              <a:buSzPts val="1800"/>
              <a:buChar char="+"/>
            </a:pPr>
            <a:r>
              <a:rPr lang="en-US" sz="1800">
                <a:latin typeface="Arial"/>
                <a:ea typeface="Arial"/>
                <a:cs typeface="Arial"/>
                <a:sym typeface="Arial"/>
              </a:rPr>
              <a:t>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4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Open Sans"/>
              <a:buNone/>
            </a:pPr>
            <a:r>
              <a:rPr lang="en-US"/>
              <a:t>Kanban Unsurları</a:t>
            </a:r>
            <a:endParaRPr/>
          </a:p>
        </p:txBody>
      </p:sp>
      <p:sp>
        <p:nvSpPr>
          <p:cNvPr id="347" name="Google Shape;347;p4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92500"/>
          </a:bodyPr>
          <a:lstStyle/>
          <a:p>
            <a:pPr indent="-228600" lvl="0" marL="228600" rtl="0" algn="just">
              <a:lnSpc>
                <a:spcPct val="90000"/>
              </a:lnSpc>
              <a:spcBef>
                <a:spcPts val="0"/>
              </a:spcBef>
              <a:spcAft>
                <a:spcPts val="0"/>
              </a:spcAft>
              <a:buSzPct val="100000"/>
              <a:buFont typeface="Open Sans"/>
              <a:buAutoNum type="arabicPeriod"/>
            </a:pPr>
            <a:r>
              <a:rPr b="1" i="0" lang="en-US">
                <a:solidFill>
                  <a:srgbClr val="0D0D0D"/>
                </a:solidFill>
                <a:latin typeface="Arial"/>
                <a:ea typeface="Arial"/>
                <a:cs typeface="Arial"/>
                <a:sym typeface="Arial"/>
              </a:rPr>
              <a:t>Tahta (Board):</a:t>
            </a:r>
            <a:r>
              <a:rPr b="0" i="0" lang="en-US">
                <a:solidFill>
                  <a:srgbClr val="0D0D0D"/>
                </a:solidFill>
                <a:latin typeface="Arial"/>
                <a:ea typeface="Arial"/>
                <a:cs typeface="Arial"/>
                <a:sym typeface="Arial"/>
              </a:rPr>
              <a:t> İşin akışını görselleştirmek için kullanılan bir tahtadır. Genellikle kartların veya iş kalemlerinin yerleştirildiği bir panodur. Bu tahta, işin farklı aşamalarını temsil eden sütunlardan oluşur.</a:t>
            </a:r>
            <a:endParaRPr/>
          </a:p>
          <a:p>
            <a:pPr indent="-228600" lvl="0" marL="228600" rtl="0" algn="just">
              <a:lnSpc>
                <a:spcPct val="90000"/>
              </a:lnSpc>
              <a:spcBef>
                <a:spcPts val="1000"/>
              </a:spcBef>
              <a:spcAft>
                <a:spcPts val="0"/>
              </a:spcAft>
              <a:buSzPct val="100000"/>
              <a:buFont typeface="Open Sans"/>
              <a:buAutoNum type="arabicPeriod"/>
            </a:pPr>
            <a:r>
              <a:rPr b="1" i="0" lang="en-US">
                <a:solidFill>
                  <a:srgbClr val="0D0D0D"/>
                </a:solidFill>
                <a:latin typeface="Arial"/>
                <a:ea typeface="Arial"/>
                <a:cs typeface="Arial"/>
                <a:sym typeface="Arial"/>
              </a:rPr>
              <a:t>Kartlar (Cards):</a:t>
            </a:r>
            <a:r>
              <a:rPr b="0" i="0" lang="en-US">
                <a:solidFill>
                  <a:srgbClr val="0D0D0D"/>
                </a:solidFill>
                <a:latin typeface="Arial"/>
                <a:ea typeface="Arial"/>
                <a:cs typeface="Arial"/>
                <a:sym typeface="Arial"/>
              </a:rPr>
              <a:t> Her bir iş kalemini veya iş parçasını temsil eden kartlardır. Kartlar, işin içeriği, önceliği, sahibi ve diğer önemli bilgilerle doldurulur.</a:t>
            </a:r>
            <a:endParaRPr/>
          </a:p>
          <a:p>
            <a:pPr indent="-228600" lvl="0" marL="228600" rtl="0" algn="just">
              <a:lnSpc>
                <a:spcPct val="90000"/>
              </a:lnSpc>
              <a:spcBef>
                <a:spcPts val="1000"/>
              </a:spcBef>
              <a:spcAft>
                <a:spcPts val="0"/>
              </a:spcAft>
              <a:buSzPct val="100000"/>
              <a:buFont typeface="Open Sans"/>
              <a:buAutoNum type="arabicPeriod"/>
            </a:pPr>
            <a:r>
              <a:rPr b="1" i="0" lang="en-US">
                <a:solidFill>
                  <a:srgbClr val="0D0D0D"/>
                </a:solidFill>
                <a:latin typeface="Arial"/>
                <a:ea typeface="Arial"/>
                <a:cs typeface="Arial"/>
                <a:sym typeface="Arial"/>
              </a:rPr>
              <a:t>Sütunlar (Columns):</a:t>
            </a:r>
            <a:r>
              <a:rPr b="0" i="0" lang="en-US">
                <a:solidFill>
                  <a:srgbClr val="0D0D0D"/>
                </a:solidFill>
                <a:latin typeface="Arial"/>
                <a:ea typeface="Arial"/>
                <a:cs typeface="Arial"/>
                <a:sym typeface="Arial"/>
              </a:rPr>
              <a:t> İşin farklı aşamalarını gösteren sütunlardır. Genellikle "Bekleme", "Analiz", "Geliştirme", "Test" gibi aşamaları temsil ederler.</a:t>
            </a:r>
            <a:endParaRPr/>
          </a:p>
          <a:p>
            <a:pPr indent="-228600" lvl="0" marL="228600" rtl="0" algn="just">
              <a:lnSpc>
                <a:spcPct val="90000"/>
              </a:lnSpc>
              <a:spcBef>
                <a:spcPts val="1000"/>
              </a:spcBef>
              <a:spcAft>
                <a:spcPts val="0"/>
              </a:spcAft>
              <a:buSzPct val="100000"/>
              <a:buFont typeface="Open Sans"/>
              <a:buAutoNum type="arabicPeriod"/>
            </a:pPr>
            <a:r>
              <a:rPr b="1" i="0" lang="en-US">
                <a:solidFill>
                  <a:srgbClr val="0D0D0D"/>
                </a:solidFill>
                <a:latin typeface="Arial"/>
                <a:ea typeface="Arial"/>
                <a:cs typeface="Arial"/>
                <a:sym typeface="Arial"/>
              </a:rPr>
              <a:t>Sınırlamalar (Limits):</a:t>
            </a:r>
            <a:r>
              <a:rPr b="0" i="0" lang="en-US">
                <a:solidFill>
                  <a:srgbClr val="0D0D0D"/>
                </a:solidFill>
                <a:latin typeface="Arial"/>
                <a:ea typeface="Arial"/>
                <a:cs typeface="Arial"/>
                <a:sym typeface="Arial"/>
              </a:rPr>
              <a:t> Her sütunda bulunan iş kalemi sayısını sınırlayan bir kısıtlamadır. Bu sınırlamalar, iş akışını dengede tutar ve aşırı yüklenmeyi önler.</a:t>
            </a:r>
            <a:endParaRPr/>
          </a:p>
          <a:p>
            <a:pPr indent="-64135" lvl="0" marL="228600" rtl="0" algn="just">
              <a:lnSpc>
                <a:spcPct val="90000"/>
              </a:lnSpc>
              <a:spcBef>
                <a:spcPts val="1000"/>
              </a:spcBef>
              <a:spcAft>
                <a:spcPts val="0"/>
              </a:spcAft>
              <a:buSzPct val="100000"/>
              <a:buNone/>
            </a:pPr>
            <a:r>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4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Open Sans"/>
              <a:buNone/>
            </a:pPr>
            <a:r>
              <a:rPr lang="en-US"/>
              <a:t>Örnek</a:t>
            </a:r>
            <a:endParaRPr/>
          </a:p>
        </p:txBody>
      </p:sp>
      <p:sp>
        <p:nvSpPr>
          <p:cNvPr id="354" name="Google Shape;354;p4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SzPts val="2800"/>
              <a:buFont typeface="Arial"/>
              <a:buChar char="•"/>
            </a:pPr>
            <a:r>
              <a:rPr b="1" i="0" lang="en-US">
                <a:solidFill>
                  <a:srgbClr val="0D0D0D"/>
                </a:solidFill>
                <a:latin typeface="Arial"/>
                <a:ea typeface="Arial"/>
                <a:cs typeface="Arial"/>
                <a:sym typeface="Arial"/>
              </a:rPr>
              <a:t>To Do (Yapılacaklar):</a:t>
            </a:r>
            <a:r>
              <a:rPr b="0" i="0" lang="en-US">
                <a:solidFill>
                  <a:srgbClr val="0D0D0D"/>
                </a:solidFill>
                <a:latin typeface="Arial"/>
                <a:ea typeface="Arial"/>
                <a:cs typeface="Arial"/>
                <a:sym typeface="Arial"/>
              </a:rPr>
              <a:t> Bu sütun, yapılacak işlerin listelendiği ve önceliklendirildiği bölümdür. Örneğin, yeni özellikler, hata düzeltmeleri veya iyileştirmeler bu sütunda yer alabilir.</a:t>
            </a:r>
            <a:endParaRPr/>
          </a:p>
          <a:p>
            <a:pPr indent="-228600" lvl="0" marL="228600" rtl="0" algn="just">
              <a:lnSpc>
                <a:spcPct val="90000"/>
              </a:lnSpc>
              <a:spcBef>
                <a:spcPts val="1000"/>
              </a:spcBef>
              <a:spcAft>
                <a:spcPts val="0"/>
              </a:spcAft>
              <a:buSzPts val="2800"/>
              <a:buFont typeface="Arial"/>
              <a:buChar char="•"/>
            </a:pPr>
            <a:r>
              <a:rPr b="1" i="0" lang="en-US">
                <a:solidFill>
                  <a:srgbClr val="0D0D0D"/>
                </a:solidFill>
                <a:latin typeface="Arial"/>
                <a:ea typeface="Arial"/>
                <a:cs typeface="Arial"/>
                <a:sym typeface="Arial"/>
              </a:rPr>
              <a:t>In Progress (Devam Eden):</a:t>
            </a:r>
            <a:r>
              <a:rPr b="0" i="0" lang="en-US">
                <a:solidFill>
                  <a:srgbClr val="0D0D0D"/>
                </a:solidFill>
                <a:latin typeface="Arial"/>
                <a:ea typeface="Arial"/>
                <a:cs typeface="Arial"/>
                <a:sym typeface="Arial"/>
              </a:rPr>
              <a:t> Bu sütun, takımın üzerinde çalıştığı işleri gösterir. Bir iş kalemi bu sütuna taşındığında, takım üyeleri üzerinde çalışmaya başlamış demektir.</a:t>
            </a:r>
            <a:endParaRPr/>
          </a:p>
          <a:p>
            <a:pPr indent="-228600" lvl="0" marL="228600" rtl="0" algn="just">
              <a:lnSpc>
                <a:spcPct val="90000"/>
              </a:lnSpc>
              <a:spcBef>
                <a:spcPts val="1000"/>
              </a:spcBef>
              <a:spcAft>
                <a:spcPts val="0"/>
              </a:spcAft>
              <a:buSzPts val="2800"/>
              <a:buFont typeface="Arial"/>
              <a:buChar char="•"/>
            </a:pPr>
            <a:r>
              <a:rPr b="1" i="0" lang="en-US">
                <a:solidFill>
                  <a:srgbClr val="0D0D0D"/>
                </a:solidFill>
                <a:latin typeface="Arial"/>
                <a:ea typeface="Arial"/>
                <a:cs typeface="Arial"/>
                <a:sym typeface="Arial"/>
              </a:rPr>
              <a:t>Done (Tamamlanan):</a:t>
            </a:r>
            <a:r>
              <a:rPr b="0" i="0" lang="en-US">
                <a:solidFill>
                  <a:srgbClr val="0D0D0D"/>
                </a:solidFill>
                <a:latin typeface="Arial"/>
                <a:ea typeface="Arial"/>
                <a:cs typeface="Arial"/>
                <a:sym typeface="Arial"/>
              </a:rPr>
              <a:t> Bu sütun, tamamlanan işlerin listelendiği bölümdür. Bir iş kalemi bu sütuna taşındığında, ilgili iş tamamlanmış ve kullanıma hazır hale gelmiş demektir.</a:t>
            </a:r>
            <a:endParaRPr/>
          </a:p>
          <a:p>
            <a:pPr indent="-50800" lvl="0" marL="228600" rtl="0" algn="just">
              <a:lnSpc>
                <a:spcPct val="90000"/>
              </a:lnSpc>
              <a:spcBef>
                <a:spcPts val="1000"/>
              </a:spcBef>
              <a:spcAft>
                <a:spcPts val="0"/>
              </a:spcAft>
              <a:buSzPts val="2800"/>
              <a:buNone/>
            </a:pPr>
            <a:r>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pic>
        <p:nvPicPr>
          <p:cNvPr descr="All you Need to Know about Kanban Method" id="359" name="Google Shape;359;p46"/>
          <p:cNvPicPr preferRelativeResize="0"/>
          <p:nvPr/>
        </p:nvPicPr>
        <p:blipFill rotWithShape="1">
          <a:blip r:embed="rId3">
            <a:alphaModFix/>
          </a:blip>
          <a:srcRect b="0" l="0" r="0" t="0"/>
          <a:stretch/>
        </p:blipFill>
        <p:spPr>
          <a:xfrm>
            <a:off x="2692123" y="545864"/>
            <a:ext cx="6284728" cy="5413084"/>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pic>
        <p:nvPicPr>
          <p:cNvPr descr="Scrum task board or kanban board. Visualizing the workflow with various  stages of work process and colorful cards with tasks. Management teamwork  concept 2890825 Vector Art at Vecteezy" id="364" name="Google Shape;364;p47"/>
          <p:cNvPicPr preferRelativeResize="0"/>
          <p:nvPr/>
        </p:nvPicPr>
        <p:blipFill rotWithShape="1">
          <a:blip r:embed="rId3">
            <a:alphaModFix/>
          </a:blip>
          <a:srcRect b="0" l="0" r="0" t="0"/>
          <a:stretch/>
        </p:blipFill>
        <p:spPr>
          <a:xfrm>
            <a:off x="381000" y="0"/>
            <a:ext cx="11428413" cy="685800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pic>
        <p:nvPicPr>
          <p:cNvPr descr="Scrum Nedir? - Startup Nedir" id="369" name="Google Shape;369;p48"/>
          <p:cNvPicPr preferRelativeResize="0"/>
          <p:nvPr/>
        </p:nvPicPr>
        <p:blipFill rotWithShape="1">
          <a:blip r:embed="rId3">
            <a:alphaModFix/>
          </a:blip>
          <a:srcRect b="0" l="0" r="0" t="0"/>
          <a:stretch/>
        </p:blipFill>
        <p:spPr>
          <a:xfrm>
            <a:off x="739264" y="477634"/>
            <a:ext cx="10479704" cy="544138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pic>
        <p:nvPicPr>
          <p:cNvPr id="374" name="Google Shape;374;p49"/>
          <p:cNvPicPr preferRelativeResize="0"/>
          <p:nvPr/>
        </p:nvPicPr>
        <p:blipFill rotWithShape="1">
          <a:blip r:embed="rId3">
            <a:alphaModFix/>
          </a:blip>
          <a:srcRect b="0" l="0" r="0" t="0"/>
          <a:stretch/>
        </p:blipFill>
        <p:spPr>
          <a:xfrm>
            <a:off x="850336" y="510816"/>
            <a:ext cx="10946741" cy="4896926"/>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78" name="Shape 378"/>
        <p:cNvGrpSpPr/>
        <p:nvPr/>
      </p:nvGrpSpPr>
      <p:grpSpPr>
        <a:xfrm>
          <a:off x="0" y="0"/>
          <a:ext cx="0" cy="0"/>
          <a:chOff x="0" y="0"/>
          <a:chExt cx="0" cy="0"/>
        </a:xfrm>
      </p:grpSpPr>
      <p:sp>
        <p:nvSpPr>
          <p:cNvPr id="379" name="Google Shape;379;p50"/>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380" name="Google Shape;380;p50"/>
          <p:cNvSpPr/>
          <p:nvPr/>
        </p:nvSpPr>
        <p:spPr>
          <a:xfrm>
            <a:off x="0" y="0"/>
            <a:ext cx="12192000" cy="6858000"/>
          </a:xfrm>
          <a:prstGeom prst="rect">
            <a:avLst/>
          </a:prstGeom>
          <a:solidFill>
            <a:srgbClr val="FFFFFF">
              <a:alpha val="9803"/>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pic>
        <p:nvPicPr>
          <p:cNvPr id="381" name="Google Shape;381;p50"/>
          <p:cNvPicPr preferRelativeResize="0"/>
          <p:nvPr/>
        </p:nvPicPr>
        <p:blipFill rotWithShape="1">
          <a:blip r:embed="rId3">
            <a:alphaModFix/>
          </a:blip>
          <a:srcRect b="-1" l="19345" r="8859" t="0"/>
          <a:stretch/>
        </p:blipFill>
        <p:spPr>
          <a:xfrm>
            <a:off x="543119" y="554413"/>
            <a:ext cx="11105762" cy="6303587"/>
          </a:xfrm>
          <a:prstGeom prst="rect">
            <a:avLst/>
          </a:prstGeom>
          <a:noFill/>
          <a:ln>
            <a:noFill/>
          </a:ln>
        </p:spPr>
      </p:pic>
      <p:grpSp>
        <p:nvGrpSpPr>
          <p:cNvPr id="382" name="Google Shape;382;p50"/>
          <p:cNvGrpSpPr/>
          <p:nvPr/>
        </p:nvGrpSpPr>
        <p:grpSpPr>
          <a:xfrm>
            <a:off x="-143906" y="387218"/>
            <a:ext cx="1747797" cy="1578663"/>
            <a:chOff x="-143906" y="387218"/>
            <a:chExt cx="1747797" cy="1578663"/>
          </a:xfrm>
        </p:grpSpPr>
        <p:sp>
          <p:nvSpPr>
            <p:cNvPr id="383" name="Google Shape;383;p50"/>
            <p:cNvSpPr/>
            <p:nvPr/>
          </p:nvSpPr>
          <p:spPr>
            <a:xfrm rot="2700000">
              <a:off x="77035" y="678141"/>
              <a:ext cx="1066799" cy="1066799"/>
            </a:xfrm>
            <a:custGeom>
              <a:rect b="b" l="l" r="r" t="t"/>
              <a:pathLst>
                <a:path extrusionOk="0" h="6859500" w="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solidFill>
              <a:schemeClr val="lt1"/>
            </a:solidFill>
            <a:ln>
              <a:noFill/>
            </a:ln>
            <a:effectLst>
              <a:outerShdw blurRad="101600" rotWithShape="0" dir="16200000" dist="38100">
                <a:srgbClr val="000000">
                  <a:alpha val="4705"/>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384" name="Google Shape;384;p50"/>
            <p:cNvSpPr/>
            <p:nvPr/>
          </p:nvSpPr>
          <p:spPr>
            <a:xfrm rot="10800000">
              <a:off x="1269506" y="387218"/>
              <a:ext cx="334385" cy="334385"/>
            </a:xfrm>
            <a:prstGeom prst="ellipse">
              <a:avLst/>
            </a:prstGeom>
            <a:solidFill>
              <a:schemeClr val="lt1"/>
            </a:solidFill>
            <a:ln>
              <a:noFill/>
            </a:ln>
            <a:effectLst>
              <a:outerShdw blurRad="101600" rotWithShape="0" dir="16200000" dist="38100">
                <a:srgbClr val="000000">
                  <a:alpha val="4705"/>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6"/>
          <p:cNvSpPr txBox="1"/>
          <p:nvPr>
            <p:ph type="title"/>
          </p:nvPr>
        </p:nvSpPr>
        <p:spPr>
          <a:xfrm>
            <a:off x="838200" y="365125"/>
            <a:ext cx="2510481" cy="96940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Font typeface="Open Sans"/>
              <a:buNone/>
            </a:pPr>
            <a:r>
              <a:rPr lang="en-US" sz="1800"/>
              <a:t>Güncel veriler</a:t>
            </a:r>
            <a:br>
              <a:rPr lang="en-US" sz="1800"/>
            </a:br>
            <a:r>
              <a:rPr lang="en-US" sz="1800"/>
              <a:t>2024</a:t>
            </a:r>
            <a:endParaRPr sz="1800"/>
          </a:p>
        </p:txBody>
      </p:sp>
      <p:pic>
        <p:nvPicPr>
          <p:cNvPr id="124" name="Google Shape;124;p16"/>
          <p:cNvPicPr preferRelativeResize="0"/>
          <p:nvPr/>
        </p:nvPicPr>
        <p:blipFill rotWithShape="1">
          <a:blip r:embed="rId3">
            <a:alphaModFix/>
          </a:blip>
          <a:srcRect b="16636" l="0" r="0" t="0"/>
          <a:stretch/>
        </p:blipFill>
        <p:spPr>
          <a:xfrm>
            <a:off x="4087613" y="365125"/>
            <a:ext cx="5785436" cy="6297337"/>
          </a:xfrm>
          <a:prstGeom prst="rect">
            <a:avLst/>
          </a:prstGeom>
          <a:noFill/>
          <a:ln>
            <a:noFill/>
          </a:ln>
        </p:spPr>
      </p:pic>
      <p:cxnSp>
        <p:nvCxnSpPr>
          <p:cNvPr descr="Yazılım" id="125" name="Google Shape;125;p16"/>
          <p:cNvCxnSpPr/>
          <p:nvPr/>
        </p:nvCxnSpPr>
        <p:spPr>
          <a:xfrm flipH="1">
            <a:off x="3058886" y="1088571"/>
            <a:ext cx="1600200" cy="245959"/>
          </a:xfrm>
          <a:prstGeom prst="straightConnector1">
            <a:avLst/>
          </a:prstGeom>
          <a:noFill/>
          <a:ln cap="flat" cmpd="sng" w="9525">
            <a:solidFill>
              <a:schemeClr val="accent1"/>
            </a:solidFill>
            <a:prstDash val="solid"/>
            <a:miter lim="800000"/>
            <a:headEnd len="sm" w="sm" type="none"/>
            <a:tailEnd len="med" w="med" type="triangle"/>
          </a:ln>
        </p:spPr>
      </p:cxnSp>
      <p:sp>
        <p:nvSpPr>
          <p:cNvPr id="126" name="Google Shape;126;p16"/>
          <p:cNvSpPr/>
          <p:nvPr/>
        </p:nvSpPr>
        <p:spPr>
          <a:xfrm>
            <a:off x="838200" y="1230086"/>
            <a:ext cx="1948543" cy="674914"/>
          </a:xfrm>
          <a:prstGeom prst="rect">
            <a:avLst/>
          </a:prstGeom>
          <a:solidFill>
            <a:schemeClr val="accent1"/>
          </a:solidFill>
          <a:ln cap="flat" cmpd="sng" w="12700">
            <a:solidFill>
              <a:srgbClr val="53211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Open Sans"/>
                <a:ea typeface="Open Sans"/>
                <a:cs typeface="Open Sans"/>
                <a:sym typeface="Open Sans"/>
              </a:rPr>
              <a:t>Yazılım, Teknoloji</a:t>
            </a:r>
            <a:endParaRPr sz="1800">
              <a:solidFill>
                <a:schemeClr val="lt1"/>
              </a:solidFill>
              <a:latin typeface="Open Sans"/>
              <a:ea typeface="Open Sans"/>
              <a:cs typeface="Open Sans"/>
              <a:sym typeface="Open Sans"/>
            </a:endParaRPr>
          </a:p>
        </p:txBody>
      </p:sp>
      <p:cxnSp>
        <p:nvCxnSpPr>
          <p:cNvPr id="127" name="Google Shape;127;p16"/>
          <p:cNvCxnSpPr/>
          <p:nvPr/>
        </p:nvCxnSpPr>
        <p:spPr>
          <a:xfrm rot="10800000">
            <a:off x="2873829" y="1741714"/>
            <a:ext cx="1676400" cy="0"/>
          </a:xfrm>
          <a:prstGeom prst="straightConnector1">
            <a:avLst/>
          </a:prstGeom>
          <a:noFill/>
          <a:ln cap="flat" cmpd="sng" w="9525">
            <a:solidFill>
              <a:schemeClr val="accent1"/>
            </a:solidFill>
            <a:prstDash val="solid"/>
            <a:miter lim="800000"/>
            <a:headEnd len="sm" w="sm" type="none"/>
            <a:tailEnd len="med" w="med" type="triangle"/>
          </a:ln>
        </p:spPr>
      </p:cxnSp>
      <p:cxnSp>
        <p:nvCxnSpPr>
          <p:cNvPr id="128" name="Google Shape;128;p16"/>
          <p:cNvCxnSpPr/>
          <p:nvPr/>
        </p:nvCxnSpPr>
        <p:spPr>
          <a:xfrm rot="10800000">
            <a:off x="3058886" y="1905000"/>
            <a:ext cx="1600200" cy="402771"/>
          </a:xfrm>
          <a:prstGeom prst="straightConnector1">
            <a:avLst/>
          </a:prstGeom>
          <a:noFill/>
          <a:ln cap="flat" cmpd="sng" w="9525">
            <a:solidFill>
              <a:schemeClr val="accent1"/>
            </a:solidFill>
            <a:prstDash val="solid"/>
            <a:miter lim="800000"/>
            <a:headEnd len="sm" w="sm" type="none"/>
            <a:tailEnd len="med" w="med" type="triangle"/>
          </a:ln>
        </p:spPr>
      </p:cxnSp>
      <p:cxnSp>
        <p:nvCxnSpPr>
          <p:cNvPr id="129" name="Google Shape;129;p16"/>
          <p:cNvCxnSpPr/>
          <p:nvPr/>
        </p:nvCxnSpPr>
        <p:spPr>
          <a:xfrm rot="10800000">
            <a:off x="2786743" y="2057976"/>
            <a:ext cx="1872343" cy="1371024"/>
          </a:xfrm>
          <a:prstGeom prst="straightConnector1">
            <a:avLst/>
          </a:prstGeom>
          <a:noFill/>
          <a:ln cap="flat" cmpd="sng" w="9525">
            <a:solidFill>
              <a:schemeClr val="accent1"/>
            </a:solidFill>
            <a:prstDash val="solid"/>
            <a:miter lim="800000"/>
            <a:headEnd len="sm" w="sm" type="none"/>
            <a:tailEnd len="med" w="med" type="triangle"/>
          </a:ln>
        </p:spPr>
      </p:cxnSp>
      <p:cxnSp>
        <p:nvCxnSpPr>
          <p:cNvPr id="130" name="Google Shape;130;p16"/>
          <p:cNvCxnSpPr/>
          <p:nvPr/>
        </p:nvCxnSpPr>
        <p:spPr>
          <a:xfrm rot="10800000">
            <a:off x="2318951" y="1981200"/>
            <a:ext cx="2144192" cy="2068286"/>
          </a:xfrm>
          <a:prstGeom prst="straightConnector1">
            <a:avLst/>
          </a:prstGeom>
          <a:noFill/>
          <a:ln cap="flat" cmpd="sng" w="9525">
            <a:solidFill>
              <a:schemeClr val="accent1"/>
            </a:solidFill>
            <a:prstDash val="solid"/>
            <a:miter lim="800000"/>
            <a:headEnd len="sm" w="sm" type="none"/>
            <a:tailEnd len="med" w="med" type="triangle"/>
          </a:ln>
        </p:spPr>
      </p:cxnSp>
      <p:cxnSp>
        <p:nvCxnSpPr>
          <p:cNvPr id="131" name="Google Shape;131;p16"/>
          <p:cNvCxnSpPr/>
          <p:nvPr/>
        </p:nvCxnSpPr>
        <p:spPr>
          <a:xfrm rot="10800000">
            <a:off x="1785257" y="2068285"/>
            <a:ext cx="3044175" cy="2645229"/>
          </a:xfrm>
          <a:prstGeom prst="straightConnector1">
            <a:avLst/>
          </a:prstGeom>
          <a:noFill/>
          <a:ln cap="flat" cmpd="sng" w="9525">
            <a:solidFill>
              <a:schemeClr val="accent1"/>
            </a:solidFill>
            <a:prstDash val="solid"/>
            <a:miter lim="800000"/>
            <a:headEnd len="sm" w="sm" type="none"/>
            <a:tailEnd len="med" w="med" type="triangle"/>
          </a:ln>
        </p:spPr>
      </p:cxnSp>
      <p:cxnSp>
        <p:nvCxnSpPr>
          <p:cNvPr id="132" name="Google Shape;132;p16"/>
          <p:cNvCxnSpPr/>
          <p:nvPr/>
        </p:nvCxnSpPr>
        <p:spPr>
          <a:xfrm rot="10800000">
            <a:off x="2198914" y="2057976"/>
            <a:ext cx="2122715" cy="3613481"/>
          </a:xfrm>
          <a:prstGeom prst="straightConnector1">
            <a:avLst/>
          </a:prstGeom>
          <a:noFill/>
          <a:ln cap="flat" cmpd="sng" w="9525">
            <a:solidFill>
              <a:schemeClr val="accent1"/>
            </a:solidFill>
            <a:prstDash val="solid"/>
            <a:miter lim="800000"/>
            <a:headEnd len="sm" w="sm" type="none"/>
            <a:tailEnd len="med" w="med" type="triangle"/>
          </a:ln>
        </p:spPr>
      </p:cxnSp>
      <p:sp>
        <p:nvSpPr>
          <p:cNvPr id="133" name="Google Shape;133;p16"/>
          <p:cNvSpPr/>
          <p:nvPr/>
        </p:nvSpPr>
        <p:spPr>
          <a:xfrm>
            <a:off x="900485" y="2769961"/>
            <a:ext cx="852911" cy="570470"/>
          </a:xfrm>
          <a:prstGeom prst="rect">
            <a:avLst/>
          </a:prstGeom>
          <a:solidFill>
            <a:schemeClr val="accent1"/>
          </a:solidFill>
          <a:ln cap="flat" cmpd="sng" w="12700">
            <a:solidFill>
              <a:srgbClr val="53211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Open Sans"/>
                <a:ea typeface="Open Sans"/>
                <a:cs typeface="Open Sans"/>
                <a:sym typeface="Open Sans"/>
              </a:rPr>
              <a:t>Enerji</a:t>
            </a:r>
            <a:endParaRPr sz="1800">
              <a:solidFill>
                <a:schemeClr val="lt1"/>
              </a:solidFill>
              <a:latin typeface="Open Sans"/>
              <a:ea typeface="Open Sans"/>
              <a:cs typeface="Open Sans"/>
              <a:sym typeface="Open Sans"/>
            </a:endParaRPr>
          </a:p>
        </p:txBody>
      </p:sp>
      <p:cxnSp>
        <p:nvCxnSpPr>
          <p:cNvPr id="134" name="Google Shape;134;p16"/>
          <p:cNvCxnSpPr/>
          <p:nvPr/>
        </p:nvCxnSpPr>
        <p:spPr>
          <a:xfrm flipH="1">
            <a:off x="1952662" y="2769961"/>
            <a:ext cx="3582751" cy="245382"/>
          </a:xfrm>
          <a:prstGeom prst="straightConnector1">
            <a:avLst/>
          </a:prstGeom>
          <a:noFill/>
          <a:ln cap="flat" cmpd="sng" w="9525">
            <a:solidFill>
              <a:schemeClr val="accent1"/>
            </a:solidFill>
            <a:prstDash val="solid"/>
            <a:miter lim="800000"/>
            <a:headEnd len="sm" w="sm" type="none"/>
            <a:tailEnd len="med" w="med" type="triangle"/>
          </a:ln>
        </p:spPr>
      </p:cxnSp>
      <p:sp>
        <p:nvSpPr>
          <p:cNvPr id="135" name="Google Shape;135;p16"/>
          <p:cNvSpPr/>
          <p:nvPr/>
        </p:nvSpPr>
        <p:spPr>
          <a:xfrm>
            <a:off x="900485" y="3785280"/>
            <a:ext cx="852911" cy="420112"/>
          </a:xfrm>
          <a:prstGeom prst="rect">
            <a:avLst/>
          </a:prstGeom>
          <a:solidFill>
            <a:schemeClr val="accent1"/>
          </a:solidFill>
          <a:ln cap="flat" cmpd="sng" w="12700">
            <a:solidFill>
              <a:srgbClr val="53211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Open Sans"/>
                <a:ea typeface="Open Sans"/>
                <a:cs typeface="Open Sans"/>
                <a:sym typeface="Open Sans"/>
              </a:rPr>
              <a:t>İlaç</a:t>
            </a:r>
            <a:endParaRPr sz="1800">
              <a:solidFill>
                <a:schemeClr val="lt1"/>
              </a:solidFill>
              <a:latin typeface="Open Sans"/>
              <a:ea typeface="Open Sans"/>
              <a:cs typeface="Open Sans"/>
              <a:sym typeface="Open Sans"/>
            </a:endParaRPr>
          </a:p>
        </p:txBody>
      </p:sp>
      <p:cxnSp>
        <p:nvCxnSpPr>
          <p:cNvPr id="136" name="Google Shape;136;p16"/>
          <p:cNvCxnSpPr/>
          <p:nvPr/>
        </p:nvCxnSpPr>
        <p:spPr>
          <a:xfrm rot="10800000">
            <a:off x="1999648" y="4049486"/>
            <a:ext cx="2321981" cy="2220685"/>
          </a:xfrm>
          <a:prstGeom prst="straightConnector1">
            <a:avLst/>
          </a:prstGeom>
          <a:noFill/>
          <a:ln cap="flat" cmpd="sng" w="9525">
            <a:solidFill>
              <a:schemeClr val="accent1"/>
            </a:solidFill>
            <a:prstDash val="solid"/>
            <a:miter lim="800000"/>
            <a:headEnd len="sm" w="sm" type="none"/>
            <a:tailEnd len="med" w="med" type="triangl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pic>
        <p:nvPicPr>
          <p:cNvPr id="142" name="Google Shape;142;p17"/>
          <p:cNvPicPr preferRelativeResize="0"/>
          <p:nvPr/>
        </p:nvPicPr>
        <p:blipFill rotWithShape="1">
          <a:blip r:embed="rId3">
            <a:alphaModFix/>
          </a:blip>
          <a:srcRect b="0" l="0" r="0" t="0"/>
          <a:stretch/>
        </p:blipFill>
        <p:spPr>
          <a:xfrm>
            <a:off x="2615381" y="823076"/>
            <a:ext cx="6422032" cy="4525672"/>
          </a:xfrm>
          <a:prstGeom prst="rect">
            <a:avLst/>
          </a:prstGeom>
          <a:noFill/>
          <a:ln>
            <a:noFill/>
          </a:ln>
        </p:spPr>
      </p:pic>
      <p:sp>
        <p:nvSpPr>
          <p:cNvPr id="143" name="Google Shape;143;p17"/>
          <p:cNvSpPr txBox="1"/>
          <p:nvPr/>
        </p:nvSpPr>
        <p:spPr>
          <a:xfrm>
            <a:off x="1494503" y="5909187"/>
            <a:ext cx="880970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900">
                <a:solidFill>
                  <a:schemeClr val="dk1"/>
                </a:solidFill>
                <a:latin typeface="Open Sans"/>
                <a:ea typeface="Open Sans"/>
                <a:cs typeface="Open Sans"/>
                <a:sym typeface="Open Sans"/>
              </a:rPr>
              <a:t>https://www.linkedin.com/pulse/de%C4%9Fi%C5%9Fime-kar%C5%9F%C4%B1-olman%C4%B1n-sonu-g%C3%BCc%C3%BCn-zaafa-d%C3%B6nd%C3%BC%C4%9F%C3%BC-ve-nokia-kenan-dizdar/?trk=public_profile_article_view</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pic>
        <p:nvPicPr>
          <p:cNvPr descr="Top 100 Companies of the World vs US" id="149" name="Google Shape;149;p18"/>
          <p:cNvPicPr preferRelativeResize="0"/>
          <p:nvPr/>
        </p:nvPicPr>
        <p:blipFill rotWithShape="1">
          <a:blip r:embed="rId3">
            <a:alphaModFix/>
          </a:blip>
          <a:srcRect b="18059" l="0" r="0" t="32046"/>
          <a:stretch/>
        </p:blipFill>
        <p:spPr>
          <a:xfrm>
            <a:off x="2959510" y="196646"/>
            <a:ext cx="6272980" cy="618239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19"/>
          <p:cNvSpPr txBox="1"/>
          <p:nvPr>
            <p:ph idx="1" type="body"/>
          </p:nvPr>
        </p:nvSpPr>
        <p:spPr>
          <a:xfrm>
            <a:off x="838200" y="580103"/>
            <a:ext cx="10515600" cy="5596860"/>
          </a:xfrm>
          <a:prstGeom prst="rect">
            <a:avLst/>
          </a:prstGeom>
          <a:noFill/>
          <a:ln>
            <a:noFill/>
          </a:ln>
        </p:spPr>
        <p:txBody>
          <a:bodyPr anchorCtr="0" anchor="t" bIns="45700" lIns="91425" spcFirstLastPara="1" rIns="91425" wrap="square" tIns="45700">
            <a:normAutofit/>
          </a:bodyPr>
          <a:lstStyle/>
          <a:p>
            <a:pPr indent="-228600" lvl="0" marL="228600" rtl="0" algn="just">
              <a:lnSpc>
                <a:spcPct val="150000"/>
              </a:lnSpc>
              <a:spcBef>
                <a:spcPts val="0"/>
              </a:spcBef>
              <a:spcAft>
                <a:spcPts val="0"/>
              </a:spcAft>
              <a:buSzPts val="1800"/>
              <a:buChar char="+"/>
            </a:pPr>
            <a:r>
              <a:rPr lang="en-US" sz="1800">
                <a:solidFill>
                  <a:srgbClr val="292929"/>
                </a:solidFill>
                <a:latin typeface="Arial"/>
                <a:ea typeface="Arial"/>
                <a:cs typeface="Arial"/>
                <a:sym typeface="Arial"/>
              </a:rPr>
              <a:t>Yazılım geliştirme ya da proje yönetiminde içeriğe ve hedefe bağlı olarak değişen farklı metotlar vardır. Bunlardan biri olan waterfall modelinde süreç </a:t>
            </a:r>
            <a:r>
              <a:rPr b="1" lang="en-US" sz="1800">
                <a:solidFill>
                  <a:srgbClr val="292929"/>
                </a:solidFill>
                <a:latin typeface="Arial"/>
                <a:ea typeface="Arial"/>
                <a:cs typeface="Arial"/>
                <a:sym typeface="Arial"/>
              </a:rPr>
              <a:t>doğrusaldır</a:t>
            </a:r>
            <a:r>
              <a:rPr lang="en-US" sz="1800">
                <a:solidFill>
                  <a:srgbClr val="292929"/>
                </a:solidFill>
                <a:latin typeface="Arial"/>
                <a:ea typeface="Arial"/>
                <a:cs typeface="Arial"/>
                <a:sym typeface="Arial"/>
              </a:rPr>
              <a:t>, yani bir sonraki safhaya geçebilmek için bir önceki safhada yer alan aktivitelerin tamamlanmış olması gerekir. Ancak bu model ile çalışmanın, her gün yeni bilgilerle ilerlediğimiz dünyada proje yönetmek ve yazılım geliştirmek için yeterli olmadığını düşünüyoruz. O zaman alternatif ne olabilir?</a:t>
            </a:r>
            <a:endParaRPr sz="1800">
              <a:latin typeface="Times New Roman"/>
              <a:ea typeface="Times New Roman"/>
              <a:cs typeface="Times New Roman"/>
              <a:sym typeface="Times New Roman"/>
            </a:endParaRPr>
          </a:p>
          <a:p>
            <a:pPr indent="-50800" lvl="0" marL="228600" rtl="0" algn="l">
              <a:lnSpc>
                <a:spcPct val="90000"/>
              </a:lnSpc>
              <a:spcBef>
                <a:spcPts val="1000"/>
              </a:spcBef>
              <a:spcAft>
                <a:spcPts val="0"/>
              </a:spcAft>
              <a:buSzPts val="2800"/>
              <a:buNone/>
            </a:pPr>
            <a:r>
              <a:t/>
            </a:r>
            <a:endParaRPr/>
          </a:p>
        </p:txBody>
      </p:sp>
      <p:pic>
        <p:nvPicPr>
          <p:cNvPr id="156" name="Google Shape;156;p19"/>
          <p:cNvPicPr preferRelativeResize="0"/>
          <p:nvPr/>
        </p:nvPicPr>
        <p:blipFill rotWithShape="1">
          <a:blip r:embed="rId3">
            <a:alphaModFix/>
          </a:blip>
          <a:srcRect b="0" l="0" r="0" t="0"/>
          <a:stretch/>
        </p:blipFill>
        <p:spPr>
          <a:xfrm>
            <a:off x="1689430" y="3144926"/>
            <a:ext cx="7888908" cy="273124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pic>
        <p:nvPicPr>
          <p:cNvPr id="162" name="Google Shape;162;p20"/>
          <p:cNvPicPr preferRelativeResize="0"/>
          <p:nvPr/>
        </p:nvPicPr>
        <p:blipFill rotWithShape="1">
          <a:blip r:embed="rId3">
            <a:alphaModFix/>
          </a:blip>
          <a:srcRect b="0" l="0" r="0" t="0"/>
          <a:stretch/>
        </p:blipFill>
        <p:spPr>
          <a:xfrm>
            <a:off x="1976283" y="750401"/>
            <a:ext cx="7747819" cy="5357198"/>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7" name="Shape 167"/>
        <p:cNvGrpSpPr/>
        <p:nvPr/>
      </p:nvGrpSpPr>
      <p:grpSpPr>
        <a:xfrm>
          <a:off x="0" y="0"/>
          <a:ext cx="0" cy="0"/>
          <a:chOff x="0" y="0"/>
          <a:chExt cx="0" cy="0"/>
        </a:xfrm>
      </p:grpSpPr>
      <p:sp>
        <p:nvSpPr>
          <p:cNvPr id="168" name="Google Shape;168;p21"/>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169" name="Google Shape;169;p21"/>
          <p:cNvSpPr/>
          <p:nvPr/>
        </p:nvSpPr>
        <p:spPr>
          <a:xfrm>
            <a:off x="0" y="0"/>
            <a:ext cx="12192000" cy="6858000"/>
          </a:xfrm>
          <a:prstGeom prst="rect">
            <a:avLst/>
          </a:prstGeom>
          <a:solidFill>
            <a:srgbClr val="FFFFFF">
              <a:alpha val="9803"/>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pic>
        <p:nvPicPr>
          <p:cNvPr descr="renklilik, grafik, yeşil, grafik tasarım içeren bir resim&#10;&#10;Açıklama otomatik olarak oluşturuldu" id="170" name="Google Shape;170;p21"/>
          <p:cNvPicPr preferRelativeResize="0"/>
          <p:nvPr/>
        </p:nvPicPr>
        <p:blipFill rotWithShape="1">
          <a:blip r:embed="rId3">
            <a:alphaModFix/>
          </a:blip>
          <a:srcRect b="7755" l="0" r="-1" t="7953"/>
          <a:stretch/>
        </p:blipFill>
        <p:spPr>
          <a:xfrm>
            <a:off x="-7797" y="10"/>
            <a:ext cx="12188952" cy="6857990"/>
          </a:xfrm>
          <a:prstGeom prst="rect">
            <a:avLst/>
          </a:prstGeom>
          <a:noFill/>
          <a:ln>
            <a:noFill/>
          </a:ln>
        </p:spPr>
      </p:pic>
      <p:grpSp>
        <p:nvGrpSpPr>
          <p:cNvPr id="171" name="Google Shape;171;p21"/>
          <p:cNvGrpSpPr/>
          <p:nvPr/>
        </p:nvGrpSpPr>
        <p:grpSpPr>
          <a:xfrm>
            <a:off x="83859" y="225822"/>
            <a:ext cx="1947516" cy="2438142"/>
            <a:chOff x="83859" y="225822"/>
            <a:chExt cx="1947516" cy="2438142"/>
          </a:xfrm>
        </p:grpSpPr>
        <p:sp>
          <p:nvSpPr>
            <p:cNvPr id="172" name="Google Shape;172;p21"/>
            <p:cNvSpPr/>
            <p:nvPr/>
          </p:nvSpPr>
          <p:spPr>
            <a:xfrm rot="2700000">
              <a:off x="304800" y="965970"/>
              <a:ext cx="1066799" cy="1066799"/>
            </a:xfrm>
            <a:custGeom>
              <a:rect b="b" l="l" r="r" t="t"/>
              <a:pathLst>
                <a:path extrusionOk="0" h="6859500" w="6859500">
                  <a:moveTo>
                    <a:pt x="4053340" y="6235893"/>
                  </a:moveTo>
                  <a:lnTo>
                    <a:pt x="4053340" y="4053340"/>
                  </a:lnTo>
                  <a:lnTo>
                    <a:pt x="6235893" y="4053340"/>
                  </a:lnTo>
                  <a:cubicBezTo>
                    <a:pt x="6580293" y="4053340"/>
                    <a:pt x="6859501" y="3774132"/>
                    <a:pt x="6859501" y="3429731"/>
                  </a:cubicBezTo>
                  <a:cubicBezTo>
                    <a:pt x="6859501" y="3085330"/>
                    <a:pt x="6580332" y="2806123"/>
                    <a:pt x="6235893" y="2806123"/>
                  </a:cubicBezTo>
                  <a:lnTo>
                    <a:pt x="4053340" y="2806123"/>
                  </a:lnTo>
                  <a:lnTo>
                    <a:pt x="4053340" y="623608"/>
                  </a:lnTo>
                  <a:cubicBezTo>
                    <a:pt x="4053340" y="279208"/>
                    <a:pt x="3774171" y="0"/>
                    <a:pt x="3429731" y="0"/>
                  </a:cubicBezTo>
                  <a:cubicBezTo>
                    <a:pt x="3085330" y="0"/>
                    <a:pt x="2806123" y="279208"/>
                    <a:pt x="2806123" y="623608"/>
                  </a:cubicBezTo>
                  <a:lnTo>
                    <a:pt x="2806123" y="2806161"/>
                  </a:lnTo>
                  <a:lnTo>
                    <a:pt x="623608" y="2806161"/>
                  </a:lnTo>
                  <a:cubicBezTo>
                    <a:pt x="279208" y="2806161"/>
                    <a:pt x="0" y="3085369"/>
                    <a:pt x="0" y="3429731"/>
                  </a:cubicBezTo>
                  <a:cubicBezTo>
                    <a:pt x="0" y="3774132"/>
                    <a:pt x="279208" y="4053340"/>
                    <a:pt x="623608" y="4053340"/>
                  </a:cubicBezTo>
                  <a:lnTo>
                    <a:pt x="2806161" y="4053340"/>
                  </a:lnTo>
                  <a:lnTo>
                    <a:pt x="2806161" y="6235893"/>
                  </a:lnTo>
                  <a:cubicBezTo>
                    <a:pt x="2806161" y="6580293"/>
                    <a:pt x="3085369" y="6859501"/>
                    <a:pt x="3429770" y="6859501"/>
                  </a:cubicBezTo>
                  <a:cubicBezTo>
                    <a:pt x="3774171" y="6859501"/>
                    <a:pt x="4053340" y="6580293"/>
                    <a:pt x="4053340" y="6235893"/>
                  </a:cubicBezTo>
                  <a:close/>
                </a:path>
              </a:pathLst>
            </a:custGeom>
            <a:solidFill>
              <a:schemeClr val="lt1"/>
            </a:solidFill>
            <a:ln>
              <a:noFill/>
            </a:ln>
            <a:effectLst>
              <a:outerShdw blurRad="101600" rotWithShape="0" dir="16200000" dist="38100">
                <a:srgbClr val="000000">
                  <a:alpha val="4705"/>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173" name="Google Shape;173;p21"/>
            <p:cNvSpPr/>
            <p:nvPr/>
          </p:nvSpPr>
          <p:spPr>
            <a:xfrm rot="10800000">
              <a:off x="1815651" y="1342540"/>
              <a:ext cx="215724" cy="215724"/>
            </a:xfrm>
            <a:prstGeom prst="ellipse">
              <a:avLst/>
            </a:prstGeom>
            <a:solidFill>
              <a:schemeClr val="lt1"/>
            </a:solidFill>
            <a:ln>
              <a:noFill/>
            </a:ln>
            <a:effectLst>
              <a:outerShdw blurRad="101600" rotWithShape="0" dir="16200000" dist="38100">
                <a:srgbClr val="000000">
                  <a:alpha val="4705"/>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174" name="Google Shape;174;p21"/>
            <p:cNvSpPr/>
            <p:nvPr/>
          </p:nvSpPr>
          <p:spPr>
            <a:xfrm rot="10800000">
              <a:off x="183404" y="225822"/>
              <a:ext cx="474023" cy="474023"/>
            </a:xfrm>
            <a:prstGeom prst="ellipse">
              <a:avLst/>
            </a:prstGeom>
            <a:solidFill>
              <a:schemeClr val="lt1"/>
            </a:solidFill>
            <a:ln>
              <a:noFill/>
            </a:ln>
            <a:effectLst>
              <a:outerShdw blurRad="101600" rotWithShape="0" dir="16200000" dist="38100">
                <a:srgbClr val="000000">
                  <a:alpha val="4705"/>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175" name="Google Shape;175;p21"/>
            <p:cNvSpPr/>
            <p:nvPr/>
          </p:nvSpPr>
          <p:spPr>
            <a:xfrm rot="10800000">
              <a:off x="583574" y="2333139"/>
              <a:ext cx="330825" cy="330825"/>
            </a:xfrm>
            <a:prstGeom prst="ellipse">
              <a:avLst/>
            </a:prstGeom>
            <a:solidFill>
              <a:schemeClr val="lt1"/>
            </a:solidFill>
            <a:ln>
              <a:noFill/>
            </a:ln>
            <a:effectLst>
              <a:outerShdw blurRad="101600" rotWithShape="0" dir="16200000" dist="38100">
                <a:srgbClr val="000000">
                  <a:alpha val="4705"/>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grpSp>
      <p:sp>
        <p:nvSpPr>
          <p:cNvPr id="176" name="Google Shape;176;p21"/>
          <p:cNvSpPr/>
          <p:nvPr/>
        </p:nvSpPr>
        <p:spPr>
          <a:xfrm>
            <a:off x="0" y="0"/>
            <a:ext cx="12192000" cy="6858000"/>
          </a:xfrm>
          <a:prstGeom prst="rect">
            <a:avLst/>
          </a:prstGeom>
          <a:solidFill>
            <a:schemeClr val="accent2">
              <a:alpha val="400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Open Sans"/>
              <a:ea typeface="Open Sans"/>
              <a:cs typeface="Open Sans"/>
              <a:sym typeface="Open Sans"/>
            </a:endParaRPr>
          </a:p>
        </p:txBody>
      </p:sp>
      <p:sp>
        <p:nvSpPr>
          <p:cNvPr id="177" name="Google Shape;177;p21"/>
          <p:cNvSpPr txBox="1"/>
          <p:nvPr>
            <p:ph type="title"/>
          </p:nvPr>
        </p:nvSpPr>
        <p:spPr>
          <a:xfrm>
            <a:off x="1600338" y="142806"/>
            <a:ext cx="8412480" cy="1463273"/>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rgbClr val="FFFFFF"/>
              </a:buClr>
              <a:buSzPts val="4400"/>
              <a:buFont typeface="Arial"/>
              <a:buNone/>
            </a:pPr>
            <a:r>
              <a:rPr b="1" lang="en-US">
                <a:solidFill>
                  <a:srgbClr val="FFFFFF"/>
                </a:solidFill>
                <a:latin typeface="Arial"/>
                <a:ea typeface="Arial"/>
                <a:cs typeface="Arial"/>
                <a:sym typeface="Arial"/>
              </a:rPr>
              <a:t>Agile (Çevik Model)</a:t>
            </a:r>
            <a:br>
              <a:rPr b="1" lang="en-US">
                <a:solidFill>
                  <a:srgbClr val="FFFFFF"/>
                </a:solidFill>
                <a:latin typeface="Times New Roman"/>
                <a:ea typeface="Times New Roman"/>
                <a:cs typeface="Times New Roman"/>
                <a:sym typeface="Times New Roman"/>
              </a:rPr>
            </a:br>
            <a:endParaRPr>
              <a:solidFill>
                <a:srgbClr val="FFFFFF"/>
              </a:solidFill>
            </a:endParaRPr>
          </a:p>
        </p:txBody>
      </p:sp>
      <p:grpSp>
        <p:nvGrpSpPr>
          <p:cNvPr id="178" name="Google Shape;178;p21"/>
          <p:cNvGrpSpPr/>
          <p:nvPr/>
        </p:nvGrpSpPr>
        <p:grpSpPr>
          <a:xfrm>
            <a:off x="657427" y="999500"/>
            <a:ext cx="10712221" cy="5630485"/>
            <a:chOff x="0" y="2192"/>
            <a:chExt cx="10712221" cy="5630485"/>
          </a:xfrm>
        </p:grpSpPr>
        <p:sp>
          <p:nvSpPr>
            <p:cNvPr id="179" name="Google Shape;179;p21"/>
            <p:cNvSpPr/>
            <p:nvPr/>
          </p:nvSpPr>
          <p:spPr>
            <a:xfrm>
              <a:off x="0" y="2192"/>
              <a:ext cx="10712221" cy="1842243"/>
            </a:xfrm>
            <a:prstGeom prst="roundRect">
              <a:avLst>
                <a:gd fmla="val 16667" name="adj"/>
              </a:avLst>
            </a:prstGeom>
            <a:solidFill>
              <a:srgbClr val="C54D49"/>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21"/>
            <p:cNvSpPr txBox="1"/>
            <p:nvPr/>
          </p:nvSpPr>
          <p:spPr>
            <a:xfrm>
              <a:off x="89931" y="92123"/>
              <a:ext cx="10532359" cy="1662381"/>
            </a:xfrm>
            <a:prstGeom prst="rect">
              <a:avLst/>
            </a:prstGeom>
            <a:noFill/>
            <a:ln>
              <a:noFill/>
            </a:ln>
          </p:spPr>
          <p:txBody>
            <a:bodyPr anchorCtr="0" anchor="ctr" bIns="68575" lIns="68575" spcFirstLastPara="1" rIns="68575" wrap="square" tIns="68575">
              <a:noAutofit/>
            </a:bodyPr>
            <a:lstStyle/>
            <a:p>
              <a:pPr indent="0" lvl="0" marL="0" marR="0" rtl="0" algn="just">
                <a:lnSpc>
                  <a:spcPct val="90000"/>
                </a:lnSpc>
                <a:spcBef>
                  <a:spcPts val="0"/>
                </a:spcBef>
                <a:spcAft>
                  <a:spcPts val="0"/>
                </a:spcAft>
                <a:buClr>
                  <a:schemeClr val="lt1"/>
                </a:buClr>
                <a:buSzPts val="1800"/>
                <a:buFont typeface="Open Sans"/>
                <a:buNone/>
              </a:pPr>
              <a:r>
                <a:rPr b="1" lang="en-US" sz="1800">
                  <a:solidFill>
                    <a:schemeClr val="lt1"/>
                  </a:solidFill>
                  <a:latin typeface="Open Sans"/>
                  <a:ea typeface="Open Sans"/>
                  <a:cs typeface="Open Sans"/>
                  <a:sym typeface="Open Sans"/>
                </a:rPr>
                <a:t>Agile modeli proje yönetimi, yazılım geliştirme sürecinde karşılaşılan problemleri çözmek üzere, tekrarlanan yazılım geliştirme modeli taban alınarak geliştirilmiş, sık aralıklarla parça parça yazılım teslimatını ve değişikliği teşvik eden bir yazılım geliştirme modeli.</a:t>
              </a:r>
              <a:endParaRPr sz="1800">
                <a:solidFill>
                  <a:schemeClr val="lt1"/>
                </a:solidFill>
                <a:latin typeface="Open Sans"/>
                <a:ea typeface="Open Sans"/>
                <a:cs typeface="Open Sans"/>
                <a:sym typeface="Open Sans"/>
              </a:endParaRPr>
            </a:p>
          </p:txBody>
        </p:sp>
        <p:sp>
          <p:nvSpPr>
            <p:cNvPr id="181" name="Google Shape;181;p21"/>
            <p:cNvSpPr/>
            <p:nvPr/>
          </p:nvSpPr>
          <p:spPr>
            <a:xfrm>
              <a:off x="0" y="1857824"/>
              <a:ext cx="10712221" cy="1842243"/>
            </a:xfrm>
            <a:prstGeom prst="roundRect">
              <a:avLst>
                <a:gd fmla="val 16667" name="adj"/>
              </a:avLst>
            </a:prstGeom>
            <a:solidFill>
              <a:srgbClr val="C54D49"/>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21"/>
            <p:cNvSpPr txBox="1"/>
            <p:nvPr/>
          </p:nvSpPr>
          <p:spPr>
            <a:xfrm>
              <a:off x="89931" y="1947755"/>
              <a:ext cx="10532359" cy="1662381"/>
            </a:xfrm>
            <a:prstGeom prst="rect">
              <a:avLst/>
            </a:prstGeom>
            <a:noFill/>
            <a:ln>
              <a:noFill/>
            </a:ln>
          </p:spPr>
          <p:txBody>
            <a:bodyPr anchorCtr="0" anchor="ctr" bIns="68575" lIns="68575" spcFirstLastPara="1" rIns="68575" wrap="square" tIns="68575">
              <a:noAutofit/>
            </a:bodyPr>
            <a:lstStyle/>
            <a:p>
              <a:pPr indent="0" lvl="0" marL="0" marR="0" rtl="0" algn="just">
                <a:lnSpc>
                  <a:spcPct val="90000"/>
                </a:lnSpc>
                <a:spcBef>
                  <a:spcPts val="0"/>
                </a:spcBef>
                <a:spcAft>
                  <a:spcPts val="0"/>
                </a:spcAft>
                <a:buClr>
                  <a:schemeClr val="lt1"/>
                </a:buClr>
                <a:buSzPts val="1800"/>
                <a:buFont typeface="Open Sans"/>
                <a:buNone/>
              </a:pPr>
              <a:r>
                <a:rPr b="1" lang="en-US" sz="1800">
                  <a:solidFill>
                    <a:schemeClr val="lt1"/>
                  </a:solidFill>
                  <a:latin typeface="Open Sans"/>
                  <a:ea typeface="Open Sans"/>
                  <a:cs typeface="Open Sans"/>
                  <a:sym typeface="Open Sans"/>
                </a:rPr>
                <a:t>2001 Şubat Ayında, 17 bağımsız yazılım lideri, farklı bilgi ve yaklaşımlardan yararlanarak daha iyi nasıl yazılım geliştirileceğini bulmak için bir araya geldiler. 2 günlük beyin fırtınası sonrası Agile Manifestosunu yayınladılar. Agile manifesto, 4 temel değer üzerine odaklanmaktadır:</a:t>
              </a:r>
              <a:endParaRPr sz="1800">
                <a:solidFill>
                  <a:schemeClr val="lt1"/>
                </a:solidFill>
                <a:latin typeface="Open Sans"/>
                <a:ea typeface="Open Sans"/>
                <a:cs typeface="Open Sans"/>
                <a:sym typeface="Open Sans"/>
              </a:endParaRPr>
            </a:p>
          </p:txBody>
        </p:sp>
        <p:sp>
          <p:nvSpPr>
            <p:cNvPr id="183" name="Google Shape;183;p21"/>
            <p:cNvSpPr/>
            <p:nvPr/>
          </p:nvSpPr>
          <p:spPr>
            <a:xfrm>
              <a:off x="0" y="3713455"/>
              <a:ext cx="10712221" cy="1842243"/>
            </a:xfrm>
            <a:prstGeom prst="roundRect">
              <a:avLst>
                <a:gd fmla="val 16667" name="adj"/>
              </a:avLst>
            </a:prstGeom>
            <a:solidFill>
              <a:srgbClr val="C54D49"/>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21"/>
            <p:cNvSpPr txBox="1"/>
            <p:nvPr/>
          </p:nvSpPr>
          <p:spPr>
            <a:xfrm>
              <a:off x="89931" y="3803386"/>
              <a:ext cx="10532359" cy="1662381"/>
            </a:xfrm>
            <a:prstGeom prst="rect">
              <a:avLst/>
            </a:prstGeom>
            <a:noFill/>
            <a:ln>
              <a:noFill/>
            </a:ln>
          </p:spPr>
          <p:txBody>
            <a:bodyPr anchorCtr="0" anchor="ctr" bIns="60950" lIns="60950" spcFirstLastPara="1" rIns="60950" wrap="square" tIns="60950">
              <a:noAutofit/>
            </a:bodyPr>
            <a:lstStyle/>
            <a:p>
              <a:pPr indent="0" lvl="0" marL="0" marR="0" rtl="0" algn="l">
                <a:lnSpc>
                  <a:spcPct val="90000"/>
                </a:lnSpc>
                <a:spcBef>
                  <a:spcPts val="0"/>
                </a:spcBef>
                <a:spcAft>
                  <a:spcPts val="0"/>
                </a:spcAft>
                <a:buClr>
                  <a:schemeClr val="lt1"/>
                </a:buClr>
                <a:buSzPts val="1600"/>
                <a:buFont typeface="Open Sans"/>
                <a:buNone/>
              </a:pPr>
              <a:r>
                <a:rPr b="1" lang="en-US" sz="1600">
                  <a:solidFill>
                    <a:schemeClr val="lt1"/>
                  </a:solidFill>
                  <a:latin typeface="Open Sans"/>
                  <a:ea typeface="Open Sans"/>
                  <a:cs typeface="Open Sans"/>
                  <a:sym typeface="Open Sans"/>
                </a:rPr>
                <a:t>Agile Manifesto — 4 Temel Değer:</a:t>
              </a:r>
              <a:endParaRPr/>
            </a:p>
            <a:p>
              <a:pPr indent="0" lvl="0" marL="0" marR="0" rtl="0" algn="l">
                <a:lnSpc>
                  <a:spcPct val="90000"/>
                </a:lnSpc>
                <a:spcBef>
                  <a:spcPts val="560"/>
                </a:spcBef>
                <a:spcAft>
                  <a:spcPts val="0"/>
                </a:spcAft>
                <a:buClr>
                  <a:schemeClr val="lt1"/>
                </a:buClr>
                <a:buSzPts val="1600"/>
                <a:buFont typeface="Open Sans"/>
                <a:buNone/>
              </a:pPr>
              <a:r>
                <a:rPr b="1" lang="en-US" sz="1600">
                  <a:solidFill>
                    <a:schemeClr val="lt1"/>
                  </a:solidFill>
                  <a:latin typeface="Open Sans"/>
                  <a:ea typeface="Open Sans"/>
                  <a:cs typeface="Open Sans"/>
                  <a:sym typeface="Open Sans"/>
                </a:rPr>
                <a:t>İş süreçleri ve araçlardan ziyade bireyler ve bireyler arasındaki etkileşim değerlidir.</a:t>
              </a:r>
              <a:endParaRPr sz="1600">
                <a:solidFill>
                  <a:schemeClr val="lt1"/>
                </a:solidFill>
                <a:latin typeface="Open Sans"/>
                <a:ea typeface="Open Sans"/>
                <a:cs typeface="Open Sans"/>
                <a:sym typeface="Open Sans"/>
              </a:endParaRPr>
            </a:p>
            <a:p>
              <a:pPr indent="0" lvl="0" marL="0" marR="0" rtl="0" algn="just">
                <a:lnSpc>
                  <a:spcPct val="90000"/>
                </a:lnSpc>
                <a:spcBef>
                  <a:spcPts val="560"/>
                </a:spcBef>
                <a:spcAft>
                  <a:spcPts val="0"/>
                </a:spcAft>
                <a:buClr>
                  <a:schemeClr val="lt1"/>
                </a:buClr>
                <a:buSzPts val="1600"/>
                <a:buFont typeface="Open Sans"/>
                <a:buNone/>
              </a:pPr>
              <a:r>
                <a:rPr b="1" lang="en-US" sz="1600">
                  <a:solidFill>
                    <a:schemeClr val="lt1"/>
                  </a:solidFill>
                  <a:latin typeface="Open Sans"/>
                  <a:ea typeface="Open Sans"/>
                  <a:cs typeface="Open Sans"/>
                  <a:sym typeface="Open Sans"/>
                </a:rPr>
                <a:t>Kapsamlı bir dokümantasyon sürecinden ziyade, çalışan bir yazılım ortaya koymak daha önemlidir.</a:t>
              </a:r>
              <a:endParaRPr sz="1600">
                <a:solidFill>
                  <a:schemeClr val="lt1"/>
                </a:solidFill>
                <a:latin typeface="Open Sans"/>
                <a:ea typeface="Open Sans"/>
                <a:cs typeface="Open Sans"/>
                <a:sym typeface="Open Sans"/>
              </a:endParaRPr>
            </a:p>
            <a:p>
              <a:pPr indent="0" lvl="0" marL="0" marR="0" rtl="0" algn="l">
                <a:lnSpc>
                  <a:spcPct val="90000"/>
                </a:lnSpc>
                <a:spcBef>
                  <a:spcPts val="560"/>
                </a:spcBef>
                <a:spcAft>
                  <a:spcPts val="0"/>
                </a:spcAft>
                <a:buClr>
                  <a:schemeClr val="lt1"/>
                </a:buClr>
                <a:buSzPts val="1600"/>
                <a:buFont typeface="Open Sans"/>
                <a:buNone/>
              </a:pPr>
              <a:r>
                <a:rPr b="1" lang="en-US" sz="1600">
                  <a:solidFill>
                    <a:schemeClr val="lt1"/>
                  </a:solidFill>
                  <a:latin typeface="Open Sans"/>
                  <a:ea typeface="Open Sans"/>
                  <a:cs typeface="Open Sans"/>
                  <a:sym typeface="Open Sans"/>
                </a:rPr>
                <a:t>Müşteri ile işbirliği yapmak, sözleşme görüşmelerinden daha önemlidir.</a:t>
              </a:r>
              <a:endParaRPr sz="1600">
                <a:solidFill>
                  <a:schemeClr val="lt1"/>
                </a:solidFill>
                <a:latin typeface="Open Sans"/>
                <a:ea typeface="Open Sans"/>
                <a:cs typeface="Open Sans"/>
                <a:sym typeface="Open Sans"/>
              </a:endParaRPr>
            </a:p>
            <a:p>
              <a:pPr indent="0" lvl="0" marL="0" marR="0" rtl="0" algn="l">
                <a:lnSpc>
                  <a:spcPct val="90000"/>
                </a:lnSpc>
                <a:spcBef>
                  <a:spcPts val="560"/>
                </a:spcBef>
                <a:spcAft>
                  <a:spcPts val="0"/>
                </a:spcAft>
                <a:buClr>
                  <a:schemeClr val="lt1"/>
                </a:buClr>
                <a:buSzPts val="1600"/>
                <a:buFont typeface="Open Sans"/>
                <a:buNone/>
              </a:pPr>
              <a:r>
                <a:rPr b="1" lang="en-US" sz="1600">
                  <a:solidFill>
                    <a:schemeClr val="lt1"/>
                  </a:solidFill>
                  <a:latin typeface="Open Sans"/>
                  <a:ea typeface="Open Sans"/>
                  <a:cs typeface="Open Sans"/>
                  <a:sym typeface="Open Sans"/>
                </a:rPr>
                <a:t>Bir planı takip etmek yerine değişime yanıt vermek değerlidir.</a:t>
              </a:r>
              <a:endParaRPr sz="1600">
                <a:solidFill>
                  <a:schemeClr val="lt1"/>
                </a:solidFill>
                <a:latin typeface="Open Sans"/>
                <a:ea typeface="Open Sans"/>
                <a:cs typeface="Open Sans"/>
                <a:sym typeface="Open Sans"/>
              </a:endParaRPr>
            </a:p>
          </p:txBody>
        </p:sp>
        <p:sp>
          <p:nvSpPr>
            <p:cNvPr id="185" name="Google Shape;185;p21"/>
            <p:cNvSpPr/>
            <p:nvPr/>
          </p:nvSpPr>
          <p:spPr>
            <a:xfrm>
              <a:off x="0" y="5555699"/>
              <a:ext cx="10712221" cy="76978"/>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21"/>
            <p:cNvSpPr txBox="1"/>
            <p:nvPr/>
          </p:nvSpPr>
          <p:spPr>
            <a:xfrm>
              <a:off x="0" y="5555699"/>
              <a:ext cx="10712221" cy="76978"/>
            </a:xfrm>
            <a:prstGeom prst="rect">
              <a:avLst/>
            </a:prstGeom>
            <a:noFill/>
            <a:ln>
              <a:noFill/>
            </a:ln>
          </p:spPr>
          <p:txBody>
            <a:bodyPr anchorCtr="0" anchor="t" bIns="6350" lIns="340100" spcFirstLastPara="1" rIns="35550" wrap="square" tIns="6350">
              <a:noAutofit/>
            </a:bodyPr>
            <a:lstStyle/>
            <a:p>
              <a:pPr indent="-31750" lvl="1" marL="57150" marR="0" rtl="0" algn="l">
                <a:lnSpc>
                  <a:spcPct val="90000"/>
                </a:lnSpc>
                <a:spcBef>
                  <a:spcPts val="0"/>
                </a:spcBef>
                <a:spcAft>
                  <a:spcPts val="0"/>
                </a:spcAft>
                <a:buClr>
                  <a:schemeClr val="dk1"/>
                </a:buClr>
                <a:buSzPts val="400"/>
                <a:buFont typeface="Open Sans"/>
                <a:buNone/>
              </a:pPr>
              <a:r>
                <a:t/>
              </a:r>
              <a:endParaRPr b="0" i="0" sz="400" u="none" cap="none" strike="noStrike">
                <a:solidFill>
                  <a:schemeClr val="dk1"/>
                </a:solidFill>
                <a:latin typeface="Open Sans"/>
                <a:ea typeface="Open Sans"/>
                <a:cs typeface="Open Sans"/>
                <a:sym typeface="Open Sans"/>
              </a:endParaRPr>
            </a:p>
          </p:txBody>
        </p:sp>
      </p:grpSp>
    </p:spTree>
  </p:cSld>
  <p:clrMapOvr>
    <a:masterClrMapping/>
  </p:clrMapOvr>
</p:sld>
</file>

<file path=ppt/theme/theme1.xml><?xml version="1.0" encoding="utf-8"?>
<a:theme xmlns:a="http://schemas.openxmlformats.org/drawingml/2006/main" xmlns:r="http://schemas.openxmlformats.org/officeDocument/2006/relationships" name="MinimalXOVTI">
  <a:themeElements>
    <a:clrScheme name="AnalogousFromDarkSeedLeftStep">
      <a:dk1>
        <a:srgbClr val="000000"/>
      </a:dk1>
      <a:lt1>
        <a:srgbClr val="FFFFFF"/>
      </a:lt1>
      <a:dk2>
        <a:srgbClr val="181A32"/>
      </a:dk2>
      <a:lt2>
        <a:srgbClr val="F0F3F3"/>
      </a:lt2>
      <a:accent1>
        <a:srgbClr val="C54F4B"/>
      </a:accent1>
      <a:accent2>
        <a:srgbClr val="B33967"/>
      </a:accent2>
      <a:accent3>
        <a:srgbClr val="C54BAC"/>
      </a:accent3>
      <a:accent4>
        <a:srgbClr val="9939B3"/>
      </a:accent4>
      <a:accent5>
        <a:srgbClr val="784BC5"/>
      </a:accent5>
      <a:accent6>
        <a:srgbClr val="3D42B5"/>
      </a:accent6>
      <a:hlink>
        <a:srgbClr val="843FBF"/>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eması">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