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99526D-4460-47D6-A0C7-CD2E0684A25B}">
  <a:tblStyle styleId="{F099526D-4460-47D6-A0C7-CD2E0684A2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49" name="Google Shape;1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br>
              <a:rPr lang="en-US"/>
            </a:br>
            <a:r>
              <a:rPr lang="en-US">
                <a:solidFill>
                  <a:srgbClr val="0D0D0D"/>
                </a:solidFill>
                <a:latin typeface="Arial"/>
                <a:ea typeface="Arial"/>
                <a:cs typeface="Arial"/>
                <a:sym typeface="Arial"/>
              </a:rPr>
              <a:t>Yazılım projesi maliyet kestirimi, bir projenin gerçekleştirilmesi için tahmini maliyetleri belirleme sürecidir. Bu süreç, projenin başarılı bir şekilde tamamlanması için gerekli olan kaynakları ve bu kaynakların maliyetlerini tanımlar.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Gereksinimlerin Belirlenmesi</a:t>
            </a:r>
            <a:r>
              <a:rPr lang="en-US">
                <a:solidFill>
                  <a:srgbClr val="0D0D0D"/>
                </a:solidFill>
                <a:latin typeface="Arial"/>
                <a:ea typeface="Arial"/>
                <a:cs typeface="Arial"/>
                <a:sym typeface="Arial"/>
              </a:rPr>
              <a:t>: İlk adım, proje gereksinimlerini ayrıntılı bir şekilde belirlemektir. Bu, işlevsel gereksinimlerin, teknik gereksinimlerin, hedeflenen kullanıcı deneyiminin ve diğer projeye özgü gereksinimlerin belirlenmesini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Kaynaklarının Tanımlanması</a:t>
            </a:r>
            <a:r>
              <a:rPr lang="en-US">
                <a:solidFill>
                  <a:srgbClr val="0D0D0D"/>
                </a:solidFill>
                <a:latin typeface="Arial"/>
                <a:ea typeface="Arial"/>
                <a:cs typeface="Arial"/>
                <a:sym typeface="Arial"/>
              </a:rPr>
              <a:t>: Projenin gerçekleştirilmesi için gereken tüm kaynaklar tanımlanmalıdır. Bu kaynaklar insan kaynakları (geliştiriciler, proje yöneticileri, test uzmanları vb.), donanım, yazılım araçları, dış kaynaklar (danışmanlık hizmetleri, dış tedarikçiler) ve diğer kaynaklar olabilir.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Maliyet Kalemlerinin Belirlenmesi</a:t>
            </a:r>
            <a:r>
              <a:rPr lang="en-US">
                <a:solidFill>
                  <a:srgbClr val="0D0D0D"/>
                </a:solidFill>
                <a:latin typeface="Arial"/>
                <a:ea typeface="Arial"/>
                <a:cs typeface="Arial"/>
                <a:sym typeface="Arial"/>
              </a:rPr>
              <a:t>: Her bir kaynağın maliyeti ayrıntılı bir şekilde belirlenmelidir. İnsan kaynakları için saatlik ücretler veya maaşlar, donanım ve yazılım araçları için lisans ve satın alma maliyetleri, dış kaynaklar için sözleşme bedelleri gibi kalemler göz önünde bulundurulmalıdır.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Maliyet Tahmini Yöntemlerinin Kullanılması</a:t>
            </a:r>
            <a:r>
              <a:rPr lang="en-US">
                <a:solidFill>
                  <a:srgbClr val="0D0D0D"/>
                </a:solidFill>
                <a:latin typeface="Arial"/>
                <a:ea typeface="Arial"/>
                <a:cs typeface="Arial"/>
                <a:sym typeface="Arial"/>
              </a:rPr>
              <a:t>: Maliyet tahmini için farklı yöntemler kullanılabilir. Bu yöntemler arasında parametrik tahminler, benzer projelerden elde edilen verilere dayalı tahminler, uzman görüşüne dayalı tahminler ve diğer analitik yöntemler bulunur.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Risk Faktörlerinin Dikkate Alınması</a:t>
            </a:r>
            <a:r>
              <a:rPr lang="en-US">
                <a:solidFill>
                  <a:srgbClr val="0D0D0D"/>
                </a:solidFill>
                <a:latin typeface="Arial"/>
                <a:ea typeface="Arial"/>
                <a:cs typeface="Arial"/>
                <a:sym typeface="Arial"/>
              </a:rPr>
              <a:t>: Projenin karşılaşabileceği riskler göz önünde bulundurularak maliyet tahmini yapılmalıdır. Öngörülemeyen durumlar için bir risk rezervi ayrılmalıdır.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Toplam Proje Maliyetinin Hesaplanması</a:t>
            </a:r>
            <a:r>
              <a:rPr lang="en-US">
                <a:solidFill>
                  <a:srgbClr val="0D0D0D"/>
                </a:solidFill>
                <a:latin typeface="Arial"/>
                <a:ea typeface="Arial"/>
                <a:cs typeface="Arial"/>
                <a:sym typeface="Arial"/>
              </a:rPr>
              <a:t>: Tüm maliyet kalemleri toplanarak toplam proje maliyeti hesaplanmalıdır. Bu, proje bütçesinin belirlenmesine ve finansal planlamanın yapılmasına olanak tanır.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Sürekli İzleme ve Güncelleme</a:t>
            </a:r>
            <a:r>
              <a:rPr lang="en-US">
                <a:solidFill>
                  <a:srgbClr val="0D0D0D"/>
                </a:solidFill>
                <a:latin typeface="Arial"/>
                <a:ea typeface="Arial"/>
                <a:cs typeface="Arial"/>
                <a:sym typeface="Arial"/>
              </a:rPr>
              <a:t>: Proje ilerledikçe ve gereksinimler değiştikçe, maliyet tahmini düzenli olarak güncellenmelidir. Bu, proje yöneticilerine gerçek maliyetlerle planlanan maliyetler arasındaki farkları izleme ve gerekirse uygun önlemleri alma fırsatı verir.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Yazılım projesi maliyet kestirimi, projenin başarılı bir şekilde planlanması ve yönetilmesi için kritik bir adımdır. Doğru bir şekilde yapılması, proje bütçesinin aşılmamasını sağlar ve kaynakların etkin bir şekilde kullanılmasını sağlar.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244" name="Google Shape;24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Yazılım projesi maliyet yönetimi, bir yazılım projesinin maliyetlerini planlama, izleme, kontrol etme ve yönetme sürecidir. Bu süreç, projenin bütçesinin korunmasını, maliyet aşımının önlenmesini ve kaynakların etkin bir şekilde kullanılmasını sağlar. </a:t>
            </a:r>
            <a:endParaRPr/>
          </a:p>
        </p:txBody>
      </p:sp>
      <p:sp>
        <p:nvSpPr>
          <p:cNvPr id="251" name="Google Shape;25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Proje Hedeflerinin Belirlenmesi</a:t>
            </a:r>
            <a:r>
              <a:rPr lang="en-US">
                <a:solidFill>
                  <a:srgbClr val="0D0D0D"/>
                </a:solidFill>
                <a:latin typeface="Arial"/>
                <a:ea typeface="Arial"/>
                <a:cs typeface="Arial"/>
                <a:sym typeface="Arial"/>
              </a:rPr>
              <a:t>: Projeyi oluşturan amaçlar ve hedefler netleştirilir. Bu hedefler, genellikle iş ihtiyaçları, müşteri gereksinimleri ve proje kapsamıyla ilişkilendirilir.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Kapsam Belirleme</a:t>
            </a:r>
            <a:r>
              <a:rPr lang="en-US">
                <a:solidFill>
                  <a:srgbClr val="0D0D0D"/>
                </a:solidFill>
                <a:latin typeface="Arial"/>
                <a:ea typeface="Arial"/>
                <a:cs typeface="Arial"/>
                <a:sym typeface="Arial"/>
              </a:rPr>
              <a:t>: Projenin kapsamı tanımlanır. Hangi özelliklerin, işlevlerin veya hizmetlerin projeye dahil edileceği belirlenir ve projenin sınırları çizilir.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Zaman Çizelgesi Oluşturma</a:t>
            </a:r>
            <a:r>
              <a:rPr lang="en-US">
                <a:solidFill>
                  <a:srgbClr val="0D0D0D"/>
                </a:solidFill>
                <a:latin typeface="Arial"/>
                <a:ea typeface="Arial"/>
                <a:cs typeface="Arial"/>
                <a:sym typeface="Arial"/>
              </a:rPr>
              <a:t>: Projenin zaman çizelgesi belirlenir. Bu, proje aşamalarının, teslim tarihlerinin, kilometre taşlarının ve diğer önemli zamanlama unsurlarının belirlenmesini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Kaynak Planlaması</a:t>
            </a:r>
            <a:r>
              <a:rPr lang="en-US">
                <a:solidFill>
                  <a:srgbClr val="0D0D0D"/>
                </a:solidFill>
                <a:latin typeface="Arial"/>
                <a:ea typeface="Arial"/>
                <a:cs typeface="Arial"/>
                <a:sym typeface="Arial"/>
              </a:rPr>
              <a:t>: Proje için gerekli kaynaklar belirlenir. Bu, insan kaynakları (yazılım geliştiriciler, test uzmanları vb.), donanım, yazılım araçları ve diğer gereksinimlerin belirlenmesini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Risk Değerlendirmesi ve Yönetimi</a:t>
            </a:r>
            <a:r>
              <a:rPr lang="en-US">
                <a:solidFill>
                  <a:srgbClr val="0D0D0D"/>
                </a:solidFill>
                <a:latin typeface="Arial"/>
                <a:ea typeface="Arial"/>
                <a:cs typeface="Arial"/>
                <a:sym typeface="Arial"/>
              </a:rPr>
              <a:t>: Olası riskler belirlenir ve bu risklerin nasıl ele alınacağı veya azaltılacağı planlanır.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İletişim Planı Oluşturma</a:t>
            </a:r>
            <a:r>
              <a:rPr lang="en-US">
                <a:solidFill>
                  <a:srgbClr val="0D0D0D"/>
                </a:solidFill>
                <a:latin typeface="Arial"/>
                <a:ea typeface="Arial"/>
                <a:cs typeface="Arial"/>
                <a:sym typeface="Arial"/>
              </a:rPr>
              <a:t>: Projenin tüm paydaşları arasında etkili bir iletişim sağlamak için bir iletişim planı oluşturulur. Bu, toplantılar, raporlama yöntemleri, iletişim araçları ve sıklığı gibi konuları içerebilir.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Kalite Planlaması</a:t>
            </a:r>
            <a:r>
              <a:rPr lang="en-US">
                <a:solidFill>
                  <a:srgbClr val="0D0D0D"/>
                </a:solidFill>
                <a:latin typeface="Arial"/>
                <a:ea typeface="Arial"/>
                <a:cs typeface="Arial"/>
                <a:sym typeface="Arial"/>
              </a:rPr>
              <a:t>: Projenin kalite gereksinimleri belirlenir ve bu gereksinimlerin nasıl karşılanacağına dair bir plan oluşturulur.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Maliyet Tahmini ve Bütçe Oluşturma</a:t>
            </a:r>
            <a:r>
              <a:rPr lang="en-US">
                <a:solidFill>
                  <a:srgbClr val="0D0D0D"/>
                </a:solidFill>
                <a:latin typeface="Arial"/>
                <a:ea typeface="Arial"/>
                <a:cs typeface="Arial"/>
                <a:sym typeface="Arial"/>
              </a:rPr>
              <a:t>: Proje maliyetleri tahmin edilir ve buna göre bir bütçe oluşturulur.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58" name="Google Shape;158;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br>
              <a:rPr lang="en-US">
                <a:solidFill>
                  <a:srgbClr val="0D0D0D"/>
                </a:solidFill>
                <a:latin typeface="Arial"/>
                <a:ea typeface="Arial"/>
                <a:cs typeface="Arial"/>
                <a:sym typeface="Arial"/>
              </a:rPr>
            </a:br>
            <a:r>
              <a:rPr lang="en-US">
                <a:solidFill>
                  <a:srgbClr val="0D0D0D"/>
                </a:solidFill>
                <a:latin typeface="Arial"/>
                <a:ea typeface="Arial"/>
                <a:cs typeface="Arial"/>
                <a:sym typeface="Arial"/>
              </a:rPr>
              <a:t>Bu soruları COCOMO (Constructive Cost Model) ve işlem noktaları (Function Points) yöntemlerine göre kullanarak bir maliyet hesaplama örneği yapalım.</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Öncelikle, bu sorulara verilecek cevaplar doğrultusunda Teknik Karmaşıklık Faktörü'nü (TKF) hesaplayalım. Her sorunun cevabı için 0 ile 5 arasında bir puan verilecek ve bu puanlar toplanarak TKF elde edilecek.</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Uygulama, güvenilir yedekleme ve kurtarma gerektiriyor mu?</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gerekiyorsa: 5 puan, gerekmeyen durumda: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Veri iletişimi gerektiriyor mu?</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gerekiyorsa: 5 puan, gerekmeyen durumda: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Dağıtılmış İşlemler var mı?</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varsa: 5 puan, yoksa: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Performans kritik mi?</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kritikse: 5 puan, değilse: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Girdiler, çıktılar, dosyalar ya da sorgular karmaşık mı?</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karmaşıksa: 5 puan, değilse: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İçsel işlemler karmaşık mı?</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karmaşıksa: 5 puan, değilse: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Tasarlanacak kod yeniden kullanılabilir mi?</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yeniden kullanılabilirse: 5 puan, değilse: 0 puan</a:t>
            </a:r>
            <a:endParaRPr/>
          </a:p>
          <a:p>
            <a:pPr indent="-114300" lvl="0" marL="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Dönüştürme ve kurulun tasarımda dikkate alınacak mı?</a:t>
            </a:r>
            <a:endParaRPr/>
          </a:p>
          <a:p>
            <a:pPr indent="-114300" lvl="1" marL="742950" rtl="0" algn="l">
              <a:spcBef>
                <a:spcPts val="0"/>
              </a:spcBef>
              <a:spcAft>
                <a:spcPts val="0"/>
              </a:spcAft>
              <a:buClr>
                <a:srgbClr val="0D0D0D"/>
              </a:buClr>
              <a:buSzPts val="1800"/>
              <a:buFont typeface="Calibri"/>
              <a:buAutoNum type="arabicPeriod"/>
            </a:pPr>
            <a:r>
              <a:rPr lang="en-US">
                <a:solidFill>
                  <a:srgbClr val="0D0D0D"/>
                </a:solidFill>
                <a:latin typeface="Arial"/>
                <a:ea typeface="Arial"/>
                <a:cs typeface="Arial"/>
                <a:sym typeface="Arial"/>
              </a:rPr>
              <a:t>Eğer dikkate alınıyorsa: 5 puan, değilse: 0 puan</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Örneğin, veri iletişimi gerekiyor (5 puan), performans kritik (5 puan), girdiler, çıktılar, dosyalar ya da sorgular karmaşık (5 puan) ve diğer sorulara "hayır" cevabı verildiyse (0 puan), toplam TKF şu şekilde hesaplanır: TKF = 5 + 5 + 5 + 0 + 0 + 0 + 0 + 0 = 15</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Bu TKF değeri COCOMO veya işlem noktaları yöntemine göre maliyet hesaplaması için kullanılabilir. COCOMO'da TKF, maliyet modelinin bir parçası olarak kullanılırken, işlem noktalarında bu faktör işlev noktalarını çarparak etki edebilir. Tam hesaplama için projenin boyutu ve diğer faktörler de dikkate alınmalıdır.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294" name="Google Shape;29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İşlev noktaları yöntemi, yazılım projesi maliyetlerini tahmin etmek için yaygın olarak kullanılan bir yöntemdir. Bu yöntem, yazılımın işlevselliğini ölçmek ve karmaşıklığını değerlendirmek için kullanılır. İşte işlev noktaları yönteminin temel işlevleri:</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Fonksiyon Noktalarının Tanımlanması</a:t>
            </a:r>
            <a:r>
              <a:rPr lang="en-US">
                <a:solidFill>
                  <a:srgbClr val="0D0D0D"/>
                </a:solidFill>
                <a:latin typeface="Arial"/>
                <a:ea typeface="Arial"/>
                <a:cs typeface="Arial"/>
                <a:sym typeface="Arial"/>
              </a:rPr>
              <a:t>: Yazılım sistemi içindeki işlevsel özellikler veya işlevler belirlenir. Bu, kullanıcıların sistemi kullanarak gerçekleştirebileceği işlemleri veya işlevleri içerir. Örneğin, veri girişi, veri çıkışı, veri tabanı sorguları gibi.</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Fonksiyon Noktalarının Kategorize Edilmesi</a:t>
            </a:r>
            <a:r>
              <a:rPr lang="en-US">
                <a:solidFill>
                  <a:srgbClr val="0D0D0D"/>
                </a:solidFill>
                <a:latin typeface="Arial"/>
                <a:ea typeface="Arial"/>
                <a:cs typeface="Arial"/>
                <a:sym typeface="Arial"/>
              </a:rPr>
              <a:t>: Tanımlanan işlevler, işlev noktaları kategorilerine atanır. Bu kategoriler genellikle giriş, çıkış, sorgu, veri tabanı dosyaları ve arayüz dosyalarını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Her Fonksiyon Noktası İçin Puan Verilmesi</a:t>
            </a:r>
            <a:r>
              <a:rPr lang="en-US">
                <a:solidFill>
                  <a:srgbClr val="0D0D0D"/>
                </a:solidFill>
                <a:latin typeface="Arial"/>
                <a:ea typeface="Arial"/>
                <a:cs typeface="Arial"/>
                <a:sym typeface="Arial"/>
              </a:rPr>
              <a:t>: Her işlev noktası için karmaşıklık puanları atanır. Bu puanlar, işlevin karmaşıklığını belirlemek için kullanılır ve genellikle basit, ortalama ve karmaşık olarak sınıflandırılır.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Fonksiyon Noktalarının Sayısının Hesaplanması</a:t>
            </a:r>
            <a:r>
              <a:rPr lang="en-US">
                <a:solidFill>
                  <a:srgbClr val="0D0D0D"/>
                </a:solidFill>
                <a:latin typeface="Arial"/>
                <a:ea typeface="Arial"/>
                <a:cs typeface="Arial"/>
                <a:sym typeface="Arial"/>
              </a:rPr>
              <a:t>: Her bir işlev noktası için belirlenen puanlar toplanır ve toplam işlev noktası sayısı elde edilir. Bu, yazılımın işlevsel boyutunu temsil eder.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İşlev Noktalarının Ayarlanması</a:t>
            </a:r>
            <a:r>
              <a:rPr lang="en-US">
                <a:solidFill>
                  <a:srgbClr val="0D0D0D"/>
                </a:solidFill>
                <a:latin typeface="Arial"/>
                <a:ea typeface="Arial"/>
                <a:cs typeface="Arial"/>
                <a:sym typeface="Arial"/>
              </a:rPr>
              <a:t>: Elde edilen işlev noktası sayısı, projenin özelliklerine ve gereksinimlerine göre ayarlanır. Bu ayarlamalar, projenin karmaşıklığını, teknolojisini, platformunu ve diğer faktörleri dikkate alır.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İşlev Noktalarının Maliyetin Hesaplanması</a:t>
            </a:r>
            <a:r>
              <a:rPr lang="en-US">
                <a:solidFill>
                  <a:srgbClr val="0D0D0D"/>
                </a:solidFill>
                <a:latin typeface="Arial"/>
                <a:ea typeface="Arial"/>
                <a:cs typeface="Arial"/>
                <a:sym typeface="Arial"/>
              </a:rPr>
              <a:t>: İşlev noktaları sayısı ve ayarlanmış işlev noktaları kullanılarak, proje için tahmini maliyetler hesaplanır. Bu, işgücü maliyetlerini, donanım ve yazılım araçlarını, dış kaynak kullanımını ve diğer maliyetleri içerebilir.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İşlev noktaları yöntemi, yazılım projelerinin maliyetlerini tahmin etmek için kullanılan nispeten objektif bir yaklaşımdır. Ancak, doğru sonuçlar elde etmek için doğru işlev noktalarının tanımlanması ve uygun ayarlamaların yapılması önemlidir. Bu yöntem, özellikle büyük ve karmaşık projelerde kullanıldığında oldukça etkilidir.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301" name="Google Shape;301;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COCOMO (Constructive Cost Model), yazılım projelerinin maliyetini ve zamanını tahmin etmek için kullanılan bir yazılım maliyet tahmin modelidir. COCOMO, Barry W. Boehm tarafından geliştirilmiş ve ilk olarak 1981 yılında yayınlanmıştır. COCOMO'nun temel amacı, yazılım geliştirme sürecinin maliyetini ve zamanını öngörmek için matematiksel bir model sağlamaktır.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COCOMO, genellikle üç farklı versiyonda gelir: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Temel COCOMO (Basic COCOMO)</a:t>
            </a:r>
            <a:r>
              <a:rPr lang="en-US">
                <a:solidFill>
                  <a:srgbClr val="0D0D0D"/>
                </a:solidFill>
                <a:latin typeface="Arial"/>
                <a:ea typeface="Arial"/>
                <a:cs typeface="Arial"/>
                <a:sym typeface="Arial"/>
              </a:rPr>
              <a:t>: Temel COCOMO, yazılım projelerinin maliyetini tahmin etmek için basit ve doğrusal bir model sunar. Proje boyutuna ve karmaşıklığına dayalı olarak maliyet ve zaman tahminlerinde bulunur. Bu versiyon, küçük ve orta ölçekli projelerin tahminlerini yapmak için kullanılır.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İntermediate COCOMO</a:t>
            </a:r>
            <a:r>
              <a:rPr lang="en-US">
                <a:solidFill>
                  <a:srgbClr val="0D0D0D"/>
                </a:solidFill>
                <a:latin typeface="Arial"/>
                <a:ea typeface="Arial"/>
                <a:cs typeface="Arial"/>
                <a:sym typeface="Arial"/>
              </a:rPr>
              <a:t>: Intermediate COCOMO, Temel COCOMO'nun geliştirilmiş bir versiyonudur ve proje boyutunu ve karmaşıklığını daha ayrıntılı bir şekilde ele alır. Fonksiyon noktaları gibi daha kapsamlı ölçümleri dikkate alır.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Detailed COCOMO (COCOMO II)</a:t>
            </a:r>
            <a:r>
              <a:rPr lang="en-US">
                <a:solidFill>
                  <a:srgbClr val="0D0D0D"/>
                </a:solidFill>
                <a:latin typeface="Arial"/>
                <a:ea typeface="Arial"/>
                <a:cs typeface="Arial"/>
                <a:sym typeface="Arial"/>
              </a:rPr>
              <a:t>: Detailed COCOMO veya COCOMO II, daha karmaşık projelerin tahminlerini yapmak için kullanılan en kapsamlı versiyondur. Bu versiyon, projenin daha fazla detayını ve özelliklerini ele alır ve daha fazla girdi parametresi kullanır.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COCOMO'nun temel girdileri şunlardır:</a:t>
            </a:r>
            <a:endParaRPr/>
          </a:p>
          <a:p>
            <a:pPr indent="0" lvl="0" marL="0" rtl="0" algn="l">
              <a:spcBef>
                <a:spcPts val="0"/>
              </a:spcBef>
              <a:spcAft>
                <a:spcPts val="0"/>
              </a:spcAft>
              <a:buNone/>
            </a:pPr>
            <a:r>
              <a:rPr b="1" lang="en-US">
                <a:solidFill>
                  <a:srgbClr val="0D0D0D"/>
                </a:solidFill>
                <a:latin typeface="Arial"/>
                <a:ea typeface="Arial"/>
                <a:cs typeface="Arial"/>
                <a:sym typeface="Arial"/>
              </a:rPr>
              <a:t>Proje Boyutu</a:t>
            </a:r>
            <a:r>
              <a:rPr lang="en-US">
                <a:solidFill>
                  <a:srgbClr val="0D0D0D"/>
                </a:solidFill>
                <a:latin typeface="Arial"/>
                <a:ea typeface="Arial"/>
                <a:cs typeface="Arial"/>
                <a:sym typeface="Arial"/>
              </a:rPr>
              <a:t>: Projenin çizgi sayısı, fonksiyon noktaları veya diğer ölçümler aracılığıyla belirlenen boyut bilgisi.</a:t>
            </a:r>
            <a:endParaRPr/>
          </a:p>
          <a:p>
            <a:pPr indent="0" lvl="0" marL="0" rtl="0" algn="l">
              <a:spcBef>
                <a:spcPts val="0"/>
              </a:spcBef>
              <a:spcAft>
                <a:spcPts val="0"/>
              </a:spcAft>
              <a:buNone/>
            </a:pPr>
            <a:r>
              <a:rPr b="1" lang="en-US">
                <a:solidFill>
                  <a:srgbClr val="0D0D0D"/>
                </a:solidFill>
                <a:latin typeface="Arial"/>
                <a:ea typeface="Arial"/>
                <a:cs typeface="Arial"/>
                <a:sym typeface="Arial"/>
              </a:rPr>
              <a:t>Proje Karmaşıklığı</a:t>
            </a:r>
            <a:r>
              <a:rPr lang="en-US">
                <a:solidFill>
                  <a:srgbClr val="0D0D0D"/>
                </a:solidFill>
                <a:latin typeface="Arial"/>
                <a:ea typeface="Arial"/>
                <a:cs typeface="Arial"/>
                <a:sym typeface="Arial"/>
              </a:rPr>
              <a:t>: Projenin teknik, iş ve çevresel karmaşıklığına dayalı bir puanlama.</a:t>
            </a:r>
            <a:endParaRPr/>
          </a:p>
          <a:p>
            <a:pPr indent="0" lvl="0" marL="0" rtl="0" algn="l">
              <a:spcBef>
                <a:spcPts val="0"/>
              </a:spcBef>
              <a:spcAft>
                <a:spcPts val="0"/>
              </a:spcAft>
              <a:buNone/>
            </a:pPr>
            <a:r>
              <a:rPr b="1" lang="en-US">
                <a:solidFill>
                  <a:srgbClr val="0D0D0D"/>
                </a:solidFill>
                <a:latin typeface="Arial"/>
                <a:ea typeface="Arial"/>
                <a:cs typeface="Arial"/>
                <a:sym typeface="Arial"/>
              </a:rPr>
              <a:t>Geliştirme Süreci Faktörleri</a:t>
            </a:r>
            <a:r>
              <a:rPr lang="en-US">
                <a:solidFill>
                  <a:srgbClr val="0D0D0D"/>
                </a:solidFill>
                <a:latin typeface="Arial"/>
                <a:ea typeface="Arial"/>
                <a:cs typeface="Arial"/>
                <a:sym typeface="Arial"/>
              </a:rPr>
              <a:t>: Projenin özelliklerine, teknolojik ve çevresel faktörlere bağlı olarak değişen faktörler.</a:t>
            </a:r>
            <a:endParaRPr/>
          </a:p>
          <a:p>
            <a:pPr indent="0" lvl="0" marL="0" rtl="0" algn="l">
              <a:spcBef>
                <a:spcPts val="0"/>
              </a:spcBef>
              <a:spcAft>
                <a:spcPts val="0"/>
              </a:spcAft>
              <a:buNone/>
            </a:pPr>
            <a:r>
              <a:rPr b="1" lang="en-US">
                <a:solidFill>
                  <a:srgbClr val="0D0D0D"/>
                </a:solidFill>
                <a:latin typeface="Arial"/>
                <a:ea typeface="Arial"/>
                <a:cs typeface="Arial"/>
                <a:sym typeface="Arial"/>
              </a:rPr>
              <a:t>Ekip Yetkinliği</a:t>
            </a:r>
            <a:r>
              <a:rPr lang="en-US">
                <a:solidFill>
                  <a:srgbClr val="0D0D0D"/>
                </a:solidFill>
                <a:latin typeface="Arial"/>
                <a:ea typeface="Arial"/>
                <a:cs typeface="Arial"/>
                <a:sym typeface="Arial"/>
              </a:rPr>
              <a:t>: Proje ekibinin deneyimi ve yetenekleri.</a:t>
            </a:r>
            <a:endParaRPr/>
          </a:p>
          <a:p>
            <a:pPr indent="0" lvl="0" marL="0" rtl="0" algn="l">
              <a:spcBef>
                <a:spcPts val="0"/>
              </a:spcBef>
              <a:spcAft>
                <a:spcPts val="0"/>
              </a:spcAft>
              <a:buNone/>
            </a:pPr>
            <a:r>
              <a:rPr b="1" lang="en-US">
                <a:solidFill>
                  <a:srgbClr val="0D0D0D"/>
                </a:solidFill>
                <a:latin typeface="Arial"/>
                <a:ea typeface="Arial"/>
                <a:cs typeface="Arial"/>
                <a:sym typeface="Arial"/>
              </a:rPr>
              <a:t>Proje Süresi</a:t>
            </a:r>
            <a:r>
              <a:rPr lang="en-US">
                <a:solidFill>
                  <a:srgbClr val="0D0D0D"/>
                </a:solidFill>
                <a:latin typeface="Arial"/>
                <a:ea typeface="Arial"/>
                <a:cs typeface="Arial"/>
                <a:sym typeface="Arial"/>
              </a:rPr>
              <a:t>: Projenin tamamlanması için gereken zaman.</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COCOMO'nun çıktıları, proje için tahmini maliyet, zaman ve kaynak gereksinimlerini içerir. Bu çıktılar, proje planlama ve yönetim süreçlerinde kullanılır ve proje yöneticilerine projenin maliyetlerini ve zamanlamasını planlama ve kontrol etme konusunda yardımcı olur.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320" name="Google Shape;320;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İnsan Kaynakları</a:t>
            </a:r>
            <a:r>
              <a:rPr lang="en-US">
                <a:solidFill>
                  <a:srgbClr val="0D0D0D"/>
                </a:solidFill>
                <a:latin typeface="Arial"/>
                <a:ea typeface="Arial"/>
                <a:cs typeface="Arial"/>
                <a:sym typeface="Arial"/>
              </a:rPr>
              <a:t>: Yazılım geliştiriciler, test uzmanları, proje yöneticileri, sistem analistleri, tasarımcılar ve diğer teknik personel, yazılım projelerindeki en temel kaynaklardır.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Donanım</a:t>
            </a:r>
            <a:r>
              <a:rPr lang="en-US">
                <a:solidFill>
                  <a:srgbClr val="0D0D0D"/>
                </a:solidFill>
                <a:latin typeface="Arial"/>
                <a:ea typeface="Arial"/>
                <a:cs typeface="Arial"/>
                <a:sym typeface="Arial"/>
              </a:rPr>
              <a:t>: Yazılım geliştirme, test ve dağıtım için gereken bilgisayarlar, sunucular, depolama cihazları ve diğer donanım bileşenleri.</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Yazılım Araçları ve Lisanslar</a:t>
            </a:r>
            <a:r>
              <a:rPr lang="en-US">
                <a:solidFill>
                  <a:srgbClr val="0D0D0D"/>
                </a:solidFill>
                <a:latin typeface="Arial"/>
                <a:ea typeface="Arial"/>
                <a:cs typeface="Arial"/>
                <a:sym typeface="Arial"/>
              </a:rPr>
              <a:t>: Programlama dilleri için geliştirme ortamları (IDE'ler), versiyon kontrol sistemleri, veritabanları, test otomasyon araçları, proje yönetim yazılımları gibi yazılım araçları ve bunların lisansları.</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Mali Kaynaklar</a:t>
            </a:r>
            <a:r>
              <a:rPr lang="en-US">
                <a:solidFill>
                  <a:srgbClr val="0D0D0D"/>
                </a:solidFill>
                <a:latin typeface="Arial"/>
                <a:ea typeface="Arial"/>
                <a:cs typeface="Arial"/>
                <a:sym typeface="Arial"/>
              </a:rPr>
              <a:t>: Yazılım geliştirme sürecinde kullanılacak kaynakların finanse edilmesi için gereken bütçe. Bu, insan kaynakları maliyetleri, donanım ve yazılım lisansları, dış kaynak kullanımı, eğitim ve diğer maliyetler içerebilir.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İletişim ve İşbirliği Araçları</a:t>
            </a:r>
            <a:r>
              <a:rPr lang="en-US">
                <a:solidFill>
                  <a:srgbClr val="0D0D0D"/>
                </a:solidFill>
                <a:latin typeface="Arial"/>
                <a:ea typeface="Arial"/>
                <a:cs typeface="Arial"/>
                <a:sym typeface="Arial"/>
              </a:rPr>
              <a:t>: Proje ekibinin iletişim kurması, belge paylaşması ve işbirliği yapması için gerekli olan araçlar. Bu araçlar e-posta istemcileri, anlık iletişim uygulamaları, proje yönetim platformları, belge paylaşım ve işbirliği araçları gibi çeşitli şekillerde olabilir.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Dış Kaynaklar</a:t>
            </a:r>
            <a:r>
              <a:rPr lang="en-US">
                <a:solidFill>
                  <a:srgbClr val="0D0D0D"/>
                </a:solidFill>
                <a:latin typeface="Arial"/>
                <a:ea typeface="Arial"/>
                <a:cs typeface="Arial"/>
                <a:sym typeface="Arial"/>
              </a:rPr>
              <a:t>: Proje için dışarıdan hizmet alınması gereken durumlarda, dış tedarikçiler, danışmanlar veya taşeronlar da kaynaklar arasında yer alabilir. Örneğin, belirli bir uzmanlık alanında dış kaynak kullanımı, projenin belirli bir aşamasının hızlandırılması veya belirli bir uzmanlığın sağlanması için gerekebilir.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Belgeler ve Referans Malzemeler</a:t>
            </a:r>
            <a:r>
              <a:rPr lang="en-US">
                <a:solidFill>
                  <a:srgbClr val="0D0D0D"/>
                </a:solidFill>
                <a:latin typeface="Arial"/>
                <a:ea typeface="Arial"/>
                <a:cs typeface="Arial"/>
                <a:sym typeface="Arial"/>
              </a:rPr>
              <a:t>: Proje gereksinimlerini belgelemek, tasarım dokümanlarını oluşturmak, proje planlarını yazmak ve diğer belgeleri hazırlamak için gereken malzemeler.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66" name="Google Shape;16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RELY: Required Software Reliability - Gerekli Yazılım Güvenilirliği</a:t>
            </a:r>
            <a:br>
              <a:rPr lang="en-US"/>
            </a:br>
            <a:r>
              <a:rPr lang="en-US">
                <a:solidFill>
                  <a:srgbClr val="0D0D0D"/>
                </a:solidFill>
                <a:latin typeface="Arial"/>
                <a:ea typeface="Arial"/>
                <a:cs typeface="Arial"/>
                <a:sym typeface="Arial"/>
              </a:rPr>
              <a:t>DATA: Data - Veri</a:t>
            </a:r>
            <a:br>
              <a:rPr lang="en-US"/>
            </a:br>
            <a:r>
              <a:rPr lang="en-US">
                <a:solidFill>
                  <a:srgbClr val="0D0D0D"/>
                </a:solidFill>
                <a:latin typeface="Arial"/>
                <a:ea typeface="Arial"/>
                <a:cs typeface="Arial"/>
                <a:sym typeface="Arial"/>
              </a:rPr>
              <a:t>CPLX: Complexity - Karmaşıklık</a:t>
            </a:r>
            <a:endParaRPr/>
          </a:p>
        </p:txBody>
      </p:sp>
      <p:sp>
        <p:nvSpPr>
          <p:cNvPr id="405" name="Google Shape;405;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Yazılım projesi için insan kaynakları planlaması, projenin başarıyla tamamlanması için uygun becerilere, deneyime ve sayıya sahip doğru kişilerin temin edilmesini içerir. İşte yazılım insan kaynakları planlamasının genel adımları:</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Gereksinimlerin Belirlenmesi</a:t>
            </a:r>
            <a:r>
              <a:rPr lang="en-US">
                <a:solidFill>
                  <a:srgbClr val="0D0D0D"/>
                </a:solidFill>
                <a:latin typeface="Arial"/>
                <a:ea typeface="Arial"/>
                <a:cs typeface="Arial"/>
                <a:sym typeface="Arial"/>
              </a:rPr>
              <a:t>: İlk adım, proje için gereken rollerin ve becerilerin belirlenmesidir. Bu, yazılım geliştiricileri, test uzmanları, proje yöneticileri, tasarımcılar ve diğer rollerin belirlenmesini içerir. Proje gereksinimleri ve kapsamı dikkate alınarak, hangi becerilere ve kaç kişiye ihtiyaç duyulduğu belirlenir.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Yetenek Havuzu Analizi</a:t>
            </a:r>
            <a:r>
              <a:rPr lang="en-US">
                <a:solidFill>
                  <a:srgbClr val="0D0D0D"/>
                </a:solidFill>
                <a:latin typeface="Arial"/>
                <a:ea typeface="Arial"/>
                <a:cs typeface="Arial"/>
                <a:sym typeface="Arial"/>
              </a:rPr>
              <a:t>: Mevcut ekibin beceri ve deneyimleri analiz edilir. Var olan personelin hangi rollerde ve ne kadar süreyle projede yer alabileceği değerlendirilir. Ayrıca, eksik olan becerilerin belirlenmesi ve bunların nasıl karşılanabileceği üzerine bir plan oluşturulur.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İş Tanımlarının Oluşturulması</a:t>
            </a:r>
            <a:r>
              <a:rPr lang="en-US">
                <a:solidFill>
                  <a:srgbClr val="0D0D0D"/>
                </a:solidFill>
                <a:latin typeface="Arial"/>
                <a:ea typeface="Arial"/>
                <a:cs typeface="Arial"/>
                <a:sym typeface="Arial"/>
              </a:rPr>
              <a:t>: Her rol için net iş tanımları oluşturulur. Bu, rollerin sorumluluklarını, gereksinimlerini ve beklentilerini belirtir. İş tanımları, açıkça tanımlanmış beceri setleri ve projedeki roller arasındaki işbirliğini sağlamak için önemlidir.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Personel Temini ve Yerleştirme</a:t>
            </a:r>
            <a:r>
              <a:rPr lang="en-US">
                <a:solidFill>
                  <a:srgbClr val="0D0D0D"/>
                </a:solidFill>
                <a:latin typeface="Arial"/>
                <a:ea typeface="Arial"/>
                <a:cs typeface="Arial"/>
                <a:sym typeface="Arial"/>
              </a:rPr>
              <a:t>: İhtiyaç duyulan roller için uygun adayları bulma ve işe alma süreci başlar. Bu, iş ilanlarının yayınlanması, mülakatların yapılması, uygun adayların seçilmesi ve işe alınması süreçlerini içerir. Ayrıca, ekip üyelerinin proje içindeki rollerine yerleştirilmesi de bu aşamada gerçekleşir.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Eğitim ve Geliştirme</a:t>
            </a:r>
            <a:r>
              <a:rPr lang="en-US">
                <a:solidFill>
                  <a:srgbClr val="0D0D0D"/>
                </a:solidFill>
                <a:latin typeface="Arial"/>
                <a:ea typeface="Arial"/>
                <a:cs typeface="Arial"/>
                <a:sym typeface="Arial"/>
              </a:rPr>
              <a:t>: Proje ekibinin beceri ve yeteneklerini geliştirmek için eğitim ve geliştirme programları oluşturulur. Bu, yeni teknolojilere veya metodolojilere uyum sağlama, proje gereksinimlerine cevap verebilme ve verimliliği artırma amacı taşır.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İletişim ve Takım Çalışması Geliştirme</a:t>
            </a:r>
            <a:r>
              <a:rPr lang="en-US">
                <a:solidFill>
                  <a:srgbClr val="0D0D0D"/>
                </a:solidFill>
                <a:latin typeface="Arial"/>
                <a:ea typeface="Arial"/>
                <a:cs typeface="Arial"/>
                <a:sym typeface="Arial"/>
              </a:rPr>
              <a:t>: Ekip üyeleri arasında etkili iletişim kurulmasını ve takım çalışması becerilerinin geliştirilmesini sağlamak için çeşitli etkinlikler düzenlenir. Bu, proje hedeflerine odaklanmayı, bilgi paylaşımını ve işbirliğini artırır.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Performans Değerlendirme ve Geri Bildirim</a:t>
            </a:r>
            <a:r>
              <a:rPr lang="en-US">
                <a:solidFill>
                  <a:srgbClr val="0D0D0D"/>
                </a:solidFill>
                <a:latin typeface="Arial"/>
                <a:ea typeface="Arial"/>
                <a:cs typeface="Arial"/>
                <a:sym typeface="Arial"/>
              </a:rPr>
              <a:t>: Proje süresince düzenli olarak performans değerlendirmeleri yapılır ve geri bildirim sağlanır. Bu, ekip üyelerinin performansını izlemeyi, başarıları ödüllendirmeyi ve gelişim alanlarını belirlemeyi içerir.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Bu adımlar, yazılım projesi için insan kaynakları planlamasının temelini oluşturur. Bu süreç, projenin başarılı bir şekilde tamamlanması için doğru kişilerin doğru yerde ve doğru zamanda olmasını sağlar.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73" name="Google Shape;17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ACAP: Analyst Capability - Analist Yeteneği</a:t>
            </a:r>
            <a:br>
              <a:rPr lang="en-US"/>
            </a:br>
            <a:r>
              <a:rPr lang="en-US">
                <a:solidFill>
                  <a:srgbClr val="0D0D0D"/>
                </a:solidFill>
                <a:latin typeface="Arial"/>
                <a:ea typeface="Arial"/>
                <a:cs typeface="Arial"/>
                <a:sym typeface="Arial"/>
              </a:rPr>
              <a:t>AEXP: Application Experience - Uygulama Deneyimi</a:t>
            </a:r>
            <a:br>
              <a:rPr lang="en-US"/>
            </a:br>
            <a:r>
              <a:rPr lang="en-US">
                <a:solidFill>
                  <a:srgbClr val="0D0D0D"/>
                </a:solidFill>
                <a:latin typeface="Arial"/>
                <a:ea typeface="Arial"/>
                <a:cs typeface="Arial"/>
                <a:sym typeface="Arial"/>
              </a:rPr>
              <a:t>PCAP: Programmer Capability - Programcı Yeteneği</a:t>
            </a:r>
            <a:br>
              <a:rPr lang="en-US"/>
            </a:br>
            <a:r>
              <a:rPr lang="en-US">
                <a:solidFill>
                  <a:srgbClr val="0D0D0D"/>
                </a:solidFill>
                <a:latin typeface="Arial"/>
                <a:ea typeface="Arial"/>
                <a:cs typeface="Arial"/>
                <a:sym typeface="Arial"/>
              </a:rPr>
              <a:t>VEXP: Virtual Machine Experience - Sanal Makine Deneyimi</a:t>
            </a:r>
            <a:br>
              <a:rPr lang="en-US"/>
            </a:br>
            <a:r>
              <a:rPr lang="en-US">
                <a:solidFill>
                  <a:srgbClr val="0D0D0D"/>
                </a:solidFill>
                <a:latin typeface="Arial"/>
                <a:ea typeface="Arial"/>
                <a:cs typeface="Arial"/>
                <a:sym typeface="Arial"/>
              </a:rPr>
              <a:t>LEXP: Language Experience - Dil Deneyimi</a:t>
            </a:r>
            <a:endParaRPr/>
          </a:p>
        </p:txBody>
      </p:sp>
      <p:sp>
        <p:nvSpPr>
          <p:cNvPr id="418" name="Google Shape;418;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MODP: Modern Programming Techniques - Modern Programlama Teknikleri</a:t>
            </a:r>
            <a:br>
              <a:rPr lang="en-US"/>
            </a:br>
            <a:r>
              <a:rPr lang="en-US">
                <a:solidFill>
                  <a:srgbClr val="0D0D0D"/>
                </a:solidFill>
                <a:latin typeface="Arial"/>
                <a:ea typeface="Arial"/>
                <a:cs typeface="Arial"/>
                <a:sym typeface="Arial"/>
              </a:rPr>
              <a:t>TOOL: Use of Software Tools - Yazılım Araçları Kullanımı</a:t>
            </a:r>
            <a:br>
              <a:rPr lang="en-US"/>
            </a:br>
            <a:r>
              <a:rPr lang="en-US">
                <a:solidFill>
                  <a:srgbClr val="0D0D0D"/>
                </a:solidFill>
                <a:latin typeface="Arial"/>
                <a:ea typeface="Arial"/>
                <a:cs typeface="Arial"/>
                <a:sym typeface="Arial"/>
              </a:rPr>
              <a:t>CASE: Computer-Aided Software Engineering - Bilgisayar Destekli Yazılım Mühendisliği</a:t>
            </a:r>
            <a:br>
              <a:rPr lang="en-US"/>
            </a:br>
            <a:r>
              <a:rPr lang="en-US">
                <a:solidFill>
                  <a:srgbClr val="0D0D0D"/>
                </a:solidFill>
                <a:latin typeface="Arial"/>
                <a:ea typeface="Arial"/>
                <a:cs typeface="Arial"/>
                <a:sym typeface="Arial"/>
              </a:rPr>
              <a:t>SCED: Schedule Constraints - Zaman Kısıtları</a:t>
            </a:r>
            <a:endParaRPr/>
          </a:p>
        </p:txBody>
      </p:sp>
      <p:sp>
        <p:nvSpPr>
          <p:cNvPr id="425" name="Google Shape;42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br>
              <a:rPr lang="en-US">
                <a:solidFill>
                  <a:srgbClr val="0D0D0D"/>
                </a:solidFill>
                <a:latin typeface="Arial"/>
                <a:ea typeface="Arial"/>
                <a:cs typeface="Arial"/>
                <a:sym typeface="Arial"/>
              </a:rPr>
            </a:br>
            <a:r>
              <a:rPr lang="en-US">
                <a:solidFill>
                  <a:srgbClr val="0D0D0D"/>
                </a:solidFill>
                <a:latin typeface="Arial"/>
                <a:ea typeface="Arial"/>
                <a:cs typeface="Arial"/>
                <a:sym typeface="Arial"/>
              </a:rPr>
              <a:t>Yazılım projesi donanım kaynaklarının planlanması, projenin gereksinimlerine uygun bir donanım altyapısının belirlenmesi ve tedarik edilmesini içerir. İşte yazılım projesi donanım kaynaklarının planlanması için genel adımlar: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Gereksinimlerin Belirlenmesi</a:t>
            </a:r>
            <a:r>
              <a:rPr lang="en-US">
                <a:solidFill>
                  <a:srgbClr val="0D0D0D"/>
                </a:solidFill>
                <a:latin typeface="Arial"/>
                <a:ea typeface="Arial"/>
                <a:cs typeface="Arial"/>
                <a:sym typeface="Arial"/>
              </a:rPr>
              <a:t>: İlk adım, yazılım projesinin gereksinimlerini anlamaktır. Hangi tür donanımın gerekli olduğunu belirlemek için projenin kapsamı, büyüklüğü ve karmaşıklığı dikkate alınmalıdır.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Donanım Özelliklerinin Belirlenmesi</a:t>
            </a:r>
            <a:r>
              <a:rPr lang="en-US">
                <a:solidFill>
                  <a:srgbClr val="0D0D0D"/>
                </a:solidFill>
                <a:latin typeface="Arial"/>
                <a:ea typeface="Arial"/>
                <a:cs typeface="Arial"/>
                <a:sym typeface="Arial"/>
              </a:rPr>
              <a:t>: Hangi tür donanımın gerektiği belirlendikten sonra, bu donanımlar için özellikler belirlenmelidir. Örneğin, sunucuların işlemci gücü, bellek miktarı, depolama kapasitesi, ağ bağlantıları gibi özellikler belirlenmelidir.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Bütçe Belirleme</a:t>
            </a:r>
            <a:r>
              <a:rPr lang="en-US">
                <a:solidFill>
                  <a:srgbClr val="0D0D0D"/>
                </a:solidFill>
                <a:latin typeface="Arial"/>
                <a:ea typeface="Arial"/>
                <a:cs typeface="Arial"/>
                <a:sym typeface="Arial"/>
              </a:rPr>
              <a:t>: Donanım kaynaklarının alımı için bir bütçe belirlenmelidir. Projeye uygun bir donanım altyapısı sağlamak için bütçenin ne kadar olduğu göz önünde bulundurulmalıdır.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Tedarikçi Seçimi</a:t>
            </a:r>
            <a:r>
              <a:rPr lang="en-US">
                <a:solidFill>
                  <a:srgbClr val="0D0D0D"/>
                </a:solidFill>
                <a:latin typeface="Arial"/>
                <a:ea typeface="Arial"/>
                <a:cs typeface="Arial"/>
                <a:sym typeface="Arial"/>
              </a:rPr>
              <a:t>: Donanımı sağlayacak uygun tedarikçiler belirlenmelidir. Fiyat, kalite, hizmet seviyesi ve müşteri desteği gibi faktörler dikkate alınarak tedarikçi seçimi yapılmalıdır.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Donanım Satın Alma ve Kurulum</a:t>
            </a:r>
            <a:r>
              <a:rPr lang="en-US">
                <a:solidFill>
                  <a:srgbClr val="0D0D0D"/>
                </a:solidFill>
                <a:latin typeface="Arial"/>
                <a:ea typeface="Arial"/>
                <a:cs typeface="Arial"/>
                <a:sym typeface="Arial"/>
              </a:rPr>
              <a:t>: Belirlenen donanımı satın alın ve kurulumunu gerçekleştirin. Bu, sunucuların, ağ ekipmanlarının, depolama cihazlarının ve diğer donanım bileşenlerinin satın alınması ve kurulumunu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Yedeklilik ve Yedekleme Stratejileri</a:t>
            </a:r>
            <a:r>
              <a:rPr lang="en-US">
                <a:solidFill>
                  <a:srgbClr val="0D0D0D"/>
                </a:solidFill>
                <a:latin typeface="Arial"/>
                <a:ea typeface="Arial"/>
                <a:cs typeface="Arial"/>
                <a:sym typeface="Arial"/>
              </a:rPr>
              <a:t>: Projeye özgü donanım yedeklilik stratejileri oluşturulmalıdır. Donanım arızaları durumunda hizmet kesintilerini önlemek için yedekleme stratejileri belirlenmelidir.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Performans ve Güvenlik Testleri</a:t>
            </a:r>
            <a:r>
              <a:rPr lang="en-US">
                <a:solidFill>
                  <a:srgbClr val="0D0D0D"/>
                </a:solidFill>
                <a:latin typeface="Arial"/>
                <a:ea typeface="Arial"/>
                <a:cs typeface="Arial"/>
                <a:sym typeface="Arial"/>
              </a:rPr>
              <a:t>: Satın alınan donanımın performansını ve güvenliğini test etmek önemlidir. Bu testler, projenin gereksinimlerini karşıladığından emin olmak için yapılmalıdır.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Bakım ve Güncelleme Planı</a:t>
            </a:r>
            <a:r>
              <a:rPr lang="en-US">
                <a:solidFill>
                  <a:srgbClr val="0D0D0D"/>
                </a:solidFill>
                <a:latin typeface="Arial"/>
                <a:ea typeface="Arial"/>
                <a:cs typeface="Arial"/>
                <a:sym typeface="Arial"/>
              </a:rPr>
              <a:t>: Satın alınan donanımın düzenli bakımını ve güncellemelerini sağlamak için bir plan oluşturun. Bu, donanımın ömrünü uzatmaya ve sorunsuz bir şekilde çalışmasını sağlamaya yardımcı olacaktır.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Bu adımlar, yazılım projesi için gerekli donanım kaynaklarını planlamak için temel bir çerçeve sağlar. Projenin özel gereksinimleri ve koşulları dikkate alınarak, belirli bir projenin donanım planlaması süreci daha fazla detaylandırılabilir.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81" name="Google Shape;18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Sunucular</a:t>
            </a:r>
            <a:r>
              <a:rPr lang="en-US">
                <a:solidFill>
                  <a:srgbClr val="0D0D0D"/>
                </a:solidFill>
                <a:latin typeface="Arial"/>
                <a:ea typeface="Arial"/>
                <a:cs typeface="Arial"/>
                <a:sym typeface="Arial"/>
              </a:rPr>
              <a:t>: Web tabanlı yazılımlar veya bulut tabanlı uygulamalar için sunucular gereklidir. Sunucular, kullanıcıların erişebileceği hizmetleri sağlar ve veri depolamak için kullanılabilir.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Bilgisayarlar</a:t>
            </a:r>
            <a:r>
              <a:rPr lang="en-US">
                <a:solidFill>
                  <a:srgbClr val="0D0D0D"/>
                </a:solidFill>
                <a:latin typeface="Arial"/>
                <a:ea typeface="Arial"/>
                <a:cs typeface="Arial"/>
                <a:sym typeface="Arial"/>
              </a:rPr>
              <a:t>: Yazılım geliştirme, test ve dağıtım süreçlerinde kullanılan bilgisayarlar önemlidir. Geliştiricilerin ve test uzmanlarının kullanabileceği yeterli sayıda bilgisayar, yazılım gelişiminde verimliliği artırabilir.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Depolama Cihazları</a:t>
            </a:r>
            <a:r>
              <a:rPr lang="en-US">
                <a:solidFill>
                  <a:srgbClr val="0D0D0D"/>
                </a:solidFill>
                <a:latin typeface="Arial"/>
                <a:ea typeface="Arial"/>
                <a:cs typeface="Arial"/>
                <a:sym typeface="Arial"/>
              </a:rPr>
              <a:t>: Büyük veri tabanları veya dosya depolama gereksinimleri için depolama cihazları gerekir. Sabit disk sürücüleri, SSD'ler veya ağ depolama (NAS veya SAN) gibi depolama cihazları bu ihtiyacı karşılayabilir.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Ağ Ekipmanları</a:t>
            </a:r>
            <a:r>
              <a:rPr lang="en-US">
                <a:solidFill>
                  <a:srgbClr val="0D0D0D"/>
                </a:solidFill>
                <a:latin typeface="Arial"/>
                <a:ea typeface="Arial"/>
                <a:cs typeface="Arial"/>
                <a:sym typeface="Arial"/>
              </a:rPr>
              <a:t>: Yazılım uygulamalarının ağ üzerinden erişilebilir olması durumunda, ağ ekipmanlarına ihtiyaç duyulur. Bu ekipmanlar, yönlendiriciler, anahtarlar, güvenlik duvarları ve diğer ağ bileşenlerini içerir.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Test Cihazları</a:t>
            </a:r>
            <a:r>
              <a:rPr lang="en-US">
                <a:solidFill>
                  <a:srgbClr val="0D0D0D"/>
                </a:solidFill>
                <a:latin typeface="Arial"/>
                <a:ea typeface="Arial"/>
                <a:cs typeface="Arial"/>
                <a:sym typeface="Arial"/>
              </a:rPr>
              <a:t>: Yazılımın doğru bir şekilde çalıştığını doğrulamak için test cihazları gereklidir. Test cihazları, yazılımın performansını, uyumluluğunu ve güvenilirliğini değerlendirmek için kullanılabilir.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Gömülü Sistemler</a:t>
            </a:r>
            <a:r>
              <a:rPr lang="en-US">
                <a:solidFill>
                  <a:srgbClr val="0D0D0D"/>
                </a:solidFill>
                <a:latin typeface="Arial"/>
                <a:ea typeface="Arial"/>
                <a:cs typeface="Arial"/>
                <a:sym typeface="Arial"/>
              </a:rPr>
              <a:t>: Gömülü yazılım geliştirme projeleri için, belirli bir işlevi yerine getirmek üzere tasarlanmış gömülü sistemlere ihtiyaç vardır. Örneğin, bir otomobil kontrol sistemi veya bir medikal cihaz gibi.</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Grafik İşlemcileri (GPU'lar)</a:t>
            </a:r>
            <a:r>
              <a:rPr lang="en-US">
                <a:solidFill>
                  <a:srgbClr val="0D0D0D"/>
                </a:solidFill>
                <a:latin typeface="Arial"/>
                <a:ea typeface="Arial"/>
                <a:cs typeface="Arial"/>
                <a:sym typeface="Arial"/>
              </a:rPr>
              <a:t>: Grafik yoğun işlemler içeren yazılım projeleri için GPU'lar önemlidir. Veri bilimi, yapay zeka, oyun geliştirme gibi alanlarda GPU'lar kullanılabilir.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Mobil Cihazlar</a:t>
            </a:r>
            <a:r>
              <a:rPr lang="en-US">
                <a:solidFill>
                  <a:srgbClr val="0D0D0D"/>
                </a:solidFill>
                <a:latin typeface="Arial"/>
                <a:ea typeface="Arial"/>
                <a:cs typeface="Arial"/>
                <a:sym typeface="Arial"/>
              </a:rPr>
              <a:t>: Mobil uygulamalar geliştirilirken, mobil cihazlara erişim sağlanması önemlidir. Bu, uygulamanın farklı mobil platformlarda test edilmesini, hata ayıklamasını ve kullanıcı deneyimini değerlendirmeyi sağlar.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88" name="Google Shape;18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br>
              <a:rPr lang="en-US">
                <a:solidFill>
                  <a:srgbClr val="0D0D0D"/>
                </a:solidFill>
                <a:latin typeface="Arial"/>
                <a:ea typeface="Arial"/>
                <a:cs typeface="Arial"/>
                <a:sym typeface="Arial"/>
              </a:rPr>
            </a:br>
            <a:r>
              <a:rPr lang="en-US">
                <a:solidFill>
                  <a:srgbClr val="0D0D0D"/>
                </a:solidFill>
                <a:latin typeface="Arial"/>
                <a:ea typeface="Arial"/>
                <a:cs typeface="Arial"/>
                <a:sym typeface="Arial"/>
              </a:rPr>
              <a:t>Yazılım projesi yazılım kaynakları planlaması, projenin geliştirilmesi için gereken yazılım kaynaklarının belirlenmesi, yönetilmesi ve kullanılmasını içerir. İşte bu planlama sürecinin temel adımları:</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Gereksinimlerin Belirlenmesi</a:t>
            </a:r>
            <a:r>
              <a:rPr lang="en-US">
                <a:solidFill>
                  <a:srgbClr val="0D0D0D"/>
                </a:solidFill>
                <a:latin typeface="Arial"/>
                <a:ea typeface="Arial"/>
                <a:cs typeface="Arial"/>
                <a:sym typeface="Arial"/>
              </a:rPr>
              <a:t>: İlk adım, yazılım projesinin gereksinimlerini ve hedeflerini belirlemektir. Müşteri gereksinimleri, kullanıcı ihtiyaçları, işlevsellik ve performans gibi faktörler dikkate alınır.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Teknoloji Seçimi</a:t>
            </a:r>
            <a:r>
              <a:rPr lang="en-US">
                <a:solidFill>
                  <a:srgbClr val="0D0D0D"/>
                </a:solidFill>
                <a:latin typeface="Arial"/>
                <a:ea typeface="Arial"/>
                <a:cs typeface="Arial"/>
                <a:sym typeface="Arial"/>
              </a:rPr>
              <a:t>: Projede kullanılacak teknoloji ve yazılım araçları belirlenir. Programlama dilleri, geliştirme çerçeveleri, veritabanları, versiyon kontrol sistemleri ve diğer yazılım araçları projenin gereksinimlerine uygun olarak seçilir.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Yazılım Geliştirme Ekibi Oluşturma</a:t>
            </a:r>
            <a:r>
              <a:rPr lang="en-US">
                <a:solidFill>
                  <a:srgbClr val="0D0D0D"/>
                </a:solidFill>
                <a:latin typeface="Arial"/>
                <a:ea typeface="Arial"/>
                <a:cs typeface="Arial"/>
                <a:sym typeface="Arial"/>
              </a:rPr>
              <a:t>: Projeye uygun bir yazılım geliştirme ekibi oluşturulur. Bu ekip, yazılım geliştiriciler, test uzmanları, proje yöneticileri ve diğer teknik personeli içerebilir. Ekip üyelerinin yetenekleri ve deneyimleri projenin gereksinimlerine uygun olmalıdır.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Zaman Çizelgesi Oluşturma</a:t>
            </a:r>
            <a:r>
              <a:rPr lang="en-US">
                <a:solidFill>
                  <a:srgbClr val="0D0D0D"/>
                </a:solidFill>
                <a:latin typeface="Arial"/>
                <a:ea typeface="Arial"/>
                <a:cs typeface="Arial"/>
                <a:sym typeface="Arial"/>
              </a:rPr>
              <a:t>: Yazılım geliştirme sürecinin zaman çizelgesi belirlenir. Geliştirme aşamaları, teslim tarihleri, önemli kilometre taşları ve diğer zamanlama unsurları planlanır.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Kaynakların Atanması ve Yönetimi</a:t>
            </a:r>
            <a:r>
              <a:rPr lang="en-US">
                <a:solidFill>
                  <a:srgbClr val="0D0D0D"/>
                </a:solidFill>
                <a:latin typeface="Arial"/>
                <a:ea typeface="Arial"/>
                <a:cs typeface="Arial"/>
                <a:sym typeface="Arial"/>
              </a:rPr>
              <a:t>: Proje için gerekli yazılım kaynakları atanır ve yönetilir. Bu, proje ekibinin yeteneklerine, deneyimlerine ve belirli görevlere uygunluğuna dikkat edilerek yapılır. Kaynakların verimli bir şekilde kullanılması ve yönetilmesi önemlidir.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195" name="Google Shape;195;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Bilgisayar Destekli Yazılım Mühendisliği (Computer-Aided Software Engineering - CASE), yazılım geliştirme sürecini desteklemek için kullanılan bir dizi yazılım aracı ve tekniktir. Bu araçlar ve teknikler, yazılım geliştirme sürecinin farklı aşamalarında kullanılarak geliştirme sürecini kolaylaştırır, hızlandırır ve daha verimli hale getirir. CASE araçları, yazılım mühendislerinin analiz, tasarım, kodlama, test ve sürüm yönetimi gibi farklı süreçleri desteklemek için kullanılır.</a:t>
            </a:r>
            <a:endParaRPr/>
          </a:p>
          <a:p>
            <a:pPr indent="0" lvl="0" marL="0" rtl="0" algn="l">
              <a:spcBef>
                <a:spcPts val="0"/>
              </a:spcBef>
              <a:spcAft>
                <a:spcPts val="0"/>
              </a:spcAft>
              <a:buClr>
                <a:srgbClr val="0D0D0D"/>
              </a:buClr>
              <a:buSzPts val="1800"/>
              <a:buFont typeface="Arial"/>
              <a:buNone/>
            </a:pPr>
            <a:r>
              <a:rPr lang="en-US">
                <a:solidFill>
                  <a:srgbClr val="0D0D0D"/>
                </a:solidFill>
                <a:latin typeface="Arial"/>
                <a:ea typeface="Arial"/>
                <a:cs typeface="Arial"/>
                <a:sym typeface="Arial"/>
              </a:rPr>
              <a:t>CASE araçları, genellikle şu fonksiyonları sağlar: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Modelleme ve Tasarım Araçları</a:t>
            </a:r>
            <a:r>
              <a:rPr lang="en-US">
                <a:solidFill>
                  <a:srgbClr val="0D0D0D"/>
                </a:solidFill>
                <a:latin typeface="Arial"/>
                <a:ea typeface="Arial"/>
                <a:cs typeface="Arial"/>
                <a:sym typeface="Arial"/>
              </a:rPr>
              <a:t>: UML (Unified Modeling Language) gibi standart modelleme dilleri üzerinde çalışabilen araçlar, yazılımın tasarımını oluşturmak için kullanılır. Bu araçlar, geliştiricilere sistem mimarisi, veri modelleme, davranış modelleme ve kullanıcı arayüzü tasarımı gibi farklı tasarım alanlarında çalışma imkanı sunar.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Kod Oluşturma Araçları</a:t>
            </a:r>
            <a:r>
              <a:rPr lang="en-US">
                <a:solidFill>
                  <a:srgbClr val="0D0D0D"/>
                </a:solidFill>
                <a:latin typeface="Arial"/>
                <a:ea typeface="Arial"/>
                <a:cs typeface="Arial"/>
                <a:sym typeface="Arial"/>
              </a:rPr>
              <a:t>: Bazı CASE araçları, yazılım kodunu otomatik olarak oluşturmak veya yazılım geliştirme sürecini kodlama aşamasında desteklemek için kullanılabilir. Bu araçlar, programlama dili bağımsız kod oluşturma yeteneklerine sahip olabilir ve geliştiricilere kodun yeniden kullanılabilirliğini artırmak için faydalı özellikler sunabilir.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Proje Yönetimi Araçları</a:t>
            </a:r>
            <a:r>
              <a:rPr lang="en-US">
                <a:solidFill>
                  <a:srgbClr val="0D0D0D"/>
                </a:solidFill>
                <a:latin typeface="Arial"/>
                <a:ea typeface="Arial"/>
                <a:cs typeface="Arial"/>
                <a:sym typeface="Arial"/>
              </a:rPr>
              <a:t>: CASE araçları, proje yönetimi sürecini desteklemek için kullanılabilir. Bu araçlar, görev atama, zaman çizelgesi oluşturma, kaynak tahsisi ve proje ilerlemesini izleme gibi proje yönetimi işlevlerini destekleyebilir.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Sürüm Kontrol Araçları</a:t>
            </a:r>
            <a:r>
              <a:rPr lang="en-US">
                <a:solidFill>
                  <a:srgbClr val="0D0D0D"/>
                </a:solidFill>
                <a:latin typeface="Arial"/>
                <a:ea typeface="Arial"/>
                <a:cs typeface="Arial"/>
                <a:sym typeface="Arial"/>
              </a:rPr>
              <a:t>: Yazılımın farklı sürümlerini yönetmek ve değişiklikleri izlemek için sürüm kontrol araçları kullanılır. Bu araçlar, ekip üyelerinin aynı projede birlikte çalışmasını kolaylaştırır ve kod tabanındaki değişiklikleri izlemeye yardımcı olur.</a:t>
            </a:r>
            <a:endParaRPr/>
          </a:p>
          <a:p>
            <a:pPr indent="-114300" lvl="0" marL="0" rtl="0" algn="l">
              <a:spcBef>
                <a:spcPts val="0"/>
              </a:spcBef>
              <a:spcAft>
                <a:spcPts val="0"/>
              </a:spcAft>
              <a:buClr>
                <a:srgbClr val="0D0D0D"/>
              </a:buClr>
              <a:buSzPts val="1800"/>
              <a:buFont typeface="Calibri"/>
              <a:buAutoNum type="arabicPeriod"/>
            </a:pPr>
            <a:r>
              <a:rPr b="1" lang="en-US">
                <a:solidFill>
                  <a:srgbClr val="0D0D0D"/>
                </a:solidFill>
                <a:latin typeface="Arial"/>
                <a:ea typeface="Arial"/>
                <a:cs typeface="Arial"/>
                <a:sym typeface="Arial"/>
              </a:rPr>
              <a:t>Test ve Hata Ayıklama Araçları</a:t>
            </a:r>
            <a:r>
              <a:rPr lang="en-US">
                <a:solidFill>
                  <a:srgbClr val="0D0D0D"/>
                </a:solidFill>
                <a:latin typeface="Arial"/>
                <a:ea typeface="Arial"/>
                <a:cs typeface="Arial"/>
                <a:sym typeface="Arial"/>
              </a:rPr>
              <a:t>: Yazılımın test edilmesi ve hata ayıklama sürecini desteklemek için CASE araçları kullanılabilir. Bu araçlar, otomatik test senaryoları oluşturma, hata izleme ve hata raporlama gibi işlevleri destekleyebilir.</a:t>
            </a:r>
            <a:endParaRPr/>
          </a:p>
          <a:p>
            <a:pPr indent="0" lvl="0" marL="0" rtl="0" algn="l">
              <a:spcBef>
                <a:spcPts val="0"/>
              </a:spcBef>
              <a:spcAft>
                <a:spcPts val="0"/>
              </a:spcAft>
              <a:buNone/>
            </a:pPr>
            <a:r>
              <a:t/>
            </a:r>
            <a:endParaRPr>
              <a:solidFill>
                <a:srgbClr val="0D0D0D"/>
              </a:solidFill>
              <a:latin typeface="Arial"/>
              <a:ea typeface="Arial"/>
              <a:cs typeface="Arial"/>
              <a:sym typeface="Arial"/>
            </a:endParaRPr>
          </a:p>
        </p:txBody>
      </p:sp>
      <p:sp>
        <p:nvSpPr>
          <p:cNvPr id="209" name="Google Shape;20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showMasterSp="0" type="objTx">
  <p:cSld name="OBJECT_WITH_CAPTION_TEXT">
    <p:spTree>
      <p:nvGrpSpPr>
        <p:cNvPr id="111" name="Shape 111"/>
        <p:cNvGrpSpPr/>
        <p:nvPr/>
      </p:nvGrpSpPr>
      <p:grpSpPr>
        <a:xfrm>
          <a:off x="0" y="0"/>
          <a:ext cx="0" cy="0"/>
          <a:chOff x="0" y="0"/>
          <a:chExt cx="0" cy="0"/>
        </a:xfrm>
      </p:grpSpPr>
      <p:sp>
        <p:nvSpPr>
          <p:cNvPr id="112" name="Google Shape;112;p15"/>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13" name="Google Shape;113;p15"/>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4" name="Google Shape;114;p15"/>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5" name="Google Shape;115;p15"/>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126" name="Shape 126"/>
        <p:cNvGrpSpPr/>
        <p:nvPr/>
      </p:nvGrpSpPr>
      <p:grpSpPr>
        <a:xfrm>
          <a:off x="0" y="0"/>
          <a:ext cx="0" cy="0"/>
          <a:chOff x="0" y="0"/>
          <a:chExt cx="0" cy="0"/>
        </a:xfrm>
      </p:grpSpPr>
      <p:sp>
        <p:nvSpPr>
          <p:cNvPr id="127" name="Google Shape;127;p17"/>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28" name="Google Shape;128;p17"/>
          <p:cNvSpPr/>
          <p:nvPr>
            <p:ph idx="2" type="pic"/>
          </p:nvPr>
        </p:nvSpPr>
        <p:spPr>
          <a:xfrm>
            <a:off x="12" y="0"/>
            <a:ext cx="9143989" cy="4915076"/>
          </a:xfrm>
          <a:prstGeom prst="rect">
            <a:avLst/>
          </a:prstGeom>
          <a:solidFill>
            <a:srgbClr val="D2CDB0"/>
          </a:solidFill>
          <a:ln>
            <a:noFill/>
          </a:ln>
        </p:spPr>
      </p:sp>
      <p:sp>
        <p:nvSpPr>
          <p:cNvPr id="129" name="Google Shape;129;p17"/>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30" name="Google Shape;130;p1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showMasterSp="0" type="vertTitleAndTx">
  <p:cSld name="VERTICAL_TITLE_AND_VERTICAL_TEXT">
    <p:spTree>
      <p:nvGrpSpPr>
        <p:cNvPr id="141" name="Shape 141"/>
        <p:cNvGrpSpPr/>
        <p:nvPr/>
      </p:nvGrpSpPr>
      <p:grpSpPr>
        <a:xfrm>
          <a:off x="0" y="0"/>
          <a:ext cx="0" cy="0"/>
          <a:chOff x="0" y="0"/>
          <a:chExt cx="0" cy="0"/>
        </a:xfrm>
      </p:grpSpPr>
      <p:sp>
        <p:nvSpPr>
          <p:cNvPr id="142" name="Google Shape;142;p19"/>
          <p:cNvSpPr txBox="1"/>
          <p:nvPr>
            <p:ph type="title"/>
          </p:nvPr>
        </p:nvSpPr>
        <p:spPr>
          <a:xfrm rot="5400000">
            <a:off x="4649564" y="2306414"/>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43" name="Google Shape;143;p19"/>
          <p:cNvSpPr txBox="1"/>
          <p:nvPr>
            <p:ph idx="1" type="body"/>
          </p:nvPr>
        </p:nvSpPr>
        <p:spPr>
          <a:xfrm rot="5400000">
            <a:off x="649064" y="391889"/>
            <a:ext cx="5759898"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4" name="Google Shape;144;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38" name="Shape 38"/>
        <p:cNvGrpSpPr/>
        <p:nvPr/>
      </p:nvGrpSpPr>
      <p:grpSpPr>
        <a:xfrm>
          <a:off x="0" y="0"/>
          <a:ext cx="0" cy="0"/>
          <a:chOff x="0" y="0"/>
          <a:chExt cx="0" cy="0"/>
        </a:xfrm>
      </p:grpSpPr>
      <p:sp>
        <p:nvSpPr>
          <p:cNvPr id="39" name="Google Shape;39;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0" name="Google Shape;40;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Tablo" type="tbl">
  <p:cSld name="TABLE">
    <p:spTree>
      <p:nvGrpSpPr>
        <p:cNvPr id="44" name="Shape 44"/>
        <p:cNvGrpSpPr/>
        <p:nvPr/>
      </p:nvGrpSpPr>
      <p:grpSpPr>
        <a:xfrm>
          <a:off x="0" y="0"/>
          <a:ext cx="0" cy="0"/>
          <a:chOff x="0" y="0"/>
          <a:chExt cx="0" cy="0"/>
        </a:xfrm>
      </p:grpSpPr>
      <p:sp>
        <p:nvSpPr>
          <p:cNvPr id="45" name="Google Shape;45;p5"/>
          <p:cNvSpPr txBox="1"/>
          <p:nvPr>
            <p:ph type="title"/>
          </p:nvPr>
        </p:nvSpPr>
        <p:spPr>
          <a:xfrm>
            <a:off x="914400" y="277813"/>
            <a:ext cx="7772400" cy="7747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6" name="Google Shape;46;p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49" name="Shape 49"/>
        <p:cNvGrpSpPr/>
        <p:nvPr/>
      </p:nvGrpSpPr>
      <p:grpSpPr>
        <a:xfrm>
          <a:off x="0" y="0"/>
          <a:ext cx="0" cy="0"/>
          <a:chOff x="0" y="0"/>
          <a:chExt cx="0" cy="0"/>
        </a:xfrm>
      </p:grpSpPr>
      <p:sp>
        <p:nvSpPr>
          <p:cNvPr id="50" name="Google Shape;50;p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1" name="Google Shape;51;p6"/>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7" name="Google Shape;57;p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2" name="Google Shape;62;p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8"/>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8"/>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9" name="Shape 69"/>
        <p:cNvGrpSpPr/>
        <p:nvPr/>
      </p:nvGrpSpPr>
      <p:grpSpPr>
        <a:xfrm>
          <a:off x="0" y="0"/>
          <a:ext cx="0" cy="0"/>
          <a:chOff x="0" y="0"/>
          <a:chExt cx="0" cy="0"/>
        </a:xfrm>
      </p:grpSpPr>
      <p:sp>
        <p:nvSpPr>
          <p:cNvPr id="70" name="Google Shape;70;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1" name="Google Shape;71;p9"/>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9"/>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4" name="Shape 84"/>
        <p:cNvGrpSpPr/>
        <p:nvPr/>
      </p:nvGrpSpPr>
      <p:grpSpPr>
        <a:xfrm>
          <a:off x="0" y="0"/>
          <a:ext cx="0" cy="0"/>
          <a:chOff x="0" y="0"/>
          <a:chExt cx="0" cy="0"/>
        </a:xfrm>
      </p:grpSpPr>
      <p:sp>
        <p:nvSpPr>
          <p:cNvPr id="85" name="Google Shape;85;p1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showMasterSp="0" type="secHead">
  <p:cSld name="SECTION_HEADER">
    <p:spTree>
      <p:nvGrpSpPr>
        <p:cNvPr id="97" name="Shape 97"/>
        <p:cNvGrpSpPr/>
        <p:nvPr/>
      </p:nvGrpSpPr>
      <p:grpSpPr>
        <a:xfrm>
          <a:off x="0" y="0"/>
          <a:ext cx="0" cy="0"/>
          <a:chOff x="0" y="0"/>
          <a:chExt cx="0" cy="0"/>
        </a:xfrm>
      </p:grpSpPr>
      <p:sp>
        <p:nvSpPr>
          <p:cNvPr id="98" name="Google Shape;98;p13"/>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99" name="Google Shape;99;p13"/>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00" name="Google Shape;100;p1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2" name="Google Shape;12;p1"/>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 name="Google Shape;14;p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8" name="Google Shape;28;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cxnSp>
        <p:nvCxnSpPr>
          <p:cNvPr id="32" name="Google Shape;32;p3"/>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grpSp>
        <p:nvGrpSpPr>
          <p:cNvPr id="33" name="Google Shape;33;p3"/>
          <p:cNvGrpSpPr/>
          <p:nvPr/>
        </p:nvGrpSpPr>
        <p:grpSpPr>
          <a:xfrm>
            <a:off x="0" y="0"/>
            <a:ext cx="8686800" cy="4876800"/>
            <a:chOff x="0" y="0"/>
            <a:chExt cx="5472" cy="3072"/>
          </a:xfrm>
        </p:grpSpPr>
        <p:sp>
          <p:nvSpPr>
            <p:cNvPr id="34" name="Google Shape;34;p3"/>
            <p:cNvSpPr txBox="1"/>
            <p:nvPr/>
          </p:nvSpPr>
          <p:spPr>
            <a:xfrm>
              <a:off x="0" y="0"/>
              <a:ext cx="384" cy="3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35" name="Google Shape;35;p3"/>
            <p:cNvGrpSpPr/>
            <p:nvPr/>
          </p:nvGrpSpPr>
          <p:grpSpPr>
            <a:xfrm>
              <a:off x="240" y="684"/>
              <a:ext cx="5232" cy="115"/>
              <a:chOff x="240" y="893"/>
              <a:chExt cx="5232" cy="115"/>
            </a:xfrm>
          </p:grpSpPr>
          <p:sp>
            <p:nvSpPr>
              <p:cNvPr id="36" name="Google Shape;36;p3"/>
              <p:cNvSpPr txBox="1"/>
              <p:nvPr/>
            </p:nvSpPr>
            <p:spPr>
              <a:xfrm>
                <a:off x="4320" y="893"/>
                <a:ext cx="1152" cy="115"/>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37" name="Google Shape;37;p3"/>
              <p:cNvCxnSpPr/>
              <p:nvPr/>
            </p:nvCxnSpPr>
            <p:spPr>
              <a:xfrm>
                <a:off x="240" y="941"/>
                <a:ext cx="5232" cy="0"/>
              </a:xfrm>
              <a:prstGeom prst="straightConnector1">
                <a:avLst/>
              </a:prstGeom>
              <a:noFill/>
              <a:ln cap="flat" cmpd="sng" w="19050">
                <a:solidFill>
                  <a:schemeClr val="lt2"/>
                </a:solidFill>
                <a:prstDash val="solid"/>
                <a:miter lim="800000"/>
                <a:headEnd len="med" w="med" type="none"/>
                <a:tailEnd len="med" w="med" type="none"/>
              </a:ln>
            </p:spPr>
          </p:cxnSp>
        </p:gr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10"/>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8" name="Google Shape;78;p10"/>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9" name="Google Shape;79;p1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0" name="Google Shape;80;p1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1" name="Google Shape;81;p1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2"/>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0" name="Google Shape;90;p12"/>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91" name="Google Shape;91;p12"/>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92" name="Google Shape;92;p1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93" name="Google Shape;93;p1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4" name="Google Shape;94;p1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4"/>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5" name="Google Shape;105;p14"/>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6" name="Google Shape;106;p1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7" name="Google Shape;107;p1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8" name="Google Shape;108;p14"/>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14"/>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6"/>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0" name="Google Shape;120;p16"/>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1" name="Google Shape;121;p1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22" name="Google Shape;122;p1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3" name="Google Shape;123;p1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1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1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8"/>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 name="Google Shape;135;p18"/>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 name="Google Shape;136;p1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7" name="Google Shape;137;p1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8" name="Google Shape;138;p1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9" name="Google Shape;139;p1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r>
              <a:rPr lang="en-US"/>
              <a:t>Yansı -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jpg"/><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ctrTitle"/>
          </p:nvPr>
        </p:nvSpPr>
        <p:spPr>
          <a:xfrm>
            <a:off x="755650" y="628650"/>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000"/>
              <a:buFont typeface="Calibri"/>
              <a:buNone/>
            </a:pPr>
            <a:r>
              <a:rPr b="0" i="0" lang="en-US" sz="4000" u="none">
                <a:solidFill>
                  <a:srgbClr val="262626"/>
                </a:solidFill>
                <a:latin typeface="Calibri"/>
                <a:ea typeface="Calibri"/>
                <a:cs typeface="Calibri"/>
                <a:sym typeface="Calibri"/>
              </a:rPr>
              <a:t>MYAZ214 YAZILIM TASARIMI VE MİMARİSİ</a:t>
            </a:r>
            <a:br>
              <a:rPr b="0" i="0" lang="en-US" sz="4000" u="none">
                <a:solidFill>
                  <a:srgbClr val="262626"/>
                </a:solidFill>
                <a:latin typeface="Calibri"/>
                <a:ea typeface="Calibri"/>
                <a:cs typeface="Calibri"/>
                <a:sym typeface="Calibri"/>
              </a:rPr>
            </a:br>
            <a:br>
              <a:rPr b="0" i="0" lang="en-US" sz="4000" u="none">
                <a:solidFill>
                  <a:srgbClr val="77212B"/>
                </a:solidFill>
                <a:latin typeface="Calibri"/>
                <a:ea typeface="Calibri"/>
                <a:cs typeface="Calibri"/>
                <a:sym typeface="Calibri"/>
              </a:rPr>
            </a:br>
            <a:r>
              <a:rPr b="0" i="1" lang="en-US" sz="4000" u="none">
                <a:solidFill>
                  <a:srgbClr val="373187"/>
                </a:solidFill>
                <a:latin typeface="Calibri"/>
                <a:ea typeface="Calibri"/>
                <a:cs typeface="Calibri"/>
                <a:sym typeface="Calibri"/>
              </a:rPr>
              <a:t>Planlama</a:t>
            </a:r>
            <a:endParaRPr/>
          </a:p>
        </p:txBody>
      </p:sp>
      <p:sp>
        <p:nvSpPr>
          <p:cNvPr id="153" name="Google Shape;153;p20"/>
          <p:cNvSpPr txBox="1"/>
          <p:nvPr>
            <p:ph idx="1" type="subTitle"/>
          </p:nvPr>
        </p:nvSpPr>
        <p:spPr>
          <a:xfrm>
            <a:off x="1042987" y="3841750"/>
            <a:ext cx="6858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b="0" i="0" lang="en-US" sz="2400" u="none">
                <a:solidFill>
                  <a:schemeClr val="dk2"/>
                </a:solidFill>
                <a:latin typeface="Calibri"/>
                <a:ea typeface="Calibri"/>
                <a:cs typeface="Calibri"/>
                <a:sym typeface="Calibri"/>
              </a:rPr>
              <a:t>YAZILIM MÜHENDİSLİĞİ</a:t>
            </a:r>
            <a:endParaRPr/>
          </a:p>
        </p:txBody>
      </p:sp>
      <p:pic>
        <p:nvPicPr>
          <p:cNvPr id="154" name="Google Shape;154;p20"/>
          <p:cNvPicPr preferRelativeResize="0"/>
          <p:nvPr/>
        </p:nvPicPr>
        <p:blipFill rotWithShape="1">
          <a:blip r:embed="rId3">
            <a:alphaModFix/>
          </a:blip>
          <a:srcRect b="0" l="0" r="0" t="0"/>
          <a:stretch/>
        </p:blipFill>
        <p:spPr>
          <a:xfrm>
            <a:off x="6450012" y="4538662"/>
            <a:ext cx="2667000"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828675" y="249237"/>
            <a:ext cx="7559675" cy="5834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rotWithShape="1">
          <a:blip r:embed="rId3">
            <a:alphaModFix/>
          </a:blip>
          <a:srcRect b="0" l="0" r="0" t="0"/>
          <a:stretch/>
        </p:blipFill>
        <p:spPr>
          <a:xfrm>
            <a:off x="755650" y="1773237"/>
            <a:ext cx="8064500" cy="4032250"/>
          </a:xfrm>
          <a:prstGeom prst="rect">
            <a:avLst/>
          </a:prstGeom>
          <a:noFill/>
          <a:ln>
            <a:noFill/>
          </a:ln>
        </p:spPr>
      </p:pic>
      <p:sp>
        <p:nvSpPr>
          <p:cNvPr id="223" name="Google Shape;223;p30"/>
          <p:cNvSpPr txBox="1"/>
          <p:nvPr/>
        </p:nvSpPr>
        <p:spPr>
          <a:xfrm>
            <a:off x="-107950" y="404812"/>
            <a:ext cx="92519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Programlama Araçları</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Web Tasarım Programları Nedir? | Morinek Ajans" id="228" name="Google Shape;228;p31"/>
          <p:cNvPicPr preferRelativeResize="0"/>
          <p:nvPr/>
        </p:nvPicPr>
        <p:blipFill rotWithShape="1">
          <a:blip r:embed="rId3">
            <a:alphaModFix/>
          </a:blip>
          <a:srcRect b="0" l="0" r="0" t="0"/>
          <a:stretch/>
        </p:blipFill>
        <p:spPr>
          <a:xfrm>
            <a:off x="1295400" y="1268412"/>
            <a:ext cx="6553200" cy="4652962"/>
          </a:xfrm>
          <a:prstGeom prst="rect">
            <a:avLst/>
          </a:prstGeom>
          <a:noFill/>
          <a:ln>
            <a:noFill/>
          </a:ln>
        </p:spPr>
      </p:pic>
      <p:sp>
        <p:nvSpPr>
          <p:cNvPr id="229" name="Google Shape;229;p31"/>
          <p:cNvSpPr txBox="1"/>
          <p:nvPr/>
        </p:nvSpPr>
        <p:spPr>
          <a:xfrm>
            <a:off x="-107950" y="404812"/>
            <a:ext cx="925195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Web Tasarım Araçları</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684212" y="-11112"/>
            <a:ext cx="7134225" cy="10064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Yazılım Kaynakları</a:t>
            </a:r>
            <a:endParaRPr/>
          </a:p>
        </p:txBody>
      </p:sp>
      <p:sp>
        <p:nvSpPr>
          <p:cNvPr id="235" name="Google Shape;235;p32"/>
          <p:cNvSpPr txBox="1"/>
          <p:nvPr>
            <p:ph idx="1" type="body"/>
          </p:nvPr>
        </p:nvSpPr>
        <p:spPr>
          <a:xfrm>
            <a:off x="684212" y="1339850"/>
            <a:ext cx="8002587" cy="475297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Test araçları</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Yazılımı doğrulama ve geçerleme işlemlerinde kullanılır. Test verisi üreticiler, otomatik test yordamları, ... </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Prototipleme ve simülasyon araçları</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Geliştirmenin erken aşamalarında kullanıcıya, sonuç ürünün çalışması ile ilgili fikir veren ve yönlendiren araçlar.</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Bakım araçları</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Programın bakımını kolaylaştıran, bir kaynak koddan program şemalarının üretilmesini, veri yapısının ortaya çıkarılmasını sağlayan araçlar.</a:t>
            </a:r>
            <a:endParaRPr/>
          </a:p>
          <a:p>
            <a:pPr indent="-127000" lvl="0" marL="90487" marR="0" rtl="0" algn="l">
              <a:lnSpc>
                <a:spcPct val="90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Destek araçları</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İşletim sistemleri, ağ yazılımları, e-posta ve ortam yönetim araçları.</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3"/>
          <p:cNvPicPr preferRelativeResize="0"/>
          <p:nvPr/>
        </p:nvPicPr>
        <p:blipFill rotWithShape="1">
          <a:blip r:embed="rId3">
            <a:alphaModFix/>
          </a:blip>
          <a:srcRect b="37001" l="0" r="0" t="0"/>
          <a:stretch/>
        </p:blipFill>
        <p:spPr>
          <a:xfrm>
            <a:off x="600075" y="692150"/>
            <a:ext cx="7943850" cy="432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611187" y="188912"/>
            <a:ext cx="6664325" cy="863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Maliyetleri</a:t>
            </a:r>
            <a:endParaRPr/>
          </a:p>
        </p:txBody>
      </p:sp>
      <p:sp>
        <p:nvSpPr>
          <p:cNvPr id="247" name="Google Shape;247;p34"/>
          <p:cNvSpPr txBox="1"/>
          <p:nvPr>
            <p:ph idx="1" type="body"/>
          </p:nvPr>
        </p:nvSpPr>
        <p:spPr>
          <a:xfrm>
            <a:off x="695325" y="1844675"/>
            <a:ext cx="8280400" cy="475297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Maliyet kestirimi;</a:t>
            </a:r>
            <a:r>
              <a:rPr b="0" i="0" lang="en-US" sz="2000" u="none">
                <a:solidFill>
                  <a:srgbClr val="404040"/>
                </a:solidFill>
                <a:latin typeface="Calibri"/>
                <a:ea typeface="Calibri"/>
                <a:cs typeface="Calibri"/>
                <a:sym typeface="Calibri"/>
              </a:rPr>
              <a:t> bir bilgi sistemi ya da yazılım için gerekebilecek iş gücü ve zaman maliyetlerinin üretimden önce belirlenebilmesi için yapılan işlemlerdir.</a:t>
            </a:r>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	Kullanılan Unsurlar</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Geçmiş projelere ilişkin bilgiler</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ekibinin deneyimleri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İzlenen geliştirme modeli</a:t>
            </a:r>
            <a:endParaRPr/>
          </a:p>
          <a:p>
            <a:pPr indent="-90487" lvl="0" marL="90487" marR="0" rtl="0" algn="l">
              <a:lnSpc>
                <a:spcPct val="90000"/>
              </a:lnSpc>
              <a:spcBef>
                <a:spcPts val="16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birden çok kez uygulanabilir.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684212" y="188912"/>
            <a:ext cx="6329362" cy="8667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Maliyetleri</a:t>
            </a:r>
            <a:endParaRPr/>
          </a:p>
        </p:txBody>
      </p:sp>
      <p:sp>
        <p:nvSpPr>
          <p:cNvPr id="254" name="Google Shape;254;p3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Maliyet yönetimi sayesinde;</a:t>
            </a:r>
            <a:endParaRPr/>
          </a:p>
          <a:p>
            <a:pPr indent="-127000" lvl="0" marL="90487" marR="0" rtl="0" algn="l">
              <a:lnSpc>
                <a:spcPct val="90000"/>
              </a:lnSpc>
              <a:spcBef>
                <a:spcPts val="2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Gecikmeler önlenir.</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Bilgi sistemi geliştirme süreci kolaylaştırılır.</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Daha etkin kaynak kullanımı sağlanır.</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İş zaman planı etkin olarak gerçekleştirilir.</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Ürün sağlıklı olarak fiyatlandırılır.</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Ürün zamanında ve hedeflenen bütçe sınırları içerisinde bitirilir.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611187" y="115887"/>
            <a:ext cx="7126287" cy="9937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Gözlemlenebilecek değerler</a:t>
            </a:r>
            <a:endParaRPr/>
          </a:p>
        </p:txBody>
      </p:sp>
      <p:sp>
        <p:nvSpPr>
          <p:cNvPr id="260" name="Google Shape;260;p3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rmAutofit/>
          </a:bodyPr>
          <a:lstStyle/>
          <a:p>
            <a:pPr indent="-120650" lvl="0" marL="90487" marR="0" rtl="0" algn="l">
              <a:lnSpc>
                <a:spcPct val="80000"/>
              </a:lnSpc>
              <a:spcBef>
                <a:spcPts val="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Projenin toplam süresi.</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Projenin toplam maliyeti.</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Projede çalışan eleman sayısı, niteliği, çalışma süresi.</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Toplam satır sayısı.</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Bir satırın maliyeti (ortalama).</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Bir kişi/ay’da gerçekleştirilen satır sayısı.</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Toplam işlev sayısı.</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Bir işlevin maliyeti.</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Bir kişi/ay’da gerçekleştirilen işlev sayısı.</a:t>
            </a:r>
            <a:endParaRPr/>
          </a:p>
          <a:p>
            <a:pPr indent="-120650" lvl="0" marL="90487" marR="0" rtl="0" algn="l">
              <a:lnSpc>
                <a:spcPct val="80000"/>
              </a:lnSpc>
              <a:spcBef>
                <a:spcPts val="1400"/>
              </a:spcBef>
              <a:spcAft>
                <a:spcPts val="0"/>
              </a:spcAft>
              <a:buClr>
                <a:schemeClr val="accent1"/>
              </a:buClr>
              <a:buSzPts val="1900"/>
              <a:buFont typeface="Noto Sans Symbols"/>
              <a:buChar char="⮚"/>
            </a:pPr>
            <a:r>
              <a:rPr b="0" i="0" lang="en-US" sz="1900" u="none">
                <a:solidFill>
                  <a:srgbClr val="404040"/>
                </a:solidFill>
                <a:latin typeface="Calibri"/>
                <a:ea typeface="Calibri"/>
                <a:cs typeface="Calibri"/>
                <a:sym typeface="Calibri"/>
              </a:rPr>
              <a:t>Bir kişi/ay’da maliyeti.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611187" y="139700"/>
            <a:ext cx="6877050" cy="8493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Maliyet Kestirim Yöntemleri</a:t>
            </a:r>
            <a:endParaRPr/>
          </a:p>
        </p:txBody>
      </p:sp>
      <p:sp>
        <p:nvSpPr>
          <p:cNvPr id="266" name="Google Shape;266;p3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457200" lvl="0" marL="457200" marR="0" rtl="0" algn="l">
              <a:lnSpc>
                <a:spcPct val="90000"/>
              </a:lnSpc>
              <a:spcBef>
                <a:spcPts val="0"/>
              </a:spcBef>
              <a:spcAft>
                <a:spcPts val="0"/>
              </a:spcAft>
              <a:buClr>
                <a:schemeClr val="accent2"/>
              </a:buClr>
              <a:buSzPts val="2000"/>
              <a:buFont typeface="Noto Sans Symbols"/>
              <a:buAutoNum type="arabicPeriod"/>
            </a:pPr>
            <a:r>
              <a:rPr b="0" i="0" lang="en-US" sz="2000" u="none">
                <a:solidFill>
                  <a:schemeClr val="accent2"/>
                </a:solidFill>
                <a:latin typeface="Calibri"/>
                <a:ea typeface="Calibri"/>
                <a:cs typeface="Calibri"/>
                <a:sym typeface="Calibri"/>
              </a:rPr>
              <a:t>Projenin boyut türüne göre</a:t>
            </a:r>
            <a:endParaRPr/>
          </a:p>
          <a:p>
            <a:pPr indent="-381000" lvl="1" marL="838200"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büyüklüğünü kestiren yöntemler</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zaman ve işgücünü kestiren yöntemler</a:t>
            </a:r>
            <a:endParaRPr/>
          </a:p>
          <a:p>
            <a:pPr indent="-457200" lvl="0" marL="457200" marR="0" rtl="0" algn="l">
              <a:lnSpc>
                <a:spcPct val="90000"/>
              </a:lnSpc>
              <a:spcBef>
                <a:spcPts val="1600"/>
              </a:spcBef>
              <a:spcAft>
                <a:spcPts val="0"/>
              </a:spcAft>
              <a:buClr>
                <a:schemeClr val="accent2"/>
              </a:buClr>
              <a:buSzPts val="2000"/>
              <a:buFont typeface="Noto Sans Symbols"/>
              <a:buAutoNum type="arabicPeriod"/>
            </a:pPr>
            <a:r>
              <a:rPr b="0" i="0" lang="en-US" sz="2000" u="none">
                <a:solidFill>
                  <a:schemeClr val="accent2"/>
                </a:solidFill>
                <a:latin typeface="Calibri"/>
                <a:ea typeface="Calibri"/>
                <a:cs typeface="Calibri"/>
                <a:sym typeface="Calibri"/>
              </a:rPr>
              <a:t>Projelerin büyüklüğüne göre</a:t>
            </a:r>
            <a:endParaRPr/>
          </a:p>
          <a:p>
            <a:pPr indent="-381000" lvl="1" marL="838200"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Makro yöntemler (büyük boyutlu projeler 30 kişi-yıl)</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Mikro Yöntemler (orta ve küçük boyutlu projeler)</a:t>
            </a:r>
            <a:endParaRPr/>
          </a:p>
          <a:p>
            <a:pPr indent="-457200" lvl="0" marL="457200" marR="0" rtl="0" algn="l">
              <a:lnSpc>
                <a:spcPct val="90000"/>
              </a:lnSpc>
              <a:spcBef>
                <a:spcPts val="1600"/>
              </a:spcBef>
              <a:spcAft>
                <a:spcPts val="0"/>
              </a:spcAft>
              <a:buClr>
                <a:schemeClr val="accent2"/>
              </a:buClr>
              <a:buSzPts val="2000"/>
              <a:buFont typeface="Noto Sans Symbols"/>
              <a:buAutoNum type="arabicPeriod"/>
            </a:pPr>
            <a:r>
              <a:rPr b="0" i="0" lang="en-US" sz="2000" u="none">
                <a:solidFill>
                  <a:schemeClr val="accent2"/>
                </a:solidFill>
                <a:latin typeface="Calibri"/>
                <a:ea typeface="Calibri"/>
                <a:cs typeface="Calibri"/>
                <a:sym typeface="Calibri"/>
              </a:rPr>
              <a:t>Uygulanış biçimlerine göre</a:t>
            </a:r>
            <a:endParaRPr/>
          </a:p>
          <a:p>
            <a:pPr indent="-381000" lvl="1" marL="838200"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Çok yalın düzeyde</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Orta ayrıntılı düzeyde</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Çok ayrıntılı düzeyde</a:t>
            </a:r>
            <a:endParaRPr/>
          </a:p>
          <a:p>
            <a:pPr indent="0" lvl="0" marL="90488" marR="0" rtl="0" algn="l">
              <a:lnSpc>
                <a:spcPct val="90000"/>
              </a:lnSpc>
              <a:spcBef>
                <a:spcPts val="16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755650" y="155575"/>
            <a:ext cx="7040562" cy="8477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Maliyet Kestirim Yöntemleri</a:t>
            </a:r>
            <a:endParaRPr/>
          </a:p>
        </p:txBody>
      </p:sp>
      <p:sp>
        <p:nvSpPr>
          <p:cNvPr id="272" name="Google Shape;272;p3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457200" lvl="0" marL="457200" marR="0" rtl="0" algn="l">
              <a:lnSpc>
                <a:spcPct val="90000"/>
              </a:lnSpc>
              <a:spcBef>
                <a:spcPts val="0"/>
              </a:spcBef>
              <a:spcAft>
                <a:spcPts val="0"/>
              </a:spcAft>
              <a:buClr>
                <a:schemeClr val="accent1"/>
              </a:buClr>
              <a:buSzPts val="2000"/>
              <a:buFont typeface="Calibri"/>
              <a:buNone/>
            </a:pPr>
            <a:r>
              <a:rPr b="0" i="0" lang="en-US" sz="2000" u="none">
                <a:solidFill>
                  <a:schemeClr val="accent2"/>
                </a:solidFill>
                <a:latin typeface="Calibri"/>
                <a:ea typeface="Calibri"/>
                <a:cs typeface="Calibri"/>
                <a:sym typeface="Calibri"/>
              </a:rPr>
              <a:t>4. Değişik aşamalarda kullanılabilirlik</a:t>
            </a:r>
            <a:endParaRPr/>
          </a:p>
          <a:p>
            <a:pPr indent="-381000" lvl="1" marL="838200"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Planlama ve analiz aşamasında kullanılabilen</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Tasarım aşamasında kullanılabilen</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Gerçekleştirim aşamasında kullanılabilen yöntemler</a:t>
            </a:r>
            <a:endParaRPr/>
          </a:p>
          <a:p>
            <a:pPr indent="-457200" lvl="0" marL="457200" marR="0" rtl="0" algn="l">
              <a:lnSpc>
                <a:spcPct val="90000"/>
              </a:lnSpc>
              <a:spcBef>
                <a:spcPts val="1600"/>
              </a:spcBef>
              <a:spcAft>
                <a:spcPts val="0"/>
              </a:spcAft>
              <a:buClr>
                <a:schemeClr val="accent1"/>
              </a:buClr>
              <a:buSzPts val="2000"/>
              <a:buFont typeface="Calibri"/>
              <a:buNone/>
            </a:pPr>
            <a:r>
              <a:rPr b="0" i="0" lang="en-US" sz="2000" u="none">
                <a:solidFill>
                  <a:schemeClr val="accent2"/>
                </a:solidFill>
                <a:latin typeface="Calibri"/>
                <a:ea typeface="Calibri"/>
                <a:cs typeface="Calibri"/>
                <a:sym typeface="Calibri"/>
              </a:rPr>
              <a:t>5. Yöntemlerin yapılarına göre</a:t>
            </a:r>
            <a:endParaRPr/>
          </a:p>
          <a:p>
            <a:pPr indent="-381000" lvl="1" marL="838200"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Uzman deneyimine gereksinim duyan</a:t>
            </a:r>
            <a:endParaRPr/>
          </a:p>
          <a:p>
            <a:pPr indent="-381000" lvl="1" marL="838200"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Önceki projelerdeki bilgileri kullanan yöntemler</a:t>
            </a:r>
            <a:endParaRPr/>
          </a:p>
          <a:p>
            <a:pPr indent="0" lvl="0" marL="90488" marR="0" rtl="0" algn="l">
              <a:lnSpc>
                <a:spcPct val="90000"/>
              </a:lnSpc>
              <a:spcBef>
                <a:spcPts val="16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28650" y="0"/>
            <a:ext cx="7886700" cy="1079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Planlama</a:t>
            </a:r>
            <a:endParaRPr/>
          </a:p>
        </p:txBody>
      </p:sp>
      <p:sp>
        <p:nvSpPr>
          <p:cNvPr id="161" name="Google Shape;161;p21"/>
          <p:cNvSpPr txBox="1"/>
          <p:nvPr>
            <p:ph idx="1" type="body"/>
          </p:nvPr>
        </p:nvSpPr>
        <p:spPr>
          <a:xfrm>
            <a:off x="755650" y="1339850"/>
            <a:ext cx="8388350" cy="475297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Yazılım geliştirme sürecinin ilk aşamasıdır.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Başarılı bir proje geliştirebilmek için projenin tüm resminin çıkarılması işlemi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Proje planlama aşamasında yapılan işlemler</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404040"/>
              </a:solidFill>
              <a:latin typeface="Calibri"/>
              <a:ea typeface="Calibri"/>
              <a:cs typeface="Calibri"/>
              <a:sym typeface="Calibri"/>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 Kaynaklarının Belirlenmesi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 Maliyetlerinin Kestirilmesi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 Ekip Yapısının Oluşturulması</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Ayrıntılı Proje Planının Yapılması</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Projenin İzlenmesi</a:t>
            </a:r>
            <a:endParaRPr/>
          </a:p>
          <a:p>
            <a:pPr indent="-127000" lvl="0" marL="90487" marR="0" rtl="0" algn="l">
              <a:lnSpc>
                <a:spcPct val="90000"/>
              </a:lnSpc>
              <a:spcBef>
                <a:spcPts val="160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Proje planı tüm proje süresince sürekli olarak kullanılacak, güncellenecek ve gözden geçirilecek bir belgedir.</a:t>
            </a:r>
            <a:endParaRPr/>
          </a:p>
        </p:txBody>
      </p:sp>
      <p:pic>
        <p:nvPicPr>
          <p:cNvPr descr="Endüstri Mühendisliği: Üretim Planlama Mühendisi Ne İş Yapar?" id="162" name="Google Shape;162;p21"/>
          <p:cNvPicPr preferRelativeResize="0"/>
          <p:nvPr/>
        </p:nvPicPr>
        <p:blipFill rotWithShape="1">
          <a:blip r:embed="rId3">
            <a:alphaModFix/>
          </a:blip>
          <a:srcRect b="0" l="0" r="0" t="0"/>
          <a:stretch/>
        </p:blipFill>
        <p:spPr>
          <a:xfrm>
            <a:off x="5080000" y="2636837"/>
            <a:ext cx="3400425" cy="1943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814387" y="115887"/>
            <a:ext cx="6751637" cy="8493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İşlev Noktaları Yöntemi</a:t>
            </a:r>
            <a:endParaRPr/>
          </a:p>
        </p:txBody>
      </p:sp>
      <p:sp>
        <p:nvSpPr>
          <p:cNvPr id="278" name="Google Shape;278;p39"/>
          <p:cNvSpPr txBox="1"/>
          <p:nvPr>
            <p:ph idx="1" type="body"/>
          </p:nvPr>
        </p:nvSpPr>
        <p:spPr>
          <a:xfrm>
            <a:off x="827087" y="2097087"/>
            <a:ext cx="7272337" cy="26638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İşlev noktaları geliştirmenin erken aşamalarında (analiz aşamasında) saptanan bir değerdir.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Sistemin oluşturulduğu ortamdan bağımsız elde edilir.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Problem tanımı girdi olarak alınarak üç temel adım izlenir:</a:t>
            </a:r>
            <a:endParaRPr/>
          </a:p>
          <a:p>
            <a:pPr indent="-182561" lvl="1" marL="382587" marR="0" rtl="0" algn="l">
              <a:lnSpc>
                <a:spcPct val="90000"/>
              </a:lnSpc>
              <a:spcBef>
                <a:spcPts val="10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Problemin bilgi ortamının incelenmesi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Problemin teknik karmaşıklığının incelenmesi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İşlev noktası hesaplama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900112" y="115887"/>
            <a:ext cx="6607175" cy="6492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3400"/>
              <a:buFont typeface="Calibri"/>
              <a:buNone/>
            </a:pPr>
            <a:r>
              <a:rPr b="0" i="0" lang="en-US" sz="3400" u="none">
                <a:solidFill>
                  <a:srgbClr val="404040"/>
                </a:solidFill>
                <a:latin typeface="Calibri"/>
                <a:ea typeface="Calibri"/>
                <a:cs typeface="Calibri"/>
                <a:sym typeface="Calibri"/>
              </a:rPr>
              <a:t>Problemin bilgi ortamının incelenmesi</a:t>
            </a:r>
            <a:endParaRPr/>
          </a:p>
        </p:txBody>
      </p:sp>
      <p:sp>
        <p:nvSpPr>
          <p:cNvPr id="284" name="Google Shape;284;p40"/>
          <p:cNvSpPr txBox="1"/>
          <p:nvPr>
            <p:ph idx="1" type="body"/>
          </p:nvPr>
        </p:nvSpPr>
        <p:spPr>
          <a:xfrm>
            <a:off x="755650" y="1916112"/>
            <a:ext cx="7931150" cy="5041900"/>
          </a:xfrm>
          <a:prstGeom prst="rect">
            <a:avLst/>
          </a:prstGeom>
          <a:noFill/>
          <a:ln>
            <a:noFill/>
          </a:ln>
        </p:spPr>
        <p:txBody>
          <a:bodyPr anchorCtr="0" anchor="t" bIns="45700" lIns="0" spcFirstLastPara="1" rIns="0" wrap="square" tIns="45700">
            <a:noAutofit/>
          </a:bodyPr>
          <a:lstStyle/>
          <a:p>
            <a:pPr indent="-127000" lvl="0" marL="90487" marR="0" rtl="0" algn="just">
              <a:lnSpc>
                <a:spcPct val="90000"/>
              </a:lnSpc>
              <a:spcBef>
                <a:spcPts val="0"/>
              </a:spcBef>
              <a:spcAft>
                <a:spcPts val="0"/>
              </a:spcAft>
              <a:buClr>
                <a:schemeClr val="accent1"/>
              </a:buClr>
              <a:buSzPts val="2000"/>
              <a:buFont typeface="Calibri"/>
              <a:buChar char=" "/>
            </a:pPr>
            <a:r>
              <a:rPr b="0" i="0" lang="en-US" sz="2000" u="none">
                <a:solidFill>
                  <a:schemeClr val="hlink"/>
                </a:solidFill>
                <a:latin typeface="Calibri"/>
                <a:ea typeface="Calibri"/>
                <a:cs typeface="Calibri"/>
                <a:sym typeface="Calibri"/>
              </a:rPr>
              <a:t>Kullanıcı Girdileri:</a:t>
            </a:r>
            <a:r>
              <a:rPr b="0" i="0" lang="en-US" sz="2000" u="none">
                <a:solidFill>
                  <a:srgbClr val="404040"/>
                </a:solidFill>
                <a:latin typeface="Calibri"/>
                <a:ea typeface="Calibri"/>
                <a:cs typeface="Calibri"/>
                <a:sym typeface="Calibri"/>
              </a:rPr>
              <a:t> personel sicil bilgileri, personel izin bilgileri gibi</a:t>
            </a:r>
            <a:endParaRPr/>
          </a:p>
          <a:p>
            <a:pPr indent="-127000" lvl="0" marL="90487" marR="0" rtl="0" algn="just">
              <a:lnSpc>
                <a:spcPct val="90000"/>
              </a:lnSpc>
              <a:spcBef>
                <a:spcPts val="1400"/>
              </a:spcBef>
              <a:spcAft>
                <a:spcPts val="0"/>
              </a:spcAft>
              <a:buClr>
                <a:schemeClr val="accent1"/>
              </a:buClr>
              <a:buSzPts val="2000"/>
              <a:buFont typeface="Calibri"/>
              <a:buChar char=" "/>
            </a:pPr>
            <a:r>
              <a:rPr b="0" i="0" lang="en-US" sz="2000" u="none">
                <a:solidFill>
                  <a:schemeClr val="hlink"/>
                </a:solidFill>
                <a:latin typeface="Calibri"/>
                <a:ea typeface="Calibri"/>
                <a:cs typeface="Calibri"/>
                <a:sym typeface="Calibri"/>
              </a:rPr>
              <a:t>Kullanıcı Çıktıları:</a:t>
            </a:r>
            <a:r>
              <a:rPr b="0" i="0" lang="en-US" sz="2000" u="none">
                <a:solidFill>
                  <a:srgbClr val="404040"/>
                </a:solidFill>
                <a:latin typeface="Calibri"/>
                <a:ea typeface="Calibri"/>
                <a:cs typeface="Calibri"/>
                <a:sym typeface="Calibri"/>
              </a:rPr>
              <a:t> her türlü mantıksal çıktı; raporlar, ekran çıktıları, hata iletileri,...</a:t>
            </a:r>
            <a:endParaRPr/>
          </a:p>
          <a:p>
            <a:pPr indent="-127000" lvl="0" marL="90487" marR="0" rtl="0" algn="just">
              <a:lnSpc>
                <a:spcPct val="90000"/>
              </a:lnSpc>
              <a:spcBef>
                <a:spcPts val="1400"/>
              </a:spcBef>
              <a:spcAft>
                <a:spcPts val="0"/>
              </a:spcAft>
              <a:buClr>
                <a:schemeClr val="accent1"/>
              </a:buClr>
              <a:buSzPts val="2000"/>
              <a:buFont typeface="Calibri"/>
              <a:buChar char=" "/>
            </a:pPr>
            <a:r>
              <a:rPr b="0" i="0" lang="en-US" sz="2000" u="none">
                <a:solidFill>
                  <a:schemeClr val="hlink"/>
                </a:solidFill>
                <a:latin typeface="Calibri"/>
                <a:ea typeface="Calibri"/>
                <a:cs typeface="Calibri"/>
                <a:sym typeface="Calibri"/>
              </a:rPr>
              <a:t>Kullanıcı Sorguları:</a:t>
            </a:r>
            <a:r>
              <a:rPr b="0" i="0" lang="en-US" sz="2000" u="none">
                <a:solidFill>
                  <a:srgbClr val="404040"/>
                </a:solidFill>
                <a:latin typeface="Calibri"/>
                <a:ea typeface="Calibri"/>
                <a:cs typeface="Calibri"/>
                <a:sym typeface="Calibri"/>
              </a:rPr>
              <a:t> personel sicil bilgilerinin sorgulaması, personel maaş bilgilerinin sorgulaması</a:t>
            </a:r>
            <a:endParaRPr/>
          </a:p>
          <a:p>
            <a:pPr indent="-127000" lvl="0" marL="90487" marR="0" rtl="0" algn="just">
              <a:lnSpc>
                <a:spcPct val="90000"/>
              </a:lnSpc>
              <a:spcBef>
                <a:spcPts val="1400"/>
              </a:spcBef>
              <a:spcAft>
                <a:spcPts val="0"/>
              </a:spcAft>
              <a:buClr>
                <a:schemeClr val="accent1"/>
              </a:buClr>
              <a:buSzPts val="2000"/>
              <a:buFont typeface="Calibri"/>
              <a:buChar char=" "/>
            </a:pPr>
            <a:r>
              <a:rPr b="0" i="0" lang="en-US" sz="2000" u="none">
                <a:solidFill>
                  <a:schemeClr val="hlink"/>
                </a:solidFill>
                <a:latin typeface="Calibri"/>
                <a:ea typeface="Calibri"/>
                <a:cs typeface="Calibri"/>
                <a:sym typeface="Calibri"/>
              </a:rPr>
              <a:t>Dosyalar:</a:t>
            </a:r>
            <a:r>
              <a:rPr b="0" i="0" lang="en-US" sz="2000" u="none">
                <a:solidFill>
                  <a:srgbClr val="404040"/>
                </a:solidFill>
                <a:latin typeface="Calibri"/>
                <a:ea typeface="Calibri"/>
                <a:cs typeface="Calibri"/>
                <a:sym typeface="Calibri"/>
              </a:rPr>
              <a:t> Her türlü mantıksal bilgi yığını, tablolar, veri tabanları</a:t>
            </a:r>
            <a:endParaRPr/>
          </a:p>
          <a:p>
            <a:pPr indent="-127000" lvl="0" marL="90487" marR="0" rtl="0" algn="just">
              <a:lnSpc>
                <a:spcPct val="90000"/>
              </a:lnSpc>
              <a:spcBef>
                <a:spcPts val="1400"/>
              </a:spcBef>
              <a:spcAft>
                <a:spcPts val="0"/>
              </a:spcAft>
              <a:buClr>
                <a:schemeClr val="accent1"/>
              </a:buClr>
              <a:buSzPts val="2000"/>
              <a:buFont typeface="Calibri"/>
              <a:buChar char=" "/>
            </a:pPr>
            <a:r>
              <a:rPr b="0" i="0" lang="en-US" sz="2000" u="none">
                <a:solidFill>
                  <a:schemeClr val="hlink"/>
                </a:solidFill>
                <a:latin typeface="Calibri"/>
                <a:ea typeface="Calibri"/>
                <a:cs typeface="Calibri"/>
                <a:sym typeface="Calibri"/>
              </a:rPr>
              <a:t>Dışsal arayüzler:</a:t>
            </a:r>
            <a:r>
              <a:rPr b="0" i="0" lang="en-US" sz="2000" u="none">
                <a:solidFill>
                  <a:srgbClr val="404040"/>
                </a:solidFill>
                <a:latin typeface="Calibri"/>
                <a:ea typeface="Calibri"/>
                <a:cs typeface="Calibri"/>
                <a:sym typeface="Calibri"/>
              </a:rPr>
              <a:t> Başka programlarla veri iletimi. import/export</a:t>
            </a:r>
            <a:endParaRPr/>
          </a:p>
          <a:p>
            <a:pPr indent="-90487" lvl="0" marL="90487" marR="0" rtl="0" algn="just">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Bunların ağırlık faktörleriyle çarpımları toplanarak, </a:t>
            </a:r>
            <a:r>
              <a:rPr b="0" i="0" lang="en-US" sz="2000" u="none">
                <a:solidFill>
                  <a:srgbClr val="373187"/>
                </a:solidFill>
                <a:latin typeface="Calibri"/>
                <a:ea typeface="Calibri"/>
                <a:cs typeface="Calibri"/>
                <a:sym typeface="Calibri"/>
              </a:rPr>
              <a:t>Ayarlanmamış İşlev Nokta (AİN) sayısı</a:t>
            </a:r>
            <a:r>
              <a:rPr b="0" i="0" lang="en-US" sz="2000" u="none">
                <a:solidFill>
                  <a:srgbClr val="404040"/>
                </a:solidFill>
                <a:latin typeface="Calibri"/>
                <a:ea typeface="Calibri"/>
                <a:cs typeface="Calibri"/>
                <a:sym typeface="Calibri"/>
              </a:rPr>
              <a:t> hesaplanır.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914400" y="277812"/>
            <a:ext cx="7772400" cy="774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Problem Bilgi Ortamı Bileşenleri</a:t>
            </a:r>
            <a:endParaRPr/>
          </a:p>
        </p:txBody>
      </p:sp>
      <p:graphicFrame>
        <p:nvGraphicFramePr>
          <p:cNvPr id="290" name="Google Shape;290;p41"/>
          <p:cNvGraphicFramePr/>
          <p:nvPr/>
        </p:nvGraphicFramePr>
        <p:xfrm>
          <a:off x="755650" y="1484312"/>
          <a:ext cx="3000000" cy="3000000"/>
        </p:xfrm>
        <a:graphic>
          <a:graphicData uri="http://schemas.openxmlformats.org/drawingml/2006/table">
            <a:tbl>
              <a:tblPr>
                <a:noFill/>
                <a:tableStyleId>{F099526D-4460-47D6-A0C7-CD2E0684A25B}</a:tableStyleId>
              </a:tblPr>
              <a:tblGrid>
                <a:gridCol w="2459025"/>
                <a:gridCol w="654050"/>
                <a:gridCol w="812800"/>
                <a:gridCol w="1214425"/>
                <a:gridCol w="1241425"/>
                <a:gridCol w="446075"/>
                <a:gridCol w="1050925"/>
              </a:tblGrid>
              <a:tr h="365125">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Ölçüm Parametresi</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A1E284"/>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Sayı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A1E284"/>
                    </a:solidFill>
                  </a:tcPr>
                </a:tc>
                <a:tc gridSpan="3">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Ağırlık Faktörü</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A1E284"/>
                    </a:solidFill>
                  </a:tcPr>
                </a:tc>
                <a:tc hMerge="1"/>
                <a:tc hMerge="1"/>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A1E284"/>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A1E284"/>
                    </a:solidFill>
                  </a:tcPr>
                </a:tc>
              </a:tr>
              <a:tr h="366700">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Yalın</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Ortalama</a:t>
                      </a:r>
                      <a:endParaRPr/>
                    </a:p>
                  </a:txBody>
                  <a:tcPr marT="45725" marB="45725" marR="91450" marL="91450" anchor="b">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Karmaşık</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A1E284"/>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A1E284"/>
                    </a:solidFill>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Kullanıcı Girdi sayısı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8ACE"/>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Kullanıcı Çıktı sayısı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8ACE"/>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Kullanıcı Sorgu Sayısı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8ACE"/>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Kütük Sayısı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8ACE"/>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Dışsal Arayüz Sayısı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8ACE"/>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ctr">
                        <a:lnSpc>
                          <a:spcPct val="100000"/>
                        </a:lnSpc>
                        <a:spcBef>
                          <a:spcPts val="0"/>
                        </a:spcBef>
                        <a:spcAft>
                          <a:spcPts val="0"/>
                        </a:spcAft>
                        <a:buClr>
                          <a:schemeClr val="accent2"/>
                        </a:buClr>
                        <a:buSzPts val="2000"/>
                        <a:buFont typeface="Arial"/>
                        <a:buNone/>
                      </a:pPr>
                      <a:r>
                        <a:rPr b="1" i="0" lang="en-US" sz="2000" u="none" cap="none" strike="noStrike">
                          <a:solidFill>
                            <a:schemeClr val="accent2"/>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FBDE7"/>
                    </a:solidFill>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350">
                <a:tc>
                  <a:txBody>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Toplam Sayı</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628650" y="-100012"/>
            <a:ext cx="7886700" cy="1325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3800"/>
              <a:buFont typeface="Calibri"/>
              <a:buNone/>
            </a:pPr>
            <a:r>
              <a:rPr b="0" i="0" lang="en-US" sz="3800" u="none">
                <a:solidFill>
                  <a:srgbClr val="404040"/>
                </a:solidFill>
                <a:latin typeface="Calibri"/>
                <a:ea typeface="Calibri"/>
                <a:cs typeface="Calibri"/>
                <a:sym typeface="Calibri"/>
              </a:rPr>
              <a:t>Problemin teknik karmaşıklığının incelenmesi</a:t>
            </a:r>
            <a:endParaRPr/>
          </a:p>
        </p:txBody>
      </p:sp>
      <p:sp>
        <p:nvSpPr>
          <p:cNvPr id="297" name="Google Shape;297;p42"/>
          <p:cNvSpPr txBox="1"/>
          <p:nvPr>
            <p:ph idx="1" type="body"/>
          </p:nvPr>
        </p:nvSpPr>
        <p:spPr>
          <a:xfrm>
            <a:off x="914400" y="1339850"/>
            <a:ext cx="7772400" cy="5113337"/>
          </a:xfrm>
          <a:prstGeom prst="rect">
            <a:avLst/>
          </a:prstGeom>
          <a:noFill/>
          <a:ln>
            <a:noFill/>
          </a:ln>
        </p:spPr>
        <p:txBody>
          <a:bodyPr anchorCtr="0" anchor="t" bIns="45700" lIns="0" spcFirstLastPara="1" rIns="0" wrap="square" tIns="45700">
            <a:normAutofit/>
          </a:bodyPr>
          <a:lstStyle/>
          <a:p>
            <a:pPr indent="-457200" lvl="0" marL="457200" marR="0" rtl="0" algn="l">
              <a:lnSpc>
                <a:spcPct val="80000"/>
              </a:lnSpc>
              <a:spcBef>
                <a:spcPts val="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Uygulama, güvenilir yedekleme ve kurtarma gerektiriyor mu?</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Veri iletişimi gerektiriyor mu?</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Dağıtılmış İşlemler var mı?</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Performans kritik mi?</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Girdiler, çıktılar, dosyalar ya da sorgular karmaşık mı?</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İçsel işlemler karmaşık mı?</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Tasarlanacak kod yeniden kullanılabilir mi?</a:t>
            </a:r>
            <a:endParaRPr/>
          </a:p>
          <a:p>
            <a:pPr indent="-457200" lvl="0" marL="457200" marR="0" rtl="0" algn="l">
              <a:lnSpc>
                <a:spcPct val="80000"/>
              </a:lnSpc>
              <a:spcBef>
                <a:spcPts val="1400"/>
              </a:spcBef>
              <a:spcAft>
                <a:spcPts val="0"/>
              </a:spcAft>
              <a:buClr>
                <a:schemeClr val="accent1"/>
              </a:buClr>
              <a:buSzPts val="2000"/>
              <a:buFont typeface="Noto Sans Symbols"/>
              <a:buAutoNum type="arabicPeriod"/>
            </a:pPr>
            <a:r>
              <a:rPr b="0" i="0" lang="en-US" sz="2000" u="none">
                <a:solidFill>
                  <a:srgbClr val="404040"/>
                </a:solidFill>
                <a:latin typeface="Calibri"/>
                <a:ea typeface="Calibri"/>
                <a:cs typeface="Calibri"/>
                <a:sym typeface="Calibri"/>
              </a:rPr>
              <a:t>Dönüştürme ve kurulun tasarımda dikkate alınacak mı?</a:t>
            </a:r>
            <a:endParaRPr/>
          </a:p>
          <a:p>
            <a:pPr indent="-381000" lvl="1" marL="838200" marR="0" rtl="0" algn="l">
              <a:lnSpc>
                <a:spcPct val="80000"/>
              </a:lnSpc>
              <a:spcBef>
                <a:spcPts val="400"/>
              </a:spcBef>
              <a:spcAft>
                <a:spcPts val="0"/>
              </a:spcAft>
              <a:buClr>
                <a:schemeClr val="accent1"/>
              </a:buClr>
              <a:buSzPts val="1800"/>
              <a:buFont typeface="Calibri"/>
              <a:buNone/>
            </a:pPr>
            <a:r>
              <a:rPr b="0" i="0" lang="en-US" sz="1800" u="none" cap="none" strike="noStrike">
                <a:solidFill>
                  <a:srgbClr val="404040"/>
                </a:solidFill>
                <a:latin typeface="Calibri"/>
                <a:ea typeface="Calibri"/>
                <a:cs typeface="Calibri"/>
                <a:sym typeface="Calibri"/>
              </a:rPr>
              <a:t>*****</a:t>
            </a:r>
            <a:endParaRPr/>
          </a:p>
          <a:p>
            <a:pPr indent="-381000" lvl="1" marL="838200" marR="0" rtl="0" algn="l">
              <a:lnSpc>
                <a:spcPct val="80000"/>
              </a:lnSpc>
              <a:spcBef>
                <a:spcPts val="6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a:p>
            <a:pPr indent="-381000" lvl="1" marL="838200" marR="0" rtl="0" algn="l">
              <a:lnSpc>
                <a:spcPct val="80000"/>
              </a:lnSpc>
              <a:spcBef>
                <a:spcPts val="600"/>
              </a:spcBef>
              <a:spcAft>
                <a:spcPts val="0"/>
              </a:spcAft>
              <a:buClr>
                <a:schemeClr val="accent1"/>
              </a:buClr>
              <a:buSzPts val="1800"/>
              <a:buFont typeface="Calibri"/>
              <a:buNone/>
            </a:pPr>
            <a:r>
              <a:rPr b="0" i="0" lang="en-US" sz="1800" u="none" cap="none" strike="noStrike">
                <a:solidFill>
                  <a:srgbClr val="404040"/>
                </a:solidFill>
                <a:latin typeface="Calibri"/>
                <a:ea typeface="Calibri"/>
                <a:cs typeface="Calibri"/>
                <a:sym typeface="Calibri"/>
              </a:rPr>
              <a:t>Cevaplar  0 ile 5 arasında puanlandırılır</a:t>
            </a:r>
            <a:endParaRPr/>
          </a:p>
          <a:p>
            <a:pPr indent="-381000" lvl="1" marL="838200" marR="0" rtl="0" algn="l">
              <a:lnSpc>
                <a:spcPct val="80000"/>
              </a:lnSpc>
              <a:spcBef>
                <a:spcPts val="600"/>
              </a:spcBef>
              <a:spcAft>
                <a:spcPts val="0"/>
              </a:spcAft>
              <a:buClr>
                <a:schemeClr val="accent1"/>
              </a:buClr>
              <a:buSzPts val="1800"/>
              <a:buFont typeface="Calibri"/>
              <a:buNone/>
            </a:pPr>
            <a:r>
              <a:t/>
            </a:r>
            <a:endParaRPr b="0" i="0" sz="1800" u="none" cap="none" strike="noStrike">
              <a:solidFill>
                <a:srgbClr val="404040"/>
              </a:solidFill>
              <a:latin typeface="Calibri"/>
              <a:ea typeface="Calibri"/>
              <a:cs typeface="Calibri"/>
              <a:sym typeface="Calibri"/>
            </a:endParaRPr>
          </a:p>
          <a:p>
            <a:pPr indent="-381000" lvl="1" marL="838200" marR="0" rtl="0" algn="l">
              <a:lnSpc>
                <a:spcPct val="80000"/>
              </a:lnSpc>
              <a:spcBef>
                <a:spcPts val="600"/>
              </a:spcBef>
              <a:spcAft>
                <a:spcPts val="0"/>
              </a:spcAft>
              <a:buClr>
                <a:schemeClr val="accent1"/>
              </a:buClr>
              <a:buSzPts val="1800"/>
              <a:buFont typeface="Calibri"/>
              <a:buNone/>
            </a:pPr>
            <a:r>
              <a:rPr b="0" i="0" lang="en-US" sz="1800" u="none" cap="none" strike="noStrike">
                <a:solidFill>
                  <a:srgbClr val="404040"/>
                </a:solidFill>
                <a:latin typeface="Calibri"/>
                <a:ea typeface="Calibri"/>
                <a:cs typeface="Calibri"/>
                <a:sym typeface="Calibri"/>
              </a:rPr>
              <a:t>Bunlar hesaplanıp toplanarak </a:t>
            </a:r>
            <a:r>
              <a:rPr b="0" i="0" lang="en-US" sz="1800" u="none" cap="none" strike="noStrike">
                <a:solidFill>
                  <a:srgbClr val="373187"/>
                </a:solidFill>
                <a:latin typeface="Calibri"/>
                <a:ea typeface="Calibri"/>
                <a:cs typeface="Calibri"/>
                <a:sym typeface="Calibri"/>
              </a:rPr>
              <a:t>Teknik Karmaşıklık Faktörü (TKF)</a:t>
            </a:r>
            <a:r>
              <a:rPr b="0" i="0" lang="en-US" sz="1800" u="none" cap="none" strike="noStrike">
                <a:solidFill>
                  <a:srgbClr val="404040"/>
                </a:solidFill>
                <a:latin typeface="Calibri"/>
                <a:ea typeface="Calibri"/>
                <a:cs typeface="Calibri"/>
                <a:sym typeface="Calibri"/>
              </a:rPr>
              <a:t>  elde edilir.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947737" y="173037"/>
            <a:ext cx="6824662" cy="7937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300"/>
              <a:buFont typeface="Calibri"/>
              <a:buNone/>
            </a:pPr>
            <a:r>
              <a:rPr b="0" i="0" lang="en-US" sz="4300" u="none">
                <a:solidFill>
                  <a:srgbClr val="404040"/>
                </a:solidFill>
                <a:latin typeface="Calibri"/>
                <a:ea typeface="Calibri"/>
                <a:cs typeface="Calibri"/>
                <a:sym typeface="Calibri"/>
              </a:rPr>
              <a:t>İşlev noktası sayısı hesaplama</a:t>
            </a:r>
            <a:endParaRPr/>
          </a:p>
        </p:txBody>
      </p:sp>
      <p:sp>
        <p:nvSpPr>
          <p:cNvPr id="304" name="Google Shape;304;p4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90487" marR="0" rtl="0" algn="l">
              <a:lnSpc>
                <a:spcPct val="90000"/>
              </a:lnSpc>
              <a:spcBef>
                <a:spcPts val="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İN(işlev noktası)=AİN (Ayarlanmamış işlev noktası)*(0,65+0,01*TKF (teknik karmaşıklık faktörü))</a:t>
            </a:r>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endParaRPr/>
          </a:p>
          <a:p>
            <a:pPr indent="-90487" lvl="0" marL="90487" marR="0" rtl="0" algn="l">
              <a:lnSpc>
                <a:spcPct val="90000"/>
              </a:lnSpc>
              <a:spcBef>
                <a:spcPts val="1400"/>
              </a:spcBef>
              <a:spcAft>
                <a:spcPts val="0"/>
              </a:spcAft>
              <a:buClr>
                <a:schemeClr val="accent1"/>
              </a:buClr>
              <a:buSzPts val="3200"/>
              <a:buFont typeface="Calibri"/>
              <a:buNone/>
            </a:pPr>
            <a:r>
              <a:rPr b="0" i="0" lang="en-US" sz="3200" u="none">
                <a:solidFill>
                  <a:srgbClr val="404040"/>
                </a:solidFill>
                <a:latin typeface="Calibri"/>
                <a:ea typeface="Calibri"/>
                <a:cs typeface="Calibri"/>
                <a:sym typeface="Calibri"/>
              </a:rPr>
              <a:t>	Değişik amaçlarla kullanılabilir</a:t>
            </a:r>
            <a:endParaRPr/>
          </a:p>
          <a:p>
            <a:pPr indent="-182561" lvl="1" marL="382587" marR="0" rtl="0" algn="l">
              <a:lnSpc>
                <a:spcPct val="90000"/>
              </a:lnSpc>
              <a:spcBef>
                <a:spcPts val="400"/>
              </a:spcBef>
              <a:spcAft>
                <a:spcPts val="0"/>
              </a:spcAft>
              <a:buClr>
                <a:schemeClr val="accent1"/>
              </a:buClr>
              <a:buSzPts val="2800"/>
              <a:buFont typeface="Calibri"/>
              <a:buChar char="◦"/>
            </a:pPr>
            <a:r>
              <a:rPr b="1" i="0" lang="en-US" sz="2800" u="none" cap="none" strike="noStrike">
                <a:solidFill>
                  <a:schemeClr val="accent2"/>
                </a:solidFill>
                <a:latin typeface="Calibri"/>
                <a:ea typeface="Calibri"/>
                <a:cs typeface="Calibri"/>
                <a:sym typeface="Calibri"/>
              </a:rPr>
              <a:t>Üretkenlik</a:t>
            </a:r>
            <a:r>
              <a:rPr b="0" i="0" lang="en-US" sz="2800" u="none" cap="none" strike="noStrike">
                <a:solidFill>
                  <a:srgbClr val="404040"/>
                </a:solidFill>
                <a:latin typeface="Calibri"/>
                <a:ea typeface="Calibri"/>
                <a:cs typeface="Calibri"/>
                <a:sym typeface="Calibri"/>
              </a:rPr>
              <a:t> 	=  İN / Kişi-Ay</a:t>
            </a:r>
            <a:endParaRPr/>
          </a:p>
          <a:p>
            <a:pPr indent="-182561" lvl="1" marL="382587" marR="0" rtl="0" algn="l">
              <a:lnSpc>
                <a:spcPct val="90000"/>
              </a:lnSpc>
              <a:spcBef>
                <a:spcPts val="600"/>
              </a:spcBef>
              <a:spcAft>
                <a:spcPts val="0"/>
              </a:spcAft>
              <a:buClr>
                <a:schemeClr val="accent1"/>
              </a:buClr>
              <a:buSzPts val="2800"/>
              <a:buFont typeface="Calibri"/>
              <a:buChar char="◦"/>
            </a:pPr>
            <a:r>
              <a:rPr b="1" i="0" lang="en-US" sz="2800" u="none" cap="none" strike="noStrike">
                <a:solidFill>
                  <a:schemeClr val="accent2"/>
                </a:solidFill>
                <a:latin typeface="Calibri"/>
                <a:ea typeface="Calibri"/>
                <a:cs typeface="Calibri"/>
                <a:sym typeface="Calibri"/>
              </a:rPr>
              <a:t>Kalite 		</a:t>
            </a:r>
            <a:r>
              <a:rPr b="0" i="0" lang="en-US" sz="2800" u="none" cap="none" strike="noStrike">
                <a:solidFill>
                  <a:srgbClr val="404040"/>
                </a:solidFill>
                <a:latin typeface="Calibri"/>
                <a:ea typeface="Calibri"/>
                <a:cs typeface="Calibri"/>
                <a:sym typeface="Calibri"/>
              </a:rPr>
              <a:t>=  Hatalar / İN</a:t>
            </a:r>
            <a:endParaRPr/>
          </a:p>
          <a:p>
            <a:pPr indent="-182561" lvl="1" marL="382587" marR="0" rtl="0" algn="l">
              <a:lnSpc>
                <a:spcPct val="90000"/>
              </a:lnSpc>
              <a:spcBef>
                <a:spcPts val="600"/>
              </a:spcBef>
              <a:spcAft>
                <a:spcPts val="0"/>
              </a:spcAft>
              <a:buClr>
                <a:schemeClr val="accent1"/>
              </a:buClr>
              <a:buSzPts val="2800"/>
              <a:buFont typeface="Calibri"/>
              <a:buChar char="◦"/>
            </a:pPr>
            <a:r>
              <a:rPr b="1" i="0" lang="en-US" sz="2800" u="none" cap="none" strike="noStrike">
                <a:solidFill>
                  <a:schemeClr val="accent2"/>
                </a:solidFill>
                <a:latin typeface="Calibri"/>
                <a:ea typeface="Calibri"/>
                <a:cs typeface="Calibri"/>
                <a:sym typeface="Calibri"/>
              </a:rPr>
              <a:t>Maliyet	      </a:t>
            </a:r>
            <a:r>
              <a:rPr b="0" i="0" lang="en-US" sz="2800" u="none" cap="none" strike="noStrike">
                <a:solidFill>
                  <a:srgbClr val="404040"/>
                </a:solidFill>
                <a:latin typeface="Calibri"/>
                <a:ea typeface="Calibri"/>
                <a:cs typeface="Calibri"/>
                <a:sym typeface="Calibri"/>
              </a:rPr>
              <a:t>=  $ / İN</a:t>
            </a:r>
            <a:endParaRPr/>
          </a:p>
          <a:p>
            <a:pPr indent="0" lvl="0" marL="90488" marR="0" rtl="0" algn="l">
              <a:lnSpc>
                <a:spcPct val="90000"/>
              </a:lnSpc>
              <a:spcBef>
                <a:spcPts val="1600"/>
              </a:spcBef>
              <a:spcAft>
                <a:spcPts val="0"/>
              </a:spcAft>
              <a:buClr>
                <a:schemeClr val="accent1"/>
              </a:buClr>
              <a:buSzPts val="2800"/>
              <a:buFont typeface="Calibri"/>
              <a:buNone/>
            </a:pPr>
            <a:r>
              <a:t/>
            </a:r>
            <a:endParaRPr b="0" i="0" sz="2800" u="none" cap="none" strike="noStrike">
              <a:solidFill>
                <a:srgbClr val="40404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nvSpPr>
        <p:spPr>
          <a:xfrm>
            <a:off x="900112" y="765175"/>
            <a:ext cx="7343775"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1800"/>
              <a:buFont typeface="Arial"/>
              <a:buNone/>
            </a:pPr>
            <a:r>
              <a:rPr b="1" i="0" lang="en-US" sz="1800" u="none">
                <a:solidFill>
                  <a:srgbClr val="0D0D0D"/>
                </a:solidFill>
                <a:latin typeface="Arial"/>
                <a:ea typeface="Arial"/>
                <a:cs typeface="Arial"/>
                <a:sym typeface="Arial"/>
              </a:rPr>
              <a:t>İşlev Noktaları (Function Points) ile Maliyet Hesaplama:</a:t>
            </a:r>
            <a:endParaRPr b="0" i="0" sz="1800" u="none">
              <a:solidFill>
                <a:srgbClr val="0D0D0D"/>
              </a:solidFill>
              <a:latin typeface="Arial"/>
              <a:ea typeface="Arial"/>
              <a:cs typeface="Arial"/>
              <a:sym typeface="Arial"/>
            </a:endParaRPr>
          </a:p>
          <a:p>
            <a:pPr indent="-114300" lvl="0" marL="0" marR="0" rtl="0" algn="l">
              <a:lnSpc>
                <a:spcPct val="100000"/>
              </a:lnSpc>
              <a:spcBef>
                <a:spcPts val="0"/>
              </a:spcBef>
              <a:spcAft>
                <a:spcPts val="0"/>
              </a:spcAft>
              <a:buClr>
                <a:srgbClr val="0D0D0D"/>
              </a:buClr>
              <a:buSzPts val="1800"/>
              <a:buFont typeface="Calibri"/>
              <a:buAutoNum type="arabicPeriod"/>
            </a:pPr>
            <a:r>
              <a:rPr b="1" i="0" lang="en-US" sz="1800" u="none">
                <a:solidFill>
                  <a:srgbClr val="0D0D0D"/>
                </a:solidFill>
                <a:latin typeface="Arial"/>
                <a:ea typeface="Arial"/>
                <a:cs typeface="Arial"/>
                <a:sym typeface="Arial"/>
              </a:rPr>
              <a:t>İşlev Noktalarının Belirlenmesi:</a:t>
            </a:r>
            <a:endParaRPr b="0" i="0" sz="1800" u="non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Giriş İşlev Noktaları (Input Function Points): 10</a:t>
            </a:r>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Çıkış İşlev Noktaları (Output Function Points): 8</a:t>
            </a:r>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Sorgu İşlev Noktaları (Inquiry Function Points): 6</a:t>
            </a:r>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Dosya Arayüzü İşlev Noktaları (File Interface Function Points): 5</a:t>
            </a:r>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Harici Arayüz İşlev Noktaları (External Interface Function Points): 4 Toplam İşlev Noktaları: 33</a:t>
            </a:r>
            <a:endParaRPr/>
          </a:p>
          <a:p>
            <a:pPr indent="-114300" lvl="0" marL="0" marR="0" rtl="0" algn="l">
              <a:lnSpc>
                <a:spcPct val="100000"/>
              </a:lnSpc>
              <a:spcBef>
                <a:spcPts val="0"/>
              </a:spcBef>
              <a:spcAft>
                <a:spcPts val="0"/>
              </a:spcAft>
              <a:buClr>
                <a:srgbClr val="0D0D0D"/>
              </a:buClr>
              <a:buSzPts val="1800"/>
              <a:buFont typeface="Calibri"/>
              <a:buAutoNum type="arabicPeriod"/>
            </a:pPr>
            <a:r>
              <a:rPr b="1" i="0" lang="en-US" sz="1800" u="none">
                <a:solidFill>
                  <a:srgbClr val="0D0D0D"/>
                </a:solidFill>
                <a:latin typeface="Arial"/>
                <a:ea typeface="Arial"/>
                <a:cs typeface="Arial"/>
                <a:sym typeface="Arial"/>
              </a:rPr>
              <a:t>Proje Karmaşıklığı Puanının Belirlenmesi:</a:t>
            </a:r>
            <a:r>
              <a:rPr b="0" i="0" lang="en-US" sz="1800" u="none">
                <a:solidFill>
                  <a:srgbClr val="0D0D0D"/>
                </a:solidFill>
                <a:latin typeface="Arial"/>
                <a:ea typeface="Arial"/>
                <a:cs typeface="Arial"/>
                <a:sym typeface="Arial"/>
              </a:rPr>
              <a:t> Proje, orta karmaşıklıkta bir insan kaynakları yönetim sistemi olacak, bu nedenle karmaşıklık puanını 1.15 olarak belirleyelim.</a:t>
            </a:r>
            <a:endParaRPr/>
          </a:p>
          <a:p>
            <a:pPr indent="-114300" lvl="0" marL="0" marR="0" rtl="0" algn="l">
              <a:lnSpc>
                <a:spcPct val="100000"/>
              </a:lnSpc>
              <a:spcBef>
                <a:spcPts val="0"/>
              </a:spcBef>
              <a:spcAft>
                <a:spcPts val="0"/>
              </a:spcAft>
              <a:buClr>
                <a:srgbClr val="0D0D0D"/>
              </a:buClr>
              <a:buSzPts val="1800"/>
              <a:buFont typeface="Calibri"/>
              <a:buAutoNum type="arabicPeriod"/>
            </a:pPr>
            <a:r>
              <a:rPr b="1" i="0" lang="en-US" sz="1800" u="none">
                <a:solidFill>
                  <a:srgbClr val="0D0D0D"/>
                </a:solidFill>
                <a:latin typeface="Arial"/>
                <a:ea typeface="Arial"/>
                <a:cs typeface="Arial"/>
                <a:sym typeface="Arial"/>
              </a:rPr>
              <a:t>İşlev Noktalarına Göre Maliyet Hesaplama:</a:t>
            </a:r>
            <a:endParaRPr b="0" i="0" sz="1800" u="none">
              <a:solidFill>
                <a:srgbClr val="0D0D0D"/>
              </a:solidFill>
              <a:latin typeface="Arial"/>
              <a:ea typeface="Arial"/>
              <a:cs typeface="Arial"/>
              <a:sym typeface="Arial"/>
            </a:endParaRPr>
          </a:p>
          <a:p>
            <a:pPr indent="-285750" lvl="1" marL="742950" marR="0" rtl="0" algn="l">
              <a:lnSpc>
                <a:spcPct val="100000"/>
              </a:lnSpc>
              <a:spcBef>
                <a:spcPts val="0"/>
              </a:spcBef>
              <a:spcAft>
                <a:spcPts val="0"/>
              </a:spcAft>
              <a:buClr>
                <a:srgbClr val="0D0D0D"/>
              </a:buClr>
              <a:buSzPts val="1800"/>
              <a:buFont typeface="Calibri"/>
              <a:buAutoNum type="arabicPeriod"/>
            </a:pPr>
            <a:r>
              <a:rPr b="0" i="0" lang="en-US" sz="1800" u="none" cap="none" strike="noStrike">
                <a:solidFill>
                  <a:srgbClr val="0D0D0D"/>
                </a:solidFill>
                <a:latin typeface="Arial"/>
                <a:ea typeface="Arial"/>
                <a:cs typeface="Arial"/>
                <a:sym typeface="Arial"/>
              </a:rPr>
              <a:t>Ortalama bir proje için, bir işlev noktasının maliyeti yaklaşık olarak 15,000 USD olarak kabul edelim. Toplam Maliyet = Toplam İşlev Noktaları * Maliyet Birimi = 33 * 15,000 USD = 495,000 USD</a:t>
            </a:r>
            <a:endParaRPr/>
          </a:p>
          <a:p>
            <a:pPr indent="0" lvl="0" marL="0" marR="0" rtl="0" algn="l">
              <a:lnSpc>
                <a:spcPct val="100000"/>
              </a:lnSpc>
              <a:spcBef>
                <a:spcPts val="0"/>
              </a:spcBef>
              <a:spcAft>
                <a:spcPts val="0"/>
              </a:spcAft>
              <a:buNone/>
            </a:pPr>
            <a:r>
              <a:t/>
            </a:r>
            <a:endParaRPr b="0" i="0" sz="1800" u="none" cap="none" strike="noStrike">
              <a:solidFill>
                <a:srgbClr val="0D0D0D"/>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914400" y="277812"/>
            <a:ext cx="7772400" cy="774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Satır Sayısı Kestirimi</a:t>
            </a:r>
            <a:endParaRPr/>
          </a:p>
        </p:txBody>
      </p:sp>
      <p:graphicFrame>
        <p:nvGraphicFramePr>
          <p:cNvPr id="315" name="Google Shape;315;p45"/>
          <p:cNvGraphicFramePr/>
          <p:nvPr/>
        </p:nvGraphicFramePr>
        <p:xfrm>
          <a:off x="914400" y="1916112"/>
          <a:ext cx="3000000" cy="3000000"/>
        </p:xfrm>
        <a:graphic>
          <a:graphicData uri="http://schemas.openxmlformats.org/drawingml/2006/table">
            <a:tbl>
              <a:tblPr>
                <a:noFill/>
                <a:tableStyleId>{F099526D-4460-47D6-A0C7-CD2E0684A25B}</a:tableStyleId>
              </a:tblPr>
              <a:tblGrid>
                <a:gridCol w="2033575"/>
                <a:gridCol w="615950"/>
              </a:tblGrid>
              <a:tr h="4095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Assembly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Cobol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Fortran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Pascal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90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70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Nesne Kökenli Diller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 Kuşak Dilleri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1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Kod Üreticiler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6" name="Google Shape;316;p45"/>
          <p:cNvSpPr txBox="1"/>
          <p:nvPr/>
        </p:nvSpPr>
        <p:spPr>
          <a:xfrm>
            <a:off x="4716462" y="1504950"/>
            <a:ext cx="4243387" cy="3508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İN=300 ise ve Nesne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Tabanlı bir dil (SmalTalk) </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kullanılıyor ise</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Satır Sayısı=300*30 </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olarak hesaplanır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22325" y="115887"/>
            <a:ext cx="6680200" cy="7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Etkin Maliyet Modeli</a:t>
            </a:r>
            <a:endParaRPr/>
          </a:p>
        </p:txBody>
      </p:sp>
      <p:sp>
        <p:nvSpPr>
          <p:cNvPr id="323" name="Google Shape;323;p4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COCOMO 1981 Boehm (</a:t>
            </a:r>
            <a:r>
              <a:rPr b="1" i="0" lang="en-US" sz="2000" u="none">
                <a:solidFill>
                  <a:srgbClr val="404040"/>
                </a:solidFill>
                <a:latin typeface="Calibri"/>
                <a:ea typeface="Calibri"/>
                <a:cs typeface="Calibri"/>
                <a:sym typeface="Calibri"/>
              </a:rPr>
              <a:t>Co</a:t>
            </a:r>
            <a:r>
              <a:rPr b="0" i="0" lang="en-US" sz="2000" u="none">
                <a:solidFill>
                  <a:srgbClr val="404040"/>
                </a:solidFill>
                <a:latin typeface="Calibri"/>
                <a:ea typeface="Calibri"/>
                <a:cs typeface="Calibri"/>
                <a:sym typeface="Calibri"/>
              </a:rPr>
              <a:t>nstractive </a:t>
            </a:r>
            <a:r>
              <a:rPr b="1" i="0" lang="en-US" sz="2000" u="none">
                <a:solidFill>
                  <a:srgbClr val="404040"/>
                </a:solidFill>
                <a:latin typeface="Calibri"/>
                <a:ea typeface="Calibri"/>
                <a:cs typeface="Calibri"/>
                <a:sym typeface="Calibri"/>
              </a:rPr>
              <a:t>Co</a:t>
            </a:r>
            <a:r>
              <a:rPr b="0" i="0" lang="en-US" sz="2000" u="none">
                <a:solidFill>
                  <a:srgbClr val="404040"/>
                </a:solidFill>
                <a:latin typeface="Calibri"/>
                <a:ea typeface="Calibri"/>
                <a:cs typeface="Calibri"/>
                <a:sym typeface="Calibri"/>
              </a:rPr>
              <a:t>st </a:t>
            </a:r>
            <a:r>
              <a:rPr b="1" i="0" lang="en-US" sz="2000" u="none">
                <a:solidFill>
                  <a:srgbClr val="404040"/>
                </a:solidFill>
                <a:latin typeface="Calibri"/>
                <a:ea typeface="Calibri"/>
                <a:cs typeface="Calibri"/>
                <a:sym typeface="Calibri"/>
              </a:rPr>
              <a:t>Mo</a:t>
            </a:r>
            <a:r>
              <a:rPr b="0" i="0" lang="en-US" sz="2000" u="none">
                <a:solidFill>
                  <a:srgbClr val="404040"/>
                </a:solidFill>
                <a:latin typeface="Calibri"/>
                <a:ea typeface="Calibri"/>
                <a:cs typeface="Calibri"/>
                <a:sym typeface="Calibri"/>
              </a:rPr>
              <a:t>del)</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(LOC Lines of Code Temel alır)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Mikro maliyet kestirim modeline örnektir.</a:t>
            </a:r>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Kullanılacak ayrıntı düzeyine göre üç ayrı model biçiminde yapılabilir:</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Temel Model</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Ara Model</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Ayrıntı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790575" y="225425"/>
            <a:ext cx="7038975" cy="7080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300"/>
              <a:buFont typeface="Calibri"/>
              <a:buNone/>
            </a:pPr>
            <a:r>
              <a:rPr b="0" i="0" lang="en-US" sz="4300" u="none">
                <a:solidFill>
                  <a:srgbClr val="404040"/>
                </a:solidFill>
                <a:latin typeface="Calibri"/>
                <a:ea typeface="Calibri"/>
                <a:cs typeface="Calibri"/>
                <a:sym typeface="Calibri"/>
              </a:rPr>
              <a:t>COCOMO Modeli</a:t>
            </a:r>
            <a:endParaRPr/>
          </a:p>
        </p:txBody>
      </p:sp>
      <p:grpSp>
        <p:nvGrpSpPr>
          <p:cNvPr id="329" name="Google Shape;329;p47"/>
          <p:cNvGrpSpPr/>
          <p:nvPr/>
        </p:nvGrpSpPr>
        <p:grpSpPr>
          <a:xfrm>
            <a:off x="3363912" y="1901825"/>
            <a:ext cx="5419725" cy="1800225"/>
            <a:chOff x="879500" y="2420442"/>
            <a:chExt cx="7077075" cy="2382837"/>
          </a:xfrm>
        </p:grpSpPr>
        <p:sp>
          <p:nvSpPr>
            <p:cNvPr id="330" name="Google Shape;330;p47"/>
            <p:cNvSpPr/>
            <p:nvPr/>
          </p:nvSpPr>
          <p:spPr>
            <a:xfrm>
              <a:off x="2771800" y="2564904"/>
              <a:ext cx="3313113" cy="2089150"/>
            </a:xfrm>
            <a:prstGeom prst="cube">
              <a:avLst>
                <a:gd fmla="val 256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COCOMO</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Modeli</a:t>
              </a:r>
              <a:endParaRPr/>
            </a:p>
          </p:txBody>
        </p:sp>
        <p:cxnSp>
          <p:nvCxnSpPr>
            <p:cNvPr id="331" name="Google Shape;331;p47"/>
            <p:cNvCxnSpPr/>
            <p:nvPr/>
          </p:nvCxnSpPr>
          <p:spPr>
            <a:xfrm>
              <a:off x="900138" y="3715842"/>
              <a:ext cx="1871662" cy="0"/>
            </a:xfrm>
            <a:prstGeom prst="straightConnector1">
              <a:avLst/>
            </a:prstGeom>
            <a:noFill/>
            <a:ln cap="flat" cmpd="sng" w="57150">
              <a:solidFill>
                <a:schemeClr val="dk1"/>
              </a:solidFill>
              <a:prstDash val="solid"/>
              <a:miter lim="800000"/>
              <a:headEnd len="med" w="med" type="none"/>
              <a:tailEnd len="med" w="med" type="triangle"/>
            </a:ln>
          </p:spPr>
        </p:cxnSp>
        <p:cxnSp>
          <p:nvCxnSpPr>
            <p:cNvPr id="332" name="Google Shape;332;p47"/>
            <p:cNvCxnSpPr/>
            <p:nvPr/>
          </p:nvCxnSpPr>
          <p:spPr>
            <a:xfrm>
              <a:off x="6156350" y="3788867"/>
              <a:ext cx="1727200" cy="863600"/>
            </a:xfrm>
            <a:prstGeom prst="straightConnector1">
              <a:avLst/>
            </a:prstGeom>
            <a:noFill/>
            <a:ln cap="flat" cmpd="sng" w="57150">
              <a:solidFill>
                <a:schemeClr val="dk1"/>
              </a:solidFill>
              <a:prstDash val="solid"/>
              <a:miter lim="800000"/>
              <a:headEnd len="med" w="med" type="none"/>
              <a:tailEnd len="med" w="med" type="triangle"/>
            </a:ln>
          </p:spPr>
        </p:cxnSp>
        <p:cxnSp>
          <p:nvCxnSpPr>
            <p:cNvPr id="333" name="Google Shape;333;p47"/>
            <p:cNvCxnSpPr/>
            <p:nvPr/>
          </p:nvCxnSpPr>
          <p:spPr>
            <a:xfrm flipH="1" rot="10800000">
              <a:off x="6156350" y="2636342"/>
              <a:ext cx="1800225" cy="936625"/>
            </a:xfrm>
            <a:prstGeom prst="straightConnector1">
              <a:avLst/>
            </a:prstGeom>
            <a:noFill/>
            <a:ln cap="flat" cmpd="sng" w="57150">
              <a:solidFill>
                <a:schemeClr val="dk1"/>
              </a:solidFill>
              <a:prstDash val="solid"/>
              <a:miter lim="800000"/>
              <a:headEnd len="med" w="med" type="none"/>
              <a:tailEnd len="med" w="med" type="triangle"/>
            </a:ln>
          </p:spPr>
        </p:cxnSp>
        <p:sp>
          <p:nvSpPr>
            <p:cNvPr id="334" name="Google Shape;334;p47"/>
            <p:cNvSpPr txBox="1"/>
            <p:nvPr/>
          </p:nvSpPr>
          <p:spPr>
            <a:xfrm>
              <a:off x="879500" y="3304679"/>
              <a:ext cx="13652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Satır Sayısı</a:t>
              </a:r>
              <a:endParaRPr/>
            </a:p>
          </p:txBody>
        </p:sp>
        <p:sp>
          <p:nvSpPr>
            <p:cNvPr id="335" name="Google Shape;335;p47"/>
            <p:cNvSpPr txBox="1"/>
            <p:nvPr/>
          </p:nvSpPr>
          <p:spPr>
            <a:xfrm>
              <a:off x="6227788" y="2420442"/>
              <a:ext cx="971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İş Gücü</a:t>
              </a:r>
              <a:endParaRPr/>
            </a:p>
          </p:txBody>
        </p:sp>
        <p:sp>
          <p:nvSpPr>
            <p:cNvPr id="336" name="Google Shape;336;p47"/>
            <p:cNvSpPr txBox="1"/>
            <p:nvPr/>
          </p:nvSpPr>
          <p:spPr>
            <a:xfrm>
              <a:off x="6156350" y="4436567"/>
              <a:ext cx="895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Zaman</a:t>
              </a:r>
              <a:endParaRPr/>
            </a:p>
          </p:txBody>
        </p:sp>
      </p:grpSp>
      <p:pic>
        <p:nvPicPr>
          <p:cNvPr descr="Barry Boehm | IEEE Computer Society" id="337" name="Google Shape;337;p47"/>
          <p:cNvPicPr preferRelativeResize="0"/>
          <p:nvPr/>
        </p:nvPicPr>
        <p:blipFill rotWithShape="1">
          <a:blip r:embed="rId3">
            <a:alphaModFix/>
          </a:blip>
          <a:srcRect b="0" l="0" r="0" t="0"/>
          <a:stretch/>
        </p:blipFill>
        <p:spPr>
          <a:xfrm>
            <a:off x="911225" y="1844675"/>
            <a:ext cx="1800225" cy="1800225"/>
          </a:xfrm>
          <a:prstGeom prst="rect">
            <a:avLst/>
          </a:prstGeom>
          <a:noFill/>
          <a:ln>
            <a:noFill/>
          </a:ln>
        </p:spPr>
      </p:pic>
      <p:sp>
        <p:nvSpPr>
          <p:cNvPr id="338" name="Google Shape;338;p47"/>
          <p:cNvSpPr txBox="1"/>
          <p:nvPr/>
        </p:nvSpPr>
        <p:spPr>
          <a:xfrm>
            <a:off x="595312" y="3644900"/>
            <a:ext cx="2509837" cy="9223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1981- Barry Boehm</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Yazılım Mühendisliği Ekonomisi</a:t>
            </a:r>
            <a:endParaRPr/>
          </a:p>
        </p:txBody>
      </p:sp>
      <p:pic>
        <p:nvPicPr>
          <p:cNvPr id="339" name="Google Shape;339;p47"/>
          <p:cNvPicPr preferRelativeResize="0"/>
          <p:nvPr/>
        </p:nvPicPr>
        <p:blipFill rotWithShape="1">
          <a:blip r:embed="rId4">
            <a:alphaModFix/>
          </a:blip>
          <a:srcRect b="0" l="0" r="0" t="0"/>
          <a:stretch/>
        </p:blipFill>
        <p:spPr>
          <a:xfrm>
            <a:off x="4618037" y="3789362"/>
            <a:ext cx="3035300" cy="17414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612775" y="215900"/>
            <a:ext cx="7472362" cy="8921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COCOMO formülleri</a:t>
            </a:r>
            <a:endParaRPr/>
          </a:p>
        </p:txBody>
      </p:sp>
      <p:sp>
        <p:nvSpPr>
          <p:cNvPr id="345" name="Google Shape;345;p48"/>
          <p:cNvSpPr txBox="1"/>
          <p:nvPr>
            <p:ph idx="1" type="body"/>
          </p:nvPr>
        </p:nvSpPr>
        <p:spPr>
          <a:xfrm>
            <a:off x="755650" y="1844675"/>
            <a:ext cx="7886700" cy="4351337"/>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İş Gücü (K)   K=a*KLOC</a:t>
            </a:r>
            <a:r>
              <a:rPr b="0" baseline="30000" i="0" lang="en-US" sz="2800" u="none">
                <a:solidFill>
                  <a:srgbClr val="404040"/>
                </a:solidFill>
                <a:latin typeface="Calibri"/>
                <a:ea typeface="Calibri"/>
                <a:cs typeface="Calibri"/>
                <a:sym typeface="Calibri"/>
              </a:rPr>
              <a:t>b</a:t>
            </a:r>
            <a:r>
              <a:rPr b="0" i="0" lang="en-US" sz="2800" u="none">
                <a:solidFill>
                  <a:srgbClr val="404040"/>
                </a:solidFill>
                <a:latin typeface="Calibri"/>
                <a:ea typeface="Calibri"/>
                <a:cs typeface="Calibri"/>
                <a:sym typeface="Calibri"/>
              </a:rPr>
              <a:t> </a:t>
            </a:r>
            <a:endParaRPr/>
          </a:p>
          <a:p>
            <a:pPr indent="-177800" lvl="0" marL="90487" marR="0" rtl="0" algn="l">
              <a:lnSpc>
                <a:spcPct val="90000"/>
              </a:lnSpc>
              <a:spcBef>
                <a:spcPts val="140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Zaman (T)    T=c*KLOC</a:t>
            </a:r>
            <a:r>
              <a:rPr b="0" baseline="30000" i="0" lang="en-US" sz="2800" u="none">
                <a:solidFill>
                  <a:srgbClr val="404040"/>
                </a:solidFill>
                <a:latin typeface="Calibri"/>
                <a:ea typeface="Calibri"/>
                <a:cs typeface="Calibri"/>
                <a:sym typeface="Calibri"/>
              </a:rPr>
              <a:t>d</a:t>
            </a:r>
            <a:endParaRPr/>
          </a:p>
          <a:p>
            <a:pPr indent="-90487" lvl="0" marL="90487" marR="0"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90487" lvl="0" marL="90487" marR="0" rtl="0" algn="l">
              <a:lnSpc>
                <a:spcPct val="90000"/>
              </a:lnSpc>
              <a:spcBef>
                <a:spcPts val="140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	</a:t>
            </a:r>
            <a:r>
              <a:rPr b="0" i="0" lang="en-US" sz="2800" u="none">
                <a:solidFill>
                  <a:srgbClr val="373187"/>
                </a:solidFill>
                <a:latin typeface="Calibri"/>
                <a:ea typeface="Calibri"/>
                <a:cs typeface="Calibri"/>
                <a:sym typeface="Calibri"/>
              </a:rPr>
              <a:t>a,b,c,d :</a:t>
            </a:r>
            <a:r>
              <a:rPr b="0" i="0" lang="en-US" sz="2800" u="none">
                <a:solidFill>
                  <a:srgbClr val="404040"/>
                </a:solidFill>
                <a:latin typeface="Calibri"/>
                <a:ea typeface="Calibri"/>
                <a:cs typeface="Calibri"/>
                <a:sym typeface="Calibri"/>
              </a:rPr>
              <a:t> her bir model için farklı katsayılar</a:t>
            </a:r>
            <a:endParaRPr/>
          </a:p>
          <a:p>
            <a:pPr indent="-90487" lvl="0" marL="90487" marR="0" rtl="0" algn="l">
              <a:lnSpc>
                <a:spcPct val="90000"/>
              </a:lnSpc>
              <a:spcBef>
                <a:spcPts val="140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	</a:t>
            </a:r>
            <a:r>
              <a:rPr b="0" i="0" lang="en-US" sz="2800" u="none">
                <a:solidFill>
                  <a:srgbClr val="373187"/>
                </a:solidFill>
                <a:latin typeface="Calibri"/>
                <a:ea typeface="Calibri"/>
                <a:cs typeface="Calibri"/>
                <a:sym typeface="Calibri"/>
              </a:rPr>
              <a:t>KLOC :</a:t>
            </a:r>
            <a:r>
              <a:rPr b="0" i="0" lang="en-US" sz="2800" u="none">
                <a:solidFill>
                  <a:srgbClr val="404040"/>
                </a:solidFill>
                <a:latin typeface="Calibri"/>
                <a:ea typeface="Calibri"/>
                <a:cs typeface="Calibri"/>
                <a:sym typeface="Calibri"/>
              </a:rPr>
              <a:t> bin türünden satır sayısı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71512" y="115887"/>
            <a:ext cx="7094537" cy="8651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Kaynakları</a:t>
            </a:r>
            <a:endParaRPr/>
          </a:p>
        </p:txBody>
      </p:sp>
      <p:sp>
        <p:nvSpPr>
          <p:cNvPr id="169" name="Google Shape;169;p22"/>
          <p:cNvSpPr txBox="1"/>
          <p:nvPr>
            <p:ph idx="1" type="body"/>
          </p:nvPr>
        </p:nvSpPr>
        <p:spPr>
          <a:xfrm>
            <a:off x="900112" y="1989137"/>
            <a:ext cx="7772400" cy="2592387"/>
          </a:xfrm>
          <a:prstGeom prst="rect">
            <a:avLst/>
          </a:prstGeom>
          <a:noFill/>
          <a:ln>
            <a:noFill/>
          </a:ln>
        </p:spPr>
        <p:txBody>
          <a:bodyPr anchorCtr="0" anchor="t" bIns="45700" lIns="0" spcFirstLastPara="1" rIns="0" wrap="square" tIns="45700">
            <a:normAutofit/>
          </a:bodyPr>
          <a:lstStyle/>
          <a:p>
            <a:pPr indent="-127000" lvl="0" marL="90487"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İnsan Kaynakları</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Donanım Kaynakları </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Yazılım Kaynakları</a:t>
            </a:r>
            <a:endParaRPr/>
          </a:p>
          <a:p>
            <a:pPr indent="0" lvl="0" marL="90487"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404040"/>
              </a:solidFill>
              <a:latin typeface="Calibri"/>
              <a:ea typeface="Calibri"/>
              <a:cs typeface="Calibri"/>
              <a:sym typeface="Calibri"/>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cap="none" strike="noStrike">
                <a:solidFill>
                  <a:srgbClr val="404040"/>
                </a:solidFill>
                <a:latin typeface="Calibri"/>
                <a:ea typeface="Calibri"/>
                <a:cs typeface="Calibri"/>
                <a:sym typeface="Calibri"/>
              </a:rPr>
              <a:t>	</a:t>
            </a:r>
            <a:r>
              <a:rPr b="0" i="0" lang="en-US" sz="2000" u="none" cap="none" strike="noStrike">
                <a:solidFill>
                  <a:schemeClr val="accent2"/>
                </a:solidFill>
                <a:latin typeface="Calibri"/>
                <a:ea typeface="Calibri"/>
                <a:cs typeface="Calibri"/>
                <a:sym typeface="Calibri"/>
              </a:rPr>
              <a:t>Planlama</a:t>
            </a:r>
            <a:r>
              <a:rPr b="0" i="0" lang="en-US" sz="2000" u="none" cap="none" strike="noStrike">
                <a:solidFill>
                  <a:srgbClr val="404040"/>
                </a:solidFill>
                <a:latin typeface="Calibri"/>
                <a:ea typeface="Calibri"/>
                <a:cs typeface="Calibri"/>
                <a:sym typeface="Calibri"/>
              </a:rPr>
              <a:t>; bu kaynakların tanımını yapar ve </a:t>
            </a:r>
            <a:r>
              <a:rPr b="0" i="0" lang="en-US" sz="2000" u="none" cap="none" strike="noStrike">
                <a:solidFill>
                  <a:srgbClr val="373187"/>
                </a:solidFill>
                <a:latin typeface="Calibri"/>
                <a:ea typeface="Calibri"/>
                <a:cs typeface="Calibri"/>
                <a:sym typeface="Calibri"/>
              </a:rPr>
              <a:t>	zaman kullanımı, </a:t>
            </a:r>
            <a:r>
              <a:rPr b="0" i="0" lang="en-US" sz="2000" u="none" cap="none" strike="noStrike">
                <a:solidFill>
                  <a:srgbClr val="009900"/>
                </a:solidFill>
                <a:latin typeface="Calibri"/>
                <a:ea typeface="Calibri"/>
                <a:cs typeface="Calibri"/>
                <a:sym typeface="Calibri"/>
              </a:rPr>
              <a:t>	görev süreleri, </a:t>
            </a:r>
            <a:r>
              <a:rPr b="0" i="0" lang="en-US" sz="2000" u="none" cap="none" strike="noStrike">
                <a:solidFill>
                  <a:schemeClr val="hlink"/>
                </a:solidFill>
                <a:latin typeface="Calibri"/>
                <a:ea typeface="Calibri"/>
                <a:cs typeface="Calibri"/>
                <a:sym typeface="Calibri"/>
              </a:rPr>
              <a:t>edinilme zamanlarını</a:t>
            </a:r>
            <a:r>
              <a:rPr b="0" i="0" lang="en-US" sz="2000" u="none" cap="none" strike="noStrike">
                <a:solidFill>
                  <a:srgbClr val="404040"/>
                </a:solidFill>
                <a:latin typeface="Calibri"/>
                <a:ea typeface="Calibri"/>
                <a:cs typeface="Calibri"/>
                <a:sym typeface="Calibri"/>
              </a:rPr>
              <a:t> planlar.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684212" y="188912"/>
            <a:ext cx="7165975" cy="8810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Sınıfları</a:t>
            </a:r>
            <a:endParaRPr/>
          </a:p>
        </p:txBody>
      </p:sp>
      <p:sp>
        <p:nvSpPr>
          <p:cNvPr id="351" name="Google Shape;351;p4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Ayrık Projeler:</a:t>
            </a:r>
            <a:r>
              <a:rPr b="0" i="0" lang="en-US" sz="2000" u="none">
                <a:solidFill>
                  <a:srgbClr val="404040"/>
                </a:solidFill>
                <a:latin typeface="Calibri"/>
                <a:ea typeface="Calibri"/>
                <a:cs typeface="Calibri"/>
                <a:sym typeface="Calibri"/>
              </a:rPr>
              <a:t> </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Boyutları küçük, </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Deneyimli personel tarafından gerçekleştirilmiş</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LAN üzerinde çalışan insan kaynakları yönetim sistemi gibi</a:t>
            </a:r>
            <a:endParaRPr/>
          </a:p>
          <a:p>
            <a:pPr indent="-127000" lvl="0" marL="90487" marR="0" rtl="0" algn="l">
              <a:lnSpc>
                <a:spcPct val="90000"/>
              </a:lnSpc>
              <a:spcBef>
                <a:spcPts val="16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Yarı Gömülü:</a:t>
            </a:r>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Hem bilgi boyutu hem donanım sürme boyutu olan projeler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Gömülü Projeler:</a:t>
            </a:r>
            <a:r>
              <a:rPr b="0" i="0" lang="en-US" sz="2000" u="none">
                <a:solidFill>
                  <a:srgbClr val="404040"/>
                </a:solidFill>
                <a:latin typeface="Calibri"/>
                <a:ea typeface="Calibri"/>
                <a:cs typeface="Calibri"/>
                <a:sym typeface="Calibri"/>
              </a:rPr>
              <a:t> </a:t>
            </a:r>
            <a:endParaRPr/>
          </a:p>
          <a:p>
            <a:pPr indent="-90487" lvl="0" marL="90487"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Donanım sürmeyi hedefleyen projeler (pilotsuz uçağı süren yazılım - donanım kısıtları yüksek)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611187" y="115887"/>
            <a:ext cx="7112000" cy="939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Temel Model</a:t>
            </a:r>
            <a:endParaRPr/>
          </a:p>
        </p:txBody>
      </p:sp>
      <p:sp>
        <p:nvSpPr>
          <p:cNvPr id="357" name="Google Shape;357;p5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Küçük-orta boy projeler için hızlı kestirim yapmak amacıyla kullanılır</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just">
              <a:lnSpc>
                <a:spcPct val="90000"/>
              </a:lnSpc>
              <a:spcBef>
                <a:spcPts val="14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Dezavantajı:</a:t>
            </a:r>
            <a:r>
              <a:rPr b="0" i="0" lang="en-US" sz="2000" u="none">
                <a:solidFill>
                  <a:srgbClr val="404040"/>
                </a:solidFill>
                <a:latin typeface="Calibri"/>
                <a:ea typeface="Calibri"/>
                <a:cs typeface="Calibri"/>
                <a:sym typeface="Calibri"/>
              </a:rPr>
              <a:t> Yazılım projesinin geliştirileceği ortam ve yazılımı geliştirecek ekibin özelliklerini dikkate almaz</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Avantajı:</a:t>
            </a:r>
            <a:r>
              <a:rPr b="0" i="0" lang="en-US" sz="2000" u="none">
                <a:solidFill>
                  <a:srgbClr val="404040"/>
                </a:solidFill>
                <a:latin typeface="Calibri"/>
                <a:ea typeface="Calibri"/>
                <a:cs typeface="Calibri"/>
                <a:sym typeface="Calibri"/>
              </a:rPr>
              <a:t> Hesap makinesi ile kolaylıkla uygulanabilir.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nvSpPr>
        <p:spPr>
          <a:xfrm>
            <a:off x="539750" y="620712"/>
            <a:ext cx="7777162"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Satır sayısına göre COCOMO modeline göre İş gücü, Geliştirme süresi, Ortalama personel sayısı, Verimlilik kestirimi yapılabilmektedir.</a:t>
            </a:r>
            <a:endParaRPr/>
          </a:p>
        </p:txBody>
      </p:sp>
      <p:graphicFrame>
        <p:nvGraphicFramePr>
          <p:cNvPr id="363" name="Google Shape;363;p51"/>
          <p:cNvGraphicFramePr/>
          <p:nvPr/>
        </p:nvGraphicFramePr>
        <p:xfrm>
          <a:off x="468312" y="1628775"/>
          <a:ext cx="3000000" cy="3000000"/>
        </p:xfrm>
        <a:graphic>
          <a:graphicData uri="http://schemas.openxmlformats.org/drawingml/2006/table">
            <a:tbl>
              <a:tblPr>
                <a:noFill/>
                <a:tableStyleId>{F099526D-4460-47D6-A0C7-CD2E0684A25B}</a:tableStyleId>
              </a:tblPr>
              <a:tblGrid>
                <a:gridCol w="2735250"/>
                <a:gridCol w="2736850"/>
                <a:gridCol w="2735250"/>
              </a:tblGrid>
              <a:tr h="333375">
                <a:tc>
                  <a:txBody>
                    <a:bodyPr/>
                    <a:lstStyle/>
                    <a:p>
                      <a:pPr indent="0" lvl="0" marL="0" marR="0" rtl="0" algn="l">
                        <a:lnSpc>
                          <a:spcPct val="100000"/>
                        </a:lnSpc>
                        <a:spcBef>
                          <a:spcPts val="0"/>
                        </a:spcBef>
                        <a:spcAft>
                          <a:spcPts val="0"/>
                        </a:spcAft>
                        <a:buClr>
                          <a:srgbClr val="FFFFFF"/>
                        </a:buClr>
                        <a:buSzPts val="1400"/>
                        <a:buFont typeface="Calibri"/>
                        <a:buNone/>
                      </a:pPr>
                      <a:r>
                        <a:rPr b="1" i="0" lang="en-US" sz="1400" u="none" cap="none" strike="noStrike">
                          <a:solidFill>
                            <a:srgbClr val="FFFFFF"/>
                          </a:solidFill>
                          <a:latin typeface="Calibri"/>
                          <a:ea typeface="Calibri"/>
                          <a:cs typeface="Calibri"/>
                          <a:sym typeface="Calibri"/>
                        </a:rPr>
                        <a:t>Formül</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400"/>
                        <a:buFont typeface="Calibri"/>
                        <a:buNone/>
                      </a:pPr>
                      <a:r>
                        <a:rPr b="1" i="0" lang="en-US" sz="1400" u="none" cap="none" strike="noStrike">
                          <a:solidFill>
                            <a:srgbClr val="FFFFFF"/>
                          </a:solidFill>
                          <a:latin typeface="Calibri"/>
                          <a:ea typeface="Calibri"/>
                          <a:cs typeface="Calibri"/>
                          <a:sym typeface="Calibri"/>
                        </a:rPr>
                        <a:t>Denklem</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400"/>
                        <a:buFont typeface="Calibri"/>
                        <a:buNone/>
                      </a:pPr>
                      <a:r>
                        <a:rPr b="1" i="0" lang="en-US" sz="1400" u="none" cap="none" strike="noStrike">
                          <a:solidFill>
                            <a:srgbClr val="FFFFFF"/>
                          </a:solidFill>
                          <a:latin typeface="Calibri"/>
                          <a:ea typeface="Calibri"/>
                          <a:cs typeface="Calibri"/>
                          <a:sym typeface="Calibri"/>
                        </a:rPr>
                        <a:t>Birim</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825500">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İş gücü</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 (KLOC)</a:t>
                      </a:r>
                      <a:r>
                        <a:rPr b="0" baseline="30000" i="0" lang="en-US" sz="1400" u="none" cap="none" strike="noStrike">
                          <a:solidFill>
                            <a:srgbClr val="000000"/>
                          </a:solidFill>
                          <a:latin typeface="Calibri"/>
                          <a:ea typeface="Calibri"/>
                          <a:cs typeface="Calibri"/>
                          <a:sym typeface="Calibri"/>
                        </a:rPr>
                        <a:t>b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Kişi ay  (KLOC=1000 lik cinsten kod satır sayısı)</a:t>
                      </a:r>
                      <a:endParaRPr/>
                    </a:p>
                    <a:p>
                      <a:pPr indent="0" lvl="0" marL="0" marR="0" rtl="0" algn="l">
                        <a:spcBef>
                          <a:spcPts val="0"/>
                        </a:spcBef>
                        <a:spcAft>
                          <a:spcPts val="0"/>
                        </a:spcAft>
                        <a:buNone/>
                      </a:pPr>
                      <a:r>
                        <a:t/>
                      </a:r>
                      <a:endParaRPr b="0" i="0" sz="1400" u="none">
                        <a:solidFill>
                          <a:srgbClr val="000000"/>
                        </a:solidFill>
                        <a:latin typeface="Calibri"/>
                        <a:ea typeface="Calibri"/>
                        <a:cs typeface="Calibri"/>
                        <a:sym typeface="Calibri"/>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r>
              <a:tr h="33337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Geliştirme süresi</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c (İş gücü)</a:t>
                      </a:r>
                      <a:r>
                        <a:rPr b="0" baseline="30000" i="0" lang="en-US" sz="1400" u="none">
                          <a:solidFill>
                            <a:srgbClr val="000000"/>
                          </a:solidFill>
                          <a:latin typeface="Calibri"/>
                          <a:ea typeface="Calibri"/>
                          <a:cs typeface="Calibri"/>
                          <a:sym typeface="Calibri"/>
                        </a:rPr>
                        <a:t>d</a:t>
                      </a:r>
                      <a:r>
                        <a:rPr b="0" i="0" lang="en-US" sz="1400" u="none">
                          <a:solidFill>
                            <a:srgbClr val="000000"/>
                          </a:solidFill>
                          <a:latin typeface="Calibri"/>
                          <a:ea typeface="Calibri"/>
                          <a:cs typeface="Calibri"/>
                          <a:sym typeface="Calibri"/>
                        </a:rPr>
                        <a:t>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Ay</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334950">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Ortalama personel sayısı</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İş gücü/geliştirme süresi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Kişi</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r>
              <a:tr h="333375">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Verimlilik</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KLOC/İş gücü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KLOC/ kişi-ay</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bl>
          </a:graphicData>
        </a:graphic>
      </p:graphicFrame>
      <p:graphicFrame>
        <p:nvGraphicFramePr>
          <p:cNvPr id="364" name="Google Shape;364;p51"/>
          <p:cNvGraphicFramePr/>
          <p:nvPr/>
        </p:nvGraphicFramePr>
        <p:xfrm>
          <a:off x="501650" y="4148137"/>
          <a:ext cx="3000000" cy="3000000"/>
        </p:xfrm>
        <a:graphic>
          <a:graphicData uri="http://schemas.openxmlformats.org/drawingml/2006/table">
            <a:tbl>
              <a:tblPr>
                <a:noFill/>
                <a:tableStyleId>{F099526D-4460-47D6-A0C7-CD2E0684A25B}</a:tableStyleId>
              </a:tblPr>
              <a:tblGrid>
                <a:gridCol w="2016125"/>
                <a:gridCol w="1655750"/>
                <a:gridCol w="1655750"/>
                <a:gridCol w="1584325"/>
                <a:gridCol w="1295400"/>
              </a:tblGrid>
              <a:tr h="371475">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Tip</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b</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c</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i="0" lang="en-US" sz="1800" u="none">
                          <a:solidFill>
                            <a:srgbClr val="FFFFFF"/>
                          </a:solidFill>
                          <a:latin typeface="Calibri"/>
                          <a:ea typeface="Calibri"/>
                          <a:cs typeface="Calibri"/>
                          <a:sym typeface="Calibri"/>
                        </a:rPr>
                        <a:t>d</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Ayrık</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2.4</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1.05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0.38</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r>
              <a:tr h="3698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Yarı Gömülü</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1.12</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371475">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Gömülü</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3.6</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1.20</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0.32</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EECCE"/>
                    </a:solidFill>
                  </a:tcPr>
                </a:tc>
              </a:tr>
            </a:tbl>
          </a:graphicData>
        </a:graphic>
      </p:graphicFrame>
      <p:sp>
        <p:nvSpPr>
          <p:cNvPr id="365" name="Google Shape;365;p51"/>
          <p:cNvSpPr txBox="1"/>
          <p:nvPr/>
        </p:nvSpPr>
        <p:spPr>
          <a:xfrm>
            <a:off x="503237" y="1270000"/>
            <a:ext cx="8029575"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alibri"/>
              <a:buNone/>
            </a:pPr>
            <a:r>
              <a:rPr b="1" i="0" lang="en-US" sz="1800" u="none">
                <a:solidFill>
                  <a:srgbClr val="FF0000"/>
                </a:solidFill>
                <a:latin typeface="Calibri"/>
                <a:ea typeface="Calibri"/>
                <a:cs typeface="Calibri"/>
                <a:sym typeface="Calibri"/>
              </a:rPr>
              <a:t>Temel Model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179387" y="115887"/>
            <a:ext cx="8640762"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Örnek:  Farz edelim ki projenin 400.000 satırdan oluşacağı öngörülüyor. 3 model için iş gücü ve zaman hesaplaması yapınız. </a:t>
            </a:r>
            <a:endParaRPr/>
          </a:p>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LOC=400.000 ise KLOC=400000/1000=400 dür.</a:t>
            </a:r>
            <a:endParaRPr/>
          </a:p>
        </p:txBody>
      </p:sp>
      <p:graphicFrame>
        <p:nvGraphicFramePr>
          <p:cNvPr id="371" name="Google Shape;371;p52"/>
          <p:cNvGraphicFramePr/>
          <p:nvPr/>
        </p:nvGraphicFramePr>
        <p:xfrm>
          <a:off x="1797050" y="1196975"/>
          <a:ext cx="3000000" cy="3000000"/>
        </p:xfrm>
        <a:graphic>
          <a:graphicData uri="http://schemas.openxmlformats.org/drawingml/2006/table">
            <a:tbl>
              <a:tblPr>
                <a:noFill/>
                <a:tableStyleId>{F099526D-4460-47D6-A0C7-CD2E0684A25B}</a:tableStyleId>
              </a:tblPr>
              <a:tblGrid>
                <a:gridCol w="1460500"/>
                <a:gridCol w="749300"/>
                <a:gridCol w="952500"/>
                <a:gridCol w="952500"/>
                <a:gridCol w="609600"/>
                <a:gridCol w="825500"/>
              </a:tblGrid>
              <a:tr h="1825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b</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d</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304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Ayrık</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2,40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1,05</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0,38</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400,00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905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İş Gücü</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1295,31153</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41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Geliştirme Süresi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38,0752021</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Ortalama Personel Sayısı</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34,0198203</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Verimlilik</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0,30880602</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bl>
          </a:graphicData>
        </a:graphic>
      </p:graphicFrame>
      <p:graphicFrame>
        <p:nvGraphicFramePr>
          <p:cNvPr id="372" name="Google Shape;372;p52"/>
          <p:cNvGraphicFramePr/>
          <p:nvPr/>
        </p:nvGraphicFramePr>
        <p:xfrm>
          <a:off x="1797050" y="2697162"/>
          <a:ext cx="3000000" cy="3000000"/>
        </p:xfrm>
        <a:graphic>
          <a:graphicData uri="http://schemas.openxmlformats.org/drawingml/2006/table">
            <a:tbl>
              <a:tblPr>
                <a:noFill/>
                <a:tableStyleId>{F099526D-4460-47D6-A0C7-CD2E0684A25B}</a:tableStyleId>
              </a:tblPr>
              <a:tblGrid>
                <a:gridCol w="1460500"/>
                <a:gridCol w="749300"/>
                <a:gridCol w="952500"/>
                <a:gridCol w="952500"/>
                <a:gridCol w="609600"/>
                <a:gridCol w="825500"/>
              </a:tblGrid>
              <a:tr h="1905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b</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d</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304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Yarı Gömülü</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3,00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1,12</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0,35</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400,00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905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İş Gücü</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2462,79603</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41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Geliştirme Süresi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38,4538621</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Ortalama Personel Sayısı</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64,0454794</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Verimlilik</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r">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0,16241702</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bl>
          </a:graphicData>
        </a:graphic>
      </p:graphicFrame>
      <p:graphicFrame>
        <p:nvGraphicFramePr>
          <p:cNvPr id="373" name="Google Shape;373;p52"/>
          <p:cNvGraphicFramePr/>
          <p:nvPr/>
        </p:nvGraphicFramePr>
        <p:xfrm>
          <a:off x="1797050" y="4243387"/>
          <a:ext cx="3000000" cy="3000000"/>
        </p:xfrm>
        <a:graphic>
          <a:graphicData uri="http://schemas.openxmlformats.org/drawingml/2006/table">
            <a:tbl>
              <a:tblPr>
                <a:noFill/>
                <a:tableStyleId>{F099526D-4460-47D6-A0C7-CD2E0684A25B}</a:tableStyleId>
              </a:tblPr>
              <a:tblGrid>
                <a:gridCol w="1460500"/>
                <a:gridCol w="749300"/>
                <a:gridCol w="952500"/>
                <a:gridCol w="952500"/>
                <a:gridCol w="609600"/>
                <a:gridCol w="825500"/>
              </a:tblGrid>
              <a:tr h="1905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b</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d</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304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Gömülü</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3,60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1,20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2,50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0,32</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a:solidFill>
                            <a:srgbClr val="000000"/>
                          </a:solidFill>
                          <a:latin typeface="Calibri"/>
                          <a:ea typeface="Calibri"/>
                          <a:cs typeface="Calibri"/>
                          <a:sym typeface="Calibri"/>
                        </a:rPr>
                        <a:t>400,00</a:t>
                      </a:r>
                      <a:endParaRPr/>
                    </a:p>
                  </a:txBody>
                  <a:tcPr marT="7625" marB="0" marR="7625" marL="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9050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İş Gücü</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4772,81378</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41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Geliştirme Süresi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37,5965371</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Ortalama Personel Sayısı</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126,948228</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Kişi</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r h="182550">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Verimlilik</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1" i="0" lang="en-US" sz="1100" u="none">
                          <a:solidFill>
                            <a:srgbClr val="000000"/>
                          </a:solidFill>
                          <a:latin typeface="Calibri"/>
                          <a:ea typeface="Calibri"/>
                          <a:cs typeface="Calibri"/>
                          <a:sym typeface="Calibri"/>
                        </a:rPr>
                        <a:t>0,083808</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lnSpc>
                          <a:spcPct val="100000"/>
                        </a:lnSpc>
                        <a:spcBef>
                          <a:spcPts val="0"/>
                        </a:spcBef>
                        <a:spcAft>
                          <a:spcPts val="0"/>
                        </a:spcAft>
                        <a:buClr>
                          <a:srgbClr val="000000"/>
                        </a:buClr>
                        <a:buSzPts val="1100"/>
                        <a:buFont typeface="Calibri"/>
                        <a:buNone/>
                      </a:pPr>
                      <a:r>
                        <a:rPr b="0" i="0" lang="en-US" sz="1100" u="none">
                          <a:solidFill>
                            <a:srgbClr val="000000"/>
                          </a:solidFill>
                          <a:latin typeface="Calibri"/>
                          <a:ea typeface="Calibri"/>
                          <a:cs typeface="Calibri"/>
                          <a:sym typeface="Calibri"/>
                        </a:rPr>
                        <a:t>KLOC/Kişi ay</a:t>
                      </a:r>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7625" marB="0" marR="7625" marL="7625"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F6E8"/>
                    </a:solidFill>
                  </a:tcPr>
                </a:tc>
              </a:tr>
            </a:tbl>
          </a:graphicData>
        </a:graphic>
      </p:graphicFrame>
      <p:sp>
        <p:nvSpPr>
          <p:cNvPr id="374" name="Google Shape;374;p52"/>
          <p:cNvSpPr txBox="1"/>
          <p:nvPr/>
        </p:nvSpPr>
        <p:spPr>
          <a:xfrm>
            <a:off x="576262" y="5805487"/>
            <a:ext cx="7848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http://groups.umd.umich.edu/cis/course.des/cis525/js/f00/baker/cocomo.html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628650" y="0"/>
            <a:ext cx="7886700" cy="1325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Ara Model</a:t>
            </a:r>
            <a:endParaRPr/>
          </a:p>
        </p:txBody>
      </p:sp>
      <p:sp>
        <p:nvSpPr>
          <p:cNvPr id="381" name="Google Shape;381;p5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Temel modelin eksikliğini gidermek amacıyla oluşturulmuştur.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Bir yazılım projesinin zaman ve iş gücü maliyetlerinin kestiriminde;</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 ekibinin özelliklerini,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Proje geliştirmede kullanılacak araçları, yöntem ve ortamı dikkate alır.</a:t>
            </a:r>
            <a:endParaRPr/>
          </a:p>
          <a:p>
            <a:pPr indent="-127000" lvl="0" marL="90487" marR="0" rtl="0" algn="l">
              <a:lnSpc>
                <a:spcPct val="90000"/>
              </a:lnSpc>
              <a:spcBef>
                <a:spcPts val="16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Üç Aşamadan oluşur:</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İş gücü hesaplama</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Maliyet çarpanı hesaplama</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İlk iş gücü değerini düzeltme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4"/>
          <p:cNvSpPr txBox="1"/>
          <p:nvPr>
            <p:ph type="title"/>
          </p:nvPr>
        </p:nvSpPr>
        <p:spPr>
          <a:xfrm>
            <a:off x="1016000" y="244475"/>
            <a:ext cx="7112000" cy="7223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İş Gücü Hesaplama</a:t>
            </a:r>
            <a:endParaRPr/>
          </a:p>
        </p:txBody>
      </p:sp>
      <p:sp>
        <p:nvSpPr>
          <p:cNvPr id="387" name="Google Shape;387;p54"/>
          <p:cNvSpPr txBox="1"/>
          <p:nvPr>
            <p:ph idx="1" type="body"/>
          </p:nvPr>
        </p:nvSpPr>
        <p:spPr>
          <a:xfrm>
            <a:off x="822325" y="1846262"/>
            <a:ext cx="4397375" cy="3238500"/>
          </a:xfrm>
          <a:prstGeom prst="rect">
            <a:avLst/>
          </a:prstGeom>
          <a:noFill/>
          <a:ln>
            <a:noFill/>
          </a:ln>
        </p:spPr>
        <p:txBody>
          <a:bodyPr anchorCtr="0" anchor="t" bIns="45700" lIns="0" spcFirstLastPara="1" rIns="0" wrap="square" tIns="45700">
            <a:noAutofit/>
          </a:bodyPr>
          <a:lstStyle/>
          <a:p>
            <a:pPr indent="0" lvl="0" marL="90487" marR="0" rtl="0" algn="l">
              <a:lnSpc>
                <a:spcPct val="90000"/>
              </a:lnSpc>
              <a:spcBef>
                <a:spcPts val="0"/>
              </a:spcBef>
              <a:spcAft>
                <a:spcPts val="0"/>
              </a:spcAft>
              <a:buClr>
                <a:schemeClr val="accent1"/>
              </a:buClr>
              <a:buSzPts val="1800"/>
              <a:buFont typeface="Calibri"/>
              <a:buNone/>
            </a:pPr>
            <a:r>
              <a:t/>
            </a:r>
            <a:endParaRPr b="0" i="0" sz="1800" u="none">
              <a:solidFill>
                <a:srgbClr val="404040"/>
              </a:solidFill>
              <a:latin typeface="Calibri"/>
              <a:ea typeface="Calibri"/>
              <a:cs typeface="Calibri"/>
              <a:sym typeface="Calibri"/>
            </a:endParaRPr>
          </a:p>
          <a:p>
            <a:pPr indent="-114300" lvl="0" marL="90487" marR="0" rtl="0" algn="l">
              <a:lnSpc>
                <a:spcPct val="90000"/>
              </a:lnSpc>
              <a:spcBef>
                <a:spcPts val="1400"/>
              </a:spcBef>
              <a:spcAft>
                <a:spcPts val="0"/>
              </a:spcAft>
              <a:buClr>
                <a:schemeClr val="accent1"/>
              </a:buClr>
              <a:buSzPts val="1800"/>
              <a:buFont typeface="Calibri"/>
              <a:buChar char=" "/>
            </a:pPr>
            <a:r>
              <a:rPr b="0" i="0" lang="en-US" sz="1800" u="none">
                <a:solidFill>
                  <a:schemeClr val="accent2"/>
                </a:solidFill>
                <a:latin typeface="Calibri"/>
                <a:ea typeface="Calibri"/>
                <a:cs typeface="Calibri"/>
                <a:sym typeface="Calibri"/>
              </a:rPr>
              <a:t>Ayrık Projeler</a:t>
            </a:r>
            <a:r>
              <a:rPr b="0" i="0" lang="en-US" sz="1800" u="none">
                <a:solidFill>
                  <a:srgbClr val="404040"/>
                </a:solidFill>
                <a:latin typeface="Calibri"/>
                <a:ea typeface="Calibri"/>
                <a:cs typeface="Calibri"/>
                <a:sym typeface="Calibri"/>
              </a:rPr>
              <a:t>   		K=3.2*KLOC</a:t>
            </a:r>
            <a:r>
              <a:rPr b="0" baseline="30000" i="0" lang="en-US" sz="1800" u="none">
                <a:solidFill>
                  <a:srgbClr val="404040"/>
                </a:solidFill>
                <a:latin typeface="Calibri"/>
                <a:ea typeface="Calibri"/>
                <a:cs typeface="Calibri"/>
                <a:sym typeface="Calibri"/>
              </a:rPr>
              <a:t>1,05 </a:t>
            </a:r>
            <a:endParaRPr/>
          </a:p>
          <a:p>
            <a:pPr indent="0" lvl="0" marL="90487" marR="0" rtl="0" algn="l">
              <a:lnSpc>
                <a:spcPct val="90000"/>
              </a:lnSpc>
              <a:spcBef>
                <a:spcPts val="1400"/>
              </a:spcBef>
              <a:spcAft>
                <a:spcPts val="0"/>
              </a:spcAft>
              <a:buClr>
                <a:schemeClr val="accent1"/>
              </a:buClr>
              <a:buSzPts val="1800"/>
              <a:buFont typeface="Calibri"/>
              <a:buNone/>
            </a:pPr>
            <a:r>
              <a:t/>
            </a:r>
            <a:endParaRPr b="0" baseline="30000" i="0" sz="1800" u="none">
              <a:solidFill>
                <a:srgbClr val="404040"/>
              </a:solidFill>
              <a:latin typeface="Calibri"/>
              <a:ea typeface="Calibri"/>
              <a:cs typeface="Calibri"/>
              <a:sym typeface="Calibri"/>
            </a:endParaRPr>
          </a:p>
          <a:p>
            <a:pPr indent="-114300" lvl="0" marL="90487" marR="0" rtl="0" algn="l">
              <a:lnSpc>
                <a:spcPct val="90000"/>
              </a:lnSpc>
              <a:spcBef>
                <a:spcPts val="1400"/>
              </a:spcBef>
              <a:spcAft>
                <a:spcPts val="0"/>
              </a:spcAft>
              <a:buClr>
                <a:schemeClr val="accent1"/>
              </a:buClr>
              <a:buSzPts val="1800"/>
              <a:buFont typeface="Calibri"/>
              <a:buChar char=" "/>
            </a:pPr>
            <a:r>
              <a:rPr b="0" i="0" lang="en-US" sz="1800" u="none">
                <a:solidFill>
                  <a:schemeClr val="accent2"/>
                </a:solidFill>
                <a:latin typeface="Calibri"/>
                <a:ea typeface="Calibri"/>
                <a:cs typeface="Calibri"/>
                <a:sym typeface="Calibri"/>
              </a:rPr>
              <a:t>Yarı Gömülü Projeler</a:t>
            </a:r>
            <a:r>
              <a:rPr b="0" i="0" lang="en-US" sz="1800" u="none">
                <a:solidFill>
                  <a:srgbClr val="404040"/>
                </a:solidFill>
                <a:latin typeface="Calibri"/>
                <a:ea typeface="Calibri"/>
                <a:cs typeface="Calibri"/>
                <a:sym typeface="Calibri"/>
              </a:rPr>
              <a:t>	K=3,0*KLOC</a:t>
            </a:r>
            <a:r>
              <a:rPr b="0" baseline="30000" i="0" lang="en-US" sz="1800" u="none">
                <a:solidFill>
                  <a:srgbClr val="404040"/>
                </a:solidFill>
                <a:latin typeface="Calibri"/>
                <a:ea typeface="Calibri"/>
                <a:cs typeface="Calibri"/>
                <a:sym typeface="Calibri"/>
              </a:rPr>
              <a:t>1,12 </a:t>
            </a:r>
            <a:endParaRPr/>
          </a:p>
          <a:p>
            <a:pPr indent="0" lvl="0" marL="90487" marR="0" rtl="0" algn="l">
              <a:lnSpc>
                <a:spcPct val="90000"/>
              </a:lnSpc>
              <a:spcBef>
                <a:spcPts val="1400"/>
              </a:spcBef>
              <a:spcAft>
                <a:spcPts val="0"/>
              </a:spcAft>
              <a:buClr>
                <a:schemeClr val="accent1"/>
              </a:buClr>
              <a:buSzPts val="1800"/>
              <a:buFont typeface="Calibri"/>
              <a:buNone/>
            </a:pPr>
            <a:r>
              <a:t/>
            </a:r>
            <a:endParaRPr b="0" i="0" sz="1800" u="none">
              <a:solidFill>
                <a:srgbClr val="404040"/>
              </a:solidFill>
              <a:latin typeface="Calibri"/>
              <a:ea typeface="Calibri"/>
              <a:cs typeface="Calibri"/>
              <a:sym typeface="Calibri"/>
            </a:endParaRPr>
          </a:p>
          <a:p>
            <a:pPr indent="-114300" lvl="0" marL="90487" marR="0" rtl="0" algn="l">
              <a:lnSpc>
                <a:spcPct val="90000"/>
              </a:lnSpc>
              <a:spcBef>
                <a:spcPts val="1400"/>
              </a:spcBef>
              <a:spcAft>
                <a:spcPts val="0"/>
              </a:spcAft>
              <a:buClr>
                <a:schemeClr val="accent1"/>
              </a:buClr>
              <a:buSzPts val="1800"/>
              <a:buFont typeface="Calibri"/>
              <a:buChar char=" "/>
            </a:pPr>
            <a:r>
              <a:rPr b="0" i="0" lang="en-US" sz="1800" u="none">
                <a:solidFill>
                  <a:schemeClr val="accent2"/>
                </a:solidFill>
                <a:latin typeface="Calibri"/>
                <a:ea typeface="Calibri"/>
                <a:cs typeface="Calibri"/>
                <a:sym typeface="Calibri"/>
              </a:rPr>
              <a:t>Gömülü Projeler</a:t>
            </a:r>
            <a:r>
              <a:rPr b="0" i="0" lang="en-US" sz="1800" u="none">
                <a:solidFill>
                  <a:srgbClr val="404040"/>
                </a:solidFill>
                <a:latin typeface="Calibri"/>
                <a:ea typeface="Calibri"/>
                <a:cs typeface="Calibri"/>
                <a:sym typeface="Calibri"/>
              </a:rPr>
              <a:t>		K=2.8*KLOC</a:t>
            </a:r>
            <a:r>
              <a:rPr b="0" baseline="30000" i="0" lang="en-US" sz="1800" u="none">
                <a:solidFill>
                  <a:srgbClr val="404040"/>
                </a:solidFill>
                <a:latin typeface="Calibri"/>
                <a:ea typeface="Calibri"/>
                <a:cs typeface="Calibri"/>
                <a:sym typeface="Calibri"/>
              </a:rPr>
              <a:t>1,20 </a:t>
            </a:r>
            <a:endParaRPr/>
          </a:p>
          <a:p>
            <a:pPr indent="-182561" lvl="1" marL="382587" marR="0" rtl="0" algn="l">
              <a:lnSpc>
                <a:spcPct val="90000"/>
              </a:lnSpc>
              <a:spcBef>
                <a:spcPts val="400"/>
              </a:spcBef>
              <a:spcAft>
                <a:spcPts val="0"/>
              </a:spcAft>
              <a:buClr>
                <a:schemeClr val="accent1"/>
              </a:buClr>
              <a:buSzPts val="1800"/>
              <a:buFont typeface="Calibri"/>
              <a:buNone/>
            </a:pPr>
            <a:r>
              <a:t/>
            </a:r>
            <a:endParaRPr b="0" baseline="30000" i="0" sz="1800" u="none" cap="none" strike="noStrike">
              <a:solidFill>
                <a:srgbClr val="404040"/>
              </a:solidFill>
              <a:latin typeface="Calibri"/>
              <a:ea typeface="Calibri"/>
              <a:cs typeface="Calibri"/>
              <a:sym typeface="Calibri"/>
            </a:endParaRPr>
          </a:p>
          <a:p>
            <a:pPr indent="0" lvl="0" marL="90488" marR="0" rtl="0" algn="l">
              <a:lnSpc>
                <a:spcPct val="90000"/>
              </a:lnSpc>
              <a:spcBef>
                <a:spcPts val="1600"/>
              </a:spcBef>
              <a:spcAft>
                <a:spcPts val="0"/>
              </a:spcAft>
              <a:buClr>
                <a:schemeClr val="accent1"/>
              </a:buClr>
              <a:buSzPts val="1800"/>
              <a:buFont typeface="Calibri"/>
              <a:buNone/>
            </a:pPr>
            <a:r>
              <a:t/>
            </a:r>
            <a:endParaRPr b="0" baseline="30000" i="0" sz="1800" u="none" cap="none" strike="noStrike">
              <a:solidFill>
                <a:srgbClr val="404040"/>
              </a:solidFill>
              <a:latin typeface="Calibri"/>
              <a:ea typeface="Calibri"/>
              <a:cs typeface="Calibri"/>
              <a:sym typeface="Calibri"/>
            </a:endParaRPr>
          </a:p>
        </p:txBody>
      </p:sp>
      <p:sp>
        <p:nvSpPr>
          <p:cNvPr id="388" name="Google Shape;388;p54"/>
          <p:cNvSpPr txBox="1"/>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89" name="Google Shape;389;p54"/>
          <p:cNvPicPr preferRelativeResize="0"/>
          <p:nvPr/>
        </p:nvPicPr>
        <p:blipFill rotWithShape="1">
          <a:blip r:embed="rId3">
            <a:alphaModFix/>
          </a:blip>
          <a:srcRect b="0" l="0" r="0" t="0"/>
          <a:stretch/>
        </p:blipFill>
        <p:spPr>
          <a:xfrm>
            <a:off x="700087" y="4257675"/>
            <a:ext cx="3897312" cy="16557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623887" y="17462"/>
            <a:ext cx="5676900" cy="10350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000"/>
              <a:buFont typeface="Calibri"/>
              <a:buNone/>
            </a:pPr>
            <a:r>
              <a:rPr b="0" i="0" lang="en-US" sz="4000" u="none">
                <a:solidFill>
                  <a:srgbClr val="404040"/>
                </a:solidFill>
                <a:latin typeface="Calibri"/>
                <a:ea typeface="Calibri"/>
                <a:cs typeface="Calibri"/>
                <a:sym typeface="Calibri"/>
              </a:rPr>
              <a:t>Maliyet Çarpanı Hesaplama</a:t>
            </a:r>
            <a:endParaRPr/>
          </a:p>
        </p:txBody>
      </p:sp>
      <p:sp>
        <p:nvSpPr>
          <p:cNvPr id="395" name="Google Shape;395;p5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254000" lvl="0" marL="90487" marR="0" rtl="0" algn="l">
              <a:lnSpc>
                <a:spcPct val="90000"/>
              </a:lnSpc>
              <a:spcBef>
                <a:spcPts val="0"/>
              </a:spcBef>
              <a:spcAft>
                <a:spcPts val="0"/>
              </a:spcAft>
              <a:buClr>
                <a:schemeClr val="accent1"/>
              </a:buClr>
              <a:buSzPts val="4000"/>
              <a:buFont typeface="Calibri"/>
              <a:buChar char=" "/>
            </a:pPr>
            <a:r>
              <a:rPr b="0" i="0" lang="en-US" sz="4000" u="none">
                <a:solidFill>
                  <a:srgbClr val="404040"/>
                </a:solidFill>
                <a:latin typeface="Calibri"/>
                <a:ea typeface="Calibri"/>
                <a:cs typeface="Calibri"/>
                <a:sym typeface="Calibri"/>
              </a:rPr>
              <a:t>Maliyet Çarpanı 15 maliyet etmeninin çarpımı sonucudur. </a:t>
            </a:r>
            <a:endParaRPr/>
          </a:p>
          <a:p>
            <a:pPr indent="0" lvl="0" marL="90487" marR="0" rtl="0" algn="l">
              <a:lnSpc>
                <a:spcPct val="90000"/>
              </a:lnSpc>
              <a:spcBef>
                <a:spcPts val="1400"/>
              </a:spcBef>
              <a:spcAft>
                <a:spcPts val="0"/>
              </a:spcAft>
              <a:buClr>
                <a:schemeClr val="accent1"/>
              </a:buClr>
              <a:buSzPts val="4000"/>
              <a:buFont typeface="Calibri"/>
              <a:buNone/>
            </a:pPr>
            <a:r>
              <a:t/>
            </a:r>
            <a:endParaRPr b="0" i="0" sz="4000" u="none">
              <a:solidFill>
                <a:srgbClr val="404040"/>
              </a:solidFill>
              <a:latin typeface="Calibri"/>
              <a:ea typeface="Calibri"/>
              <a:cs typeface="Calibri"/>
              <a:sym typeface="Calibri"/>
            </a:endParaRPr>
          </a:p>
          <a:p>
            <a:pPr indent="-182561" lvl="1" marL="382587" marR="0" rtl="0" algn="l">
              <a:lnSpc>
                <a:spcPct val="90000"/>
              </a:lnSpc>
              <a:spcBef>
                <a:spcPts val="400"/>
              </a:spcBef>
              <a:spcAft>
                <a:spcPts val="0"/>
              </a:spcAft>
              <a:buClr>
                <a:schemeClr val="accent1"/>
              </a:buClr>
              <a:buSzPts val="4400"/>
              <a:buFont typeface="Calibri"/>
              <a:buNone/>
            </a:pPr>
            <a:r>
              <a:rPr b="0" i="0" lang="en-US" sz="4400" u="none" cap="none" strike="noStrike">
                <a:solidFill>
                  <a:srgbClr val="404040"/>
                </a:solidFill>
                <a:latin typeface="Calibri"/>
                <a:ea typeface="Calibri"/>
                <a:cs typeface="Calibri"/>
                <a:sym typeface="Calibri"/>
              </a:rPr>
              <a:t>C= C1*C2*C3*...*C15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914400" y="277812"/>
            <a:ext cx="7772400" cy="774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Maliyet Etmenleri </a:t>
            </a:r>
            <a:endParaRPr/>
          </a:p>
        </p:txBody>
      </p:sp>
      <p:graphicFrame>
        <p:nvGraphicFramePr>
          <p:cNvPr id="401" name="Google Shape;401;p56"/>
          <p:cNvGraphicFramePr/>
          <p:nvPr/>
        </p:nvGraphicFramePr>
        <p:xfrm>
          <a:off x="762000" y="1341437"/>
          <a:ext cx="3000000" cy="3000000"/>
        </p:xfrm>
        <a:graphic>
          <a:graphicData uri="http://schemas.openxmlformats.org/drawingml/2006/table">
            <a:tbl>
              <a:tblPr>
                <a:noFill/>
                <a:tableStyleId>{F099526D-4460-47D6-A0C7-CD2E0684A25B}</a:tableStyleId>
              </a:tblPr>
              <a:tblGrid>
                <a:gridCol w="1865300"/>
                <a:gridCol w="777875"/>
                <a:gridCol w="1009650"/>
                <a:gridCol w="855650"/>
                <a:gridCol w="854075"/>
                <a:gridCol w="700075"/>
                <a:gridCol w="854075"/>
                <a:gridCol w="855650"/>
              </a:tblGrid>
              <a:tr h="274625">
                <a:tc gridSpan="2" rowSpan="2">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Maliyet etmeni</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rowSpan="2" hMerge="1"/>
                <a:tc gridSpan="6">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Seçenekler</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hMerge="1"/>
                <a:tc hMerge="1"/>
                <a:tc hMerge="1"/>
                <a:tc hMerge="1"/>
                <a:tc hMerge="1"/>
              </a:tr>
              <a:tr h="457200">
                <a:tc gridSpan="2" vMerge="1"/>
                <a:tc hMerge="1" vMerge="1"/>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Çok </a:t>
                      </a:r>
                      <a:br>
                        <a:rPr b="1" i="0" lang="en-US" sz="1200" u="none" cap="none" strike="noStrike">
                          <a:solidFill>
                            <a:srgbClr val="002060"/>
                          </a:solidFill>
                          <a:latin typeface="Calibri"/>
                          <a:ea typeface="Calibri"/>
                          <a:cs typeface="Calibri"/>
                          <a:sym typeface="Calibri"/>
                        </a:rPr>
                      </a:br>
                      <a:r>
                        <a:rPr b="1" i="0" lang="en-US" sz="1200" u="none" cap="none" strike="noStrike">
                          <a:solidFill>
                            <a:srgbClr val="002060"/>
                          </a:solidFill>
                          <a:latin typeface="Calibri"/>
                          <a:ea typeface="Calibri"/>
                          <a:cs typeface="Calibri"/>
                          <a:sym typeface="Calibri"/>
                        </a:rPr>
                        <a:t>Düşük</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Düşük</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Normal</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Yüksek</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Çok</a:t>
                      </a:r>
                      <a:br>
                        <a:rPr b="1" i="0" lang="en-US" sz="1200" u="none" cap="none" strike="noStrike">
                          <a:solidFill>
                            <a:srgbClr val="002060"/>
                          </a:solidFill>
                          <a:latin typeface="Calibri"/>
                          <a:ea typeface="Calibri"/>
                          <a:cs typeface="Calibri"/>
                          <a:sym typeface="Calibri"/>
                        </a:rPr>
                      </a:br>
                      <a:r>
                        <a:rPr b="1" i="0" lang="en-US" sz="1200" u="none" cap="none" strike="noStrike">
                          <a:solidFill>
                            <a:srgbClr val="002060"/>
                          </a:solidFill>
                          <a:latin typeface="Calibri"/>
                          <a:ea typeface="Calibri"/>
                          <a:cs typeface="Calibri"/>
                          <a:sym typeface="Calibri"/>
                        </a:rPr>
                        <a:t>Yüksek</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Oldukça</a:t>
                      </a:r>
                      <a:br>
                        <a:rPr b="1" i="0" lang="en-US" sz="1200" u="none" cap="none" strike="noStrike">
                          <a:solidFill>
                            <a:srgbClr val="002060"/>
                          </a:solidFill>
                          <a:latin typeface="Calibri"/>
                          <a:ea typeface="Calibri"/>
                          <a:cs typeface="Calibri"/>
                          <a:sym typeface="Calibri"/>
                        </a:rPr>
                      </a:br>
                      <a:r>
                        <a:rPr b="1" i="0" lang="en-US" sz="1200" u="none" cap="none" strike="noStrike">
                          <a:solidFill>
                            <a:srgbClr val="002060"/>
                          </a:solidFill>
                          <a:latin typeface="Calibri"/>
                          <a:ea typeface="Calibri"/>
                          <a:cs typeface="Calibri"/>
                          <a:sym typeface="Calibri"/>
                        </a:rPr>
                        <a:t>Yüksek</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rowSpan="3">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Ürün Özellikleri</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RELY</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0,75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0,88</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1,40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3050">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DATA</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0,94</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1,08</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CPLX</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0,70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1,30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1,65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rowSpan="4">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Bilgisayar Özellikleri</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TIME</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1,30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1,66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STOR</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1,21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1,56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38417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VIRT</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0,87</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1,30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TURN</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0,87</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1,07</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3050">
                <a:tc rowSpan="5">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Personel Özellikleri</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ACAP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1,46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1,19</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0,71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AEXP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1,29</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1,13</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0,82</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PCAP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1,42</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1,17</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0,86</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0,70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VEXP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1,21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LEXP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1,14</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1,07</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0,95</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3050">
                <a:tc rowSpan="3">
                  <a:txBody>
                    <a:bodyPr/>
                    <a:lstStyle/>
                    <a:p>
                      <a:pPr indent="0" lvl="0" marL="0" marR="0" rtl="0" algn="ctr">
                        <a:lnSpc>
                          <a:spcPct val="100000"/>
                        </a:lnSpc>
                        <a:spcBef>
                          <a:spcPts val="0"/>
                        </a:spcBef>
                        <a:spcAft>
                          <a:spcPts val="0"/>
                        </a:spcAft>
                        <a:buClr>
                          <a:srgbClr val="002060"/>
                        </a:buClr>
                        <a:buSzPts val="1200"/>
                        <a:buFont typeface="Calibri"/>
                        <a:buNone/>
                      </a:pPr>
                      <a:r>
                        <a:rPr b="1" i="0" lang="en-US" sz="1200" u="none" cap="none" strike="noStrike">
                          <a:solidFill>
                            <a:srgbClr val="002060"/>
                          </a:solidFill>
                          <a:latin typeface="Calibri"/>
                          <a:ea typeface="Calibri"/>
                          <a:cs typeface="Calibri"/>
                          <a:sym typeface="Calibri"/>
                        </a:rPr>
                        <a:t>Proje Özellikleri</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MODP</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1,24</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0,82</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TOOL</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1,24</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1,10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0,91</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0,83</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rgbClr val="002060"/>
                        </a:buClr>
                        <a:buSzPts val="1200"/>
                        <a:buFont typeface="Calibri"/>
                        <a:buNone/>
                      </a:pPr>
                      <a:r>
                        <a:rPr b="0" i="0" lang="en-US" sz="1200" u="none" cap="none" strike="noStrike">
                          <a:solidFill>
                            <a:srgbClr val="002060"/>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r h="274625">
                <a:tc vMerge="1"/>
                <a:tc>
                  <a:txBody>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SCED</a:t>
                      </a:r>
                      <a:endParaRPr/>
                    </a:p>
                  </a:txBody>
                  <a:tcPr marT="45725" marB="45725" marR="91450" marL="91450" anchor="ctr">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1,23</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1,08</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1,04</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1,10</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t>
                      </a:r>
                      <a:endParaRPr/>
                    </a:p>
                  </a:txBody>
                  <a:tcPr marT="45725" marB="45725" marR="91450" marL="91450" anchor="b">
                    <a:lnL cap="flat" cmpd="sng" w="12700">
                      <a:solidFill>
                        <a:srgbClr val="51C3F9"/>
                      </a:solidFill>
                      <a:prstDash val="solid"/>
                      <a:round/>
                      <a:headEnd len="sm" w="sm" type="none"/>
                      <a:tailEnd len="sm" w="sm" type="none"/>
                    </a:lnL>
                    <a:lnR cap="flat" cmpd="sng" w="12700">
                      <a:solidFill>
                        <a:srgbClr val="51C3F9"/>
                      </a:solidFill>
                      <a:prstDash val="solid"/>
                      <a:round/>
                      <a:headEnd len="sm" w="sm" type="none"/>
                      <a:tailEnd len="sm" w="sm" type="none"/>
                    </a:lnR>
                    <a:lnT cap="flat" cmpd="sng" w="12700">
                      <a:solidFill>
                        <a:srgbClr val="51C3F9"/>
                      </a:solidFill>
                      <a:prstDash val="solid"/>
                      <a:round/>
                      <a:headEnd len="sm" w="sm" type="none"/>
                      <a:tailEnd len="sm" w="sm" type="none"/>
                    </a:lnT>
                    <a:lnB cap="flat" cmpd="sng" w="12700">
                      <a:solidFill>
                        <a:srgbClr val="51C3F9"/>
                      </a:solidFill>
                      <a:prstDash val="solid"/>
                      <a:round/>
                      <a:headEnd len="sm" w="sm" type="none"/>
                      <a:tailEnd len="sm" w="sm" type="none"/>
                    </a:lnB>
                    <a:solidFill>
                      <a:srgbClr val="E9F5FE"/>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628650" y="9525"/>
            <a:ext cx="7886700" cy="10525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Ürün Özellikleri</a:t>
            </a:r>
            <a:endParaRPr/>
          </a:p>
        </p:txBody>
      </p:sp>
      <p:sp>
        <p:nvSpPr>
          <p:cNvPr id="408" name="Google Shape;408;p5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Calibri"/>
              <a:buChar char=" "/>
            </a:pPr>
            <a:r>
              <a:rPr b="1" i="0" lang="en-US" sz="2800" u="none">
                <a:solidFill>
                  <a:srgbClr val="404040"/>
                </a:solidFill>
                <a:latin typeface="Calibri"/>
                <a:ea typeface="Calibri"/>
                <a:cs typeface="Calibri"/>
                <a:sym typeface="Calibri"/>
              </a:rPr>
              <a:t>RELY: </a:t>
            </a:r>
            <a:r>
              <a:rPr b="0" i="0" lang="en-US" sz="2800" u="none">
                <a:solidFill>
                  <a:srgbClr val="404040"/>
                </a:solidFill>
                <a:latin typeface="Calibri"/>
                <a:ea typeface="Calibri"/>
                <a:cs typeface="Calibri"/>
                <a:sym typeface="Calibri"/>
              </a:rPr>
              <a:t>Yazılımın güvenirliği</a:t>
            </a:r>
            <a:endParaRPr/>
          </a:p>
          <a:p>
            <a:pPr indent="-177800" lvl="0" marL="90487" marR="0" rtl="0" algn="l">
              <a:lnSpc>
                <a:spcPct val="90000"/>
              </a:lnSpc>
              <a:spcBef>
                <a:spcPts val="1400"/>
              </a:spcBef>
              <a:spcAft>
                <a:spcPts val="0"/>
              </a:spcAft>
              <a:buClr>
                <a:schemeClr val="accent1"/>
              </a:buClr>
              <a:buSzPts val="2800"/>
              <a:buFont typeface="Calibri"/>
              <a:buChar char=" "/>
            </a:pPr>
            <a:r>
              <a:rPr b="1" i="0" lang="en-US" sz="2800" u="none">
                <a:solidFill>
                  <a:srgbClr val="404040"/>
                </a:solidFill>
                <a:latin typeface="Calibri"/>
                <a:ea typeface="Calibri"/>
                <a:cs typeface="Calibri"/>
                <a:sym typeface="Calibri"/>
              </a:rPr>
              <a:t>DATA: </a:t>
            </a:r>
            <a:r>
              <a:rPr b="0" i="0" lang="en-US" sz="2800" u="none">
                <a:solidFill>
                  <a:srgbClr val="404040"/>
                </a:solidFill>
                <a:latin typeface="Calibri"/>
                <a:ea typeface="Calibri"/>
                <a:cs typeface="Calibri"/>
                <a:sym typeface="Calibri"/>
              </a:rPr>
              <a:t>Veri Tabanının Büyüklüğü.</a:t>
            </a:r>
            <a:endParaRPr/>
          </a:p>
          <a:p>
            <a:pPr indent="-90487" lvl="0" marL="90487" marR="0" rtl="0" algn="l">
              <a:lnSpc>
                <a:spcPct val="90000"/>
              </a:lnSpc>
              <a:spcBef>
                <a:spcPts val="140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	Burada program büyüklüğüne oranı dikkate alınır. </a:t>
            </a:r>
            <a:endParaRPr/>
          </a:p>
          <a:p>
            <a:pPr indent="-177800" lvl="0" marL="90487" marR="0" rtl="0" algn="l">
              <a:lnSpc>
                <a:spcPct val="90000"/>
              </a:lnSpc>
              <a:spcBef>
                <a:spcPts val="1400"/>
              </a:spcBef>
              <a:spcAft>
                <a:spcPts val="0"/>
              </a:spcAft>
              <a:buClr>
                <a:schemeClr val="accent1"/>
              </a:buClr>
              <a:buSzPts val="2800"/>
              <a:buFont typeface="Calibri"/>
              <a:buChar char=" "/>
            </a:pPr>
            <a:r>
              <a:rPr b="1" i="0" lang="en-US" sz="2800" u="none">
                <a:solidFill>
                  <a:srgbClr val="404040"/>
                </a:solidFill>
                <a:latin typeface="Calibri"/>
                <a:ea typeface="Calibri"/>
                <a:cs typeface="Calibri"/>
                <a:sym typeface="Calibri"/>
              </a:rPr>
              <a:t>CPLX: </a:t>
            </a:r>
            <a:r>
              <a:rPr b="0" i="0" lang="en-US" sz="2800" u="none">
                <a:solidFill>
                  <a:srgbClr val="404040"/>
                </a:solidFill>
                <a:latin typeface="Calibri"/>
                <a:ea typeface="Calibri"/>
                <a:cs typeface="Calibri"/>
                <a:sym typeface="Calibri"/>
              </a:rPr>
              <a:t>Karmaşıklığı.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822325" y="115887"/>
            <a:ext cx="7688262" cy="10969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Bilgisayar Özellikleri</a:t>
            </a:r>
            <a:endParaRPr/>
          </a:p>
        </p:txBody>
      </p:sp>
      <p:sp>
        <p:nvSpPr>
          <p:cNvPr id="414" name="Google Shape;414;p5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52400" lvl="0" marL="90487" marR="0" rtl="0" algn="l">
              <a:lnSpc>
                <a:spcPct val="90000"/>
              </a:lnSpc>
              <a:spcBef>
                <a:spcPts val="0"/>
              </a:spcBef>
              <a:spcAft>
                <a:spcPts val="0"/>
              </a:spcAft>
              <a:buClr>
                <a:schemeClr val="accent1"/>
              </a:buClr>
              <a:buSzPts val="2400"/>
              <a:buFont typeface="Calibri"/>
              <a:buChar char=" "/>
            </a:pPr>
            <a:r>
              <a:rPr b="1" i="0" lang="en-US" sz="2400" u="none">
                <a:solidFill>
                  <a:srgbClr val="0D0D0D"/>
                </a:solidFill>
                <a:latin typeface="Calibri"/>
                <a:ea typeface="Calibri"/>
                <a:cs typeface="Calibri"/>
                <a:sym typeface="Calibri"/>
              </a:rPr>
              <a:t>TIME: </a:t>
            </a:r>
            <a:r>
              <a:rPr b="0" i="0" lang="en-US" sz="2400" u="none">
                <a:solidFill>
                  <a:srgbClr val="404040"/>
                </a:solidFill>
                <a:latin typeface="Calibri"/>
                <a:ea typeface="Calibri"/>
                <a:cs typeface="Calibri"/>
                <a:sym typeface="Calibri"/>
              </a:rPr>
              <a:t>İşletim zamanı kısıtı</a:t>
            </a:r>
            <a:endParaRPr/>
          </a:p>
          <a:p>
            <a:pPr indent="-152400" lvl="0" marL="90487" marR="0" rtl="0" algn="l">
              <a:lnSpc>
                <a:spcPct val="90000"/>
              </a:lnSpc>
              <a:spcBef>
                <a:spcPts val="1400"/>
              </a:spcBef>
              <a:spcAft>
                <a:spcPts val="0"/>
              </a:spcAft>
              <a:buClr>
                <a:schemeClr val="accent1"/>
              </a:buClr>
              <a:buSzPts val="2400"/>
              <a:buFont typeface="Calibri"/>
              <a:buChar char=" "/>
            </a:pPr>
            <a:r>
              <a:rPr b="1" i="0" lang="en-US" sz="2400" u="none">
                <a:solidFill>
                  <a:srgbClr val="0D0D0D"/>
                </a:solidFill>
                <a:latin typeface="Calibri"/>
                <a:ea typeface="Calibri"/>
                <a:cs typeface="Calibri"/>
                <a:sym typeface="Calibri"/>
              </a:rPr>
              <a:t>STOR: </a:t>
            </a:r>
            <a:r>
              <a:rPr b="0" i="0" lang="en-US" sz="2400" u="none">
                <a:solidFill>
                  <a:srgbClr val="404040"/>
                </a:solidFill>
                <a:latin typeface="Calibri"/>
                <a:ea typeface="Calibri"/>
                <a:cs typeface="Calibri"/>
                <a:sym typeface="Calibri"/>
              </a:rPr>
              <a:t>Ana Bellek Kısıtı</a:t>
            </a:r>
            <a:endParaRPr/>
          </a:p>
          <a:p>
            <a:pPr indent="-152400" lvl="0" marL="90487" marR="0" rtl="0" algn="l">
              <a:lnSpc>
                <a:spcPct val="90000"/>
              </a:lnSpc>
              <a:spcBef>
                <a:spcPts val="1400"/>
              </a:spcBef>
              <a:spcAft>
                <a:spcPts val="0"/>
              </a:spcAft>
              <a:buClr>
                <a:schemeClr val="accent1"/>
              </a:buClr>
              <a:buSzPts val="2400"/>
              <a:buFont typeface="Calibri"/>
              <a:buChar char=" "/>
            </a:pPr>
            <a:r>
              <a:rPr b="1" i="0" lang="en-US" sz="2400" u="none">
                <a:solidFill>
                  <a:srgbClr val="0D0D0D"/>
                </a:solidFill>
                <a:latin typeface="Calibri"/>
                <a:ea typeface="Calibri"/>
                <a:cs typeface="Calibri"/>
                <a:sym typeface="Calibri"/>
              </a:rPr>
              <a:t>VIRT: </a:t>
            </a:r>
            <a:r>
              <a:rPr b="0" i="0" lang="en-US" sz="2400" u="none">
                <a:solidFill>
                  <a:srgbClr val="404040"/>
                </a:solidFill>
                <a:latin typeface="Calibri"/>
                <a:ea typeface="Calibri"/>
                <a:cs typeface="Calibri"/>
                <a:sym typeface="Calibri"/>
              </a:rPr>
              <a:t>Bilgisayar Platform Değişim Olasılığı.</a:t>
            </a:r>
            <a:endParaRPr/>
          </a:p>
          <a:p>
            <a:pPr indent="-90487" lvl="0" marL="90487" marR="0" rtl="0" algn="l">
              <a:lnSpc>
                <a:spcPct val="90000"/>
              </a:lnSpc>
              <a:spcBef>
                <a:spcPts val="1400"/>
              </a:spcBef>
              <a:spcAft>
                <a:spcPts val="0"/>
              </a:spcAft>
              <a:buClr>
                <a:schemeClr val="accent1"/>
              </a:buClr>
              <a:buSzPts val="2400"/>
              <a:buFont typeface="Calibri"/>
              <a:buNone/>
            </a:pPr>
            <a:r>
              <a:rPr b="0" i="0" lang="en-US" sz="2400" u="none">
                <a:solidFill>
                  <a:srgbClr val="404040"/>
                </a:solidFill>
                <a:latin typeface="Calibri"/>
                <a:ea typeface="Calibri"/>
                <a:cs typeface="Calibri"/>
                <a:sym typeface="Calibri"/>
              </a:rPr>
              <a:t>	Bellek ve Disk kapasitesi artırımı, CPU Upgrade</a:t>
            </a:r>
            <a:endParaRPr/>
          </a:p>
          <a:p>
            <a:pPr indent="-152400" lvl="0" marL="90487" marR="0" rtl="0" algn="l">
              <a:lnSpc>
                <a:spcPct val="90000"/>
              </a:lnSpc>
              <a:spcBef>
                <a:spcPts val="1400"/>
              </a:spcBef>
              <a:spcAft>
                <a:spcPts val="0"/>
              </a:spcAft>
              <a:buClr>
                <a:schemeClr val="accent1"/>
              </a:buClr>
              <a:buSzPts val="2400"/>
              <a:buFont typeface="Calibri"/>
              <a:buChar char=" "/>
            </a:pPr>
            <a:r>
              <a:rPr b="1" i="0" lang="en-US" sz="2400" u="none">
                <a:solidFill>
                  <a:srgbClr val="0D0D0D"/>
                </a:solidFill>
                <a:latin typeface="Calibri"/>
                <a:ea typeface="Calibri"/>
                <a:cs typeface="Calibri"/>
                <a:sym typeface="Calibri"/>
              </a:rPr>
              <a:t>TURN: </a:t>
            </a:r>
            <a:r>
              <a:rPr b="0" i="0" lang="en-US" sz="2400" u="none">
                <a:solidFill>
                  <a:srgbClr val="404040"/>
                </a:solidFill>
                <a:latin typeface="Calibri"/>
                <a:ea typeface="Calibri"/>
                <a:cs typeface="Calibri"/>
                <a:sym typeface="Calibri"/>
              </a:rPr>
              <a:t>Bilgisayar İş Geri Dönüş Zamanı.  Hata düzeltme süresi.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42937" y="-128587"/>
            <a:ext cx="7886700" cy="1325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İnsan Kaynakları</a:t>
            </a:r>
            <a:endParaRPr/>
          </a:p>
        </p:txBody>
      </p:sp>
      <p:sp>
        <p:nvSpPr>
          <p:cNvPr id="176" name="Google Shape;176;p23"/>
          <p:cNvSpPr txBox="1"/>
          <p:nvPr>
            <p:ph idx="1" type="body"/>
          </p:nvPr>
        </p:nvSpPr>
        <p:spPr>
          <a:xfrm>
            <a:off x="539750" y="1184275"/>
            <a:ext cx="7886700" cy="43513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cap="none" strike="noStrike">
                <a:solidFill>
                  <a:srgbClr val="404040"/>
                </a:solidFill>
                <a:latin typeface="Calibri"/>
                <a:ea typeface="Calibri"/>
                <a:cs typeface="Calibri"/>
                <a:sym typeface="Calibri"/>
              </a:rPr>
              <a:t>Planlama; </a:t>
            </a:r>
            <a:r>
              <a:rPr b="0" i="0" lang="en-US" sz="2000" u="none" cap="none" strike="noStrike">
                <a:solidFill>
                  <a:schemeClr val="accent2"/>
                </a:solidFill>
                <a:latin typeface="Calibri"/>
                <a:ea typeface="Calibri"/>
                <a:cs typeface="Calibri"/>
                <a:sym typeface="Calibri"/>
              </a:rPr>
              <a:t>hangi tür elemanların</a:t>
            </a:r>
            <a:r>
              <a:rPr b="0" i="0" lang="en-US" sz="2000" u="none" cap="none" strike="noStrike">
                <a:solidFill>
                  <a:srgbClr val="404040"/>
                </a:solidFill>
                <a:latin typeface="Calibri"/>
                <a:ea typeface="Calibri"/>
                <a:cs typeface="Calibri"/>
                <a:sym typeface="Calibri"/>
              </a:rPr>
              <a:t>, </a:t>
            </a:r>
            <a:r>
              <a:rPr b="0" i="0" lang="en-US" sz="2000" u="none" cap="none" strike="noStrike">
                <a:solidFill>
                  <a:srgbClr val="879CDF"/>
                </a:solidFill>
                <a:latin typeface="Calibri"/>
                <a:ea typeface="Calibri"/>
                <a:cs typeface="Calibri"/>
                <a:sym typeface="Calibri"/>
              </a:rPr>
              <a:t>hangi süre ile</a:t>
            </a:r>
            <a:r>
              <a:rPr b="0" i="0" lang="en-US" sz="2000" u="none" cap="none" strike="noStrike">
                <a:solidFill>
                  <a:srgbClr val="404040"/>
                </a:solidFill>
                <a:latin typeface="Calibri"/>
                <a:ea typeface="Calibri"/>
                <a:cs typeface="Calibri"/>
                <a:sym typeface="Calibri"/>
              </a:rPr>
              <a:t> ve </a:t>
            </a:r>
            <a:r>
              <a:rPr b="0" i="0" lang="en-US" sz="2000" u="none" cap="none" strike="noStrike">
                <a:solidFill>
                  <a:srgbClr val="009900"/>
                </a:solidFill>
                <a:latin typeface="Calibri"/>
                <a:ea typeface="Calibri"/>
                <a:cs typeface="Calibri"/>
                <a:sym typeface="Calibri"/>
              </a:rPr>
              <a:t>projenin hangi aşamalarında</a:t>
            </a:r>
            <a:r>
              <a:rPr b="0" i="0" lang="en-US" sz="2000" u="none" cap="none" strike="noStrike">
                <a:solidFill>
                  <a:srgbClr val="404040"/>
                </a:solidFill>
                <a:latin typeface="Calibri"/>
                <a:ea typeface="Calibri"/>
                <a:cs typeface="Calibri"/>
                <a:sym typeface="Calibri"/>
              </a:rPr>
              <a:t> yer alacağını belirler</a:t>
            </a:r>
            <a:endParaRPr/>
          </a:p>
          <a:p>
            <a:pPr indent="0" lvl="0" marL="90488"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graphicFrame>
        <p:nvGraphicFramePr>
          <p:cNvPr id="177" name="Google Shape;177;p23"/>
          <p:cNvGraphicFramePr/>
          <p:nvPr/>
        </p:nvGraphicFramePr>
        <p:xfrm>
          <a:off x="1028700" y="2127250"/>
          <a:ext cx="3000000" cy="3000000"/>
        </p:xfrm>
        <a:graphic>
          <a:graphicData uri="http://schemas.openxmlformats.org/drawingml/2006/table">
            <a:tbl>
              <a:tblPr>
                <a:noFill/>
                <a:tableStyleId>{F099526D-4460-47D6-A0C7-CD2E0684A25B}</a:tableStyleId>
              </a:tblPr>
              <a:tblGrid>
                <a:gridCol w="3378200"/>
                <a:gridCol w="3530600"/>
              </a:tblGrid>
              <a:tr h="396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Proje Yöneticisi</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Donanım Ekip Lideri</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Yazılım Ekip Lideri</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Donanım Mühendisi</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Web Tasarımcısı</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Ağ Uzmanı</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Sistem Tasarımcısı</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Yazılım Destek Elemanı</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Programcı</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Donanım Destek Elemanı</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Sistem Yöneticisi</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Eğitmen</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Veri Tabanı Yöneticisi</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Denetleyici</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3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Kalite Sağlama Yöneticisi</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Çağrı Merkezi Elemanı</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539750" y="127000"/>
            <a:ext cx="7399337" cy="11080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Personel Özellikleri</a:t>
            </a:r>
            <a:endParaRPr/>
          </a:p>
        </p:txBody>
      </p:sp>
      <p:sp>
        <p:nvSpPr>
          <p:cNvPr id="421" name="Google Shape;421;p5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rmAutofit/>
          </a:bodyPr>
          <a:lstStyle/>
          <a:p>
            <a:pPr indent="-165100" lvl="0" marL="90487" marR="0" rtl="0" algn="l">
              <a:lnSpc>
                <a:spcPct val="80000"/>
              </a:lnSpc>
              <a:spcBef>
                <a:spcPts val="0"/>
              </a:spcBef>
              <a:spcAft>
                <a:spcPts val="0"/>
              </a:spcAft>
              <a:buClr>
                <a:schemeClr val="accent1"/>
              </a:buClr>
              <a:buSzPts val="2600"/>
              <a:buFont typeface="Calibri"/>
              <a:buChar char=" "/>
            </a:pPr>
            <a:r>
              <a:rPr b="1" i="0" lang="en-US" sz="2600" u="none">
                <a:solidFill>
                  <a:srgbClr val="0D0D0D"/>
                </a:solidFill>
                <a:latin typeface="Calibri"/>
                <a:ea typeface="Calibri"/>
                <a:cs typeface="Calibri"/>
                <a:sym typeface="Calibri"/>
              </a:rPr>
              <a:t>ACAP: </a:t>
            </a:r>
            <a:r>
              <a:rPr b="0" i="0" lang="en-US" sz="2600" u="none">
                <a:solidFill>
                  <a:srgbClr val="404040"/>
                </a:solidFill>
                <a:latin typeface="Calibri"/>
                <a:ea typeface="Calibri"/>
                <a:cs typeface="Calibri"/>
                <a:sym typeface="Calibri"/>
              </a:rPr>
              <a:t>Analist Yeteneği: </a:t>
            </a:r>
            <a:endParaRPr/>
          </a:p>
          <a:p>
            <a:pPr indent="-90487" lvl="0" marL="90487" marR="0" rtl="0" algn="l">
              <a:lnSpc>
                <a:spcPct val="80000"/>
              </a:lnSpc>
              <a:spcBef>
                <a:spcPts val="1400"/>
              </a:spcBef>
              <a:spcAft>
                <a:spcPts val="0"/>
              </a:spcAft>
              <a:buClr>
                <a:schemeClr val="accent1"/>
              </a:buClr>
              <a:buSzPts val="2600"/>
              <a:buFont typeface="Calibri"/>
              <a:buNone/>
            </a:pPr>
            <a:r>
              <a:rPr b="0" i="0" lang="en-US" sz="2600" u="none">
                <a:solidFill>
                  <a:srgbClr val="404040"/>
                </a:solidFill>
                <a:latin typeface="Calibri"/>
                <a:ea typeface="Calibri"/>
                <a:cs typeface="Calibri"/>
                <a:sym typeface="Calibri"/>
              </a:rPr>
              <a:t>	Deneyim, Birlikte çalışabilirlik.</a:t>
            </a:r>
            <a:endParaRPr/>
          </a:p>
          <a:p>
            <a:pPr indent="-165100" lvl="0" marL="90487" marR="0" rtl="0" algn="l">
              <a:lnSpc>
                <a:spcPct val="80000"/>
              </a:lnSpc>
              <a:spcBef>
                <a:spcPts val="1400"/>
              </a:spcBef>
              <a:spcAft>
                <a:spcPts val="0"/>
              </a:spcAft>
              <a:buClr>
                <a:schemeClr val="accent1"/>
              </a:buClr>
              <a:buSzPts val="2600"/>
              <a:buFont typeface="Calibri"/>
              <a:buChar char=" "/>
            </a:pPr>
            <a:r>
              <a:rPr b="1" i="0" lang="en-US" sz="2600" u="none">
                <a:solidFill>
                  <a:srgbClr val="0D0D0D"/>
                </a:solidFill>
                <a:latin typeface="Calibri"/>
                <a:ea typeface="Calibri"/>
                <a:cs typeface="Calibri"/>
                <a:sym typeface="Calibri"/>
              </a:rPr>
              <a:t>AEXP: </a:t>
            </a:r>
            <a:r>
              <a:rPr b="0" i="0" lang="en-US" sz="2600" u="none">
                <a:solidFill>
                  <a:srgbClr val="404040"/>
                </a:solidFill>
                <a:latin typeface="Calibri"/>
                <a:ea typeface="Calibri"/>
                <a:cs typeface="Calibri"/>
                <a:sym typeface="Calibri"/>
              </a:rPr>
              <a:t>Uygulama Deneyimi. </a:t>
            </a:r>
            <a:endParaRPr/>
          </a:p>
          <a:p>
            <a:pPr indent="-90487" lvl="0" marL="90487" marR="0" rtl="0" algn="l">
              <a:lnSpc>
                <a:spcPct val="80000"/>
              </a:lnSpc>
              <a:spcBef>
                <a:spcPts val="1400"/>
              </a:spcBef>
              <a:spcAft>
                <a:spcPts val="0"/>
              </a:spcAft>
              <a:buClr>
                <a:schemeClr val="accent1"/>
              </a:buClr>
              <a:buSzPts val="2600"/>
              <a:buFont typeface="Calibri"/>
              <a:buNone/>
            </a:pPr>
            <a:r>
              <a:rPr b="0" i="0" lang="en-US" sz="2600" u="none">
                <a:solidFill>
                  <a:srgbClr val="404040"/>
                </a:solidFill>
                <a:latin typeface="Calibri"/>
                <a:ea typeface="Calibri"/>
                <a:cs typeface="Calibri"/>
                <a:sym typeface="Calibri"/>
              </a:rPr>
              <a:t>	Proje ekibinin ortalama tecrübesi.</a:t>
            </a:r>
            <a:endParaRPr/>
          </a:p>
          <a:p>
            <a:pPr indent="-165100" lvl="0" marL="90487" marR="0" rtl="0" algn="l">
              <a:lnSpc>
                <a:spcPct val="80000"/>
              </a:lnSpc>
              <a:spcBef>
                <a:spcPts val="1400"/>
              </a:spcBef>
              <a:spcAft>
                <a:spcPts val="0"/>
              </a:spcAft>
              <a:buClr>
                <a:schemeClr val="accent1"/>
              </a:buClr>
              <a:buSzPts val="2600"/>
              <a:buFont typeface="Calibri"/>
              <a:buChar char=" "/>
            </a:pPr>
            <a:r>
              <a:rPr b="1" i="0" lang="en-US" sz="2600" u="none">
                <a:solidFill>
                  <a:srgbClr val="0D0D0D"/>
                </a:solidFill>
                <a:latin typeface="Calibri"/>
                <a:ea typeface="Calibri"/>
                <a:cs typeface="Calibri"/>
                <a:sym typeface="Calibri"/>
              </a:rPr>
              <a:t>PCAP: </a:t>
            </a:r>
            <a:r>
              <a:rPr b="0" i="0" lang="en-US" sz="2600" u="none">
                <a:solidFill>
                  <a:srgbClr val="404040"/>
                </a:solidFill>
                <a:latin typeface="Calibri"/>
                <a:ea typeface="Calibri"/>
                <a:cs typeface="Calibri"/>
                <a:sym typeface="Calibri"/>
              </a:rPr>
              <a:t>Programcı Yeteneği. </a:t>
            </a:r>
            <a:endParaRPr/>
          </a:p>
          <a:p>
            <a:pPr indent="-165100" lvl="0" marL="90487" marR="0" rtl="0" algn="l">
              <a:lnSpc>
                <a:spcPct val="80000"/>
              </a:lnSpc>
              <a:spcBef>
                <a:spcPts val="1400"/>
              </a:spcBef>
              <a:spcAft>
                <a:spcPts val="0"/>
              </a:spcAft>
              <a:buClr>
                <a:schemeClr val="accent1"/>
              </a:buClr>
              <a:buSzPts val="2600"/>
              <a:buFont typeface="Calibri"/>
              <a:buChar char=" "/>
            </a:pPr>
            <a:r>
              <a:rPr b="1" i="0" lang="en-US" sz="2600" u="none">
                <a:solidFill>
                  <a:srgbClr val="0D0D0D"/>
                </a:solidFill>
                <a:latin typeface="Calibri"/>
                <a:ea typeface="Calibri"/>
                <a:cs typeface="Calibri"/>
                <a:sym typeface="Calibri"/>
              </a:rPr>
              <a:t>VEXP: </a:t>
            </a:r>
            <a:r>
              <a:rPr b="0" i="0" lang="en-US" sz="2600" u="none">
                <a:solidFill>
                  <a:srgbClr val="404040"/>
                </a:solidFill>
                <a:latin typeface="Calibri"/>
                <a:ea typeface="Calibri"/>
                <a:cs typeface="Calibri"/>
                <a:sym typeface="Calibri"/>
              </a:rPr>
              <a:t>Bilgisayar Platformu Deneyimi. </a:t>
            </a:r>
            <a:endParaRPr/>
          </a:p>
          <a:p>
            <a:pPr indent="-90487" lvl="0" marL="90487" marR="0" rtl="0" algn="l">
              <a:lnSpc>
                <a:spcPct val="80000"/>
              </a:lnSpc>
              <a:spcBef>
                <a:spcPts val="1400"/>
              </a:spcBef>
              <a:spcAft>
                <a:spcPts val="0"/>
              </a:spcAft>
              <a:buClr>
                <a:schemeClr val="accent1"/>
              </a:buClr>
              <a:buSzPts val="2600"/>
              <a:buFont typeface="Calibri"/>
              <a:buNone/>
            </a:pPr>
            <a:r>
              <a:rPr b="0" i="0" lang="en-US" sz="2600" u="none">
                <a:solidFill>
                  <a:srgbClr val="404040"/>
                </a:solidFill>
                <a:latin typeface="Calibri"/>
                <a:ea typeface="Calibri"/>
                <a:cs typeface="Calibri"/>
                <a:sym typeface="Calibri"/>
              </a:rPr>
              <a:t>	Proje ekibinin geliştirilecek platformu tanıma oranı.</a:t>
            </a:r>
            <a:endParaRPr/>
          </a:p>
          <a:p>
            <a:pPr indent="-165100" lvl="0" marL="90487" marR="0" rtl="0" algn="l">
              <a:lnSpc>
                <a:spcPct val="80000"/>
              </a:lnSpc>
              <a:spcBef>
                <a:spcPts val="1400"/>
              </a:spcBef>
              <a:spcAft>
                <a:spcPts val="0"/>
              </a:spcAft>
              <a:buClr>
                <a:schemeClr val="accent1"/>
              </a:buClr>
              <a:buSzPts val="2600"/>
              <a:buFont typeface="Calibri"/>
              <a:buChar char=" "/>
            </a:pPr>
            <a:r>
              <a:rPr b="1" i="0" lang="en-US" sz="2600" u="none">
                <a:solidFill>
                  <a:srgbClr val="0D0D0D"/>
                </a:solidFill>
                <a:latin typeface="Calibri"/>
                <a:ea typeface="Calibri"/>
                <a:cs typeface="Calibri"/>
                <a:sym typeface="Calibri"/>
              </a:rPr>
              <a:t>LEXP: </a:t>
            </a:r>
            <a:r>
              <a:rPr b="0" i="0" lang="en-US" sz="2600" u="none">
                <a:solidFill>
                  <a:srgbClr val="404040"/>
                </a:solidFill>
                <a:latin typeface="Calibri"/>
                <a:ea typeface="Calibri"/>
                <a:cs typeface="Calibri"/>
                <a:sym typeface="Calibri"/>
              </a:rPr>
              <a:t>Programlama dili deneyimi.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628650" y="127000"/>
            <a:ext cx="7559675" cy="11080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Özellikleri</a:t>
            </a:r>
            <a:endParaRPr/>
          </a:p>
        </p:txBody>
      </p:sp>
      <p:sp>
        <p:nvSpPr>
          <p:cNvPr id="428" name="Google Shape;428;p6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rmAutofit/>
          </a:bodyPr>
          <a:lstStyle/>
          <a:p>
            <a:pPr indent="-177800" lvl="0" marL="90487" marR="0" rtl="0" algn="l">
              <a:lnSpc>
                <a:spcPct val="80000"/>
              </a:lnSpc>
              <a:spcBef>
                <a:spcPts val="0"/>
              </a:spcBef>
              <a:spcAft>
                <a:spcPts val="0"/>
              </a:spcAft>
              <a:buClr>
                <a:schemeClr val="accent1"/>
              </a:buClr>
              <a:buSzPts val="2800"/>
              <a:buFont typeface="Calibri"/>
              <a:buChar char=" "/>
            </a:pPr>
            <a:r>
              <a:rPr b="1" i="0" lang="en-US" sz="2800" u="none">
                <a:solidFill>
                  <a:srgbClr val="0D0D0D"/>
                </a:solidFill>
                <a:latin typeface="Calibri"/>
                <a:ea typeface="Calibri"/>
                <a:cs typeface="Calibri"/>
                <a:sym typeface="Calibri"/>
              </a:rPr>
              <a:t>MODP: </a:t>
            </a:r>
            <a:r>
              <a:rPr b="0" i="0" lang="en-US" sz="2800" u="none">
                <a:solidFill>
                  <a:srgbClr val="404040"/>
                </a:solidFill>
                <a:latin typeface="Calibri"/>
                <a:ea typeface="Calibri"/>
                <a:cs typeface="Calibri"/>
                <a:sym typeface="Calibri"/>
              </a:rPr>
              <a:t>Modern Programlama Teknikleri. </a:t>
            </a:r>
            <a:endParaRPr/>
          </a:p>
          <a:p>
            <a:pPr indent="-182561" lvl="1" marL="382587" marR="0" rtl="0" algn="l">
              <a:lnSpc>
                <a:spcPct val="80000"/>
              </a:lnSpc>
              <a:spcBef>
                <a:spcPts val="4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	Yapısal programlama, </a:t>
            </a:r>
            <a:endParaRPr/>
          </a:p>
          <a:p>
            <a:pPr indent="-182561" lvl="1" marL="382587" marR="0" rtl="0" algn="l">
              <a:lnSpc>
                <a:spcPct val="80000"/>
              </a:lnSpc>
              <a:spcBef>
                <a:spcPts val="6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	Görsel programlama, </a:t>
            </a:r>
            <a:endParaRPr/>
          </a:p>
          <a:p>
            <a:pPr indent="-182561" lvl="1" marL="382587" marR="0" rtl="0" algn="l">
              <a:lnSpc>
                <a:spcPct val="80000"/>
              </a:lnSpc>
              <a:spcBef>
                <a:spcPts val="6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	Yeniden kullanılabilirlik.</a:t>
            </a:r>
            <a:endParaRPr/>
          </a:p>
          <a:p>
            <a:pPr indent="-177800" lvl="0" marL="90487" marR="0" rtl="0" algn="l">
              <a:lnSpc>
                <a:spcPct val="80000"/>
              </a:lnSpc>
              <a:spcBef>
                <a:spcPts val="1600"/>
              </a:spcBef>
              <a:spcAft>
                <a:spcPts val="0"/>
              </a:spcAft>
              <a:buClr>
                <a:schemeClr val="accent1"/>
              </a:buClr>
              <a:buSzPts val="2800"/>
              <a:buFont typeface="Calibri"/>
              <a:buChar char=" "/>
            </a:pPr>
            <a:r>
              <a:rPr b="1" i="0" lang="en-US" sz="2800" u="none">
                <a:solidFill>
                  <a:srgbClr val="0D0D0D"/>
                </a:solidFill>
                <a:latin typeface="Calibri"/>
                <a:ea typeface="Calibri"/>
                <a:cs typeface="Calibri"/>
                <a:sym typeface="Calibri"/>
              </a:rPr>
              <a:t>TOOL: </a:t>
            </a:r>
            <a:r>
              <a:rPr b="0" i="0" lang="en-US" sz="2800" u="none">
                <a:solidFill>
                  <a:srgbClr val="404040"/>
                </a:solidFill>
                <a:latin typeface="Calibri"/>
                <a:ea typeface="Calibri"/>
                <a:cs typeface="Calibri"/>
                <a:sym typeface="Calibri"/>
              </a:rPr>
              <a:t>Yazılım Geliştirme araçları kullanımı.</a:t>
            </a:r>
            <a:endParaRPr/>
          </a:p>
          <a:p>
            <a:pPr indent="-182561" lvl="1" marL="382587" marR="0" rtl="0" algn="l">
              <a:lnSpc>
                <a:spcPct val="80000"/>
              </a:lnSpc>
              <a:spcBef>
                <a:spcPts val="4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CASE araçları</a:t>
            </a:r>
            <a:endParaRPr/>
          </a:p>
          <a:p>
            <a:pPr indent="-182561" lvl="1" marL="382587" marR="0" rtl="0" algn="l">
              <a:lnSpc>
                <a:spcPct val="80000"/>
              </a:lnSpc>
              <a:spcBef>
                <a:spcPts val="6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Metin düzenleyiciler</a:t>
            </a:r>
            <a:endParaRPr/>
          </a:p>
          <a:p>
            <a:pPr indent="-182561" lvl="1" marL="382587" marR="0" rtl="0" algn="l">
              <a:lnSpc>
                <a:spcPct val="80000"/>
              </a:lnSpc>
              <a:spcBef>
                <a:spcPts val="6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Ortam yönetim araçları</a:t>
            </a:r>
            <a:endParaRPr/>
          </a:p>
          <a:p>
            <a:pPr indent="-177800" lvl="0" marL="90487" marR="0" rtl="0" algn="l">
              <a:lnSpc>
                <a:spcPct val="80000"/>
              </a:lnSpc>
              <a:spcBef>
                <a:spcPts val="1600"/>
              </a:spcBef>
              <a:spcAft>
                <a:spcPts val="0"/>
              </a:spcAft>
              <a:buClr>
                <a:schemeClr val="accent1"/>
              </a:buClr>
              <a:buSzPts val="2800"/>
              <a:buFont typeface="Calibri"/>
              <a:buChar char=" "/>
            </a:pPr>
            <a:r>
              <a:rPr b="1" i="0" lang="en-US" sz="2800" u="none">
                <a:solidFill>
                  <a:srgbClr val="0D0D0D"/>
                </a:solidFill>
                <a:latin typeface="Calibri"/>
                <a:ea typeface="Calibri"/>
                <a:cs typeface="Calibri"/>
                <a:sym typeface="Calibri"/>
              </a:rPr>
              <a:t>SCED: </a:t>
            </a:r>
            <a:r>
              <a:rPr b="0" i="0" lang="en-US" sz="2800" u="none">
                <a:solidFill>
                  <a:srgbClr val="404040"/>
                </a:solidFill>
                <a:latin typeface="Calibri"/>
                <a:ea typeface="Calibri"/>
                <a:cs typeface="Calibri"/>
                <a:sym typeface="Calibri"/>
              </a:rPr>
              <a:t>Zaman Kısıtı.</a:t>
            </a:r>
            <a:endParaRPr/>
          </a:p>
          <a:p>
            <a:pPr indent="0" lvl="0" marL="90487" marR="0" rtl="0" algn="l">
              <a:lnSpc>
                <a:spcPct val="8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0" lvl="0" marL="90488" marR="0"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614362" y="198437"/>
            <a:ext cx="7327900" cy="9652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İlk İşgücü değerini Düzeltme</a:t>
            </a:r>
            <a:endParaRPr/>
          </a:p>
        </p:txBody>
      </p:sp>
      <p:sp>
        <p:nvSpPr>
          <p:cNvPr id="435" name="Google Shape;435;p61"/>
          <p:cNvSpPr txBox="1"/>
          <p:nvPr>
            <p:ph idx="1" type="body"/>
          </p:nvPr>
        </p:nvSpPr>
        <p:spPr>
          <a:xfrm>
            <a:off x="822325" y="1846262"/>
            <a:ext cx="7997825" cy="4022725"/>
          </a:xfrm>
          <a:prstGeom prst="rect">
            <a:avLst/>
          </a:prstGeom>
          <a:noFill/>
          <a:ln>
            <a:noFill/>
          </a:ln>
        </p:spPr>
        <p:txBody>
          <a:bodyPr anchorCtr="0" anchor="t" bIns="45700" lIns="0" spcFirstLastPara="1" rIns="0" wrap="square" tIns="45700">
            <a:noAutofit/>
          </a:bodyPr>
          <a:lstStyle/>
          <a:p>
            <a:pPr indent="-228600" lvl="0" marL="90487" marR="0" rtl="0" algn="l">
              <a:lnSpc>
                <a:spcPct val="90000"/>
              </a:lnSpc>
              <a:spcBef>
                <a:spcPts val="0"/>
              </a:spcBef>
              <a:spcAft>
                <a:spcPts val="0"/>
              </a:spcAft>
              <a:buClr>
                <a:schemeClr val="accent1"/>
              </a:buClr>
              <a:buSzPts val="3600"/>
              <a:buFont typeface="Calibri"/>
              <a:buChar char=" "/>
            </a:pPr>
            <a:r>
              <a:rPr b="0" i="0" lang="en-US" sz="3600" u="none">
                <a:solidFill>
                  <a:srgbClr val="404040"/>
                </a:solidFill>
                <a:latin typeface="Calibri"/>
                <a:ea typeface="Calibri"/>
                <a:cs typeface="Calibri"/>
                <a:sym typeface="Calibri"/>
              </a:rPr>
              <a:t>Kd= K * C		Kd=	Düzeltilmiş İşgücü</a:t>
            </a:r>
            <a:endParaRPr/>
          </a:p>
          <a:p>
            <a:pPr indent="-90487" lvl="0" marL="90487" marR="0" rtl="0" algn="l">
              <a:lnSpc>
                <a:spcPct val="90000"/>
              </a:lnSpc>
              <a:spcBef>
                <a:spcPts val="1400"/>
              </a:spcBef>
              <a:spcAft>
                <a:spcPts val="0"/>
              </a:spcAft>
              <a:buClr>
                <a:schemeClr val="accent1"/>
              </a:buClr>
              <a:buSzPts val="3600"/>
              <a:buFont typeface="Calibri"/>
              <a:buNone/>
            </a:pPr>
            <a:r>
              <a:t/>
            </a:r>
            <a:endParaRPr b="0" i="0" sz="3600" u="none">
              <a:solidFill>
                <a:srgbClr val="404040"/>
              </a:solidFill>
              <a:latin typeface="Calibri"/>
              <a:ea typeface="Calibri"/>
              <a:cs typeface="Calibri"/>
              <a:sym typeface="Calibri"/>
            </a:endParaRPr>
          </a:p>
          <a:p>
            <a:pPr indent="-90487" lvl="0" marL="90487" marR="0" rtl="0" algn="l">
              <a:lnSpc>
                <a:spcPct val="90000"/>
              </a:lnSpc>
              <a:spcBef>
                <a:spcPts val="1400"/>
              </a:spcBef>
              <a:spcAft>
                <a:spcPts val="0"/>
              </a:spcAft>
              <a:buClr>
                <a:schemeClr val="accent1"/>
              </a:buClr>
              <a:buSzPts val="3600"/>
              <a:buFont typeface="Calibri"/>
              <a:buNone/>
            </a:pPr>
            <a:r>
              <a:rPr b="0" i="0" lang="en-US" sz="3600" u="none">
                <a:solidFill>
                  <a:srgbClr val="404040"/>
                </a:solidFill>
                <a:latin typeface="Calibri"/>
                <a:ea typeface="Calibri"/>
                <a:cs typeface="Calibri"/>
                <a:sym typeface="Calibri"/>
              </a:rPr>
              <a:t>* Temel Formüldeki Zamanla formülü kullanılarak zaman maliyeti hesaplanır.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title"/>
          </p:nvPr>
        </p:nvSpPr>
        <p:spPr>
          <a:xfrm>
            <a:off x="628650" y="139700"/>
            <a:ext cx="7254875" cy="10826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Ayrıntı modeli</a:t>
            </a:r>
            <a:endParaRPr/>
          </a:p>
        </p:txBody>
      </p:sp>
      <p:sp>
        <p:nvSpPr>
          <p:cNvPr id="441" name="Google Shape;441;p6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Temel ve ara modele ek olarak iki özellik taşır.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Aşama ile ilgili işgücü katsayıları: her aşama için (planlama, analiz, tasarım, geliştirme, test etme) farklı katsayılar, karmaşıklık belirler</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Üç düzey ürün sıra düzeni: yazılım maliyet kestiriminde</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Modül</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Altsistem</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Sistem</a:t>
            </a:r>
            <a:endParaRPr/>
          </a:p>
          <a:p>
            <a:pPr indent="-90487" lvl="0" marL="90487" marR="0" rtl="0" algn="l">
              <a:lnSpc>
                <a:spcPct val="90000"/>
              </a:lnSpc>
              <a:spcBef>
                <a:spcPts val="16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Sıra düzenini dikkate alır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3"/>
          <p:cNvPicPr preferRelativeResize="0"/>
          <p:nvPr/>
        </p:nvPicPr>
        <p:blipFill rotWithShape="1">
          <a:blip r:embed="rId3">
            <a:alphaModFix/>
          </a:blip>
          <a:srcRect b="0" l="0" r="0" t="0"/>
          <a:stretch/>
        </p:blipFill>
        <p:spPr>
          <a:xfrm>
            <a:off x="414337" y="765175"/>
            <a:ext cx="8315325" cy="5327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4"/>
          <p:cNvSpPr txBox="1"/>
          <p:nvPr/>
        </p:nvSpPr>
        <p:spPr>
          <a:xfrm>
            <a:off x="468312" y="1412875"/>
            <a:ext cx="7848600" cy="341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A222A"/>
              </a:buClr>
              <a:buSzPts val="1800"/>
              <a:buFont typeface="Arial"/>
              <a:buNone/>
            </a:pPr>
            <a:r>
              <a:rPr b="1" i="0" lang="en-US" sz="1800" u="none">
                <a:solidFill>
                  <a:srgbClr val="1A222A"/>
                </a:solidFill>
                <a:latin typeface="Arial"/>
                <a:ea typeface="Arial"/>
                <a:cs typeface="Arial"/>
                <a:sym typeface="Arial"/>
              </a:rPr>
              <a:t>Örnek: Önceki sayfadaki tabloya göre KLOC 7816 ve C=3 ise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rgbClr val="1A222A"/>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rgbClr val="1A222A"/>
              </a:solidFill>
              <a:latin typeface="Arial"/>
              <a:ea typeface="Arial"/>
              <a:cs typeface="Arial"/>
              <a:sym typeface="Arial"/>
            </a:endParaRPr>
          </a:p>
          <a:p>
            <a:pPr indent="0" lvl="0" marL="0" marR="0" rtl="0" algn="l">
              <a:lnSpc>
                <a:spcPct val="100000"/>
              </a:lnSpc>
              <a:spcBef>
                <a:spcPts val="0"/>
              </a:spcBef>
              <a:spcAft>
                <a:spcPts val="0"/>
              </a:spcAft>
              <a:buClr>
                <a:srgbClr val="1A222A"/>
              </a:buClr>
              <a:buSzPts val="1800"/>
              <a:buFont typeface="Arial"/>
              <a:buNone/>
            </a:pPr>
            <a:r>
              <a:rPr b="0" i="0" lang="en-US" sz="1800" u="none">
                <a:solidFill>
                  <a:srgbClr val="1A222A"/>
                </a:solidFill>
                <a:latin typeface="Arial"/>
                <a:ea typeface="Arial"/>
                <a:cs typeface="Arial"/>
                <a:sym typeface="Arial"/>
              </a:rPr>
              <a:t>Emek = 3.0 x (KLOC)1.12 x EAF</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rgbClr val="1A222A"/>
                </a:solidFill>
                <a:latin typeface="Arial"/>
                <a:ea typeface="Arial"/>
                <a:cs typeface="Arial"/>
                <a:sym typeface="Arial"/>
              </a:rPr>
              <a:t>Emek = 3.0 x (7816)1.12  x 1,23 = 36,9 adam-ay</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rgbClr val="1A222A"/>
                </a:solidFill>
                <a:latin typeface="Arial"/>
                <a:ea typeface="Arial"/>
                <a:cs typeface="Arial"/>
                <a:sym typeface="Arial"/>
              </a:rPr>
              <a:t>Takvim= 2.5 x Emek 0,38= 2.5 x 36,90,38 = 9,84 ay (Geliştirme Zamanı)</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rgbClr val="1A222A"/>
                </a:solidFill>
                <a:latin typeface="Arial"/>
                <a:ea typeface="Arial"/>
                <a:cs typeface="Arial"/>
                <a:sym typeface="Arial"/>
              </a:rPr>
              <a:t>N = Emek  / Geliştirme Zamanı › (N: ortalama personel sayısı)</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rgbClr val="1A222A"/>
                </a:solidFill>
                <a:latin typeface="Arial"/>
                <a:ea typeface="Arial"/>
                <a:cs typeface="Arial"/>
                <a:sym typeface="Arial"/>
              </a:rPr>
              <a:t>N = 36,9 / 9,84 = 3,75 – 4 kişi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5"/>
          <p:cNvSpPr txBox="1"/>
          <p:nvPr>
            <p:ph type="title"/>
          </p:nvPr>
        </p:nvSpPr>
        <p:spPr>
          <a:xfrm>
            <a:off x="971550" y="209550"/>
            <a:ext cx="6751637" cy="7778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Proje Ekip Yapısı Oluşturma</a:t>
            </a:r>
            <a:endParaRPr/>
          </a:p>
        </p:txBody>
      </p:sp>
      <p:sp>
        <p:nvSpPr>
          <p:cNvPr id="457" name="Google Shape;457;p65"/>
          <p:cNvSpPr txBox="1"/>
          <p:nvPr>
            <p:ph idx="1" type="body"/>
          </p:nvPr>
        </p:nvSpPr>
        <p:spPr>
          <a:xfrm>
            <a:off x="900112" y="170021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PANDA proje Ekip yapısı temel olarak her proje biriminin doğrudan proje yönetimine bağlı olarak çalışması ve işlevsel bölümlenme esasına göre oluşturulur. Temel bileşenler</a:t>
            </a:r>
            <a:endParaRPr/>
          </a:p>
          <a:p>
            <a:pPr indent="-182561" lvl="1" marL="382587" marR="0" rtl="0" algn="l">
              <a:lnSpc>
                <a:spcPct val="90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Denetim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Yönetim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Kalite Yönetim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Proje Ofisi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Teknik Destek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Yazılım Üretim Eşgüdüm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Eğitim Birimi</a:t>
            </a:r>
            <a:endParaRPr/>
          </a:p>
          <a:p>
            <a:pPr indent="-182561" lvl="1" marL="382587" marR="0" rtl="0" algn="l">
              <a:lnSpc>
                <a:spcPct val="90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Uygulama Destek Birimi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ph type="title"/>
          </p:nvPr>
        </p:nvSpPr>
        <p:spPr>
          <a:xfrm>
            <a:off x="911225" y="25400"/>
            <a:ext cx="7454900" cy="10826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Yüklenici Proje Ekip Yapısı</a:t>
            </a:r>
            <a:endParaRPr/>
          </a:p>
        </p:txBody>
      </p:sp>
      <p:sp>
        <p:nvSpPr>
          <p:cNvPr id="463" name="Google Shape;463;p66"/>
          <p:cNvSpPr txBox="1"/>
          <p:nvPr>
            <p:ph idx="1" type="body"/>
          </p:nvPr>
        </p:nvSpPr>
        <p:spPr>
          <a:xfrm>
            <a:off x="822325" y="2060575"/>
            <a:ext cx="7543800" cy="4022725"/>
          </a:xfrm>
          <a:prstGeom prst="rect">
            <a:avLst/>
          </a:prstGeom>
          <a:noFill/>
          <a:ln>
            <a:noFill/>
          </a:ln>
        </p:spPr>
        <p:txBody>
          <a:bodyPr anchorCtr="0" anchor="t" bIns="45700" lIns="0" spcFirstLastPara="1" rIns="0" wrap="square" tIns="45700">
            <a:noAutofit/>
          </a:bodyPr>
          <a:lstStyle/>
          <a:p>
            <a:pPr indent="-127000" lvl="0" marL="90487" marR="0" rtl="0" algn="just">
              <a:lnSpc>
                <a:spcPct val="90000"/>
              </a:lnSpc>
              <a:spcBef>
                <a:spcPts val="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Proje Denetim Birimi: </a:t>
            </a:r>
            <a:r>
              <a:rPr b="0" i="0" lang="en-US" sz="2000" u="none">
                <a:solidFill>
                  <a:srgbClr val="404040"/>
                </a:solidFill>
                <a:latin typeface="Calibri"/>
                <a:ea typeface="Calibri"/>
                <a:cs typeface="Calibri"/>
                <a:sym typeface="Calibri"/>
              </a:rPr>
              <a:t>En üst düzey yönetimlerin proje ile ilgisinin sürekli sıcak tutulması ve onların projeye dahil edilmesi</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Proje Yönetim Birimi: </a:t>
            </a:r>
            <a:r>
              <a:rPr b="0" i="0" lang="en-US" sz="2000" u="none">
                <a:solidFill>
                  <a:srgbClr val="404040"/>
                </a:solidFill>
                <a:latin typeface="Calibri"/>
                <a:ea typeface="Calibri"/>
                <a:cs typeface="Calibri"/>
                <a:sym typeface="Calibri"/>
              </a:rPr>
              <a:t>Proje yönetiminden en üst düzeyde sorumlu birim. Proje boyutuna göre bir yada daha çok yöneticiden oluşur.</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Kalite Yönetim Birimi: </a:t>
            </a:r>
            <a:r>
              <a:rPr b="0" i="0" lang="en-US" sz="2000" u="none">
                <a:solidFill>
                  <a:srgbClr val="404040"/>
                </a:solidFill>
                <a:latin typeface="Calibri"/>
                <a:ea typeface="Calibri"/>
                <a:cs typeface="Calibri"/>
                <a:sym typeface="Calibri"/>
              </a:rPr>
              <a:t>Projenin amacına uygunluğunu üretim süreci boyunca denetler ve onaylar</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Proje Ofisi: </a:t>
            </a:r>
            <a:r>
              <a:rPr b="0" i="0" lang="en-US" sz="2000" u="none">
                <a:solidFill>
                  <a:srgbClr val="404040"/>
                </a:solidFill>
                <a:latin typeface="Calibri"/>
                <a:ea typeface="Calibri"/>
                <a:cs typeface="Calibri"/>
                <a:sym typeface="Calibri"/>
              </a:rPr>
              <a:t>Her türlü yönetimsel işlerden(yazışma, personel izleme) sorumlu birimdir.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7"/>
          <p:cNvSpPr txBox="1"/>
          <p:nvPr>
            <p:ph type="title"/>
          </p:nvPr>
        </p:nvSpPr>
        <p:spPr>
          <a:xfrm>
            <a:off x="628650" y="17462"/>
            <a:ext cx="7886700" cy="1325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Yüklenici Proje Ekip Yapısı</a:t>
            </a:r>
            <a:endParaRPr/>
          </a:p>
        </p:txBody>
      </p:sp>
      <p:sp>
        <p:nvSpPr>
          <p:cNvPr id="469" name="Google Shape;469;p6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just">
              <a:lnSpc>
                <a:spcPct val="90000"/>
              </a:lnSpc>
              <a:spcBef>
                <a:spcPts val="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Teknik Destek Birimi: </a:t>
            </a:r>
            <a:r>
              <a:rPr b="0" i="0" lang="en-US" sz="2000" u="none">
                <a:solidFill>
                  <a:srgbClr val="404040"/>
                </a:solidFill>
                <a:latin typeface="Calibri"/>
                <a:ea typeface="Calibri"/>
                <a:cs typeface="Calibri"/>
                <a:sym typeface="Calibri"/>
              </a:rPr>
              <a:t>Donanım, İşletim sistemi, Veri tabanı gibi teknik destek</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Yazılım Üretim Eşgüdüm Birimi: </a:t>
            </a:r>
            <a:r>
              <a:rPr b="0" i="0" lang="en-US" sz="2000" u="none">
                <a:solidFill>
                  <a:srgbClr val="404040"/>
                </a:solidFill>
                <a:latin typeface="Calibri"/>
                <a:ea typeface="Calibri"/>
                <a:cs typeface="Calibri"/>
                <a:sym typeface="Calibri"/>
              </a:rPr>
              <a:t>Yazılım Üretim Ekiplerinden oluşur(4-7 kişilik sayı fazla artmaz). Eğer birden fazla yazılım Üretim Ekibi varsa Ortak uygulama yazılım parçalarının geliştirilmesinden sorumlu Yazılım Destek Ekibi de olur.</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Eğitim Birimi: </a:t>
            </a:r>
            <a:r>
              <a:rPr b="0" i="0" lang="en-US" sz="2000" u="none">
                <a:solidFill>
                  <a:srgbClr val="404040"/>
                </a:solidFill>
                <a:latin typeface="Calibri"/>
                <a:ea typeface="Calibri"/>
                <a:cs typeface="Calibri"/>
                <a:sym typeface="Calibri"/>
              </a:rPr>
              <a:t>Proje ile ilgili her türlü eğitimden sorumludur.</a:t>
            </a:r>
            <a:endParaRPr/>
          </a:p>
          <a:p>
            <a:pPr indent="-127000" lvl="0" marL="90487" marR="0" rtl="0" algn="just">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Uygulama Destek Birimi: </a:t>
            </a:r>
            <a:r>
              <a:rPr b="0" i="0" lang="en-US" sz="2000" u="none">
                <a:solidFill>
                  <a:srgbClr val="404040"/>
                </a:solidFill>
                <a:latin typeface="Calibri"/>
                <a:ea typeface="Calibri"/>
                <a:cs typeface="Calibri"/>
                <a:sym typeface="Calibri"/>
              </a:rPr>
              <a:t>Uygulama anında destek. (mesela telefonla)</a:t>
            </a:r>
            <a:endParaRPr/>
          </a:p>
          <a:p>
            <a:pPr indent="0" lvl="0" marL="90488"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ph type="title"/>
          </p:nvPr>
        </p:nvSpPr>
        <p:spPr>
          <a:xfrm>
            <a:off x="628650" y="-100012"/>
            <a:ext cx="7886700" cy="13255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İş Sahibi Proje Ekip Yapısı</a:t>
            </a:r>
            <a:endParaRPr/>
          </a:p>
        </p:txBody>
      </p:sp>
      <p:sp>
        <p:nvSpPr>
          <p:cNvPr id="475" name="Google Shape;475;p68"/>
          <p:cNvSpPr txBox="1"/>
          <p:nvPr>
            <p:ph idx="1" type="body"/>
          </p:nvPr>
        </p:nvSpPr>
        <p:spPr>
          <a:xfrm>
            <a:off x="900112" y="1690687"/>
            <a:ext cx="7886700" cy="43513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Proje Eşgüdüm Birimi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Kalite Yönetim Birimi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Proje Ofisi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Teknik Altyapı izleme birimi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Yazılım Üretim İzleme Birimi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Eğitim İzleme Birimi</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Kullanıcı Eşgüdüm Birimi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55650" y="207962"/>
            <a:ext cx="6883400" cy="84455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Donanım Kaynakları</a:t>
            </a:r>
            <a:endParaRPr/>
          </a:p>
        </p:txBody>
      </p:sp>
      <p:sp>
        <p:nvSpPr>
          <p:cNvPr id="184" name="Google Shape;184;p24"/>
          <p:cNvSpPr txBox="1"/>
          <p:nvPr>
            <p:ph idx="1" type="body"/>
          </p:nvPr>
        </p:nvSpPr>
        <p:spPr>
          <a:xfrm>
            <a:off x="755650" y="1474787"/>
            <a:ext cx="8137525" cy="4752975"/>
          </a:xfrm>
          <a:prstGeom prst="rect">
            <a:avLst/>
          </a:prstGeom>
          <a:noFill/>
          <a:ln>
            <a:noFill/>
          </a:ln>
        </p:spPr>
        <p:txBody>
          <a:bodyPr anchorCtr="0" anchor="t" bIns="45700" lIns="0" spcFirstLastPara="1" rIns="0" wrap="square" tIns="45700">
            <a:noAutofit/>
          </a:bodyPr>
          <a:lstStyle/>
          <a:p>
            <a:pPr indent="-127000" lvl="0" marL="90487" marR="0" rtl="0" algn="just">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Günümüzde daha çok açık sistem mimarisi tercih edilmektedir.</a:t>
            </a:r>
            <a:endParaRPr/>
          </a:p>
          <a:p>
            <a:pPr indent="-127000" lvl="0" marL="90487" marR="0" rtl="0" algn="just">
              <a:lnSpc>
                <a:spcPct val="90000"/>
              </a:lnSpc>
              <a:spcBef>
                <a:spcPts val="2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Donanım Kaynakları:</a:t>
            </a:r>
            <a:endParaRPr/>
          </a:p>
          <a:p>
            <a:pPr indent="-182561" lvl="1" marL="382587" marR="0" rtl="0" algn="just">
              <a:lnSpc>
                <a:spcPct val="90000"/>
              </a:lnSpc>
              <a:spcBef>
                <a:spcPts val="4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Ana Bilgisayarlar</a:t>
            </a:r>
            <a:endParaRPr/>
          </a:p>
          <a:p>
            <a:pPr indent="-182561" lvl="1" marL="382587" marR="0" rtl="0" algn="just">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Sunucular (Web, E-posta, Veri Tabanı)</a:t>
            </a:r>
            <a:endParaRPr/>
          </a:p>
          <a:p>
            <a:pPr indent="-182561" lvl="1" marL="382587" marR="0" rtl="0" algn="just">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Kullanıcı Bilgisayarları (PC)</a:t>
            </a:r>
            <a:endParaRPr/>
          </a:p>
          <a:p>
            <a:pPr indent="-182561" lvl="1" marL="382587" marR="0" rtl="0" algn="just">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Yerel Alan Ağı (LAN) Alt Yapısı</a:t>
            </a:r>
            <a:endParaRPr/>
          </a:p>
          <a:p>
            <a:pPr indent="-182561" lvl="1" marL="382587" marR="0" rtl="0" algn="just">
              <a:lnSpc>
                <a:spcPct val="90000"/>
              </a:lnSpc>
              <a:spcBef>
                <a:spcPts val="600"/>
              </a:spcBef>
              <a:spcAft>
                <a:spcPts val="0"/>
              </a:spcAft>
              <a:buClr>
                <a:schemeClr val="accent1"/>
              </a:buClr>
              <a:buSzPts val="1800"/>
              <a:buFont typeface="Calibri"/>
              <a:buChar char="◦"/>
            </a:pPr>
            <a:r>
              <a:rPr b="0" i="0" lang="en-US" sz="1800" u="none" cap="none" strike="noStrike">
                <a:solidFill>
                  <a:srgbClr val="373187"/>
                </a:solidFill>
                <a:latin typeface="Calibri"/>
                <a:ea typeface="Calibri"/>
                <a:cs typeface="Calibri"/>
                <a:sym typeface="Calibri"/>
              </a:rPr>
              <a:t>Geniş Alan Ağı (WAN) Alt Yapısı</a:t>
            </a:r>
            <a:endParaRPr/>
          </a:p>
          <a:p>
            <a:pPr indent="-127000" lvl="0" marL="90487" marR="0" rtl="0" algn="just">
              <a:lnSpc>
                <a:spcPct val="90000"/>
              </a:lnSpc>
              <a:spcBef>
                <a:spcPts val="21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Yazılımın geliştirileceği ortam, gerçek kullanım ortamı dışında olmalıdır.</a:t>
            </a:r>
            <a:endParaRPr/>
          </a:p>
          <a:p>
            <a:pPr indent="-127000" lvl="0" marL="90487" marR="0" rtl="0" algn="just">
              <a:lnSpc>
                <a:spcPct val="90000"/>
              </a:lnSpc>
              <a:spcBef>
                <a:spcPts val="22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Öte yandan, geliştirme ve uygulama ortamlarının aynı konfigürasyonda olmaları, ileride kurulum sırasında ortaya çıkabilecek taşıma sorunlarını büyük ölçüde giderecektir.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descr="Sunu denetim listesi ana hat" id="480" name="Google Shape;480;p69"/>
          <p:cNvPicPr preferRelativeResize="0"/>
          <p:nvPr/>
        </p:nvPicPr>
        <p:blipFill rotWithShape="1">
          <a:blip r:embed="rId3">
            <a:alphaModFix/>
          </a:blip>
          <a:srcRect b="0" l="0" r="0" t="0"/>
          <a:stretch/>
        </p:blipFill>
        <p:spPr>
          <a:xfrm>
            <a:off x="4067944" y="908720"/>
            <a:ext cx="1152128" cy="1152128"/>
          </a:xfrm>
          <a:prstGeom prst="rect">
            <a:avLst/>
          </a:prstGeom>
          <a:noFill/>
          <a:ln>
            <a:noFill/>
          </a:ln>
        </p:spPr>
      </p:pic>
      <p:sp>
        <p:nvSpPr>
          <p:cNvPr id="481" name="Google Shape;481;p69"/>
          <p:cNvSpPr/>
          <p:nvPr/>
        </p:nvSpPr>
        <p:spPr>
          <a:xfrm>
            <a:off x="1908175" y="2492375"/>
            <a:ext cx="5472112" cy="1657350"/>
          </a:xfrm>
          <a:prstGeom prst="roundRect">
            <a:avLst>
              <a:gd fmla="val 16667" name="adj"/>
            </a:avLst>
          </a:prstGeom>
          <a:solidFill>
            <a:srgbClr val="97DB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0"/>
              <a:buFont typeface="Calibri"/>
              <a:buNone/>
            </a:pPr>
            <a:r>
              <a:rPr b="0" i="0" lang="en-US" sz="6000" u="none">
                <a:solidFill>
                  <a:srgbClr val="FFFFFF"/>
                </a:solidFill>
                <a:latin typeface="Calibri"/>
                <a:ea typeface="Calibri"/>
                <a:cs typeface="Calibri"/>
                <a:sym typeface="Calibri"/>
              </a:rPr>
              <a:t>TEŞEKKÜRLER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5"/>
          <p:cNvPicPr preferRelativeResize="0"/>
          <p:nvPr/>
        </p:nvPicPr>
        <p:blipFill rotWithShape="1">
          <a:blip r:embed="rId3">
            <a:alphaModFix/>
          </a:blip>
          <a:srcRect b="0" l="0" r="0" t="0"/>
          <a:stretch/>
        </p:blipFill>
        <p:spPr>
          <a:xfrm>
            <a:off x="817562" y="1268412"/>
            <a:ext cx="7472362" cy="4608512"/>
          </a:xfrm>
          <a:prstGeom prst="rect">
            <a:avLst/>
          </a:prstGeom>
          <a:noFill/>
          <a:ln>
            <a:noFill/>
          </a:ln>
        </p:spPr>
      </p:pic>
      <p:sp>
        <p:nvSpPr>
          <p:cNvPr id="191" name="Google Shape;191;p25"/>
          <p:cNvSpPr txBox="1"/>
          <p:nvPr/>
        </p:nvSpPr>
        <p:spPr>
          <a:xfrm>
            <a:off x="828675" y="765175"/>
            <a:ext cx="74168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Donanım Kaynakları</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900112" y="115887"/>
            <a:ext cx="6664325" cy="79216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Yazılım Kaynakları</a:t>
            </a:r>
            <a:endParaRPr/>
          </a:p>
        </p:txBody>
      </p:sp>
      <p:sp>
        <p:nvSpPr>
          <p:cNvPr id="198" name="Google Shape;198;p26"/>
          <p:cNvSpPr txBox="1"/>
          <p:nvPr>
            <p:ph idx="1" type="body"/>
          </p:nvPr>
        </p:nvSpPr>
        <p:spPr>
          <a:xfrm>
            <a:off x="900112" y="1916112"/>
            <a:ext cx="7772400" cy="2449512"/>
          </a:xfrm>
          <a:prstGeom prst="rect">
            <a:avLst/>
          </a:prstGeom>
          <a:noFill/>
          <a:ln>
            <a:noFill/>
          </a:ln>
        </p:spPr>
        <p:txBody>
          <a:bodyPr anchorCtr="0" anchor="t" bIns="45700" lIns="0" spcFirstLastPara="1" rIns="0" wrap="square" tIns="45700">
            <a:noAutofit/>
          </a:bodyPr>
          <a:lstStyle/>
          <a:p>
            <a:pPr indent="-127000" lvl="0" marL="90487" marR="0" rtl="0" algn="just">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Büyük ölçekte otomatik hale getirilmiş ve bilgisayar destekli olarak kullanılmaktadır.</a:t>
            </a:r>
            <a:endParaRPr/>
          </a:p>
          <a:p>
            <a:pPr indent="-127000" lvl="0" marL="90487" marR="0" rtl="0" algn="just">
              <a:lnSpc>
                <a:spcPct val="90000"/>
              </a:lnSpc>
              <a:spcBef>
                <a:spcPts val="26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Bilgisayar Destekli Tasarım</a:t>
            </a:r>
            <a:r>
              <a:rPr b="0" i="0" lang="en-US" sz="2000" u="none">
                <a:solidFill>
                  <a:srgbClr val="404040"/>
                </a:solidFill>
                <a:latin typeface="Calibri"/>
                <a:ea typeface="Calibri"/>
                <a:cs typeface="Calibri"/>
                <a:sym typeface="Calibri"/>
              </a:rPr>
              <a:t> (CAD) ve </a:t>
            </a:r>
            <a:r>
              <a:rPr b="0" i="0" lang="en-US" sz="2000" u="none">
                <a:solidFill>
                  <a:srgbClr val="373187"/>
                </a:solidFill>
                <a:latin typeface="Calibri"/>
                <a:ea typeface="Calibri"/>
                <a:cs typeface="Calibri"/>
                <a:sym typeface="Calibri"/>
              </a:rPr>
              <a:t>Bilgisayar Destekli Mühendislik</a:t>
            </a:r>
            <a:r>
              <a:rPr b="0" i="0" lang="en-US" sz="2000" u="none">
                <a:solidFill>
                  <a:srgbClr val="404040"/>
                </a:solidFill>
                <a:latin typeface="Calibri"/>
                <a:ea typeface="Calibri"/>
                <a:cs typeface="Calibri"/>
                <a:sym typeface="Calibri"/>
              </a:rPr>
              <a:t> (CASE) araçları olarak bilinmektedirler.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CAD - Computer Aided Design Acronym, Technology Concept Background Stock  Illustration - Illustration of industrial, files: 219767807" id="203" name="Google Shape;203;p27"/>
          <p:cNvPicPr preferRelativeResize="0"/>
          <p:nvPr/>
        </p:nvPicPr>
        <p:blipFill rotWithShape="1">
          <a:blip r:embed="rId3">
            <a:alphaModFix/>
          </a:blip>
          <a:srcRect b="0" l="0" r="0" t="0"/>
          <a:stretch/>
        </p:blipFill>
        <p:spPr>
          <a:xfrm>
            <a:off x="468312" y="692150"/>
            <a:ext cx="3581400" cy="3582987"/>
          </a:xfrm>
          <a:prstGeom prst="rect">
            <a:avLst/>
          </a:prstGeom>
          <a:noFill/>
          <a:ln>
            <a:noFill/>
          </a:ln>
        </p:spPr>
      </p:pic>
      <p:pic>
        <p:nvPicPr>
          <p:cNvPr id="204" name="Google Shape;204;p27"/>
          <p:cNvPicPr preferRelativeResize="0"/>
          <p:nvPr/>
        </p:nvPicPr>
        <p:blipFill rotWithShape="1">
          <a:blip r:embed="rId4">
            <a:alphaModFix/>
          </a:blip>
          <a:srcRect b="0" l="0" r="0" t="0"/>
          <a:stretch/>
        </p:blipFill>
        <p:spPr>
          <a:xfrm>
            <a:off x="4859337" y="692150"/>
            <a:ext cx="3529012" cy="3582987"/>
          </a:xfrm>
          <a:prstGeom prst="rect">
            <a:avLst/>
          </a:prstGeom>
          <a:noFill/>
          <a:ln>
            <a:noFill/>
          </a:ln>
        </p:spPr>
      </p:pic>
      <p:pic>
        <p:nvPicPr>
          <p:cNvPr id="205" name="Google Shape;205;p27"/>
          <p:cNvPicPr preferRelativeResize="0"/>
          <p:nvPr/>
        </p:nvPicPr>
        <p:blipFill rotWithShape="1">
          <a:blip r:embed="rId5">
            <a:alphaModFix/>
          </a:blip>
          <a:srcRect b="0" l="0" r="0" t="0"/>
          <a:stretch/>
        </p:blipFill>
        <p:spPr>
          <a:xfrm>
            <a:off x="139700" y="3876675"/>
            <a:ext cx="8858250" cy="3255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55650" y="0"/>
            <a:ext cx="6900862" cy="98107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Yazılım Kaynakları</a:t>
            </a:r>
            <a:endParaRPr/>
          </a:p>
        </p:txBody>
      </p:sp>
      <p:sp>
        <p:nvSpPr>
          <p:cNvPr id="212" name="Google Shape;212;p28"/>
          <p:cNvSpPr txBox="1"/>
          <p:nvPr>
            <p:ph idx="1" type="body"/>
          </p:nvPr>
        </p:nvSpPr>
        <p:spPr>
          <a:xfrm>
            <a:off x="687387" y="1341437"/>
            <a:ext cx="8132762" cy="4968875"/>
          </a:xfrm>
          <a:prstGeom prst="rect">
            <a:avLst/>
          </a:prstGeom>
          <a:noFill/>
          <a:ln>
            <a:noFill/>
          </a:ln>
        </p:spPr>
        <p:txBody>
          <a:bodyPr anchorCtr="0" anchor="t" bIns="45700" lIns="0" spcFirstLastPara="1" rIns="0" wrap="square" tIns="45700">
            <a:noAutofit/>
          </a:bodyPr>
          <a:lstStyle/>
          <a:p>
            <a:pPr indent="-127000" lvl="0" marL="90487" marR="0" rtl="0" algn="just">
              <a:lnSpc>
                <a:spcPct val="95000"/>
              </a:lnSpc>
              <a:spcBef>
                <a:spcPts val="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İş sistemleri planlama araçları</a:t>
            </a:r>
            <a:endParaRPr/>
          </a:p>
          <a:p>
            <a:pPr indent="-182561" lvl="1" marL="382587" marR="0" rtl="0" algn="just">
              <a:lnSpc>
                <a:spcPct val="95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İş akış yapısının üst modelinin üretilmesinde kullanılır. </a:t>
            </a:r>
            <a:endParaRPr/>
          </a:p>
          <a:p>
            <a:pPr indent="-182561" lvl="1" marL="382587" marR="0" rtl="0" algn="just">
              <a:lnSpc>
                <a:spcPct val="95000"/>
              </a:lnSpc>
              <a:spcBef>
                <a:spcPts val="6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Bilgi akışı, bilgi yapısı iş birimlerindeki tıkanıklıklar bu araçlar kanalıyla ortaya çıkarılır. </a:t>
            </a:r>
            <a:endParaRPr/>
          </a:p>
          <a:p>
            <a:pPr indent="-127000" lvl="0" marL="90487" marR="0" rtl="0" algn="just">
              <a:lnSpc>
                <a:spcPct val="95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Proje yönetim araçları</a:t>
            </a:r>
            <a:endParaRPr/>
          </a:p>
          <a:p>
            <a:pPr indent="-182561" lvl="1" marL="382587" marR="0" rtl="0" algn="just">
              <a:lnSpc>
                <a:spcPct val="95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Yönetici tarafından, projede yapılan işlerin izlenmesi, kaynak ataması, proje iş yapısının üretilmesi, gözlenen değerlerin işlenmesini sağlayan araçlar.</a:t>
            </a:r>
            <a:endParaRPr/>
          </a:p>
          <a:p>
            <a:pPr indent="-127000" lvl="0" marL="90487" marR="0" rtl="0" algn="just">
              <a:lnSpc>
                <a:spcPct val="95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Analiz ve tasarım araçları</a:t>
            </a:r>
            <a:endParaRPr/>
          </a:p>
          <a:p>
            <a:pPr indent="-182561" lvl="1" marL="382587" marR="0" rtl="0" algn="just">
              <a:lnSpc>
                <a:spcPct val="95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Kullanılan modelleme tekniklerini ayrı ayrı ya da bütünleşik olarak uygulayan araçlar. Üretilen modelin kalitesinin ölçülmesi</a:t>
            </a:r>
            <a:endParaRPr/>
          </a:p>
          <a:p>
            <a:pPr indent="-127000" lvl="0" marL="90487" marR="0" rtl="0" algn="just">
              <a:lnSpc>
                <a:spcPct val="95000"/>
              </a:lnSpc>
              <a:spcBef>
                <a:spcPts val="1200"/>
              </a:spcBef>
              <a:spcAft>
                <a:spcPts val="0"/>
              </a:spcAft>
              <a:buClr>
                <a:schemeClr val="accent1"/>
              </a:buClr>
              <a:buSzPts val="2000"/>
              <a:buFont typeface="Calibri"/>
              <a:buChar char=" "/>
            </a:pPr>
            <a:r>
              <a:rPr b="0" i="0" lang="en-US" sz="2000" u="none">
                <a:solidFill>
                  <a:schemeClr val="accent2"/>
                </a:solidFill>
                <a:latin typeface="Calibri"/>
                <a:ea typeface="Calibri"/>
                <a:cs typeface="Calibri"/>
                <a:sym typeface="Calibri"/>
              </a:rPr>
              <a:t>Programlama araçları</a:t>
            </a:r>
            <a:endParaRPr/>
          </a:p>
          <a:p>
            <a:pPr indent="-182561" lvl="1" marL="382587" marR="0" rtl="0" algn="just">
              <a:lnSpc>
                <a:spcPct val="95000"/>
              </a:lnSpc>
              <a:spcBef>
                <a:spcPts val="400"/>
              </a:spcBef>
              <a:spcAft>
                <a:spcPts val="0"/>
              </a:spcAft>
              <a:buClr>
                <a:schemeClr val="accent1"/>
              </a:buClr>
              <a:buSzPts val="1800"/>
              <a:buFont typeface="Calibri"/>
              <a:buChar char="◦"/>
            </a:pPr>
            <a:r>
              <a:rPr b="0" i="0" lang="en-US" sz="1800" u="none" cap="none" strike="noStrike">
                <a:solidFill>
                  <a:srgbClr val="404040"/>
                </a:solidFill>
                <a:latin typeface="Calibri"/>
                <a:ea typeface="Calibri"/>
                <a:cs typeface="Calibri"/>
                <a:sym typeface="Calibri"/>
              </a:rPr>
              <a:t>Derleyiciler, nesne-tabanlı programlama araçları, görsel programlama platformları.</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Geçmişe bakış">
  <a:themeElements>
    <a:clrScheme name="Geçmişe bakış">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