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Open Sans"/>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regular.fntdata"/><Relationship Id="rId47" Type="http://schemas.openxmlformats.org/officeDocument/2006/relationships/slide" Target="slides/slide43.xml"/><Relationship Id="rId49" Type="http://schemas.openxmlformats.org/officeDocument/2006/relationships/font" Target="fonts/Open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OpenSans-boldItalic.fntdata"/><Relationship Id="rId5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 name="Google Shape;21;p2"/>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1"/>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2"/>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3"/>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81000" lvl="1" marL="914400" algn="l">
              <a:lnSpc>
                <a:spcPct val="90000"/>
              </a:lnSpc>
              <a:spcBef>
                <a:spcPts val="500"/>
              </a:spcBef>
              <a:spcAft>
                <a:spcPts val="0"/>
              </a:spcAft>
              <a:buSzPts val="2400"/>
              <a:buFont typeface="Courier New"/>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Font typeface="Courier New"/>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4"/>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6"/>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8"/>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o"/>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o"/>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9"/>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0"/>
          <p:cNvSpPr/>
          <p:nvPr>
            <p:ph idx="2" type="pic"/>
          </p:nvPr>
        </p:nvSpPr>
        <p:spPr>
          <a:xfrm>
            <a:off x="5183188" y="987425"/>
            <a:ext cx="6172200" cy="4873625"/>
          </a:xfrm>
          <a:prstGeom prst="rect">
            <a:avLst/>
          </a:prstGeom>
          <a:noFill/>
          <a:ln>
            <a:noFill/>
          </a:ln>
        </p:spPr>
      </p:sp>
      <p:sp>
        <p:nvSpPr>
          <p:cNvPr id="71" name="Google Shape;71;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0"/>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44951" y="-418135"/>
            <a:ext cx="11929296" cy="6782736"/>
            <a:chOff x="-44951" y="-418135"/>
            <a:chExt cx="11929296" cy="6782736"/>
          </a:xfrm>
        </p:grpSpPr>
        <p:sp>
          <p:nvSpPr>
            <p:cNvPr id="7" name="Google Shape;7;p1"/>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 name="Google Shape;8;p1"/>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 name="Google Shape;9;p1"/>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 name="Google Shape;10;p1"/>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1" name="Google Shape;11;p1"/>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 name="Google Shape;12;p1"/>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3" name="Google Shape;13;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1"/>
              </a:buClr>
              <a:buSzPts val="2800"/>
              <a:buFont typeface="Quattrocento Sans"/>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accent1"/>
              </a:buClr>
              <a:buSzPts val="2400"/>
              <a:buFont typeface="Courier New"/>
              <a:buChar char="o"/>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accent1"/>
              </a:buClr>
              <a:buSzPts val="2000"/>
              <a:buFont typeface="Quattrocento Sans"/>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accent1"/>
              </a:buClr>
              <a:buSzPts val="1800"/>
              <a:buFont typeface="Courier New"/>
              <a:buChar char="o"/>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accent1"/>
              </a:buClr>
              <a:buSzPts val="1800"/>
              <a:buFont typeface="Quattrocento Sans"/>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5" name="Google Shape;15;p1"/>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6" name="Google Shape;16;p1"/>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cap="non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17" name="Google Shape;17;p1"/>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900" u="none" cap="none">
                <a:solidFill>
                  <a:srgbClr val="888888"/>
                </a:solidFill>
                <a:latin typeface="Open Sans"/>
                <a:ea typeface="Open Sans"/>
                <a:cs typeface="Open Sans"/>
                <a:sym typeface="Open Sans"/>
              </a:defRPr>
            </a:lvl1pPr>
            <a:lvl2pPr indent="0" lvl="1" marL="0" marR="0" rtl="0" algn="r">
              <a:spcBef>
                <a:spcPts val="0"/>
              </a:spcBef>
              <a:buNone/>
              <a:defRPr b="0" sz="900" u="none" cap="none">
                <a:solidFill>
                  <a:srgbClr val="888888"/>
                </a:solidFill>
                <a:latin typeface="Open Sans"/>
                <a:ea typeface="Open Sans"/>
                <a:cs typeface="Open Sans"/>
                <a:sym typeface="Open Sans"/>
              </a:defRPr>
            </a:lvl2pPr>
            <a:lvl3pPr indent="0" lvl="2" marL="0" marR="0" rtl="0" algn="r">
              <a:spcBef>
                <a:spcPts val="0"/>
              </a:spcBef>
              <a:buNone/>
              <a:defRPr b="0" sz="900" u="none" cap="none">
                <a:solidFill>
                  <a:srgbClr val="888888"/>
                </a:solidFill>
                <a:latin typeface="Open Sans"/>
                <a:ea typeface="Open Sans"/>
                <a:cs typeface="Open Sans"/>
                <a:sym typeface="Open Sans"/>
              </a:defRPr>
            </a:lvl3pPr>
            <a:lvl4pPr indent="0" lvl="3" marL="0" marR="0" rtl="0" algn="r">
              <a:spcBef>
                <a:spcPts val="0"/>
              </a:spcBef>
              <a:buNone/>
              <a:defRPr b="0" sz="900" u="none" cap="none">
                <a:solidFill>
                  <a:srgbClr val="888888"/>
                </a:solidFill>
                <a:latin typeface="Open Sans"/>
                <a:ea typeface="Open Sans"/>
                <a:cs typeface="Open Sans"/>
                <a:sym typeface="Open Sans"/>
              </a:defRPr>
            </a:lvl4pPr>
            <a:lvl5pPr indent="0" lvl="4" marL="0" marR="0" rtl="0" algn="r">
              <a:spcBef>
                <a:spcPts val="0"/>
              </a:spcBef>
              <a:buNone/>
              <a:defRPr b="0" sz="900" u="none" cap="none">
                <a:solidFill>
                  <a:srgbClr val="888888"/>
                </a:solidFill>
                <a:latin typeface="Open Sans"/>
                <a:ea typeface="Open Sans"/>
                <a:cs typeface="Open Sans"/>
                <a:sym typeface="Open Sans"/>
              </a:defRPr>
            </a:lvl5pPr>
            <a:lvl6pPr indent="0" lvl="5" marL="0" marR="0" rtl="0" algn="r">
              <a:spcBef>
                <a:spcPts val="0"/>
              </a:spcBef>
              <a:buNone/>
              <a:defRPr b="0" sz="900" u="none" cap="none">
                <a:solidFill>
                  <a:srgbClr val="888888"/>
                </a:solidFill>
                <a:latin typeface="Open Sans"/>
                <a:ea typeface="Open Sans"/>
                <a:cs typeface="Open Sans"/>
                <a:sym typeface="Open Sans"/>
              </a:defRPr>
            </a:lvl6pPr>
            <a:lvl7pPr indent="0" lvl="6" marL="0" marR="0" rtl="0" algn="r">
              <a:spcBef>
                <a:spcPts val="0"/>
              </a:spcBef>
              <a:buNone/>
              <a:defRPr b="0" sz="900" u="none" cap="none">
                <a:solidFill>
                  <a:srgbClr val="888888"/>
                </a:solidFill>
                <a:latin typeface="Open Sans"/>
                <a:ea typeface="Open Sans"/>
                <a:cs typeface="Open Sans"/>
                <a:sym typeface="Open Sans"/>
              </a:defRPr>
            </a:lvl7pPr>
            <a:lvl8pPr indent="0" lvl="7" marL="0" marR="0" rtl="0" algn="r">
              <a:spcBef>
                <a:spcPts val="0"/>
              </a:spcBef>
              <a:buNone/>
              <a:defRPr b="0" sz="900" u="none" cap="none">
                <a:solidFill>
                  <a:srgbClr val="888888"/>
                </a:solidFill>
                <a:latin typeface="Open Sans"/>
                <a:ea typeface="Open Sans"/>
                <a:cs typeface="Open Sans"/>
                <a:sym typeface="Open Sans"/>
              </a:defRPr>
            </a:lvl8pPr>
            <a:lvl9pPr indent="0" lvl="8" marL="0" marR="0" rtl="0" algn="r">
              <a:spcBef>
                <a:spcPts val="0"/>
              </a:spcBef>
              <a:buNone/>
              <a:defRPr b="0" sz="900" u="none" cap="non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7.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www.jamasoftware.com/requirements-management-gui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sp>
        <p:nvSpPr>
          <p:cNvPr id="91" name="Google Shape;91;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2" name="Google Shape;92;p13"/>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3" name="Google Shape;93;p13"/>
          <p:cNvSpPr/>
          <p:nvPr/>
        </p:nvSpPr>
        <p:spPr>
          <a:xfrm rot="10800000">
            <a:off x="2422250" y="1219200"/>
            <a:ext cx="373689" cy="373689"/>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4" name="Google Shape;94;p13"/>
          <p:cNvSpPr/>
          <p:nvPr/>
        </p:nvSpPr>
        <p:spPr>
          <a:xfrm rot="2700000">
            <a:off x="145890" y="28456"/>
            <a:ext cx="1977027" cy="19770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5" name="Google Shape;95;p13"/>
          <p:cNvSpPr txBox="1"/>
          <p:nvPr>
            <p:ph type="ctrTitle"/>
          </p:nvPr>
        </p:nvSpPr>
        <p:spPr>
          <a:xfrm>
            <a:off x="485634" y="728905"/>
            <a:ext cx="5893683" cy="318427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sz="5400"/>
              <a:t>MYAZ214</a:t>
            </a:r>
            <a:endParaRPr sz="5400"/>
          </a:p>
        </p:txBody>
      </p:sp>
      <p:sp>
        <p:nvSpPr>
          <p:cNvPr id="96" name="Google Shape;96;p13"/>
          <p:cNvSpPr txBox="1"/>
          <p:nvPr>
            <p:ph idx="1" type="subTitle"/>
          </p:nvPr>
        </p:nvSpPr>
        <p:spPr>
          <a:xfrm>
            <a:off x="452753" y="4072044"/>
            <a:ext cx="5912715" cy="14953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sz="2200"/>
              <a:t>Yazılım Tasarımı ve Mimarisi</a:t>
            </a:r>
            <a:endParaRPr sz="2200"/>
          </a:p>
        </p:txBody>
      </p:sp>
      <p:pic>
        <p:nvPicPr>
          <p:cNvPr descr="Ağ oluşturmak için bağlı hatlar ve noktalar" id="97" name="Google Shape;97;p13"/>
          <p:cNvPicPr preferRelativeResize="0"/>
          <p:nvPr/>
        </p:nvPicPr>
        <p:blipFill rotWithShape="1">
          <a:blip r:embed="rId3">
            <a:alphaModFix/>
          </a:blip>
          <a:srcRect b="0" l="38774" r="21435" t="0"/>
          <a:stretch/>
        </p:blipFill>
        <p:spPr>
          <a:xfrm>
            <a:off x="7330303" y="1"/>
            <a:ext cx="4851171" cy="6858000"/>
          </a:xfrm>
          <a:prstGeom prst="rect">
            <a:avLst/>
          </a:prstGeom>
          <a:noFill/>
          <a:ln>
            <a:noFill/>
          </a:ln>
        </p:spPr>
      </p:pic>
      <p:sp>
        <p:nvSpPr>
          <p:cNvPr id="98" name="Google Shape;98;p13"/>
          <p:cNvSpPr/>
          <p:nvPr/>
        </p:nvSpPr>
        <p:spPr>
          <a:xfrm rot="2700000">
            <a:off x="6967314" y="5207478"/>
            <a:ext cx="719888" cy="719888"/>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grpSp>
        <p:nvGrpSpPr>
          <p:cNvPr id="235" name="Google Shape;235;p22"/>
          <p:cNvGrpSpPr/>
          <p:nvPr/>
        </p:nvGrpSpPr>
        <p:grpSpPr>
          <a:xfrm>
            <a:off x="-44951" y="-418135"/>
            <a:ext cx="11929296" cy="6782736"/>
            <a:chOff x="-44951" y="-418135"/>
            <a:chExt cx="11929296" cy="6782736"/>
          </a:xfrm>
        </p:grpSpPr>
        <p:sp>
          <p:nvSpPr>
            <p:cNvPr id="236" name="Google Shape;236;p22"/>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7" name="Google Shape;237;p22"/>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8" name="Google Shape;238;p22"/>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39" name="Google Shape;239;p22"/>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0" name="Google Shape;240;p22"/>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1" name="Google Shape;241;p22"/>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242" name="Google Shape;242;p2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3" name="Google Shape;243;p22"/>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4" name="Google Shape;244;p22"/>
          <p:cNvSpPr txBox="1"/>
          <p:nvPr>
            <p:ph type="title"/>
          </p:nvPr>
        </p:nvSpPr>
        <p:spPr>
          <a:xfrm>
            <a:off x="457201" y="557189"/>
            <a:ext cx="3276599"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lang="en-US" sz="3600">
                <a:solidFill>
                  <a:schemeClr val="dk1"/>
                </a:solidFill>
                <a:latin typeface="Open Sans"/>
                <a:ea typeface="Open Sans"/>
                <a:cs typeface="Open Sans"/>
                <a:sym typeface="Open Sans"/>
              </a:rPr>
              <a:t>Gereksinim Türleri</a:t>
            </a:r>
            <a:endParaRPr/>
          </a:p>
        </p:txBody>
      </p:sp>
      <p:grpSp>
        <p:nvGrpSpPr>
          <p:cNvPr id="245" name="Google Shape;245;p22"/>
          <p:cNvGrpSpPr/>
          <p:nvPr/>
        </p:nvGrpSpPr>
        <p:grpSpPr>
          <a:xfrm>
            <a:off x="471823" y="446104"/>
            <a:ext cx="2564634" cy="1643623"/>
            <a:chOff x="471823" y="446104"/>
            <a:chExt cx="2564634" cy="1643623"/>
          </a:xfrm>
        </p:grpSpPr>
        <p:sp>
          <p:nvSpPr>
            <p:cNvPr id="246" name="Google Shape;246;p22"/>
            <p:cNvSpPr/>
            <p:nvPr/>
          </p:nvSpPr>
          <p:spPr>
            <a:xfrm rot="2700000">
              <a:off x="1810535" y="863805"/>
              <a:ext cx="1015587" cy="10155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7" name="Google Shape;247;p22"/>
            <p:cNvSpPr/>
            <p:nvPr/>
          </p:nvSpPr>
          <p:spPr>
            <a:xfrm rot="10800000">
              <a:off x="1233824" y="1752600"/>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48" name="Google Shape;248;p22"/>
            <p:cNvSpPr/>
            <p:nvPr/>
          </p:nvSpPr>
          <p:spPr>
            <a:xfrm rot="10800000">
              <a:off x="471823" y="446104"/>
              <a:ext cx="762000" cy="76200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249" name="Google Shape;249;p22"/>
          <p:cNvGrpSpPr/>
          <p:nvPr/>
        </p:nvGrpSpPr>
        <p:grpSpPr>
          <a:xfrm>
            <a:off x="3342968" y="304800"/>
            <a:ext cx="8542237" cy="6058635"/>
            <a:chOff x="0" y="0"/>
            <a:chExt cx="8542237" cy="6058635"/>
          </a:xfrm>
        </p:grpSpPr>
        <p:sp>
          <p:nvSpPr>
            <p:cNvPr id="250" name="Google Shape;250;p22"/>
            <p:cNvSpPr/>
            <p:nvPr/>
          </p:nvSpPr>
          <p:spPr>
            <a:xfrm>
              <a:off x="0" y="1759109"/>
              <a:ext cx="8542237" cy="2586429"/>
            </a:xfrm>
            <a:prstGeom prst="rect">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txBox="1"/>
            <p:nvPr/>
          </p:nvSpPr>
          <p:spPr>
            <a:xfrm>
              <a:off x="0" y="1759109"/>
              <a:ext cx="8542237" cy="1396671"/>
            </a:xfrm>
            <a:prstGeom prst="rect">
              <a:avLst/>
            </a:prstGeom>
            <a:noFill/>
            <a:ln>
              <a:noFill/>
            </a:ln>
          </p:spPr>
          <p:txBody>
            <a:bodyPr anchorCtr="0" anchor="ctr" bIns="99550" lIns="99550" spcFirstLastPara="1" rIns="99550" wrap="square" tIns="99550">
              <a:noAutofit/>
            </a:bodyPr>
            <a:lstStyle/>
            <a:p>
              <a:pPr indent="0" lvl="0" marL="0" marR="0" rtl="0" algn="just">
                <a:lnSpc>
                  <a:spcPct val="90000"/>
                </a:lnSpc>
                <a:spcBef>
                  <a:spcPts val="0"/>
                </a:spcBef>
                <a:spcAft>
                  <a:spcPts val="0"/>
                </a:spcAft>
                <a:buClr>
                  <a:srgbClr val="FF0000"/>
                </a:buClr>
                <a:buSzPts val="1400"/>
                <a:buFont typeface="Open Sans"/>
                <a:buNone/>
              </a:pPr>
              <a:r>
                <a:rPr b="1" lang="en-US" sz="1400">
                  <a:solidFill>
                    <a:srgbClr val="FF0000"/>
                  </a:solidFill>
                  <a:latin typeface="Open Sans"/>
                  <a:ea typeface="Open Sans"/>
                  <a:cs typeface="Open Sans"/>
                  <a:sym typeface="Open Sans"/>
                </a:rPr>
                <a:t>Sistem gereksinimleri</a:t>
              </a:r>
              <a:r>
                <a:rPr lang="en-US" sz="1400">
                  <a:solidFill>
                    <a:schemeClr val="lt1"/>
                  </a:solidFill>
                  <a:latin typeface="Open Sans"/>
                  <a:ea typeface="Open Sans"/>
                  <a:cs typeface="Open Sans"/>
                  <a:sym typeface="Open Sans"/>
                </a:rPr>
                <a:t>, bir yazılımın doğru bir şekilde çalışabilmesi için gerekli olan donanım, yazılım ve diğer bileşenlerin listesidir. Sistem gereksinimleri, yazılımın çalışması için minimum ve önerilen özellikleri belirler. Aşağıda, genel olarak sistem gereksinimleri olarak belirlenebilecek örnekler verilmiştir:</a:t>
              </a:r>
              <a:endParaRPr/>
            </a:p>
          </p:txBody>
        </p:sp>
        <p:sp>
          <p:nvSpPr>
            <p:cNvPr id="252" name="Google Shape;252;p22"/>
            <p:cNvSpPr/>
            <p:nvPr/>
          </p:nvSpPr>
          <p:spPr>
            <a:xfrm>
              <a:off x="4171" y="3177587"/>
              <a:ext cx="1422315" cy="2881048"/>
            </a:xfrm>
            <a:prstGeom prst="rect">
              <a:avLst/>
            </a:prstGeom>
            <a:solidFill>
              <a:srgbClr val="E2CBD2">
                <a:alpha val="89803"/>
              </a:srgbClr>
            </a:solidFill>
            <a:ln cap="flat" cmpd="sng" w="12700">
              <a:solidFill>
                <a:srgbClr val="E2CBD2">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2"/>
            <p:cNvSpPr txBox="1"/>
            <p:nvPr/>
          </p:nvSpPr>
          <p:spPr>
            <a:xfrm>
              <a:off x="4171" y="3177587"/>
              <a:ext cx="1422315" cy="2881048"/>
            </a:xfrm>
            <a:prstGeom prst="rect">
              <a:avLst/>
            </a:prstGeom>
            <a:noFill/>
            <a:ln>
              <a:noFill/>
            </a:ln>
          </p:spPr>
          <p:txBody>
            <a:bodyPr anchorCtr="0" anchor="ctr" bIns="12700" lIns="71100" spcFirstLastPara="1" rIns="71100" wrap="square" tIns="12700">
              <a:noAutofit/>
            </a:bodyPr>
            <a:lstStyle/>
            <a:p>
              <a:pPr indent="0" lvl="0" marL="0" marR="0" rtl="0" algn="ctr">
                <a:lnSpc>
                  <a:spcPct val="90000"/>
                </a:lnSpc>
                <a:spcBef>
                  <a:spcPts val="0"/>
                </a:spcBef>
                <a:spcAft>
                  <a:spcPts val="0"/>
                </a:spcAft>
                <a:buClr>
                  <a:schemeClr val="dk1"/>
                </a:buClr>
                <a:buSzPts val="1000"/>
                <a:buFont typeface="Open Sans"/>
                <a:buNone/>
              </a:pPr>
              <a:r>
                <a:rPr lang="en-US" sz="1000">
                  <a:solidFill>
                    <a:schemeClr val="dk1"/>
                  </a:solidFill>
                  <a:latin typeface="Open Sans"/>
                  <a:ea typeface="Open Sans"/>
                  <a:cs typeface="Open Sans"/>
                  <a:sym typeface="Open Sans"/>
                </a:rPr>
                <a:t>İşletim Sistemi: Yazılımın çalışması için hangi işletim sisteminin gerektiği belirlenir. Örneğin, Windows, macOS, Linux vb. işletim sistemleri yazılımın gereksinimleri arasında yer alabilir.</a:t>
              </a:r>
              <a:endParaRPr/>
            </a:p>
          </p:txBody>
        </p:sp>
        <p:sp>
          <p:nvSpPr>
            <p:cNvPr id="254" name="Google Shape;254;p22"/>
            <p:cNvSpPr/>
            <p:nvPr/>
          </p:nvSpPr>
          <p:spPr>
            <a:xfrm>
              <a:off x="1426486" y="3177587"/>
              <a:ext cx="1422315" cy="2881048"/>
            </a:xfrm>
            <a:prstGeom prst="rect">
              <a:avLst/>
            </a:prstGeom>
            <a:solidFill>
              <a:srgbClr val="E3CBD3">
                <a:alpha val="89803"/>
              </a:srgbClr>
            </a:solidFill>
            <a:ln cap="flat" cmpd="sng" w="12700">
              <a:solidFill>
                <a:srgbClr val="E3CBD3">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txBox="1"/>
            <p:nvPr/>
          </p:nvSpPr>
          <p:spPr>
            <a:xfrm>
              <a:off x="1426486" y="3177587"/>
              <a:ext cx="1422315" cy="2881048"/>
            </a:xfrm>
            <a:prstGeom prst="rect">
              <a:avLst/>
            </a:prstGeom>
            <a:noFill/>
            <a:ln>
              <a:noFill/>
            </a:ln>
          </p:spPr>
          <p:txBody>
            <a:bodyPr anchorCtr="0" anchor="ctr" bIns="12700" lIns="71100" spcFirstLastPara="1" rIns="71100" wrap="square" tIns="12700">
              <a:noAutofit/>
            </a:bodyPr>
            <a:lstStyle/>
            <a:p>
              <a:pPr indent="0" lvl="0" marL="0" marR="0" rtl="0" algn="ctr">
                <a:lnSpc>
                  <a:spcPct val="90000"/>
                </a:lnSpc>
                <a:spcBef>
                  <a:spcPts val="0"/>
                </a:spcBef>
                <a:spcAft>
                  <a:spcPts val="0"/>
                </a:spcAft>
                <a:buClr>
                  <a:schemeClr val="dk1"/>
                </a:buClr>
                <a:buSzPts val="1000"/>
                <a:buFont typeface="Open Sans"/>
                <a:buNone/>
              </a:pPr>
              <a:r>
                <a:rPr lang="en-US" sz="1000">
                  <a:solidFill>
                    <a:schemeClr val="dk1"/>
                  </a:solidFill>
                  <a:latin typeface="Open Sans"/>
                  <a:ea typeface="Open Sans"/>
                  <a:cs typeface="Open Sans"/>
                  <a:sym typeface="Open Sans"/>
                </a:rPr>
                <a:t>İşlemci: Yazılımın çalışması için minimum ve önerilen işlemci özellikleri belirlenir. Örneğin, minimum gereksinimlerde Intel Core i3 işlemci veya benzeri bir işlemci belirtilirken, önerilen gereksinimlerde Intel Core i5 veya i7 gibi daha yüksek bir işlemci gereklidir.</a:t>
              </a:r>
              <a:endParaRPr/>
            </a:p>
          </p:txBody>
        </p:sp>
        <p:sp>
          <p:nvSpPr>
            <p:cNvPr id="256" name="Google Shape;256;p22"/>
            <p:cNvSpPr/>
            <p:nvPr/>
          </p:nvSpPr>
          <p:spPr>
            <a:xfrm>
              <a:off x="2848802" y="3177587"/>
              <a:ext cx="1422315" cy="2881048"/>
            </a:xfrm>
            <a:prstGeom prst="rect">
              <a:avLst/>
            </a:prstGeom>
            <a:solidFill>
              <a:srgbClr val="E4CBD6">
                <a:alpha val="89803"/>
              </a:srgbClr>
            </a:solidFill>
            <a:ln cap="flat" cmpd="sng" w="12700">
              <a:solidFill>
                <a:srgbClr val="E4CBD6">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txBox="1"/>
            <p:nvPr/>
          </p:nvSpPr>
          <p:spPr>
            <a:xfrm>
              <a:off x="2848802" y="3177587"/>
              <a:ext cx="1422315" cy="2881048"/>
            </a:xfrm>
            <a:prstGeom prst="rect">
              <a:avLst/>
            </a:prstGeom>
            <a:noFill/>
            <a:ln>
              <a:noFill/>
            </a:ln>
          </p:spPr>
          <p:txBody>
            <a:bodyPr anchorCtr="0" anchor="ctr" bIns="12700" lIns="71100" spcFirstLastPara="1" rIns="71100" wrap="square" tIns="12700">
              <a:noAutofit/>
            </a:bodyPr>
            <a:lstStyle/>
            <a:p>
              <a:pPr indent="0" lvl="0" marL="0" marR="0" rtl="0" algn="ctr">
                <a:lnSpc>
                  <a:spcPct val="90000"/>
                </a:lnSpc>
                <a:spcBef>
                  <a:spcPts val="0"/>
                </a:spcBef>
                <a:spcAft>
                  <a:spcPts val="0"/>
                </a:spcAft>
                <a:buClr>
                  <a:schemeClr val="dk1"/>
                </a:buClr>
                <a:buSzPts val="1000"/>
                <a:buFont typeface="Open Sans"/>
                <a:buNone/>
              </a:pPr>
              <a:r>
                <a:rPr lang="en-US" sz="1000">
                  <a:solidFill>
                    <a:schemeClr val="dk1"/>
                  </a:solidFill>
                  <a:latin typeface="Open Sans"/>
                  <a:ea typeface="Open Sans"/>
                  <a:cs typeface="Open Sans"/>
                  <a:sym typeface="Open Sans"/>
                </a:rPr>
                <a:t>Bellek (RAM): Yazılımın çalışması için minimum ve önerilen bellek özellikleri belirlenir. Örneğin, minimum gereksinimlerde 4 GB RAM belirtilirken, önerilen gereksinimlerde 8 GB veya daha yüksek bir RAM gereklidir.</a:t>
              </a:r>
              <a:endParaRPr/>
            </a:p>
          </p:txBody>
        </p:sp>
        <p:sp>
          <p:nvSpPr>
            <p:cNvPr id="258" name="Google Shape;258;p22"/>
            <p:cNvSpPr/>
            <p:nvPr/>
          </p:nvSpPr>
          <p:spPr>
            <a:xfrm>
              <a:off x="4271118" y="3177587"/>
              <a:ext cx="1422315" cy="2881048"/>
            </a:xfrm>
            <a:prstGeom prst="rect">
              <a:avLst/>
            </a:prstGeom>
            <a:solidFill>
              <a:srgbClr val="E6CBDA">
                <a:alpha val="89803"/>
              </a:srgbClr>
            </a:solidFill>
            <a:ln cap="flat" cmpd="sng" w="12700">
              <a:solidFill>
                <a:srgbClr val="E6CBDA">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txBox="1"/>
            <p:nvPr/>
          </p:nvSpPr>
          <p:spPr>
            <a:xfrm>
              <a:off x="4271118" y="3177587"/>
              <a:ext cx="1422315" cy="2881048"/>
            </a:xfrm>
            <a:prstGeom prst="rect">
              <a:avLst/>
            </a:prstGeom>
            <a:noFill/>
            <a:ln>
              <a:noFill/>
            </a:ln>
          </p:spPr>
          <p:txBody>
            <a:bodyPr anchorCtr="0" anchor="ctr" bIns="12700" lIns="71100" spcFirstLastPara="1" rIns="71100" wrap="square" tIns="12700">
              <a:noAutofit/>
            </a:bodyPr>
            <a:lstStyle/>
            <a:p>
              <a:pPr indent="0" lvl="0" marL="0" marR="0" rtl="0" algn="ctr">
                <a:lnSpc>
                  <a:spcPct val="90000"/>
                </a:lnSpc>
                <a:spcBef>
                  <a:spcPts val="0"/>
                </a:spcBef>
                <a:spcAft>
                  <a:spcPts val="0"/>
                </a:spcAft>
                <a:buClr>
                  <a:schemeClr val="dk1"/>
                </a:buClr>
                <a:buSzPts val="1000"/>
                <a:buFont typeface="Open Sans"/>
                <a:buNone/>
              </a:pPr>
              <a:r>
                <a:rPr lang="en-US" sz="1000">
                  <a:solidFill>
                    <a:schemeClr val="dk1"/>
                  </a:solidFill>
                  <a:latin typeface="Open Sans"/>
                  <a:ea typeface="Open Sans"/>
                  <a:cs typeface="Open Sans"/>
                  <a:sym typeface="Open Sans"/>
                </a:rPr>
                <a:t>Depolama: Yazılımın çalışması için minimum ve önerilen depolama özellikleri belirlenir. Örneğin, minimum gereksinimlerde 1 GB boş depolama alanı belirtilirken, önerilen gereksinimlerde 10 GB veya daha yüksek bir depolama alanı gereklidir.</a:t>
              </a:r>
              <a:endParaRPr/>
            </a:p>
          </p:txBody>
        </p:sp>
        <p:sp>
          <p:nvSpPr>
            <p:cNvPr id="260" name="Google Shape;260;p22"/>
            <p:cNvSpPr/>
            <p:nvPr/>
          </p:nvSpPr>
          <p:spPr>
            <a:xfrm>
              <a:off x="5693434" y="3177587"/>
              <a:ext cx="1422315" cy="2881048"/>
            </a:xfrm>
            <a:prstGeom prst="rect">
              <a:avLst/>
            </a:prstGeom>
            <a:solidFill>
              <a:srgbClr val="E6CCDD">
                <a:alpha val="89803"/>
              </a:srgbClr>
            </a:solidFill>
            <a:ln cap="flat" cmpd="sng" w="12700">
              <a:solidFill>
                <a:srgbClr val="E6CCDD">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txBox="1"/>
            <p:nvPr/>
          </p:nvSpPr>
          <p:spPr>
            <a:xfrm>
              <a:off x="5693434" y="3177587"/>
              <a:ext cx="1422315" cy="2881048"/>
            </a:xfrm>
            <a:prstGeom prst="rect">
              <a:avLst/>
            </a:prstGeom>
            <a:noFill/>
            <a:ln>
              <a:noFill/>
            </a:ln>
          </p:spPr>
          <p:txBody>
            <a:bodyPr anchorCtr="0" anchor="ctr" bIns="12700" lIns="71100" spcFirstLastPara="1" rIns="71100" wrap="square" tIns="12700">
              <a:noAutofit/>
            </a:bodyPr>
            <a:lstStyle/>
            <a:p>
              <a:pPr indent="0" lvl="0" marL="0" marR="0" rtl="0" algn="ctr">
                <a:lnSpc>
                  <a:spcPct val="90000"/>
                </a:lnSpc>
                <a:spcBef>
                  <a:spcPts val="0"/>
                </a:spcBef>
                <a:spcAft>
                  <a:spcPts val="0"/>
                </a:spcAft>
                <a:buClr>
                  <a:schemeClr val="dk1"/>
                </a:buClr>
                <a:buSzPts val="1000"/>
                <a:buFont typeface="Open Sans"/>
                <a:buNone/>
              </a:pPr>
              <a:r>
                <a:rPr lang="en-US" sz="1000">
                  <a:solidFill>
                    <a:schemeClr val="dk1"/>
                  </a:solidFill>
                  <a:latin typeface="Open Sans"/>
                  <a:ea typeface="Open Sans"/>
                  <a:cs typeface="Open Sans"/>
                  <a:sym typeface="Open Sans"/>
                </a:rPr>
                <a:t>Ekran Kartı: Yazılımın çalışması için minimum ve önerilen ekran kartı özellikleri belirlenir. Örneğin, minimum gereksinimlerde Intel HD Graphics veya benzeri bir ekran kartı belirtilirken, önerilen gereksinimlerde Nvidia veya AMD gibi daha yüksek performanslı bir ekran kartı gereklidir.</a:t>
              </a:r>
              <a:endParaRPr/>
            </a:p>
          </p:txBody>
        </p:sp>
        <p:sp>
          <p:nvSpPr>
            <p:cNvPr id="262" name="Google Shape;262;p22"/>
            <p:cNvSpPr/>
            <p:nvPr/>
          </p:nvSpPr>
          <p:spPr>
            <a:xfrm>
              <a:off x="7115750" y="3177587"/>
              <a:ext cx="1422315" cy="2881048"/>
            </a:xfrm>
            <a:prstGeom prst="rect">
              <a:avLst/>
            </a:prstGeom>
            <a:solidFill>
              <a:srgbClr val="E8CCE0">
                <a:alpha val="89803"/>
              </a:srgbClr>
            </a:solidFill>
            <a:ln cap="flat" cmpd="sng" w="12700">
              <a:solidFill>
                <a:srgbClr val="E8CC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txBox="1"/>
            <p:nvPr/>
          </p:nvSpPr>
          <p:spPr>
            <a:xfrm>
              <a:off x="7115750" y="3177587"/>
              <a:ext cx="1422315" cy="2881048"/>
            </a:xfrm>
            <a:prstGeom prst="rect">
              <a:avLst/>
            </a:prstGeom>
            <a:noFill/>
            <a:ln>
              <a:noFill/>
            </a:ln>
          </p:spPr>
          <p:txBody>
            <a:bodyPr anchorCtr="0" anchor="ctr" bIns="12700" lIns="71100" spcFirstLastPara="1" rIns="71100" wrap="square" tIns="12700">
              <a:noAutofit/>
            </a:bodyPr>
            <a:lstStyle/>
            <a:p>
              <a:pPr indent="0" lvl="0" marL="0" marR="0" rtl="0" algn="ctr">
                <a:lnSpc>
                  <a:spcPct val="90000"/>
                </a:lnSpc>
                <a:spcBef>
                  <a:spcPts val="0"/>
                </a:spcBef>
                <a:spcAft>
                  <a:spcPts val="0"/>
                </a:spcAft>
                <a:buClr>
                  <a:schemeClr val="dk1"/>
                </a:buClr>
                <a:buSzPts val="1000"/>
                <a:buFont typeface="Open Sans"/>
                <a:buNone/>
              </a:pPr>
              <a:r>
                <a:rPr lang="en-US" sz="1000">
                  <a:solidFill>
                    <a:schemeClr val="dk1"/>
                  </a:solidFill>
                  <a:latin typeface="Open Sans"/>
                  <a:ea typeface="Open Sans"/>
                  <a:cs typeface="Open Sans"/>
                  <a:sym typeface="Open Sans"/>
                </a:rPr>
                <a:t>Bağımlılıklar: Yazılımın çalışması için gerekli olan diğer yazılım, kütüphane veya diğer bileşenlerin listesi belirlenir. Örneğin, bir yazılımın çalışması için .NET Framework veya Java Runtime Environment (JRE) gibi diğer yazılımların yüklü olması gerekebilir.</a:t>
              </a:r>
              <a:endParaRPr/>
            </a:p>
          </p:txBody>
        </p:sp>
        <p:sp>
          <p:nvSpPr>
            <p:cNvPr id="264" name="Google Shape;264;p22"/>
            <p:cNvSpPr/>
            <p:nvPr/>
          </p:nvSpPr>
          <p:spPr>
            <a:xfrm rot="10800000">
              <a:off x="0" y="0"/>
              <a:ext cx="8542237" cy="1648543"/>
            </a:xfrm>
            <a:prstGeom prst="upArrowCallout">
              <a:avLst>
                <a:gd fmla="val 25000" name="adj1"/>
                <a:gd fmla="val 25000" name="adj2"/>
                <a:gd fmla="val 25000" name="adj3"/>
                <a:gd fmla="val 64977" name="adj4"/>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txBox="1"/>
            <p:nvPr/>
          </p:nvSpPr>
          <p:spPr>
            <a:xfrm>
              <a:off x="0" y="0"/>
              <a:ext cx="8542237" cy="1071174"/>
            </a:xfrm>
            <a:prstGeom prst="rect">
              <a:avLst/>
            </a:prstGeom>
            <a:noFill/>
            <a:ln>
              <a:noFill/>
            </a:ln>
          </p:spPr>
          <p:txBody>
            <a:bodyPr anchorCtr="0" anchor="ctr" bIns="99550" lIns="99550" spcFirstLastPara="1" rIns="99550" wrap="square" tIns="99550">
              <a:noAutofit/>
            </a:bodyPr>
            <a:lstStyle/>
            <a:p>
              <a:pPr indent="0" lvl="0" marL="0" marR="0" rtl="0" algn="just">
                <a:lnSpc>
                  <a:spcPct val="90000"/>
                </a:lnSpc>
                <a:spcBef>
                  <a:spcPts val="0"/>
                </a:spcBef>
                <a:spcAft>
                  <a:spcPts val="0"/>
                </a:spcAft>
                <a:buClr>
                  <a:srgbClr val="FF0000"/>
                </a:buClr>
                <a:buSzPts val="1400"/>
                <a:buFont typeface="Open Sans"/>
                <a:buNone/>
              </a:pPr>
              <a:r>
                <a:rPr b="1" i="0" lang="en-US" sz="1400">
                  <a:solidFill>
                    <a:srgbClr val="FF0000"/>
                  </a:solidFill>
                  <a:latin typeface="Open Sans"/>
                  <a:ea typeface="Open Sans"/>
                  <a:cs typeface="Open Sans"/>
                  <a:sym typeface="Open Sans"/>
                </a:rPr>
                <a:t>Kullanıcı gereksinimleri</a:t>
              </a:r>
              <a:r>
                <a:rPr b="1" lang="en-US" sz="1400">
                  <a:solidFill>
                    <a:srgbClr val="FF0000"/>
                  </a:solidFill>
                  <a:latin typeface="Open Sans"/>
                  <a:ea typeface="Open Sans"/>
                  <a:cs typeface="Open Sans"/>
                  <a:sym typeface="Open Sans"/>
                </a:rPr>
                <a:t> </a:t>
              </a:r>
              <a:r>
                <a:rPr lang="en-US" sz="1400">
                  <a:solidFill>
                    <a:schemeClr val="lt1"/>
                  </a:solidFill>
                  <a:latin typeface="Open Sans"/>
                  <a:ea typeface="Open Sans"/>
                  <a:cs typeface="Open Sans"/>
                  <a:sym typeface="Open Sans"/>
                </a:rPr>
                <a:t>doğal dil ve diyagramlarla anlatılan</a:t>
              </a:r>
              <a:r>
                <a:rPr b="0" i="0" lang="en-US" sz="1400">
                  <a:solidFill>
                    <a:schemeClr val="lt1"/>
                  </a:solidFill>
                  <a:latin typeface="Open Sans"/>
                  <a:ea typeface="Open Sans"/>
                  <a:cs typeface="Open Sans"/>
                  <a:sym typeface="Open Sans"/>
                </a:rPr>
                <a:t> bir yazılımın kullanıcısı tarafından belirlenen ihtiyaç ve beklentilerdir. Kullanıcı gereksinimleri, bir yazılımın ne yapması gerektiğini ve kullanıcının ne istediğini tanımlar</a:t>
              </a:r>
              <a:r>
                <a:rPr lang="en-US" sz="1400">
                  <a:solidFill>
                    <a:schemeClr val="lt1"/>
                  </a:solidFill>
                  <a:latin typeface="Open Sans"/>
                  <a:ea typeface="Open Sans"/>
                  <a:cs typeface="Open Sans"/>
                  <a:sym typeface="Open Sans"/>
                </a:rPr>
                <a:t>. Bu gereksinimler use-cases için temel oluşturur.</a:t>
              </a:r>
              <a:endParaRPr sz="1400">
                <a:solidFill>
                  <a:schemeClr val="lt1"/>
                </a:solidFill>
                <a:latin typeface="Open Sans"/>
                <a:ea typeface="Open Sans"/>
                <a:cs typeface="Open Sans"/>
                <a:sym typeface="Open Sans"/>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grpSp>
        <p:nvGrpSpPr>
          <p:cNvPr id="270" name="Google Shape;270;p23"/>
          <p:cNvGrpSpPr/>
          <p:nvPr/>
        </p:nvGrpSpPr>
        <p:grpSpPr>
          <a:xfrm>
            <a:off x="-44951" y="-418135"/>
            <a:ext cx="11929296" cy="6782736"/>
            <a:chOff x="-44951" y="-418135"/>
            <a:chExt cx="11929296" cy="6782736"/>
          </a:xfrm>
        </p:grpSpPr>
        <p:sp>
          <p:nvSpPr>
            <p:cNvPr id="271" name="Google Shape;271;p23"/>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2" name="Google Shape;272;p23"/>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3" name="Google Shape;273;p23"/>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4" name="Google Shape;274;p23"/>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5" name="Google Shape;275;p23"/>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6" name="Google Shape;276;p23"/>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277" name="Google Shape;277;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8" name="Google Shape;278;p23"/>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79" name="Google Shape;279;p23"/>
          <p:cNvSpPr txBox="1"/>
          <p:nvPr>
            <p:ph type="title"/>
          </p:nvPr>
        </p:nvSpPr>
        <p:spPr>
          <a:xfrm>
            <a:off x="822352" y="566126"/>
            <a:ext cx="10531448" cy="82480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Gereksinim Türleri</a:t>
            </a:r>
            <a:endParaRPr>
              <a:solidFill>
                <a:schemeClr val="dk1"/>
              </a:solidFill>
              <a:latin typeface="Open Sans"/>
              <a:ea typeface="Open Sans"/>
              <a:cs typeface="Open Sans"/>
              <a:sym typeface="Open Sans"/>
            </a:endParaRPr>
          </a:p>
        </p:txBody>
      </p:sp>
      <p:grpSp>
        <p:nvGrpSpPr>
          <p:cNvPr id="280" name="Google Shape;280;p23"/>
          <p:cNvGrpSpPr/>
          <p:nvPr/>
        </p:nvGrpSpPr>
        <p:grpSpPr>
          <a:xfrm>
            <a:off x="9969500" y="14509"/>
            <a:ext cx="2293776" cy="1722630"/>
            <a:chOff x="9969500" y="14509"/>
            <a:chExt cx="2293776" cy="1722630"/>
          </a:xfrm>
        </p:grpSpPr>
        <p:sp>
          <p:nvSpPr>
            <p:cNvPr id="281" name="Google Shape;281;p23"/>
            <p:cNvSpPr/>
            <p:nvPr/>
          </p:nvSpPr>
          <p:spPr>
            <a:xfrm rot="2700000">
              <a:off x="11146356" y="206142"/>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2" name="Google Shape;282;p23"/>
            <p:cNvSpPr/>
            <p:nvPr/>
          </p:nvSpPr>
          <p:spPr>
            <a:xfrm rot="10800000">
              <a:off x="10972800" y="1475479"/>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83" name="Google Shape;283;p23"/>
            <p:cNvSpPr/>
            <p:nvPr/>
          </p:nvSpPr>
          <p:spPr>
            <a:xfrm rot="10800000">
              <a:off x="9969500" y="380388"/>
              <a:ext cx="642322" cy="642322"/>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284" name="Google Shape;284;p23"/>
          <p:cNvGrpSpPr/>
          <p:nvPr/>
        </p:nvGrpSpPr>
        <p:grpSpPr>
          <a:xfrm>
            <a:off x="847442" y="1707803"/>
            <a:ext cx="10497114" cy="4084418"/>
            <a:chOff x="9242" y="384740"/>
            <a:chExt cx="10497114" cy="4084418"/>
          </a:xfrm>
        </p:grpSpPr>
        <p:sp>
          <p:nvSpPr>
            <p:cNvPr id="285" name="Google Shape;285;p23"/>
            <p:cNvSpPr/>
            <p:nvPr/>
          </p:nvSpPr>
          <p:spPr>
            <a:xfrm>
              <a:off x="9242" y="384740"/>
              <a:ext cx="2762398" cy="4084418"/>
            </a:xfrm>
            <a:prstGeom prst="roundRect">
              <a:avLst>
                <a:gd fmla="val 10000" name="adj"/>
              </a:avLst>
            </a:prstGeom>
            <a:solidFill>
              <a:srgbClr val="7749C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txBox="1"/>
            <p:nvPr/>
          </p:nvSpPr>
          <p:spPr>
            <a:xfrm>
              <a:off x="90150" y="465648"/>
              <a:ext cx="2600582" cy="392260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FF0000"/>
                </a:buClr>
                <a:buSzPts val="1400"/>
                <a:buFont typeface="Open Sans"/>
                <a:buNone/>
              </a:pPr>
              <a:r>
                <a:rPr b="1" lang="en-US" sz="1400">
                  <a:solidFill>
                    <a:srgbClr val="FF0000"/>
                  </a:solidFill>
                  <a:latin typeface="Open Sans"/>
                  <a:ea typeface="Open Sans"/>
                  <a:cs typeface="Open Sans"/>
                  <a:sym typeface="Open Sans"/>
                </a:rPr>
                <a:t>Performans: </a:t>
              </a:r>
              <a:endParaRPr b="1" sz="1400">
                <a:solidFill>
                  <a:srgbClr val="FF0000"/>
                </a:solidFill>
                <a:latin typeface="Open Sans"/>
                <a:ea typeface="Open Sans"/>
                <a:cs typeface="Open Sans"/>
                <a:sym typeface="Open Sans"/>
              </a:endParaRPr>
            </a:p>
            <a:p>
              <a:pPr indent="0" lvl="0" marL="0" marR="0" rtl="0" algn="ctr">
                <a:lnSpc>
                  <a:spcPct val="90000"/>
                </a:lnSpc>
                <a:spcBef>
                  <a:spcPts val="490"/>
                </a:spcBef>
                <a:spcAft>
                  <a:spcPts val="0"/>
                </a:spcAft>
                <a:buClr>
                  <a:schemeClr val="lt1"/>
                </a:buClr>
                <a:buSzPts val="1400"/>
                <a:buFont typeface="Open Sans"/>
                <a:buNone/>
              </a:pPr>
              <a:r>
                <a:rPr lang="en-US" sz="1400">
                  <a:solidFill>
                    <a:schemeClr val="lt1"/>
                  </a:solidFill>
                  <a:latin typeface="Open Sans"/>
                  <a:ea typeface="Open Sans"/>
                  <a:cs typeface="Open Sans"/>
                  <a:sym typeface="Open Sans"/>
                </a:rPr>
                <a:t>Yazılımın ne kadar hızlı veya yavaş çalışması gerektiği, hata oranı vb. belirlenen performans gereksinimleri kullanıcının taleplerine göre oluşturulur. Örneğin, bir uygulamanın hızlı ve stabil çalışması, belirli bir sürede işlem tamamlaması vb. performans gereksinimlerine örnek olarak verilebilir.</a:t>
              </a:r>
              <a:endParaRPr/>
            </a:p>
          </p:txBody>
        </p:sp>
        <p:sp>
          <p:nvSpPr>
            <p:cNvPr id="287" name="Google Shape;287;p23"/>
            <p:cNvSpPr/>
            <p:nvPr/>
          </p:nvSpPr>
          <p:spPr>
            <a:xfrm>
              <a:off x="3047880" y="2084412"/>
              <a:ext cx="585628" cy="685074"/>
            </a:xfrm>
            <a:prstGeom prst="rightArrow">
              <a:avLst>
                <a:gd fmla="val 60000" name="adj1"/>
                <a:gd fmla="val 50000" name="adj2"/>
              </a:avLst>
            </a:prstGeom>
            <a:solidFill>
              <a:srgbClr val="7749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txBox="1"/>
            <p:nvPr/>
          </p:nvSpPr>
          <p:spPr>
            <a:xfrm>
              <a:off x="3047880" y="2221427"/>
              <a:ext cx="409940" cy="4110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Open Sans"/>
                <a:buNone/>
              </a:pPr>
              <a:r>
                <a:t/>
              </a:r>
              <a:endParaRPr sz="1200">
                <a:solidFill>
                  <a:schemeClr val="lt1"/>
                </a:solidFill>
                <a:latin typeface="Open Sans"/>
                <a:ea typeface="Open Sans"/>
                <a:cs typeface="Open Sans"/>
                <a:sym typeface="Open Sans"/>
              </a:endParaRPr>
            </a:p>
          </p:txBody>
        </p:sp>
        <p:sp>
          <p:nvSpPr>
            <p:cNvPr id="289" name="Google Shape;289;p23"/>
            <p:cNvSpPr/>
            <p:nvPr/>
          </p:nvSpPr>
          <p:spPr>
            <a:xfrm>
              <a:off x="3876600" y="384740"/>
              <a:ext cx="2762398" cy="4084418"/>
            </a:xfrm>
            <a:prstGeom prst="roundRect">
              <a:avLst>
                <a:gd fmla="val 10000" name="adj"/>
              </a:avLst>
            </a:prstGeom>
            <a:solidFill>
              <a:srgbClr val="533FB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
            <p:cNvSpPr txBox="1"/>
            <p:nvPr/>
          </p:nvSpPr>
          <p:spPr>
            <a:xfrm>
              <a:off x="3957508" y="465648"/>
              <a:ext cx="2600582" cy="392260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FF0000"/>
                </a:buClr>
                <a:buSzPts val="1400"/>
                <a:buFont typeface="Open Sans"/>
                <a:buNone/>
              </a:pPr>
              <a:r>
                <a:rPr b="1" lang="en-US" sz="1400">
                  <a:solidFill>
                    <a:srgbClr val="FF0000"/>
                  </a:solidFill>
                  <a:latin typeface="Open Sans"/>
                  <a:ea typeface="Open Sans"/>
                  <a:cs typeface="Open Sans"/>
                  <a:sym typeface="Open Sans"/>
                </a:rPr>
                <a:t>Kullanılabilirlik: </a:t>
              </a:r>
              <a:endParaRPr b="1" sz="1400">
                <a:solidFill>
                  <a:srgbClr val="FF0000"/>
                </a:solidFill>
                <a:latin typeface="Open Sans"/>
                <a:ea typeface="Open Sans"/>
                <a:cs typeface="Open Sans"/>
                <a:sym typeface="Open Sans"/>
              </a:endParaRPr>
            </a:p>
            <a:p>
              <a:pPr indent="0" lvl="0" marL="0" marR="0" rtl="0" algn="ctr">
                <a:lnSpc>
                  <a:spcPct val="90000"/>
                </a:lnSpc>
                <a:spcBef>
                  <a:spcPts val="490"/>
                </a:spcBef>
                <a:spcAft>
                  <a:spcPts val="0"/>
                </a:spcAft>
                <a:buClr>
                  <a:schemeClr val="lt1"/>
                </a:buClr>
                <a:buSzPts val="1400"/>
                <a:buFont typeface="Open Sans"/>
                <a:buNone/>
              </a:pPr>
              <a:r>
                <a:rPr lang="en-US" sz="1400">
                  <a:solidFill>
                    <a:schemeClr val="lt1"/>
                  </a:solidFill>
                  <a:latin typeface="Open Sans"/>
                  <a:ea typeface="Open Sans"/>
                  <a:cs typeface="Open Sans"/>
                  <a:sym typeface="Open Sans"/>
                </a:rPr>
                <a:t>Yazılımın kullanımının ne kadar kolay veya zor olacağı, kullanıcının yazılımı nasıl kullanacağına dair belirlenmiş gereksinimlerdir. Örneğin, bir yazılımın basit bir kullanıcı arayüzüne sahip olması, kolayca anlaşılabilir olması, hatalı kullanımların önüne geçilmesi vb. kullanılabilirlik gereksinimlerine örnek olarak verilebilir.</a:t>
              </a:r>
              <a:endParaRPr/>
            </a:p>
          </p:txBody>
        </p:sp>
        <p:sp>
          <p:nvSpPr>
            <p:cNvPr id="291" name="Google Shape;291;p23"/>
            <p:cNvSpPr/>
            <p:nvPr/>
          </p:nvSpPr>
          <p:spPr>
            <a:xfrm>
              <a:off x="6915239" y="2084412"/>
              <a:ext cx="585628" cy="685074"/>
            </a:xfrm>
            <a:prstGeom prst="rightArrow">
              <a:avLst>
                <a:gd fmla="val 60000" name="adj1"/>
                <a:gd fmla="val 50000" name="adj2"/>
              </a:avLst>
            </a:prstGeom>
            <a:solidFill>
              <a:srgbClr val="3D42B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txBox="1"/>
            <p:nvPr/>
          </p:nvSpPr>
          <p:spPr>
            <a:xfrm>
              <a:off x="6915239" y="2221427"/>
              <a:ext cx="409940" cy="4110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200"/>
                <a:buFont typeface="Open Sans"/>
                <a:buNone/>
              </a:pPr>
              <a:r>
                <a:t/>
              </a:r>
              <a:endParaRPr sz="1200">
                <a:solidFill>
                  <a:schemeClr val="lt1"/>
                </a:solidFill>
                <a:latin typeface="Open Sans"/>
                <a:ea typeface="Open Sans"/>
                <a:cs typeface="Open Sans"/>
                <a:sym typeface="Open Sans"/>
              </a:endParaRPr>
            </a:p>
          </p:txBody>
        </p:sp>
        <p:sp>
          <p:nvSpPr>
            <p:cNvPr id="293" name="Google Shape;293;p23"/>
            <p:cNvSpPr/>
            <p:nvPr/>
          </p:nvSpPr>
          <p:spPr>
            <a:xfrm>
              <a:off x="7743958" y="384740"/>
              <a:ext cx="2762398" cy="4084418"/>
            </a:xfrm>
            <a:prstGeom prst="roundRect">
              <a:avLst>
                <a:gd fmla="val 10000" name="adj"/>
              </a:avLst>
            </a:prstGeom>
            <a:solidFill>
              <a:srgbClr val="3D42B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3"/>
            <p:cNvSpPr txBox="1"/>
            <p:nvPr/>
          </p:nvSpPr>
          <p:spPr>
            <a:xfrm>
              <a:off x="7824866" y="465648"/>
              <a:ext cx="2600582" cy="3922602"/>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Clr>
                  <a:srgbClr val="FF0000"/>
                </a:buClr>
                <a:buSzPts val="1400"/>
                <a:buFont typeface="Open Sans"/>
                <a:buNone/>
              </a:pPr>
              <a:r>
                <a:rPr b="1" lang="en-US" sz="1400">
                  <a:solidFill>
                    <a:srgbClr val="FF0000"/>
                  </a:solidFill>
                  <a:latin typeface="Open Sans"/>
                  <a:ea typeface="Open Sans"/>
                  <a:cs typeface="Open Sans"/>
                  <a:sym typeface="Open Sans"/>
                </a:rPr>
                <a:t>Güvenlik: </a:t>
              </a:r>
              <a:endParaRPr b="1" sz="1400">
                <a:solidFill>
                  <a:srgbClr val="FF0000"/>
                </a:solidFill>
                <a:latin typeface="Open Sans"/>
                <a:ea typeface="Open Sans"/>
                <a:cs typeface="Open Sans"/>
                <a:sym typeface="Open Sans"/>
              </a:endParaRPr>
            </a:p>
            <a:p>
              <a:pPr indent="0" lvl="0" marL="0" marR="0" rtl="0" algn="ctr">
                <a:lnSpc>
                  <a:spcPct val="90000"/>
                </a:lnSpc>
                <a:spcBef>
                  <a:spcPts val="490"/>
                </a:spcBef>
                <a:spcAft>
                  <a:spcPts val="0"/>
                </a:spcAft>
                <a:buClr>
                  <a:schemeClr val="lt1"/>
                </a:buClr>
                <a:buSzPts val="1400"/>
                <a:buFont typeface="Open Sans"/>
                <a:buNone/>
              </a:pPr>
              <a:r>
                <a:rPr lang="en-US" sz="1400">
                  <a:solidFill>
                    <a:schemeClr val="lt1"/>
                  </a:solidFill>
                  <a:latin typeface="Open Sans"/>
                  <a:ea typeface="Open Sans"/>
                  <a:cs typeface="Open Sans"/>
                  <a:sym typeface="Open Sans"/>
                </a:rPr>
                <a:t>Yazılımın kullanıcının verilerinin ve bilgilerinin korunması, kötü amaçlı saldırılara karşı korunması gibi belirlenen güvenlik gereksinimleri kullanıcının taleplerine göre oluşturulur. Örneğin, bir yazılımın şifreleme algoritmalarına sahip olması, kullanıcının verilerinin doğru bir şekilde saklanması, yazılımın kötü amaçlı saldırılara karşı korunması vb. güvenlik gereksinimlerine örnek olarak verilebilir.</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grpSp>
        <p:nvGrpSpPr>
          <p:cNvPr id="299" name="Google Shape;299;p24"/>
          <p:cNvGrpSpPr/>
          <p:nvPr/>
        </p:nvGrpSpPr>
        <p:grpSpPr>
          <a:xfrm>
            <a:off x="-44951" y="-418135"/>
            <a:ext cx="11929296" cy="6782736"/>
            <a:chOff x="-44951" y="-418135"/>
            <a:chExt cx="11929296" cy="6782736"/>
          </a:xfrm>
        </p:grpSpPr>
        <p:sp>
          <p:nvSpPr>
            <p:cNvPr id="300" name="Google Shape;300;p24"/>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1" name="Google Shape;301;p24"/>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2" name="Google Shape;302;p24"/>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3" name="Google Shape;303;p24"/>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4" name="Google Shape;304;p24"/>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5" name="Google Shape;305;p24"/>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306" name="Google Shape;306;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07" name="Google Shape;307;p24"/>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308" name="Google Shape;308;p24"/>
          <p:cNvGrpSpPr/>
          <p:nvPr/>
        </p:nvGrpSpPr>
        <p:grpSpPr>
          <a:xfrm>
            <a:off x="102801" y="4992250"/>
            <a:ext cx="12071270" cy="1308553"/>
            <a:chOff x="102801" y="4992250"/>
            <a:chExt cx="12071270" cy="1308553"/>
          </a:xfrm>
        </p:grpSpPr>
        <p:sp>
          <p:nvSpPr>
            <p:cNvPr id="309" name="Google Shape;309;p24"/>
            <p:cNvSpPr/>
            <p:nvPr/>
          </p:nvSpPr>
          <p:spPr>
            <a:xfrm rot="2700000">
              <a:off x="294434" y="5183883"/>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0" name="Google Shape;310;p24"/>
            <p:cNvSpPr/>
            <p:nvPr/>
          </p:nvSpPr>
          <p:spPr>
            <a:xfrm>
              <a:off x="11682447" y="5333999"/>
              <a:ext cx="491624" cy="746824"/>
            </a:xfrm>
            <a:custGeom>
              <a:rect b="b" l="l" r="r" t="t"/>
              <a:pathLst>
                <a:path extrusionOk="0" h="746824" w="491624">
                  <a:moveTo>
                    <a:pt x="373412" y="0"/>
                  </a:moveTo>
                  <a:cubicBezTo>
                    <a:pt x="399191" y="0"/>
                    <a:pt x="424359" y="2612"/>
                    <a:pt x="448668" y="7587"/>
                  </a:cubicBezTo>
                  <a:lnTo>
                    <a:pt x="491624" y="20921"/>
                  </a:lnTo>
                  <a:lnTo>
                    <a:pt x="491624" y="725903"/>
                  </a:lnTo>
                  <a:lnTo>
                    <a:pt x="448668" y="739238"/>
                  </a:lnTo>
                  <a:cubicBezTo>
                    <a:pt x="424359" y="744212"/>
                    <a:pt x="399191" y="746824"/>
                    <a:pt x="373412" y="746824"/>
                  </a:cubicBezTo>
                  <a:cubicBezTo>
                    <a:pt x="167182" y="746824"/>
                    <a:pt x="0" y="579642"/>
                    <a:pt x="0" y="373412"/>
                  </a:cubicBezTo>
                  <a:cubicBezTo>
                    <a:pt x="0" y="167182"/>
                    <a:pt x="167182" y="0"/>
                    <a:pt x="373412" y="0"/>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11" name="Google Shape;311;p24"/>
            <p:cNvSpPr/>
            <p:nvPr/>
          </p:nvSpPr>
          <p:spPr>
            <a:xfrm rot="10800000">
              <a:off x="11145840" y="595435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312" name="Google Shape;312;p24"/>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Gereksinim Türleri</a:t>
            </a:r>
            <a:endParaRPr/>
          </a:p>
        </p:txBody>
      </p:sp>
      <p:sp>
        <p:nvSpPr>
          <p:cNvPr id="313" name="Google Shape;313;p24"/>
          <p:cNvSpPr txBox="1"/>
          <p:nvPr/>
        </p:nvSpPr>
        <p:spPr>
          <a:xfrm>
            <a:off x="5197296" y="557188"/>
            <a:ext cx="6212694" cy="5743615"/>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None/>
            </a:pPr>
            <a:r>
              <a:rPr b="1" i="0" lang="en-US" sz="1400">
                <a:solidFill>
                  <a:srgbClr val="C00000"/>
                </a:solidFill>
                <a:latin typeface="Open Sans"/>
                <a:ea typeface="Open Sans"/>
                <a:cs typeface="Open Sans"/>
                <a:sym typeface="Open Sans"/>
              </a:rPr>
              <a:t>İşlevsel gereksinimler, </a:t>
            </a:r>
            <a:r>
              <a:rPr b="0" i="0" lang="en-US" sz="1400">
                <a:solidFill>
                  <a:schemeClr val="dk1"/>
                </a:solidFill>
                <a:latin typeface="Open Sans"/>
                <a:ea typeface="Open Sans"/>
                <a:cs typeface="Open Sans"/>
                <a:sym typeface="Open Sans"/>
              </a:rPr>
              <a:t>bir yazılımın belirli işlevleri yerine getirmesi gerektiği spesifikasyonlardır. Bu gereksinimler, yazılımın hangi işlemleri yapması gerektiğini belirler ve kullanıcının beklentilerini karşılamak için gerekli olan işlevleri açıklar. İşlevsel gereksinimler, yazılımın belirli bir işlevi yerine getirmesi gerektiğini tanımlar. Bu gereksinimler, yazılımın kullanıcı ihtiyaçlarını karşılaması ve beklentilerini yerine getirmesi için önemlidir. İşlevsel gereksinimlerin doğru bir şekilde belirlenmesi, yazılımın doğru bir şekilde tasarlanması ve geliştirilmesi için önemlidir.</a:t>
            </a:r>
            <a:endParaRPr/>
          </a:p>
          <a:p>
            <a:pPr indent="0" lvl="0" marL="0" marR="0" rtl="0" algn="just">
              <a:lnSpc>
                <a:spcPct val="90000"/>
              </a:lnSpc>
              <a:spcBef>
                <a:spcPts val="600"/>
              </a:spcBef>
              <a:spcAft>
                <a:spcPts val="0"/>
              </a:spcAft>
              <a:buNone/>
            </a:pPr>
            <a:r>
              <a:t/>
            </a:r>
            <a:endParaRPr b="0" i="0" sz="1400">
              <a:solidFill>
                <a:schemeClr val="dk1"/>
              </a:solidFill>
              <a:latin typeface="Open Sans"/>
              <a:ea typeface="Open Sans"/>
              <a:cs typeface="Open Sans"/>
              <a:sym typeface="Open Sans"/>
            </a:endParaRPr>
          </a:p>
          <a:p>
            <a:pPr indent="0" lvl="0" marL="0" marR="0" rtl="0" algn="just">
              <a:lnSpc>
                <a:spcPct val="90000"/>
              </a:lnSpc>
              <a:spcBef>
                <a:spcPts val="600"/>
              </a:spcBef>
              <a:spcAft>
                <a:spcPts val="0"/>
              </a:spcAft>
              <a:buNone/>
            </a:pPr>
            <a:r>
              <a:rPr b="0" i="0" lang="en-US" sz="1400">
                <a:solidFill>
                  <a:schemeClr val="dk1"/>
                </a:solidFill>
                <a:latin typeface="Open Sans"/>
                <a:ea typeface="Open Sans"/>
                <a:cs typeface="Open Sans"/>
                <a:sym typeface="Open Sans"/>
              </a:rPr>
              <a:t>Örnekler:</a:t>
            </a:r>
            <a:endParaRPr/>
          </a:p>
          <a:p>
            <a:pPr indent="-228600" lvl="1" marL="457200" marR="0" rtl="0" algn="just">
              <a:lnSpc>
                <a:spcPct val="90000"/>
              </a:lnSpc>
              <a:spcBef>
                <a:spcPts val="600"/>
              </a:spcBef>
              <a:spcAft>
                <a:spcPts val="0"/>
              </a:spcAft>
              <a:buClr>
                <a:schemeClr val="accent1"/>
              </a:buClr>
              <a:buSzPts val="1400"/>
              <a:buFont typeface="Open Sans"/>
              <a:buAutoNum type="arabicPeriod"/>
            </a:pPr>
            <a:r>
              <a:rPr b="0" i="0" lang="en-US" sz="1400" u="none" cap="none" strike="noStrike">
                <a:solidFill>
                  <a:schemeClr val="dk1"/>
                </a:solidFill>
                <a:latin typeface="Open Sans"/>
                <a:ea typeface="Open Sans"/>
                <a:cs typeface="Open Sans"/>
                <a:sym typeface="Open Sans"/>
              </a:rPr>
              <a:t>Kullanıcı Yetkilendirmesi: Sisteme erişmek isteyen kullanıcıların, doğru kimlik doğrulama bilgilerini kullanarak sisteme giriş yapabilmesi gereklidir.</a:t>
            </a:r>
            <a:endParaRPr/>
          </a:p>
          <a:p>
            <a:pPr indent="-228600" lvl="1" marL="457200" marR="0" rtl="0" algn="just">
              <a:lnSpc>
                <a:spcPct val="90000"/>
              </a:lnSpc>
              <a:spcBef>
                <a:spcPts val="600"/>
              </a:spcBef>
              <a:spcAft>
                <a:spcPts val="0"/>
              </a:spcAft>
              <a:buClr>
                <a:schemeClr val="accent1"/>
              </a:buClr>
              <a:buSzPts val="1400"/>
              <a:buFont typeface="Open Sans"/>
              <a:buAutoNum type="arabicPeriod"/>
            </a:pPr>
            <a:r>
              <a:rPr b="0" i="0" lang="en-US" sz="1400" u="none" cap="none" strike="noStrike">
                <a:solidFill>
                  <a:schemeClr val="dk1"/>
                </a:solidFill>
                <a:latin typeface="Open Sans"/>
                <a:ea typeface="Open Sans"/>
                <a:cs typeface="Open Sans"/>
                <a:sym typeface="Open Sans"/>
              </a:rPr>
              <a:t>Veri Girişi: Sisteme veri girişi yapmak için kullanıcıların belirli bir sıra izlemesi gereklidir.</a:t>
            </a:r>
            <a:endParaRPr/>
          </a:p>
          <a:p>
            <a:pPr indent="-228600" lvl="1" marL="457200" marR="0" rtl="0" algn="just">
              <a:lnSpc>
                <a:spcPct val="90000"/>
              </a:lnSpc>
              <a:spcBef>
                <a:spcPts val="600"/>
              </a:spcBef>
              <a:spcAft>
                <a:spcPts val="0"/>
              </a:spcAft>
              <a:buClr>
                <a:schemeClr val="accent1"/>
              </a:buClr>
              <a:buSzPts val="1400"/>
              <a:buFont typeface="Open Sans"/>
              <a:buAutoNum type="arabicPeriod"/>
            </a:pPr>
            <a:r>
              <a:rPr b="0" i="0" lang="en-US" sz="1400" u="none" cap="none" strike="noStrike">
                <a:solidFill>
                  <a:schemeClr val="dk1"/>
                </a:solidFill>
                <a:latin typeface="Open Sans"/>
                <a:ea typeface="Open Sans"/>
                <a:cs typeface="Open Sans"/>
                <a:sym typeface="Open Sans"/>
              </a:rPr>
              <a:t>Veri Arama: Sistemin belirli verileri arayabilmesi ve sonuçları kullanıcılara göstermesi gereklidir.</a:t>
            </a:r>
            <a:endParaRPr/>
          </a:p>
          <a:p>
            <a:pPr indent="-228600" lvl="1" marL="457200" marR="0" rtl="0" algn="just">
              <a:lnSpc>
                <a:spcPct val="90000"/>
              </a:lnSpc>
              <a:spcBef>
                <a:spcPts val="600"/>
              </a:spcBef>
              <a:spcAft>
                <a:spcPts val="0"/>
              </a:spcAft>
              <a:buClr>
                <a:schemeClr val="accent1"/>
              </a:buClr>
              <a:buSzPts val="1400"/>
              <a:buFont typeface="Open Sans"/>
              <a:buAutoNum type="arabicPeriod"/>
            </a:pPr>
            <a:r>
              <a:rPr b="0" i="0" lang="en-US" sz="1400" u="none" cap="none" strike="noStrike">
                <a:solidFill>
                  <a:schemeClr val="dk1"/>
                </a:solidFill>
                <a:latin typeface="Open Sans"/>
                <a:ea typeface="Open Sans"/>
                <a:cs typeface="Open Sans"/>
                <a:sym typeface="Open Sans"/>
              </a:rPr>
              <a:t>Ödeme İşlemleri: Bir e-ticaret sitesinde, kullanıcıların kredi kartı veya diğer ödeme yöntemleriyle ödeme yapabilmesi gereklidir.</a:t>
            </a:r>
            <a:endParaRPr/>
          </a:p>
          <a:p>
            <a:pPr indent="-228600" lvl="1" marL="457200" marR="0" rtl="0" algn="just">
              <a:lnSpc>
                <a:spcPct val="90000"/>
              </a:lnSpc>
              <a:spcBef>
                <a:spcPts val="600"/>
              </a:spcBef>
              <a:spcAft>
                <a:spcPts val="0"/>
              </a:spcAft>
              <a:buClr>
                <a:schemeClr val="accent1"/>
              </a:buClr>
              <a:buSzPts val="1400"/>
              <a:buFont typeface="Open Sans"/>
              <a:buAutoNum type="arabicPeriod"/>
            </a:pPr>
            <a:r>
              <a:rPr b="0" i="0" lang="en-US" sz="1400" u="none" cap="none" strike="noStrike">
                <a:solidFill>
                  <a:schemeClr val="dk1"/>
                </a:solidFill>
                <a:latin typeface="Open Sans"/>
                <a:ea typeface="Open Sans"/>
                <a:cs typeface="Open Sans"/>
                <a:sym typeface="Open Sans"/>
              </a:rPr>
              <a:t>Hesap Oluşturma: Kullanıcıların sisteme kaydolabilmesi ve bir hesap oluşturabilmesi gereklidir.</a:t>
            </a:r>
            <a:endParaRPr/>
          </a:p>
          <a:p>
            <a:pPr indent="-228600" lvl="1" marL="457200" marR="0" rtl="0" algn="just">
              <a:lnSpc>
                <a:spcPct val="90000"/>
              </a:lnSpc>
              <a:spcBef>
                <a:spcPts val="600"/>
              </a:spcBef>
              <a:spcAft>
                <a:spcPts val="0"/>
              </a:spcAft>
              <a:buClr>
                <a:schemeClr val="accent1"/>
              </a:buClr>
              <a:buSzPts val="1400"/>
              <a:buFont typeface="Open Sans"/>
              <a:buAutoNum type="arabicPeriod"/>
            </a:pPr>
            <a:r>
              <a:rPr b="0" i="0" lang="en-US" sz="1400" u="none" cap="none" strike="noStrike">
                <a:solidFill>
                  <a:schemeClr val="dk1"/>
                </a:solidFill>
                <a:latin typeface="Open Sans"/>
                <a:ea typeface="Open Sans"/>
                <a:cs typeface="Open Sans"/>
                <a:sym typeface="Open Sans"/>
              </a:rPr>
              <a:t>Mesajlaşma: Kullanıcıların birbirleriyle mesajlaşabilmesi gereklidir.</a:t>
            </a:r>
            <a:endParaRPr/>
          </a:p>
          <a:p>
            <a:pPr indent="-228600" lvl="1" marL="457200" marR="0" rtl="0" algn="just">
              <a:lnSpc>
                <a:spcPct val="90000"/>
              </a:lnSpc>
              <a:spcBef>
                <a:spcPts val="600"/>
              </a:spcBef>
              <a:spcAft>
                <a:spcPts val="0"/>
              </a:spcAft>
              <a:buClr>
                <a:schemeClr val="accent1"/>
              </a:buClr>
              <a:buSzPts val="1400"/>
              <a:buFont typeface="Open Sans"/>
              <a:buAutoNum type="arabicPeriod"/>
            </a:pPr>
            <a:r>
              <a:rPr b="0" i="0" lang="en-US" sz="1400" u="none" cap="none" strike="noStrike">
                <a:solidFill>
                  <a:schemeClr val="dk1"/>
                </a:solidFill>
                <a:latin typeface="Open Sans"/>
                <a:ea typeface="Open Sans"/>
                <a:cs typeface="Open Sans"/>
                <a:sym typeface="Open Sans"/>
              </a:rPr>
              <a:t>Dosya Yükleme: Kullanıcıların sisteme dosya yükleyebilmesi gereklidir.</a:t>
            </a:r>
            <a:endParaRPr/>
          </a:p>
          <a:p>
            <a:pPr indent="0" lvl="0" marL="0" marR="0" rtl="0" algn="just">
              <a:lnSpc>
                <a:spcPct val="90000"/>
              </a:lnSpc>
              <a:spcBef>
                <a:spcPts val="600"/>
              </a:spcBef>
              <a:spcAft>
                <a:spcPts val="0"/>
              </a:spcAft>
              <a:buNone/>
            </a:pPr>
            <a:r>
              <a:t/>
            </a:r>
            <a:endParaRPr sz="1400">
              <a:solidFill>
                <a:schemeClr val="dk1"/>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grpSp>
        <p:nvGrpSpPr>
          <p:cNvPr id="318" name="Google Shape;318;p25"/>
          <p:cNvGrpSpPr/>
          <p:nvPr/>
        </p:nvGrpSpPr>
        <p:grpSpPr>
          <a:xfrm>
            <a:off x="-44951" y="-418135"/>
            <a:ext cx="11929296" cy="6782736"/>
            <a:chOff x="-44951" y="-418135"/>
            <a:chExt cx="11929296" cy="6782736"/>
          </a:xfrm>
        </p:grpSpPr>
        <p:sp>
          <p:nvSpPr>
            <p:cNvPr id="319" name="Google Shape;319;p25"/>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0" name="Google Shape;320;p25"/>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1" name="Google Shape;321;p25"/>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2" name="Google Shape;322;p25"/>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3" name="Google Shape;323;p25"/>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4" name="Google Shape;324;p25"/>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325" name="Google Shape;325;p2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6" name="Google Shape;326;p25"/>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327" name="Google Shape;327;p25"/>
          <p:cNvGrpSpPr/>
          <p:nvPr/>
        </p:nvGrpSpPr>
        <p:grpSpPr>
          <a:xfrm>
            <a:off x="102801" y="4992250"/>
            <a:ext cx="12071270" cy="1308553"/>
            <a:chOff x="102801" y="4992250"/>
            <a:chExt cx="12071270" cy="1308553"/>
          </a:xfrm>
        </p:grpSpPr>
        <p:sp>
          <p:nvSpPr>
            <p:cNvPr id="328" name="Google Shape;328;p25"/>
            <p:cNvSpPr/>
            <p:nvPr/>
          </p:nvSpPr>
          <p:spPr>
            <a:xfrm rot="2700000">
              <a:off x="294434" y="5183883"/>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29" name="Google Shape;329;p25"/>
            <p:cNvSpPr/>
            <p:nvPr/>
          </p:nvSpPr>
          <p:spPr>
            <a:xfrm>
              <a:off x="11682447" y="5333999"/>
              <a:ext cx="491624" cy="746824"/>
            </a:xfrm>
            <a:custGeom>
              <a:rect b="b" l="l" r="r" t="t"/>
              <a:pathLst>
                <a:path extrusionOk="0" h="746824" w="491624">
                  <a:moveTo>
                    <a:pt x="373412" y="0"/>
                  </a:moveTo>
                  <a:cubicBezTo>
                    <a:pt x="399191" y="0"/>
                    <a:pt x="424359" y="2612"/>
                    <a:pt x="448668" y="7587"/>
                  </a:cubicBezTo>
                  <a:lnTo>
                    <a:pt x="491624" y="20921"/>
                  </a:lnTo>
                  <a:lnTo>
                    <a:pt x="491624" y="725903"/>
                  </a:lnTo>
                  <a:lnTo>
                    <a:pt x="448668" y="739238"/>
                  </a:lnTo>
                  <a:cubicBezTo>
                    <a:pt x="424359" y="744212"/>
                    <a:pt x="399191" y="746824"/>
                    <a:pt x="373412" y="746824"/>
                  </a:cubicBezTo>
                  <a:cubicBezTo>
                    <a:pt x="167182" y="746824"/>
                    <a:pt x="0" y="579642"/>
                    <a:pt x="0" y="373412"/>
                  </a:cubicBezTo>
                  <a:cubicBezTo>
                    <a:pt x="0" y="167182"/>
                    <a:pt x="167182" y="0"/>
                    <a:pt x="373412" y="0"/>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30" name="Google Shape;330;p25"/>
            <p:cNvSpPr/>
            <p:nvPr/>
          </p:nvSpPr>
          <p:spPr>
            <a:xfrm rot="10800000">
              <a:off x="11145840" y="595435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331" name="Google Shape;331;p25"/>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Gereksinim Türleri</a:t>
            </a:r>
            <a:endParaRPr/>
          </a:p>
        </p:txBody>
      </p:sp>
      <p:grpSp>
        <p:nvGrpSpPr>
          <p:cNvPr id="332" name="Google Shape;332;p25"/>
          <p:cNvGrpSpPr/>
          <p:nvPr/>
        </p:nvGrpSpPr>
        <p:grpSpPr>
          <a:xfrm>
            <a:off x="5197296" y="559192"/>
            <a:ext cx="6212694" cy="5739606"/>
            <a:chOff x="0" y="2004"/>
            <a:chExt cx="6212694" cy="5739606"/>
          </a:xfrm>
        </p:grpSpPr>
        <p:sp>
          <p:nvSpPr>
            <p:cNvPr id="333" name="Google Shape;333;p25"/>
            <p:cNvSpPr/>
            <p:nvPr/>
          </p:nvSpPr>
          <p:spPr>
            <a:xfrm>
              <a:off x="0" y="2550085"/>
              <a:ext cx="6212694" cy="1321489"/>
            </a:xfrm>
            <a:prstGeom prst="rect">
              <a:avLst/>
            </a:prstGeom>
            <a:solidFill>
              <a:srgbClr val="C54D4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5"/>
            <p:cNvSpPr txBox="1"/>
            <p:nvPr/>
          </p:nvSpPr>
          <p:spPr>
            <a:xfrm>
              <a:off x="0" y="2550085"/>
              <a:ext cx="6212694" cy="713604"/>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Open Sans"/>
                <a:buNone/>
              </a:pPr>
              <a:r>
                <a:rPr b="0" i="0" lang="en-US" sz="1400">
                  <a:solidFill>
                    <a:schemeClr val="lt1"/>
                  </a:solidFill>
                  <a:latin typeface="Open Sans"/>
                  <a:ea typeface="Open Sans"/>
                  <a:cs typeface="Open Sans"/>
                  <a:sym typeface="Open Sans"/>
                </a:rPr>
                <a:t>Örnekler:</a:t>
              </a:r>
              <a:endParaRPr sz="1400">
                <a:solidFill>
                  <a:schemeClr val="lt1"/>
                </a:solidFill>
                <a:latin typeface="Open Sans"/>
                <a:ea typeface="Open Sans"/>
                <a:cs typeface="Open Sans"/>
                <a:sym typeface="Open Sans"/>
              </a:endParaRPr>
            </a:p>
          </p:txBody>
        </p:sp>
        <p:sp>
          <p:nvSpPr>
            <p:cNvPr id="335" name="Google Shape;335;p25"/>
            <p:cNvSpPr/>
            <p:nvPr/>
          </p:nvSpPr>
          <p:spPr>
            <a:xfrm>
              <a:off x="3033" y="3316279"/>
              <a:ext cx="1034437" cy="2425331"/>
            </a:xfrm>
            <a:prstGeom prst="rect">
              <a:avLst/>
            </a:prstGeom>
            <a:solidFill>
              <a:srgbClr val="E8CECD">
                <a:alpha val="89803"/>
              </a:srgbClr>
            </a:solidFill>
            <a:ln cap="flat" cmpd="sng" w="12700">
              <a:solidFill>
                <a:srgbClr val="E8CECD">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5"/>
            <p:cNvSpPr txBox="1"/>
            <p:nvPr/>
          </p:nvSpPr>
          <p:spPr>
            <a:xfrm>
              <a:off x="3033" y="3316279"/>
              <a:ext cx="1034437" cy="2425331"/>
            </a:xfrm>
            <a:prstGeom prst="rect">
              <a:avLst/>
            </a:prstGeom>
            <a:noFill/>
            <a:ln>
              <a:noFill/>
            </a:ln>
          </p:spPr>
          <p:txBody>
            <a:bodyPr anchorCtr="0" anchor="ctr" bIns="11425" lIns="64000" spcFirstLastPara="1" rIns="64000" wrap="square" tIns="11425">
              <a:noAutofit/>
            </a:bodyPr>
            <a:lstStyle/>
            <a:p>
              <a:pPr indent="0" lvl="0" marL="0" marR="0" rtl="0" algn="ctr">
                <a:lnSpc>
                  <a:spcPct val="90000"/>
                </a:lnSpc>
                <a:spcBef>
                  <a:spcPts val="0"/>
                </a:spcBef>
                <a:spcAft>
                  <a:spcPts val="0"/>
                </a:spcAft>
                <a:buClr>
                  <a:schemeClr val="dk1"/>
                </a:buClr>
                <a:buSzPts val="900"/>
                <a:buFont typeface="Open Sans"/>
                <a:buNone/>
              </a:pPr>
              <a:r>
                <a:rPr b="1" i="0" lang="en-US" sz="900">
                  <a:solidFill>
                    <a:schemeClr val="dk1"/>
                  </a:solidFill>
                  <a:latin typeface="Open Sans"/>
                  <a:ea typeface="Open Sans"/>
                  <a:cs typeface="Open Sans"/>
                  <a:sym typeface="Open Sans"/>
                </a:rPr>
                <a:t>Performans gereksinimleri: </a:t>
              </a:r>
              <a:r>
                <a:rPr b="0" i="0" lang="en-US" sz="900">
                  <a:solidFill>
                    <a:schemeClr val="dk1"/>
                  </a:solidFill>
                  <a:latin typeface="Open Sans"/>
                  <a:ea typeface="Open Sans"/>
                  <a:cs typeface="Open Sans"/>
                  <a:sym typeface="Open Sans"/>
                </a:rPr>
                <a:t>Yazılımın belirli bir işlemi ne kadar sürede tamamlaması gerektiğini belirleyen gereksinimlerdir.</a:t>
              </a:r>
              <a:endParaRPr sz="900">
                <a:solidFill>
                  <a:schemeClr val="dk1"/>
                </a:solidFill>
                <a:latin typeface="Open Sans"/>
                <a:ea typeface="Open Sans"/>
                <a:cs typeface="Open Sans"/>
                <a:sym typeface="Open Sans"/>
              </a:endParaRPr>
            </a:p>
          </p:txBody>
        </p:sp>
        <p:sp>
          <p:nvSpPr>
            <p:cNvPr id="337" name="Google Shape;337;p25"/>
            <p:cNvSpPr/>
            <p:nvPr/>
          </p:nvSpPr>
          <p:spPr>
            <a:xfrm>
              <a:off x="1037471" y="3316279"/>
              <a:ext cx="1034437" cy="2425331"/>
            </a:xfrm>
            <a:prstGeom prst="rect">
              <a:avLst/>
            </a:prstGeom>
            <a:solidFill>
              <a:srgbClr val="E8CECD">
                <a:alpha val="89803"/>
              </a:srgbClr>
            </a:solidFill>
            <a:ln cap="flat" cmpd="sng" w="12700">
              <a:solidFill>
                <a:srgbClr val="E8CECD">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5"/>
            <p:cNvSpPr txBox="1"/>
            <p:nvPr/>
          </p:nvSpPr>
          <p:spPr>
            <a:xfrm>
              <a:off x="1037471" y="3316279"/>
              <a:ext cx="1034437" cy="2425331"/>
            </a:xfrm>
            <a:prstGeom prst="rect">
              <a:avLst/>
            </a:prstGeom>
            <a:noFill/>
            <a:ln>
              <a:noFill/>
            </a:ln>
          </p:spPr>
          <p:txBody>
            <a:bodyPr anchorCtr="0" anchor="ctr" bIns="11425" lIns="64000" spcFirstLastPara="1" rIns="64000" wrap="square" tIns="11425">
              <a:noAutofit/>
            </a:bodyPr>
            <a:lstStyle/>
            <a:p>
              <a:pPr indent="0" lvl="0" marL="0" marR="0" rtl="0" algn="ctr">
                <a:lnSpc>
                  <a:spcPct val="90000"/>
                </a:lnSpc>
                <a:spcBef>
                  <a:spcPts val="0"/>
                </a:spcBef>
                <a:spcAft>
                  <a:spcPts val="0"/>
                </a:spcAft>
                <a:buClr>
                  <a:schemeClr val="dk1"/>
                </a:buClr>
                <a:buSzPts val="900"/>
                <a:buFont typeface="Open Sans"/>
                <a:buNone/>
              </a:pPr>
              <a:r>
                <a:rPr b="1" i="0" lang="en-US" sz="900">
                  <a:solidFill>
                    <a:schemeClr val="dk1"/>
                  </a:solidFill>
                  <a:latin typeface="Open Sans"/>
                  <a:ea typeface="Open Sans"/>
                  <a:cs typeface="Open Sans"/>
                  <a:sym typeface="Open Sans"/>
                </a:rPr>
                <a:t>Güvenilirlik gereksinimleri: </a:t>
              </a:r>
              <a:r>
                <a:rPr b="0" i="0" lang="en-US" sz="900">
                  <a:solidFill>
                    <a:schemeClr val="dk1"/>
                  </a:solidFill>
                  <a:latin typeface="Open Sans"/>
                  <a:ea typeface="Open Sans"/>
                  <a:cs typeface="Open Sans"/>
                  <a:sym typeface="Open Sans"/>
                </a:rPr>
                <a:t>Yazılımın belirli bir süre içinde veya belirli bir sayıda kullanımda hata yapma olasılığına izin vermeyen gereksinimlerdir.</a:t>
              </a:r>
              <a:endParaRPr sz="900">
                <a:solidFill>
                  <a:schemeClr val="dk1"/>
                </a:solidFill>
                <a:latin typeface="Open Sans"/>
                <a:ea typeface="Open Sans"/>
                <a:cs typeface="Open Sans"/>
                <a:sym typeface="Open Sans"/>
              </a:endParaRPr>
            </a:p>
          </p:txBody>
        </p:sp>
        <p:sp>
          <p:nvSpPr>
            <p:cNvPr id="339" name="Google Shape;339;p25"/>
            <p:cNvSpPr/>
            <p:nvPr/>
          </p:nvSpPr>
          <p:spPr>
            <a:xfrm>
              <a:off x="2071909" y="3316279"/>
              <a:ext cx="1034437" cy="2425331"/>
            </a:xfrm>
            <a:prstGeom prst="rect">
              <a:avLst/>
            </a:prstGeom>
            <a:solidFill>
              <a:srgbClr val="E8CECD">
                <a:alpha val="89803"/>
              </a:srgbClr>
            </a:solidFill>
            <a:ln cap="flat" cmpd="sng" w="12700">
              <a:solidFill>
                <a:srgbClr val="E8CECD">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5"/>
            <p:cNvSpPr txBox="1"/>
            <p:nvPr/>
          </p:nvSpPr>
          <p:spPr>
            <a:xfrm>
              <a:off x="2071909" y="3316279"/>
              <a:ext cx="1034437" cy="2425331"/>
            </a:xfrm>
            <a:prstGeom prst="rect">
              <a:avLst/>
            </a:prstGeom>
            <a:noFill/>
            <a:ln>
              <a:noFill/>
            </a:ln>
          </p:spPr>
          <p:txBody>
            <a:bodyPr anchorCtr="0" anchor="ctr" bIns="11425" lIns="64000" spcFirstLastPara="1" rIns="64000" wrap="square" tIns="11425">
              <a:noAutofit/>
            </a:bodyPr>
            <a:lstStyle/>
            <a:p>
              <a:pPr indent="0" lvl="0" marL="0" marR="0" rtl="0" algn="ctr">
                <a:lnSpc>
                  <a:spcPct val="90000"/>
                </a:lnSpc>
                <a:spcBef>
                  <a:spcPts val="0"/>
                </a:spcBef>
                <a:spcAft>
                  <a:spcPts val="0"/>
                </a:spcAft>
                <a:buClr>
                  <a:schemeClr val="dk1"/>
                </a:buClr>
                <a:buSzPts val="900"/>
                <a:buFont typeface="Open Sans"/>
                <a:buNone/>
              </a:pPr>
              <a:r>
                <a:rPr b="1" i="0" lang="en-US" sz="900">
                  <a:solidFill>
                    <a:schemeClr val="dk1"/>
                  </a:solidFill>
                  <a:latin typeface="Open Sans"/>
                  <a:ea typeface="Open Sans"/>
                  <a:cs typeface="Open Sans"/>
                  <a:sym typeface="Open Sans"/>
                </a:rPr>
                <a:t>Kullanılabilirlik gereksinimleri: </a:t>
              </a:r>
              <a:r>
                <a:rPr b="0" i="0" lang="en-US" sz="900">
                  <a:solidFill>
                    <a:schemeClr val="dk1"/>
                  </a:solidFill>
                  <a:latin typeface="Open Sans"/>
                  <a:ea typeface="Open Sans"/>
                  <a:cs typeface="Open Sans"/>
                  <a:sym typeface="Open Sans"/>
                </a:rPr>
                <a:t>Yazılımın kolayca kullanılabilmesi ve anlaşılması gerektiği gereksinimlerdir.</a:t>
              </a:r>
              <a:endParaRPr sz="900">
                <a:solidFill>
                  <a:schemeClr val="dk1"/>
                </a:solidFill>
                <a:latin typeface="Open Sans"/>
                <a:ea typeface="Open Sans"/>
                <a:cs typeface="Open Sans"/>
                <a:sym typeface="Open Sans"/>
              </a:endParaRPr>
            </a:p>
          </p:txBody>
        </p:sp>
        <p:sp>
          <p:nvSpPr>
            <p:cNvPr id="341" name="Google Shape;341;p25"/>
            <p:cNvSpPr/>
            <p:nvPr/>
          </p:nvSpPr>
          <p:spPr>
            <a:xfrm>
              <a:off x="3106346" y="3316279"/>
              <a:ext cx="1034437" cy="2425331"/>
            </a:xfrm>
            <a:prstGeom prst="rect">
              <a:avLst/>
            </a:prstGeom>
            <a:solidFill>
              <a:srgbClr val="E8CECD">
                <a:alpha val="89803"/>
              </a:srgbClr>
            </a:solidFill>
            <a:ln cap="flat" cmpd="sng" w="12700">
              <a:solidFill>
                <a:srgbClr val="E8CECD">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5"/>
            <p:cNvSpPr txBox="1"/>
            <p:nvPr/>
          </p:nvSpPr>
          <p:spPr>
            <a:xfrm>
              <a:off x="3106346" y="3316279"/>
              <a:ext cx="1034437" cy="2425331"/>
            </a:xfrm>
            <a:prstGeom prst="rect">
              <a:avLst/>
            </a:prstGeom>
            <a:noFill/>
            <a:ln>
              <a:noFill/>
            </a:ln>
          </p:spPr>
          <p:txBody>
            <a:bodyPr anchorCtr="0" anchor="ctr" bIns="11425" lIns="64000" spcFirstLastPara="1" rIns="64000" wrap="square" tIns="11425">
              <a:noAutofit/>
            </a:bodyPr>
            <a:lstStyle/>
            <a:p>
              <a:pPr indent="0" lvl="0" marL="0" marR="0" rtl="0" algn="ctr">
                <a:lnSpc>
                  <a:spcPct val="90000"/>
                </a:lnSpc>
                <a:spcBef>
                  <a:spcPts val="0"/>
                </a:spcBef>
                <a:spcAft>
                  <a:spcPts val="0"/>
                </a:spcAft>
                <a:buClr>
                  <a:schemeClr val="dk1"/>
                </a:buClr>
                <a:buSzPts val="900"/>
                <a:buFont typeface="Open Sans"/>
                <a:buNone/>
              </a:pPr>
              <a:r>
                <a:rPr b="1" i="0" lang="en-US" sz="900">
                  <a:solidFill>
                    <a:schemeClr val="dk1"/>
                  </a:solidFill>
                  <a:latin typeface="Open Sans"/>
                  <a:ea typeface="Open Sans"/>
                  <a:cs typeface="Open Sans"/>
                  <a:sym typeface="Open Sans"/>
                </a:rPr>
                <a:t>Bakım gereksinimleri: </a:t>
              </a:r>
              <a:r>
                <a:rPr b="0" i="0" lang="en-US" sz="900">
                  <a:solidFill>
                    <a:schemeClr val="dk1"/>
                  </a:solidFill>
                  <a:latin typeface="Open Sans"/>
                  <a:ea typeface="Open Sans"/>
                  <a:cs typeface="Open Sans"/>
                  <a:sym typeface="Open Sans"/>
                </a:rPr>
                <a:t>Yazılımın bakımının yapılabilmesi için belirli gereksinimleri kapsayan gereksinimlerdir.</a:t>
              </a:r>
              <a:endParaRPr sz="900">
                <a:solidFill>
                  <a:schemeClr val="dk1"/>
                </a:solidFill>
                <a:latin typeface="Open Sans"/>
                <a:ea typeface="Open Sans"/>
                <a:cs typeface="Open Sans"/>
                <a:sym typeface="Open Sans"/>
              </a:endParaRPr>
            </a:p>
          </p:txBody>
        </p:sp>
        <p:sp>
          <p:nvSpPr>
            <p:cNvPr id="343" name="Google Shape;343;p25"/>
            <p:cNvSpPr/>
            <p:nvPr/>
          </p:nvSpPr>
          <p:spPr>
            <a:xfrm>
              <a:off x="4140784" y="3316279"/>
              <a:ext cx="1034437" cy="2425331"/>
            </a:xfrm>
            <a:prstGeom prst="rect">
              <a:avLst/>
            </a:prstGeom>
            <a:solidFill>
              <a:srgbClr val="E8CECD">
                <a:alpha val="89803"/>
              </a:srgbClr>
            </a:solidFill>
            <a:ln cap="flat" cmpd="sng" w="12700">
              <a:solidFill>
                <a:srgbClr val="E8CECD">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5"/>
            <p:cNvSpPr txBox="1"/>
            <p:nvPr/>
          </p:nvSpPr>
          <p:spPr>
            <a:xfrm>
              <a:off x="4140784" y="3316279"/>
              <a:ext cx="1034437" cy="2425331"/>
            </a:xfrm>
            <a:prstGeom prst="rect">
              <a:avLst/>
            </a:prstGeom>
            <a:noFill/>
            <a:ln>
              <a:noFill/>
            </a:ln>
          </p:spPr>
          <p:txBody>
            <a:bodyPr anchorCtr="0" anchor="ctr" bIns="11425" lIns="64000" spcFirstLastPara="1" rIns="64000" wrap="square" tIns="11425">
              <a:noAutofit/>
            </a:bodyPr>
            <a:lstStyle/>
            <a:p>
              <a:pPr indent="0" lvl="0" marL="0" marR="0" rtl="0" algn="ctr">
                <a:lnSpc>
                  <a:spcPct val="90000"/>
                </a:lnSpc>
                <a:spcBef>
                  <a:spcPts val="0"/>
                </a:spcBef>
                <a:spcAft>
                  <a:spcPts val="0"/>
                </a:spcAft>
                <a:buClr>
                  <a:schemeClr val="dk1"/>
                </a:buClr>
                <a:buSzPts val="900"/>
                <a:buFont typeface="Open Sans"/>
                <a:buNone/>
              </a:pPr>
              <a:r>
                <a:rPr b="1" i="0" lang="en-US" sz="900">
                  <a:solidFill>
                    <a:schemeClr val="dk1"/>
                  </a:solidFill>
                  <a:latin typeface="Open Sans"/>
                  <a:ea typeface="Open Sans"/>
                  <a:cs typeface="Open Sans"/>
                  <a:sym typeface="Open Sans"/>
                </a:rPr>
                <a:t>Yönetilebilirlik gereksinimleri: </a:t>
              </a:r>
              <a:r>
                <a:rPr b="0" i="0" lang="en-US" sz="900">
                  <a:solidFill>
                    <a:schemeClr val="dk1"/>
                  </a:solidFill>
                  <a:latin typeface="Open Sans"/>
                  <a:ea typeface="Open Sans"/>
                  <a:cs typeface="Open Sans"/>
                  <a:sym typeface="Open Sans"/>
                </a:rPr>
                <a:t>Yazılımın yönetimini kolaylaştırmak için gereken özellikleri ifade eden gereksinimlerdir.</a:t>
              </a:r>
              <a:endParaRPr sz="900">
                <a:solidFill>
                  <a:schemeClr val="dk1"/>
                </a:solidFill>
                <a:latin typeface="Open Sans"/>
                <a:ea typeface="Open Sans"/>
                <a:cs typeface="Open Sans"/>
                <a:sym typeface="Open Sans"/>
              </a:endParaRPr>
            </a:p>
          </p:txBody>
        </p:sp>
        <p:sp>
          <p:nvSpPr>
            <p:cNvPr id="345" name="Google Shape;345;p25"/>
            <p:cNvSpPr/>
            <p:nvPr/>
          </p:nvSpPr>
          <p:spPr>
            <a:xfrm>
              <a:off x="5175222" y="3316279"/>
              <a:ext cx="1034437" cy="2425331"/>
            </a:xfrm>
            <a:prstGeom prst="rect">
              <a:avLst/>
            </a:prstGeom>
            <a:solidFill>
              <a:srgbClr val="E8CECD">
                <a:alpha val="89803"/>
              </a:srgbClr>
            </a:solidFill>
            <a:ln cap="flat" cmpd="sng" w="12700">
              <a:solidFill>
                <a:srgbClr val="E8CECD">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5"/>
            <p:cNvSpPr txBox="1"/>
            <p:nvPr/>
          </p:nvSpPr>
          <p:spPr>
            <a:xfrm>
              <a:off x="5175222" y="3316279"/>
              <a:ext cx="1034437" cy="2425331"/>
            </a:xfrm>
            <a:prstGeom prst="rect">
              <a:avLst/>
            </a:prstGeom>
            <a:noFill/>
            <a:ln>
              <a:noFill/>
            </a:ln>
          </p:spPr>
          <p:txBody>
            <a:bodyPr anchorCtr="0" anchor="ctr" bIns="11425" lIns="64000" spcFirstLastPara="1" rIns="64000" wrap="square" tIns="11425">
              <a:noAutofit/>
            </a:bodyPr>
            <a:lstStyle/>
            <a:p>
              <a:pPr indent="0" lvl="0" marL="0" marR="0" rtl="0" algn="ctr">
                <a:lnSpc>
                  <a:spcPct val="90000"/>
                </a:lnSpc>
                <a:spcBef>
                  <a:spcPts val="0"/>
                </a:spcBef>
                <a:spcAft>
                  <a:spcPts val="0"/>
                </a:spcAft>
                <a:buClr>
                  <a:schemeClr val="dk1"/>
                </a:buClr>
                <a:buSzPts val="900"/>
                <a:buFont typeface="Open Sans"/>
                <a:buNone/>
              </a:pPr>
              <a:r>
                <a:rPr b="1" i="0" lang="en-US" sz="900">
                  <a:solidFill>
                    <a:schemeClr val="dk1"/>
                  </a:solidFill>
                  <a:latin typeface="Open Sans"/>
                  <a:ea typeface="Open Sans"/>
                  <a:cs typeface="Open Sans"/>
                  <a:sym typeface="Open Sans"/>
                </a:rPr>
                <a:t>Verimlilik gereksinimleri: </a:t>
              </a:r>
              <a:r>
                <a:rPr b="0" i="0" lang="en-US" sz="900">
                  <a:solidFill>
                    <a:schemeClr val="dk1"/>
                  </a:solidFill>
                  <a:latin typeface="Open Sans"/>
                  <a:ea typeface="Open Sans"/>
                  <a:cs typeface="Open Sans"/>
                  <a:sym typeface="Open Sans"/>
                </a:rPr>
                <a:t>Yazılımın verimli bir şekilde çalışması için belirli gereksinimleri kapsayan gereksinimlerdir.</a:t>
              </a:r>
              <a:endParaRPr sz="900">
                <a:solidFill>
                  <a:schemeClr val="dk1"/>
                </a:solidFill>
                <a:latin typeface="Open Sans"/>
                <a:ea typeface="Open Sans"/>
                <a:cs typeface="Open Sans"/>
                <a:sym typeface="Open Sans"/>
              </a:endParaRPr>
            </a:p>
          </p:txBody>
        </p:sp>
        <p:sp>
          <p:nvSpPr>
            <p:cNvPr id="347" name="Google Shape;347;p25"/>
            <p:cNvSpPr/>
            <p:nvPr/>
          </p:nvSpPr>
          <p:spPr>
            <a:xfrm rot="10800000">
              <a:off x="0" y="2004"/>
              <a:ext cx="6212694" cy="2627167"/>
            </a:xfrm>
            <a:prstGeom prst="upArrowCallout">
              <a:avLst>
                <a:gd fmla="val 25000" name="adj1"/>
                <a:gd fmla="val 25000" name="adj2"/>
                <a:gd fmla="val 25000" name="adj3"/>
                <a:gd fmla="val 64977" name="adj4"/>
              </a:avLst>
            </a:prstGeom>
            <a:solidFill>
              <a:srgbClr val="C54D4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5"/>
            <p:cNvSpPr txBox="1"/>
            <p:nvPr/>
          </p:nvSpPr>
          <p:spPr>
            <a:xfrm>
              <a:off x="0" y="2004"/>
              <a:ext cx="6212694" cy="1707054"/>
            </a:xfrm>
            <a:prstGeom prst="rect">
              <a:avLst/>
            </a:prstGeom>
            <a:noFill/>
            <a:ln>
              <a:noFill/>
            </a:ln>
          </p:spPr>
          <p:txBody>
            <a:bodyPr anchorCtr="0" anchor="ctr" bIns="99550" lIns="99550" spcFirstLastPara="1" rIns="99550" wrap="square" tIns="99550">
              <a:noAutofit/>
            </a:bodyPr>
            <a:lstStyle/>
            <a:p>
              <a:pPr indent="0" lvl="0" marL="0" marR="0" rtl="0" algn="ctr">
                <a:lnSpc>
                  <a:spcPct val="90000"/>
                </a:lnSpc>
                <a:spcBef>
                  <a:spcPts val="0"/>
                </a:spcBef>
                <a:spcAft>
                  <a:spcPts val="0"/>
                </a:spcAft>
                <a:buClr>
                  <a:schemeClr val="lt1"/>
                </a:buClr>
                <a:buSzPts val="1400"/>
                <a:buFont typeface="Open Sans"/>
                <a:buNone/>
              </a:pPr>
              <a:r>
                <a:rPr b="1" i="0" lang="en-US" sz="1400">
                  <a:solidFill>
                    <a:schemeClr val="lt1"/>
                  </a:solidFill>
                  <a:latin typeface="Open Sans"/>
                  <a:ea typeface="Open Sans"/>
                  <a:cs typeface="Open Sans"/>
                  <a:sym typeface="Open Sans"/>
                </a:rPr>
                <a:t>İşlevsel olmayan gereksinimler, </a:t>
              </a:r>
              <a:r>
                <a:rPr b="0" i="0" lang="en-US" sz="1400">
                  <a:solidFill>
                    <a:schemeClr val="lt1"/>
                  </a:solidFill>
                  <a:latin typeface="Open Sans"/>
                  <a:ea typeface="Open Sans"/>
                  <a:cs typeface="Open Sans"/>
                  <a:sym typeface="Open Sans"/>
                </a:rPr>
                <a:t>bir yazılımın işlevleri yerine getirirken veya performansını etkileyen özellikleri veya kısıtlamaları ifade eder. İşlevsel olmayan gereksinimler genellikle yazılımın kalitesini, güvenilirliğini, kullanılabilirliğini, performansını, bakımını ve yönetimini etkileyen özellikleri kapsar. İşlevsel olmayan gereksinimler, bir yazılımın performansını, kalitesini ve güvenilirliğini etkileyen özellikleri tanımlar. </a:t>
              </a:r>
              <a:endParaRPr sz="1400">
                <a:solidFill>
                  <a:schemeClr val="lt1"/>
                </a:solidFill>
                <a:latin typeface="Open Sans"/>
                <a:ea typeface="Open Sans"/>
                <a:cs typeface="Open Sans"/>
                <a:sym typeface="Open Sans"/>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Gereksinim Mühendisliğinin Zorlukları</a:t>
            </a:r>
            <a:endParaRPr/>
          </a:p>
        </p:txBody>
      </p:sp>
      <p:grpSp>
        <p:nvGrpSpPr>
          <p:cNvPr id="354" name="Google Shape;354;p26"/>
          <p:cNvGrpSpPr/>
          <p:nvPr/>
        </p:nvGrpSpPr>
        <p:grpSpPr>
          <a:xfrm>
            <a:off x="934065" y="1762318"/>
            <a:ext cx="10419734" cy="4233017"/>
            <a:chOff x="0" y="179323"/>
            <a:chExt cx="10419734" cy="4233017"/>
          </a:xfrm>
        </p:grpSpPr>
        <p:sp>
          <p:nvSpPr>
            <p:cNvPr id="355" name="Google Shape;355;p26"/>
            <p:cNvSpPr/>
            <p:nvPr/>
          </p:nvSpPr>
          <p:spPr>
            <a:xfrm>
              <a:off x="0" y="179323"/>
              <a:ext cx="3256167" cy="1953700"/>
            </a:xfrm>
            <a:prstGeom prst="rect">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txBox="1"/>
            <p:nvPr/>
          </p:nvSpPr>
          <p:spPr>
            <a:xfrm>
              <a:off x="0" y="179323"/>
              <a:ext cx="3256167" cy="19537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Open Sans"/>
                <a:buNone/>
              </a:pPr>
              <a:r>
                <a:rPr b="1" lang="en-US" sz="1200">
                  <a:solidFill>
                    <a:schemeClr val="lt1"/>
                  </a:solidFill>
                  <a:latin typeface="Open Sans"/>
                  <a:ea typeface="Open Sans"/>
                  <a:cs typeface="Open Sans"/>
                  <a:sym typeface="Open Sans"/>
                </a:rPr>
                <a:t>Doğru gereksinimlerin belirlenmesi:</a:t>
              </a:r>
              <a:endParaRPr b="1" sz="1200">
                <a:solidFill>
                  <a:schemeClr val="lt1"/>
                </a:solidFill>
                <a:latin typeface="Open Sans"/>
                <a:ea typeface="Open Sans"/>
                <a:cs typeface="Open Sans"/>
                <a:sym typeface="Open Sans"/>
              </a:endParaRPr>
            </a:p>
            <a:p>
              <a:pPr indent="0" lvl="0" marL="0" marR="0" rtl="0" algn="ctr">
                <a:lnSpc>
                  <a:spcPct val="90000"/>
                </a:lnSpc>
                <a:spcBef>
                  <a:spcPts val="420"/>
                </a:spcBef>
                <a:spcAft>
                  <a:spcPts val="0"/>
                </a:spcAft>
                <a:buClr>
                  <a:schemeClr val="lt1"/>
                </a:buClr>
                <a:buSzPts val="1200"/>
                <a:buFont typeface="Open Sans"/>
                <a:buNone/>
              </a:pPr>
              <a:r>
                <a:rPr b="1" lang="en-US" sz="1200">
                  <a:solidFill>
                    <a:schemeClr val="lt1"/>
                  </a:solidFill>
                  <a:latin typeface="Open Sans"/>
                  <a:ea typeface="Open Sans"/>
                  <a:cs typeface="Open Sans"/>
                  <a:sym typeface="Open Sans"/>
                </a:rPr>
                <a:t> </a:t>
              </a:r>
              <a:r>
                <a:rPr lang="en-US" sz="1200">
                  <a:solidFill>
                    <a:schemeClr val="lt1"/>
                  </a:solidFill>
                  <a:latin typeface="Open Sans"/>
                  <a:ea typeface="Open Sans"/>
                  <a:cs typeface="Open Sans"/>
                  <a:sym typeface="Open Sans"/>
                </a:rPr>
                <a:t>Gereksinimlerin belirlenmesi, yazılım projesinin başarısı için kritik bir adımdır. Ancak, gereksinimlerin doğru bir şekilde belirlenmesi ve ifade edilmesi zor olabilir. Gereksinimlerin belirlenmesi sırasında doğru soruların sorulması, ilgili tarafların (stakeholder) katılımı ve gereksinimlerin doğru bir şekilde analiz edilmesi önemlidir.</a:t>
              </a:r>
              <a:endParaRPr/>
            </a:p>
          </p:txBody>
        </p:sp>
        <p:sp>
          <p:nvSpPr>
            <p:cNvPr id="357" name="Google Shape;357;p26"/>
            <p:cNvSpPr/>
            <p:nvPr/>
          </p:nvSpPr>
          <p:spPr>
            <a:xfrm>
              <a:off x="3581783" y="179323"/>
              <a:ext cx="3256167" cy="1953700"/>
            </a:xfrm>
            <a:prstGeom prst="rect">
              <a:avLst/>
            </a:prstGeom>
            <a:solidFill>
              <a:srgbClr val="C549A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txBox="1"/>
            <p:nvPr/>
          </p:nvSpPr>
          <p:spPr>
            <a:xfrm>
              <a:off x="3581783" y="179323"/>
              <a:ext cx="3256167" cy="19537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Open Sans"/>
                <a:buNone/>
              </a:pPr>
              <a:r>
                <a:rPr b="1" lang="en-US" sz="1200">
                  <a:solidFill>
                    <a:schemeClr val="lt1"/>
                  </a:solidFill>
                  <a:latin typeface="Open Sans"/>
                  <a:ea typeface="Open Sans"/>
                  <a:cs typeface="Open Sans"/>
                  <a:sym typeface="Open Sans"/>
                </a:rPr>
                <a:t>Değişen gereksinimler:</a:t>
              </a:r>
              <a:endParaRPr b="1" sz="1200">
                <a:solidFill>
                  <a:schemeClr val="lt1"/>
                </a:solidFill>
                <a:latin typeface="Open Sans"/>
                <a:ea typeface="Open Sans"/>
                <a:cs typeface="Open Sans"/>
                <a:sym typeface="Open Sans"/>
              </a:endParaRPr>
            </a:p>
            <a:p>
              <a:pPr indent="0" lvl="0" marL="0" marR="0" rtl="0" algn="ctr">
                <a:lnSpc>
                  <a:spcPct val="90000"/>
                </a:lnSpc>
                <a:spcBef>
                  <a:spcPts val="420"/>
                </a:spcBef>
                <a:spcAft>
                  <a:spcPts val="0"/>
                </a:spcAft>
                <a:buClr>
                  <a:schemeClr val="lt1"/>
                </a:buClr>
                <a:buSzPts val="1200"/>
                <a:buFont typeface="Open Sans"/>
                <a:buNone/>
              </a:pPr>
              <a:r>
                <a:rPr b="1" lang="en-US" sz="1200">
                  <a:solidFill>
                    <a:schemeClr val="lt1"/>
                  </a:solidFill>
                  <a:latin typeface="Open Sans"/>
                  <a:ea typeface="Open Sans"/>
                  <a:cs typeface="Open Sans"/>
                  <a:sym typeface="Open Sans"/>
                </a:rPr>
                <a:t> </a:t>
              </a:r>
              <a:r>
                <a:rPr lang="en-US" sz="1200">
                  <a:solidFill>
                    <a:schemeClr val="lt1"/>
                  </a:solidFill>
                  <a:latin typeface="Open Sans"/>
                  <a:ea typeface="Open Sans"/>
                  <a:cs typeface="Open Sans"/>
                  <a:sym typeface="Open Sans"/>
                </a:rPr>
                <a:t>Gereksinimlerin değişmesi, yazılım projelerinde yaygın bir zorluktur. Özellikle büyük projelerde, gereksinimlerin değişmesi kaçınılmazdır. Bu nedenle, gereksinimlerin doğru bir şekilde yönetilmesi ve değişikliklerin uygun bir şekilde takip edilmesi önemlidir.</a:t>
              </a:r>
              <a:endParaRPr/>
            </a:p>
          </p:txBody>
        </p:sp>
        <p:sp>
          <p:nvSpPr>
            <p:cNvPr id="359" name="Google Shape;359;p26"/>
            <p:cNvSpPr/>
            <p:nvPr/>
          </p:nvSpPr>
          <p:spPr>
            <a:xfrm>
              <a:off x="7163567" y="179323"/>
              <a:ext cx="3256167" cy="1953700"/>
            </a:xfrm>
            <a:prstGeom prst="rect">
              <a:avLst/>
            </a:prstGeom>
            <a:solidFill>
              <a:srgbClr val="9836B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txBox="1"/>
            <p:nvPr/>
          </p:nvSpPr>
          <p:spPr>
            <a:xfrm>
              <a:off x="7163567" y="179323"/>
              <a:ext cx="3256167" cy="19537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Open Sans"/>
                <a:buNone/>
              </a:pPr>
              <a:r>
                <a:rPr b="1" lang="en-US" sz="1200">
                  <a:solidFill>
                    <a:schemeClr val="lt1"/>
                  </a:solidFill>
                  <a:latin typeface="Open Sans"/>
                  <a:ea typeface="Open Sans"/>
                  <a:cs typeface="Open Sans"/>
                  <a:sym typeface="Open Sans"/>
                </a:rPr>
                <a:t>Çatışan gereksinimler: </a:t>
              </a:r>
              <a:endParaRPr b="1" sz="1200">
                <a:solidFill>
                  <a:schemeClr val="lt1"/>
                </a:solidFill>
                <a:latin typeface="Open Sans"/>
                <a:ea typeface="Open Sans"/>
                <a:cs typeface="Open Sans"/>
                <a:sym typeface="Open Sans"/>
              </a:endParaRPr>
            </a:p>
            <a:p>
              <a:pPr indent="0" lvl="0" marL="0" marR="0" rtl="0" algn="ctr">
                <a:lnSpc>
                  <a:spcPct val="90000"/>
                </a:lnSpc>
                <a:spcBef>
                  <a:spcPts val="420"/>
                </a:spcBef>
                <a:spcAft>
                  <a:spcPts val="0"/>
                </a:spcAft>
                <a:buClr>
                  <a:schemeClr val="lt1"/>
                </a:buClr>
                <a:buSzPts val="1200"/>
                <a:buFont typeface="Open Sans"/>
                <a:buNone/>
              </a:pPr>
              <a:r>
                <a:rPr lang="en-US" sz="1200">
                  <a:solidFill>
                    <a:schemeClr val="lt1"/>
                  </a:solidFill>
                  <a:latin typeface="Open Sans"/>
                  <a:ea typeface="Open Sans"/>
                  <a:cs typeface="Open Sans"/>
                  <a:sym typeface="Open Sans"/>
                </a:rPr>
                <a:t>Farklı tarafların (stakeholder) gereksinimleri arasında çatışmalar olabilir. Örneğin, bir taraftan güvenlik gereksinimleri, diğer taraftan kullanılabilirlik gereksinimleri olabilir. Bu durumda, çatışan gereksinimlerin uygun bir şekilde ele alınması gereklidir.</a:t>
              </a:r>
              <a:endParaRPr/>
            </a:p>
          </p:txBody>
        </p:sp>
        <p:sp>
          <p:nvSpPr>
            <p:cNvPr id="361" name="Google Shape;361;p26"/>
            <p:cNvSpPr/>
            <p:nvPr/>
          </p:nvSpPr>
          <p:spPr>
            <a:xfrm>
              <a:off x="0" y="2458640"/>
              <a:ext cx="3256167" cy="1953700"/>
            </a:xfrm>
            <a:prstGeom prst="rect">
              <a:avLst/>
            </a:prstGeom>
            <a:solidFill>
              <a:srgbClr val="7749C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txBox="1"/>
            <p:nvPr/>
          </p:nvSpPr>
          <p:spPr>
            <a:xfrm>
              <a:off x="0" y="2458640"/>
              <a:ext cx="3256167" cy="19537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Open Sans"/>
                <a:buNone/>
              </a:pPr>
              <a:r>
                <a:rPr b="1" lang="en-US" sz="1200">
                  <a:solidFill>
                    <a:schemeClr val="lt1"/>
                  </a:solidFill>
                  <a:latin typeface="Open Sans"/>
                  <a:ea typeface="Open Sans"/>
                  <a:cs typeface="Open Sans"/>
                  <a:sym typeface="Open Sans"/>
                </a:rPr>
                <a:t>Karmaşık gereksinimler: </a:t>
              </a:r>
              <a:endParaRPr b="1" sz="1200">
                <a:solidFill>
                  <a:schemeClr val="lt1"/>
                </a:solidFill>
                <a:latin typeface="Open Sans"/>
                <a:ea typeface="Open Sans"/>
                <a:cs typeface="Open Sans"/>
                <a:sym typeface="Open Sans"/>
              </a:endParaRPr>
            </a:p>
            <a:p>
              <a:pPr indent="0" lvl="0" marL="0" marR="0" rtl="0" algn="ctr">
                <a:lnSpc>
                  <a:spcPct val="90000"/>
                </a:lnSpc>
                <a:spcBef>
                  <a:spcPts val="420"/>
                </a:spcBef>
                <a:spcAft>
                  <a:spcPts val="0"/>
                </a:spcAft>
                <a:buClr>
                  <a:schemeClr val="lt1"/>
                </a:buClr>
                <a:buSzPts val="1200"/>
                <a:buFont typeface="Open Sans"/>
                <a:buNone/>
              </a:pPr>
              <a:r>
                <a:rPr lang="en-US" sz="1200">
                  <a:solidFill>
                    <a:schemeClr val="lt1"/>
                  </a:solidFill>
                  <a:latin typeface="Open Sans"/>
                  <a:ea typeface="Open Sans"/>
                  <a:cs typeface="Open Sans"/>
                  <a:sym typeface="Open Sans"/>
                </a:rPr>
                <a:t>Bazı projelerde, gereksinimler çok karmaşık olabilir ve doğru bir şekilde ifade edilmesi zor olabilir. Bu nedenle, gereksinimlerin doğru bir şekilde analiz edilmesi ve doğru bir şekilde ifade edilmesi önemlidir.</a:t>
              </a:r>
              <a:endParaRPr/>
            </a:p>
          </p:txBody>
        </p:sp>
        <p:sp>
          <p:nvSpPr>
            <p:cNvPr id="363" name="Google Shape;363;p26"/>
            <p:cNvSpPr/>
            <p:nvPr/>
          </p:nvSpPr>
          <p:spPr>
            <a:xfrm>
              <a:off x="3581783" y="2458640"/>
              <a:ext cx="3256167" cy="1953700"/>
            </a:xfrm>
            <a:prstGeom prst="rect">
              <a:avLst/>
            </a:prstGeom>
            <a:solidFill>
              <a:srgbClr val="3B41B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txBox="1"/>
            <p:nvPr/>
          </p:nvSpPr>
          <p:spPr>
            <a:xfrm>
              <a:off x="3581783" y="2458640"/>
              <a:ext cx="3256167" cy="19537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Open Sans"/>
                <a:buNone/>
              </a:pPr>
              <a:r>
                <a:rPr b="1" lang="en-US" sz="1200">
                  <a:solidFill>
                    <a:schemeClr val="lt1"/>
                  </a:solidFill>
                  <a:latin typeface="Open Sans"/>
                  <a:ea typeface="Open Sans"/>
                  <a:cs typeface="Open Sans"/>
                  <a:sym typeface="Open Sans"/>
                </a:rPr>
                <a:t>İletişim: </a:t>
              </a:r>
              <a:endParaRPr b="1" sz="1200">
                <a:solidFill>
                  <a:schemeClr val="lt1"/>
                </a:solidFill>
                <a:latin typeface="Open Sans"/>
                <a:ea typeface="Open Sans"/>
                <a:cs typeface="Open Sans"/>
                <a:sym typeface="Open Sans"/>
              </a:endParaRPr>
            </a:p>
            <a:p>
              <a:pPr indent="0" lvl="0" marL="0" marR="0" rtl="0" algn="ctr">
                <a:lnSpc>
                  <a:spcPct val="90000"/>
                </a:lnSpc>
                <a:spcBef>
                  <a:spcPts val="420"/>
                </a:spcBef>
                <a:spcAft>
                  <a:spcPts val="0"/>
                </a:spcAft>
                <a:buClr>
                  <a:schemeClr val="lt1"/>
                </a:buClr>
                <a:buSzPts val="1200"/>
                <a:buFont typeface="Open Sans"/>
                <a:buNone/>
              </a:pPr>
              <a:r>
                <a:rPr lang="en-US" sz="1200">
                  <a:solidFill>
                    <a:schemeClr val="lt1"/>
                  </a:solidFill>
                  <a:latin typeface="Open Sans"/>
                  <a:ea typeface="Open Sans"/>
                  <a:cs typeface="Open Sans"/>
                  <a:sym typeface="Open Sans"/>
                </a:rPr>
                <a:t>Gereksinim mühendisliği, farklı tarafların (stakeholder) katılımını gerektirir. Bu nedenle, gereksinimlerin doğru bir şekilde anlaşılması ve ifade edilmesi için etkili bir iletişim gereklidir. İletişim sorunları, gereksinimlerin yanlış anlaşılmasına veya yanlış ifade edilmesine neden olabilir.</a:t>
              </a:r>
              <a:endParaRPr/>
            </a:p>
          </p:txBody>
        </p:sp>
        <p:sp>
          <p:nvSpPr>
            <p:cNvPr id="365" name="Google Shape;365;p26"/>
            <p:cNvSpPr/>
            <p:nvPr/>
          </p:nvSpPr>
          <p:spPr>
            <a:xfrm>
              <a:off x="7163567" y="2458640"/>
              <a:ext cx="3256167" cy="1953700"/>
            </a:xfrm>
            <a:prstGeom prst="rect">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txBox="1"/>
            <p:nvPr/>
          </p:nvSpPr>
          <p:spPr>
            <a:xfrm>
              <a:off x="7163567" y="2458640"/>
              <a:ext cx="3256167" cy="19537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Open Sans"/>
                <a:buNone/>
              </a:pPr>
              <a:r>
                <a:rPr b="1" lang="en-US" sz="1200">
                  <a:solidFill>
                    <a:schemeClr val="lt1"/>
                  </a:solidFill>
                  <a:latin typeface="Open Sans"/>
                  <a:ea typeface="Open Sans"/>
                  <a:cs typeface="Open Sans"/>
                  <a:sym typeface="Open Sans"/>
                </a:rPr>
                <a:t>Teknik zorluklar: </a:t>
              </a:r>
              <a:endParaRPr b="1" sz="1200">
                <a:solidFill>
                  <a:schemeClr val="lt1"/>
                </a:solidFill>
                <a:latin typeface="Open Sans"/>
                <a:ea typeface="Open Sans"/>
                <a:cs typeface="Open Sans"/>
                <a:sym typeface="Open Sans"/>
              </a:endParaRPr>
            </a:p>
            <a:p>
              <a:pPr indent="0" lvl="0" marL="0" marR="0" rtl="0" algn="ctr">
                <a:lnSpc>
                  <a:spcPct val="90000"/>
                </a:lnSpc>
                <a:spcBef>
                  <a:spcPts val="420"/>
                </a:spcBef>
                <a:spcAft>
                  <a:spcPts val="0"/>
                </a:spcAft>
                <a:buClr>
                  <a:schemeClr val="lt1"/>
                </a:buClr>
                <a:buSzPts val="1200"/>
                <a:buFont typeface="Open Sans"/>
                <a:buNone/>
              </a:pPr>
              <a:r>
                <a:rPr lang="en-US" sz="1200">
                  <a:solidFill>
                    <a:schemeClr val="lt1"/>
                  </a:solidFill>
                  <a:latin typeface="Open Sans"/>
                  <a:ea typeface="Open Sans"/>
                  <a:cs typeface="Open Sans"/>
                  <a:sym typeface="Open Sans"/>
                </a:rPr>
                <a:t>Bazı gereksinimler, teknik olarak zor olabilir. Örneğin, bazı performans gereksinimleri, teknik olarak mümkün olmayabilir. Bu nedenle, gereksinimlerin doğru bir şekilde analiz edilmesi ve teknik olarak uygulanabilir olup olmadığının değerlendirilmesi önemlidir.</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0" name="Shape 370"/>
        <p:cNvGrpSpPr/>
        <p:nvPr/>
      </p:nvGrpSpPr>
      <p:grpSpPr>
        <a:xfrm>
          <a:off x="0" y="0"/>
          <a:ext cx="0" cy="0"/>
          <a:chOff x="0" y="0"/>
          <a:chExt cx="0" cy="0"/>
        </a:xfrm>
      </p:grpSpPr>
      <p:grpSp>
        <p:nvGrpSpPr>
          <p:cNvPr id="371" name="Google Shape;371;p27"/>
          <p:cNvGrpSpPr/>
          <p:nvPr/>
        </p:nvGrpSpPr>
        <p:grpSpPr>
          <a:xfrm>
            <a:off x="-44951" y="-418135"/>
            <a:ext cx="11929296" cy="6782736"/>
            <a:chOff x="-44951" y="-418135"/>
            <a:chExt cx="11929296" cy="6782736"/>
          </a:xfrm>
        </p:grpSpPr>
        <p:sp>
          <p:nvSpPr>
            <p:cNvPr id="372" name="Google Shape;372;p27"/>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3" name="Google Shape;373;p27"/>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4" name="Google Shape;374;p27"/>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5" name="Google Shape;375;p27"/>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6" name="Google Shape;376;p27"/>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7" name="Google Shape;377;p27"/>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378" name="Google Shape;378;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79" name="Google Shape;379;p27"/>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80" name="Google Shape;380;p27"/>
          <p:cNvSpPr txBox="1"/>
          <p:nvPr>
            <p:ph type="title"/>
          </p:nvPr>
        </p:nvSpPr>
        <p:spPr>
          <a:xfrm>
            <a:off x="822352" y="566126"/>
            <a:ext cx="10531448" cy="106173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sz="4000">
                <a:solidFill>
                  <a:schemeClr val="dk1"/>
                </a:solidFill>
                <a:latin typeface="Open Sans"/>
                <a:ea typeface="Open Sans"/>
                <a:cs typeface="Open Sans"/>
                <a:sym typeface="Open Sans"/>
              </a:rPr>
              <a:t>Gereksinim Mühendisliği Süreçleri</a:t>
            </a:r>
            <a:endParaRPr sz="4000">
              <a:solidFill>
                <a:schemeClr val="dk1"/>
              </a:solidFill>
              <a:latin typeface="Open Sans"/>
              <a:ea typeface="Open Sans"/>
              <a:cs typeface="Open Sans"/>
              <a:sym typeface="Open Sans"/>
            </a:endParaRPr>
          </a:p>
        </p:txBody>
      </p:sp>
      <p:grpSp>
        <p:nvGrpSpPr>
          <p:cNvPr id="381" name="Google Shape;381;p27"/>
          <p:cNvGrpSpPr/>
          <p:nvPr/>
        </p:nvGrpSpPr>
        <p:grpSpPr>
          <a:xfrm>
            <a:off x="9969500" y="14509"/>
            <a:ext cx="2293776" cy="1722630"/>
            <a:chOff x="9969500" y="14509"/>
            <a:chExt cx="2293776" cy="1722630"/>
          </a:xfrm>
        </p:grpSpPr>
        <p:sp>
          <p:nvSpPr>
            <p:cNvPr id="382" name="Google Shape;382;p27"/>
            <p:cNvSpPr/>
            <p:nvPr/>
          </p:nvSpPr>
          <p:spPr>
            <a:xfrm rot="2700000">
              <a:off x="11146356" y="206142"/>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83" name="Google Shape;383;p27"/>
            <p:cNvSpPr/>
            <p:nvPr/>
          </p:nvSpPr>
          <p:spPr>
            <a:xfrm rot="10800000">
              <a:off x="10972800" y="1475479"/>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84" name="Google Shape;384;p27"/>
            <p:cNvSpPr/>
            <p:nvPr/>
          </p:nvSpPr>
          <p:spPr>
            <a:xfrm rot="10800000">
              <a:off x="9969500" y="380388"/>
              <a:ext cx="642322" cy="642322"/>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385" name="Google Shape;385;p27"/>
          <p:cNvGrpSpPr/>
          <p:nvPr/>
        </p:nvGrpSpPr>
        <p:grpSpPr>
          <a:xfrm>
            <a:off x="848464" y="1715141"/>
            <a:ext cx="10320153" cy="4715243"/>
            <a:chOff x="10264" y="0"/>
            <a:chExt cx="10320153" cy="4715243"/>
          </a:xfrm>
        </p:grpSpPr>
        <p:sp>
          <p:nvSpPr>
            <p:cNvPr id="386" name="Google Shape;386;p27"/>
            <p:cNvSpPr/>
            <p:nvPr/>
          </p:nvSpPr>
          <p:spPr>
            <a:xfrm>
              <a:off x="884853" y="337047"/>
              <a:ext cx="699671" cy="71"/>
            </a:xfrm>
            <a:prstGeom prst="rect">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7"/>
            <p:cNvSpPr/>
            <p:nvPr/>
          </p:nvSpPr>
          <p:spPr>
            <a:xfrm>
              <a:off x="1626505" y="278311"/>
              <a:ext cx="80462" cy="150981"/>
            </a:xfrm>
            <a:prstGeom prst="chevron">
              <a:avLst>
                <a:gd fmla="val 90000" name="adj"/>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7"/>
            <p:cNvSpPr/>
            <p:nvPr/>
          </p:nvSpPr>
          <p:spPr>
            <a:xfrm>
              <a:off x="460391" y="80"/>
              <a:ext cx="674005" cy="674005"/>
            </a:xfrm>
            <a:prstGeom prst="ellipse">
              <a:avLst/>
            </a:prstGeom>
            <a:solidFill>
              <a:srgbClr val="7749C5"/>
            </a:solidFill>
            <a:ln cap="flat" cmpd="sng" w="12700">
              <a:solidFill>
                <a:srgbClr val="7749C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7"/>
            <p:cNvSpPr txBox="1"/>
            <p:nvPr/>
          </p:nvSpPr>
          <p:spPr>
            <a:xfrm>
              <a:off x="559097" y="98786"/>
              <a:ext cx="476593" cy="476593"/>
            </a:xfrm>
            <a:prstGeom prst="rect">
              <a:avLst/>
            </a:prstGeom>
            <a:noFill/>
            <a:ln>
              <a:noFill/>
            </a:ln>
          </p:spPr>
          <p:txBody>
            <a:bodyPr anchorCtr="0" anchor="ctr" bIns="26150" lIns="26150" spcFirstLastPara="1" rIns="26150" wrap="square" tIns="26150">
              <a:noAutofit/>
            </a:bodyPr>
            <a:lstStyle/>
            <a:p>
              <a:pPr indent="0" lvl="0" marL="0" marR="0" rtl="0" algn="ctr">
                <a:lnSpc>
                  <a:spcPct val="90000"/>
                </a:lnSpc>
                <a:spcBef>
                  <a:spcPts val="0"/>
                </a:spcBef>
                <a:spcAft>
                  <a:spcPts val="0"/>
                </a:spcAft>
                <a:buClr>
                  <a:schemeClr val="lt1"/>
                </a:buClr>
                <a:buSzPts val="2700"/>
                <a:buFont typeface="Open Sans"/>
                <a:buNone/>
              </a:pPr>
              <a:r>
                <a:rPr lang="en-US" sz="2700">
                  <a:solidFill>
                    <a:schemeClr val="lt1"/>
                  </a:solidFill>
                  <a:latin typeface="Open Sans"/>
                  <a:ea typeface="Open Sans"/>
                  <a:cs typeface="Open Sans"/>
                  <a:sym typeface="Open Sans"/>
                </a:rPr>
                <a:t>1</a:t>
              </a:r>
              <a:endParaRPr/>
            </a:p>
          </p:txBody>
        </p:sp>
        <p:sp>
          <p:nvSpPr>
            <p:cNvPr id="390" name="Google Shape;390;p27"/>
            <p:cNvSpPr/>
            <p:nvPr/>
          </p:nvSpPr>
          <p:spPr>
            <a:xfrm>
              <a:off x="10264" y="839605"/>
              <a:ext cx="1574260" cy="3875638"/>
            </a:xfrm>
            <a:prstGeom prst="upArrowCallout">
              <a:avLst>
                <a:gd fmla="val 50000" name="adj1"/>
                <a:gd fmla="val 20000" name="adj2"/>
                <a:gd fmla="val 20000" name="adj3"/>
                <a:gd fmla="val 100000" name="adj4"/>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7"/>
            <p:cNvSpPr txBox="1"/>
            <p:nvPr/>
          </p:nvSpPr>
          <p:spPr>
            <a:xfrm>
              <a:off x="10264" y="1154457"/>
              <a:ext cx="1574260" cy="3560786"/>
            </a:xfrm>
            <a:prstGeom prst="rect">
              <a:avLst/>
            </a:prstGeom>
            <a:noFill/>
            <a:ln>
              <a:noFill/>
            </a:ln>
          </p:spPr>
          <p:txBody>
            <a:bodyPr anchorCtr="0" anchor="t" bIns="165100" lIns="124175" spcFirstLastPara="1" rIns="124175" wrap="square" tIns="165100">
              <a:noAutofit/>
            </a:bodyPr>
            <a:lstStyle/>
            <a:p>
              <a:pPr indent="0" lvl="0" marL="0" marR="0" rtl="0" algn="ctr">
                <a:lnSpc>
                  <a:spcPct val="90000"/>
                </a:lnSpc>
                <a:spcBef>
                  <a:spcPts val="0"/>
                </a:spcBef>
                <a:spcAft>
                  <a:spcPts val="0"/>
                </a:spcAft>
                <a:buClr>
                  <a:srgbClr val="FF0000"/>
                </a:buClr>
                <a:buSzPts val="1100"/>
                <a:buFont typeface="Open Sans"/>
                <a:buNone/>
              </a:pPr>
              <a:r>
                <a:rPr b="1" i="0" lang="en-US" sz="1100">
                  <a:solidFill>
                    <a:srgbClr val="FF0000"/>
                  </a:solidFill>
                  <a:latin typeface="Open Sans"/>
                  <a:ea typeface="Open Sans"/>
                  <a:cs typeface="Open Sans"/>
                  <a:sym typeface="Open Sans"/>
                </a:rPr>
                <a:t>Gereksinimlerin toplanması: </a:t>
              </a:r>
              <a:r>
                <a:rPr b="0" i="0" lang="en-US" sz="1100">
                  <a:solidFill>
                    <a:schemeClr val="dk1"/>
                  </a:solidFill>
                  <a:latin typeface="Open Sans"/>
                  <a:ea typeface="Open Sans"/>
                  <a:cs typeface="Open Sans"/>
                  <a:sym typeface="Open Sans"/>
                </a:rPr>
                <a:t>Gereksinimler, ilgili tarafların (stakeholder) ihtiyaçlarının belirlenmesiyle başlar. Bu adımda, gereksinimlerin toplanması için etkileşimli bir süreç izlenir. Bu süreç, kullanıcı gereksinimlerinin, sistem gereksinimlerinin ve işlevsel olmayan gereksinimlerin toplanmasını içerir.</a:t>
              </a:r>
              <a:endParaRPr sz="1100">
                <a:solidFill>
                  <a:schemeClr val="dk1"/>
                </a:solidFill>
                <a:latin typeface="Open Sans"/>
                <a:ea typeface="Open Sans"/>
                <a:cs typeface="Open Sans"/>
                <a:sym typeface="Open Sans"/>
              </a:endParaRPr>
            </a:p>
          </p:txBody>
        </p:sp>
        <p:sp>
          <p:nvSpPr>
            <p:cNvPr id="392" name="Google Shape;392;p27"/>
            <p:cNvSpPr/>
            <p:nvPr/>
          </p:nvSpPr>
          <p:spPr>
            <a:xfrm>
              <a:off x="1759442" y="336982"/>
              <a:ext cx="1574260" cy="71"/>
            </a:xfrm>
            <a:prstGeom prst="rect">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7"/>
            <p:cNvSpPr/>
            <p:nvPr/>
          </p:nvSpPr>
          <p:spPr>
            <a:xfrm>
              <a:off x="3375683" y="278246"/>
              <a:ext cx="80462" cy="151099"/>
            </a:xfrm>
            <a:prstGeom prst="chevron">
              <a:avLst>
                <a:gd fmla="val 90000" name="adj"/>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7"/>
            <p:cNvSpPr/>
            <p:nvPr/>
          </p:nvSpPr>
          <p:spPr>
            <a:xfrm>
              <a:off x="2209570" y="15"/>
              <a:ext cx="674005" cy="674005"/>
            </a:xfrm>
            <a:prstGeom prst="ellipse">
              <a:avLst/>
            </a:prstGeom>
            <a:solidFill>
              <a:srgbClr val="7749C5"/>
            </a:solidFill>
            <a:ln cap="flat" cmpd="sng" w="12700">
              <a:solidFill>
                <a:srgbClr val="7749C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7"/>
            <p:cNvSpPr txBox="1"/>
            <p:nvPr/>
          </p:nvSpPr>
          <p:spPr>
            <a:xfrm>
              <a:off x="2308276" y="98721"/>
              <a:ext cx="476593" cy="476593"/>
            </a:xfrm>
            <a:prstGeom prst="rect">
              <a:avLst/>
            </a:prstGeom>
            <a:noFill/>
            <a:ln>
              <a:noFill/>
            </a:ln>
          </p:spPr>
          <p:txBody>
            <a:bodyPr anchorCtr="0" anchor="ctr" bIns="26150" lIns="26150" spcFirstLastPara="1" rIns="26150" wrap="square" tIns="26150">
              <a:noAutofit/>
            </a:bodyPr>
            <a:lstStyle/>
            <a:p>
              <a:pPr indent="0" lvl="0" marL="0" marR="0" rtl="0" algn="ctr">
                <a:lnSpc>
                  <a:spcPct val="90000"/>
                </a:lnSpc>
                <a:spcBef>
                  <a:spcPts val="0"/>
                </a:spcBef>
                <a:spcAft>
                  <a:spcPts val="0"/>
                </a:spcAft>
                <a:buClr>
                  <a:schemeClr val="lt1"/>
                </a:buClr>
                <a:buSzPts val="2700"/>
                <a:buFont typeface="Open Sans"/>
                <a:buNone/>
              </a:pPr>
              <a:r>
                <a:rPr lang="en-US" sz="2700">
                  <a:solidFill>
                    <a:schemeClr val="lt1"/>
                  </a:solidFill>
                  <a:latin typeface="Open Sans"/>
                  <a:ea typeface="Open Sans"/>
                  <a:cs typeface="Open Sans"/>
                  <a:sym typeface="Open Sans"/>
                </a:rPr>
                <a:t>2</a:t>
              </a:r>
              <a:endParaRPr/>
            </a:p>
          </p:txBody>
        </p:sp>
        <p:sp>
          <p:nvSpPr>
            <p:cNvPr id="396" name="Google Shape;396;p27"/>
            <p:cNvSpPr/>
            <p:nvPr/>
          </p:nvSpPr>
          <p:spPr>
            <a:xfrm>
              <a:off x="1759442" y="839605"/>
              <a:ext cx="1574260" cy="3875638"/>
            </a:xfrm>
            <a:prstGeom prst="upArrowCallout">
              <a:avLst>
                <a:gd fmla="val 50000" name="adj1"/>
                <a:gd fmla="val 20000" name="adj2"/>
                <a:gd fmla="val 20000" name="adj3"/>
                <a:gd fmla="val 100000" name="adj4"/>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7"/>
            <p:cNvSpPr txBox="1"/>
            <p:nvPr/>
          </p:nvSpPr>
          <p:spPr>
            <a:xfrm>
              <a:off x="1759442" y="1154457"/>
              <a:ext cx="1574260" cy="3560786"/>
            </a:xfrm>
            <a:prstGeom prst="rect">
              <a:avLst/>
            </a:prstGeom>
            <a:noFill/>
            <a:ln>
              <a:noFill/>
            </a:ln>
          </p:spPr>
          <p:txBody>
            <a:bodyPr anchorCtr="0" anchor="t" bIns="165100" lIns="124175" spcFirstLastPara="1" rIns="124175" wrap="square" tIns="165100">
              <a:noAutofit/>
            </a:bodyPr>
            <a:lstStyle/>
            <a:p>
              <a:pPr indent="0" lvl="0" marL="0" marR="0" rtl="0" algn="ctr">
                <a:lnSpc>
                  <a:spcPct val="90000"/>
                </a:lnSpc>
                <a:spcBef>
                  <a:spcPts val="0"/>
                </a:spcBef>
                <a:spcAft>
                  <a:spcPts val="0"/>
                </a:spcAft>
                <a:buClr>
                  <a:srgbClr val="FF0000"/>
                </a:buClr>
                <a:buSzPts val="1100"/>
                <a:buFont typeface="Open Sans"/>
                <a:buNone/>
              </a:pPr>
              <a:r>
                <a:rPr b="1" i="0" lang="en-US" sz="1100">
                  <a:solidFill>
                    <a:srgbClr val="FF0000"/>
                  </a:solidFill>
                  <a:latin typeface="Open Sans"/>
                  <a:ea typeface="Open Sans"/>
                  <a:cs typeface="Open Sans"/>
                  <a:sym typeface="Open Sans"/>
                </a:rPr>
                <a:t>Gereksinimlerin analizi: </a:t>
              </a:r>
              <a:endParaRPr b="1" i="0" sz="1100">
                <a:solidFill>
                  <a:srgbClr val="FF0000"/>
                </a:solidFill>
                <a:latin typeface="Open Sans"/>
                <a:ea typeface="Open Sans"/>
                <a:cs typeface="Open Sans"/>
                <a:sym typeface="Open Sans"/>
              </a:endParaRPr>
            </a:p>
            <a:p>
              <a:pPr indent="0" lvl="0" marL="0" marR="0" rtl="0" algn="ctr">
                <a:lnSpc>
                  <a:spcPct val="90000"/>
                </a:lnSpc>
                <a:spcBef>
                  <a:spcPts val="385"/>
                </a:spcBef>
                <a:spcAft>
                  <a:spcPts val="0"/>
                </a:spcAft>
                <a:buClr>
                  <a:schemeClr val="dk1"/>
                </a:buClr>
                <a:buSzPts val="1100"/>
                <a:buFont typeface="Open Sans"/>
                <a:buNone/>
              </a:pPr>
              <a:r>
                <a:rPr b="0" i="0" lang="en-US" sz="1100">
                  <a:solidFill>
                    <a:schemeClr val="dk1"/>
                  </a:solidFill>
                  <a:latin typeface="Open Sans"/>
                  <a:ea typeface="Open Sans"/>
                  <a:cs typeface="Open Sans"/>
                  <a:sym typeface="Open Sans"/>
                </a:rPr>
                <a:t>Toplanan gereksinimlerin analizi, gereksinimlerin doğru bir şekilde ifade edilmesini ve gereksinimlerin tutarlılığının ve doğruluğunun kontrol edilmesini sağlar. Gereksinimlerin analizi sırasında, gereksinimlerin öncelikleri ve ilişkileri de belirlenir.</a:t>
              </a:r>
              <a:endParaRPr sz="1100">
                <a:solidFill>
                  <a:schemeClr val="dk1"/>
                </a:solidFill>
                <a:latin typeface="Open Sans"/>
                <a:ea typeface="Open Sans"/>
                <a:cs typeface="Open Sans"/>
                <a:sym typeface="Open Sans"/>
              </a:endParaRPr>
            </a:p>
          </p:txBody>
        </p:sp>
        <p:sp>
          <p:nvSpPr>
            <p:cNvPr id="398" name="Google Shape;398;p27"/>
            <p:cNvSpPr/>
            <p:nvPr/>
          </p:nvSpPr>
          <p:spPr>
            <a:xfrm>
              <a:off x="3508621" y="336970"/>
              <a:ext cx="1574260" cy="71"/>
            </a:xfrm>
            <a:prstGeom prst="rect">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5124862" y="278233"/>
              <a:ext cx="80462" cy="151123"/>
            </a:xfrm>
            <a:prstGeom prst="chevron">
              <a:avLst>
                <a:gd fmla="val 90000" name="adj"/>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3958748" y="3"/>
              <a:ext cx="674005" cy="674005"/>
            </a:xfrm>
            <a:prstGeom prst="ellipse">
              <a:avLst/>
            </a:prstGeom>
            <a:solidFill>
              <a:srgbClr val="7749C5"/>
            </a:solidFill>
            <a:ln cap="flat" cmpd="sng" w="12700">
              <a:solidFill>
                <a:srgbClr val="7749C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txBox="1"/>
            <p:nvPr/>
          </p:nvSpPr>
          <p:spPr>
            <a:xfrm>
              <a:off x="4057454" y="98709"/>
              <a:ext cx="476593" cy="476593"/>
            </a:xfrm>
            <a:prstGeom prst="rect">
              <a:avLst/>
            </a:prstGeom>
            <a:noFill/>
            <a:ln>
              <a:noFill/>
            </a:ln>
          </p:spPr>
          <p:txBody>
            <a:bodyPr anchorCtr="0" anchor="ctr" bIns="26150" lIns="26150" spcFirstLastPara="1" rIns="26150" wrap="square" tIns="26150">
              <a:noAutofit/>
            </a:bodyPr>
            <a:lstStyle/>
            <a:p>
              <a:pPr indent="0" lvl="0" marL="0" marR="0" rtl="0" algn="ctr">
                <a:lnSpc>
                  <a:spcPct val="90000"/>
                </a:lnSpc>
                <a:spcBef>
                  <a:spcPts val="0"/>
                </a:spcBef>
                <a:spcAft>
                  <a:spcPts val="0"/>
                </a:spcAft>
                <a:buClr>
                  <a:schemeClr val="lt1"/>
                </a:buClr>
                <a:buSzPts val="2700"/>
                <a:buFont typeface="Open Sans"/>
                <a:buNone/>
              </a:pPr>
              <a:r>
                <a:rPr lang="en-US" sz="2700">
                  <a:solidFill>
                    <a:schemeClr val="lt1"/>
                  </a:solidFill>
                  <a:latin typeface="Open Sans"/>
                  <a:ea typeface="Open Sans"/>
                  <a:cs typeface="Open Sans"/>
                  <a:sym typeface="Open Sans"/>
                </a:rPr>
                <a:t>3</a:t>
              </a:r>
              <a:endParaRPr/>
            </a:p>
          </p:txBody>
        </p:sp>
        <p:sp>
          <p:nvSpPr>
            <p:cNvPr id="402" name="Google Shape;402;p27"/>
            <p:cNvSpPr/>
            <p:nvPr/>
          </p:nvSpPr>
          <p:spPr>
            <a:xfrm>
              <a:off x="3508621" y="839605"/>
              <a:ext cx="1574260" cy="3875638"/>
            </a:xfrm>
            <a:prstGeom prst="upArrowCallout">
              <a:avLst>
                <a:gd fmla="val 50000" name="adj1"/>
                <a:gd fmla="val 20000" name="adj2"/>
                <a:gd fmla="val 20000" name="adj3"/>
                <a:gd fmla="val 100000" name="adj4"/>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txBox="1"/>
            <p:nvPr/>
          </p:nvSpPr>
          <p:spPr>
            <a:xfrm>
              <a:off x="3508621" y="1154457"/>
              <a:ext cx="1574260" cy="3560786"/>
            </a:xfrm>
            <a:prstGeom prst="rect">
              <a:avLst/>
            </a:prstGeom>
            <a:noFill/>
            <a:ln>
              <a:noFill/>
            </a:ln>
          </p:spPr>
          <p:txBody>
            <a:bodyPr anchorCtr="0" anchor="t" bIns="165100" lIns="124175" spcFirstLastPara="1" rIns="124175" wrap="square" tIns="165100">
              <a:noAutofit/>
            </a:bodyPr>
            <a:lstStyle/>
            <a:p>
              <a:pPr indent="0" lvl="0" marL="0" marR="0" rtl="0" algn="ctr">
                <a:lnSpc>
                  <a:spcPct val="90000"/>
                </a:lnSpc>
                <a:spcBef>
                  <a:spcPts val="0"/>
                </a:spcBef>
                <a:spcAft>
                  <a:spcPts val="0"/>
                </a:spcAft>
                <a:buClr>
                  <a:srgbClr val="FF0000"/>
                </a:buClr>
                <a:buSzPts val="1100"/>
                <a:buFont typeface="Open Sans"/>
                <a:buNone/>
              </a:pPr>
              <a:r>
                <a:rPr b="1" i="0" lang="en-US" sz="1100">
                  <a:solidFill>
                    <a:srgbClr val="FF0000"/>
                  </a:solidFill>
                  <a:latin typeface="Open Sans"/>
                  <a:ea typeface="Open Sans"/>
                  <a:cs typeface="Open Sans"/>
                  <a:sym typeface="Open Sans"/>
                </a:rPr>
                <a:t>Gereksinimlerin doğrulanması ve onaylanması: </a:t>
              </a:r>
              <a:r>
                <a:rPr b="0" i="0" lang="en-US" sz="1100">
                  <a:solidFill>
                    <a:schemeClr val="dk1"/>
                  </a:solidFill>
                  <a:latin typeface="Open Sans"/>
                  <a:ea typeface="Open Sans"/>
                  <a:cs typeface="Open Sans"/>
                  <a:sym typeface="Open Sans"/>
                </a:rPr>
                <a:t>Gereksinimlerin doğruluğu ve tutarlılığı, ilgili tarafların (stakeholder) doğrulaması ve onaylaması ile kontrol edilir. Bu adımda, gereksinimlerin uygunluğu ve eksiklikleri belirlenir.</a:t>
              </a:r>
              <a:endParaRPr sz="1100">
                <a:solidFill>
                  <a:schemeClr val="dk1"/>
                </a:solidFill>
                <a:latin typeface="Open Sans"/>
                <a:ea typeface="Open Sans"/>
                <a:cs typeface="Open Sans"/>
                <a:sym typeface="Open Sans"/>
              </a:endParaRPr>
            </a:p>
          </p:txBody>
        </p:sp>
        <p:sp>
          <p:nvSpPr>
            <p:cNvPr id="404" name="Google Shape;404;p27"/>
            <p:cNvSpPr/>
            <p:nvPr/>
          </p:nvSpPr>
          <p:spPr>
            <a:xfrm>
              <a:off x="5257800" y="336967"/>
              <a:ext cx="1574260" cy="71"/>
            </a:xfrm>
            <a:prstGeom prst="rect">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6874041" y="278231"/>
              <a:ext cx="80462" cy="151127"/>
            </a:xfrm>
            <a:prstGeom prst="chevron">
              <a:avLst>
                <a:gd fmla="val 90000" name="adj"/>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5707927" y="0"/>
              <a:ext cx="674005" cy="674005"/>
            </a:xfrm>
            <a:prstGeom prst="ellipse">
              <a:avLst/>
            </a:prstGeom>
            <a:solidFill>
              <a:srgbClr val="7749C5"/>
            </a:solidFill>
            <a:ln cap="flat" cmpd="sng" w="12700">
              <a:solidFill>
                <a:srgbClr val="7749C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txBox="1"/>
            <p:nvPr/>
          </p:nvSpPr>
          <p:spPr>
            <a:xfrm>
              <a:off x="5806633" y="98706"/>
              <a:ext cx="476593" cy="476593"/>
            </a:xfrm>
            <a:prstGeom prst="rect">
              <a:avLst/>
            </a:prstGeom>
            <a:noFill/>
            <a:ln>
              <a:noFill/>
            </a:ln>
          </p:spPr>
          <p:txBody>
            <a:bodyPr anchorCtr="0" anchor="ctr" bIns="26150" lIns="26150" spcFirstLastPara="1" rIns="26150" wrap="square" tIns="26150">
              <a:noAutofit/>
            </a:bodyPr>
            <a:lstStyle/>
            <a:p>
              <a:pPr indent="0" lvl="0" marL="0" marR="0" rtl="0" algn="ctr">
                <a:lnSpc>
                  <a:spcPct val="90000"/>
                </a:lnSpc>
                <a:spcBef>
                  <a:spcPts val="0"/>
                </a:spcBef>
                <a:spcAft>
                  <a:spcPts val="0"/>
                </a:spcAft>
                <a:buClr>
                  <a:schemeClr val="lt1"/>
                </a:buClr>
                <a:buSzPts val="2700"/>
                <a:buFont typeface="Open Sans"/>
                <a:buNone/>
              </a:pPr>
              <a:r>
                <a:rPr lang="en-US" sz="2700">
                  <a:solidFill>
                    <a:schemeClr val="lt1"/>
                  </a:solidFill>
                  <a:latin typeface="Open Sans"/>
                  <a:ea typeface="Open Sans"/>
                  <a:cs typeface="Open Sans"/>
                  <a:sym typeface="Open Sans"/>
                </a:rPr>
                <a:t>4</a:t>
              </a:r>
              <a:endParaRPr sz="2700">
                <a:solidFill>
                  <a:schemeClr val="lt1"/>
                </a:solidFill>
                <a:latin typeface="Open Sans"/>
                <a:ea typeface="Open Sans"/>
                <a:cs typeface="Open Sans"/>
                <a:sym typeface="Open Sans"/>
              </a:endParaRPr>
            </a:p>
          </p:txBody>
        </p:sp>
        <p:sp>
          <p:nvSpPr>
            <p:cNvPr id="408" name="Google Shape;408;p27"/>
            <p:cNvSpPr/>
            <p:nvPr/>
          </p:nvSpPr>
          <p:spPr>
            <a:xfrm>
              <a:off x="5257800" y="839605"/>
              <a:ext cx="1574260" cy="3875638"/>
            </a:xfrm>
            <a:prstGeom prst="upArrowCallout">
              <a:avLst>
                <a:gd fmla="val 50000" name="adj1"/>
                <a:gd fmla="val 20000" name="adj2"/>
                <a:gd fmla="val 20000" name="adj3"/>
                <a:gd fmla="val 100000" name="adj4"/>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txBox="1"/>
            <p:nvPr/>
          </p:nvSpPr>
          <p:spPr>
            <a:xfrm>
              <a:off x="5257800" y="1154457"/>
              <a:ext cx="1574260" cy="3560786"/>
            </a:xfrm>
            <a:prstGeom prst="rect">
              <a:avLst/>
            </a:prstGeom>
            <a:noFill/>
            <a:ln>
              <a:noFill/>
            </a:ln>
          </p:spPr>
          <p:txBody>
            <a:bodyPr anchorCtr="0" anchor="t" bIns="165100" lIns="124175" spcFirstLastPara="1" rIns="124175" wrap="square" tIns="165100">
              <a:noAutofit/>
            </a:bodyPr>
            <a:lstStyle/>
            <a:p>
              <a:pPr indent="0" lvl="0" marL="0" marR="0" rtl="0" algn="ctr">
                <a:lnSpc>
                  <a:spcPct val="90000"/>
                </a:lnSpc>
                <a:spcBef>
                  <a:spcPts val="0"/>
                </a:spcBef>
                <a:spcAft>
                  <a:spcPts val="0"/>
                </a:spcAft>
                <a:buClr>
                  <a:srgbClr val="FF0000"/>
                </a:buClr>
                <a:buSzPts val="1100"/>
                <a:buFont typeface="Open Sans"/>
                <a:buNone/>
              </a:pPr>
              <a:r>
                <a:rPr b="1" i="0" lang="en-US" sz="1100">
                  <a:solidFill>
                    <a:srgbClr val="FF0000"/>
                  </a:solidFill>
                  <a:latin typeface="Open Sans"/>
                  <a:ea typeface="Open Sans"/>
                  <a:cs typeface="Open Sans"/>
                  <a:sym typeface="Open Sans"/>
                </a:rPr>
                <a:t>Gereksinimlerin yönetimi: </a:t>
              </a:r>
              <a:r>
                <a:rPr b="0" i="0" lang="en-US" sz="1100">
                  <a:solidFill>
                    <a:schemeClr val="dk1"/>
                  </a:solidFill>
                  <a:latin typeface="Open Sans"/>
                  <a:ea typeface="Open Sans"/>
                  <a:cs typeface="Open Sans"/>
                  <a:sym typeface="Open Sans"/>
                </a:rPr>
                <a:t>Gereksinimlerin yönetimi, gereksinimlerin doğru bir şekilde izlenmesini, değişikliklerin yönetilmesini ve gereksinimlerin doğru bir şekilde raporlanmasını sağlar. Bu adımda, gereksinimlerin güncel kalması ve değişikliklerin etkilerinin izlenmesi önemlidir.</a:t>
              </a:r>
              <a:endParaRPr sz="1100">
                <a:solidFill>
                  <a:schemeClr val="dk1"/>
                </a:solidFill>
                <a:latin typeface="Open Sans"/>
                <a:ea typeface="Open Sans"/>
                <a:cs typeface="Open Sans"/>
                <a:sym typeface="Open Sans"/>
              </a:endParaRPr>
            </a:p>
          </p:txBody>
        </p:sp>
        <p:sp>
          <p:nvSpPr>
            <p:cNvPr id="410" name="Google Shape;410;p27"/>
            <p:cNvSpPr/>
            <p:nvPr/>
          </p:nvSpPr>
          <p:spPr>
            <a:xfrm>
              <a:off x="7006978" y="336966"/>
              <a:ext cx="1574260" cy="71"/>
            </a:xfrm>
            <a:prstGeom prst="rect">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8623219" y="278230"/>
              <a:ext cx="80462" cy="151128"/>
            </a:xfrm>
            <a:prstGeom prst="chevron">
              <a:avLst>
                <a:gd fmla="val 90000" name="adj"/>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7457106" y="0"/>
              <a:ext cx="674005" cy="674005"/>
            </a:xfrm>
            <a:prstGeom prst="ellipse">
              <a:avLst/>
            </a:prstGeom>
            <a:solidFill>
              <a:srgbClr val="7749C5"/>
            </a:solidFill>
            <a:ln cap="flat" cmpd="sng" w="12700">
              <a:solidFill>
                <a:srgbClr val="7749C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txBox="1"/>
            <p:nvPr/>
          </p:nvSpPr>
          <p:spPr>
            <a:xfrm>
              <a:off x="7555812" y="98706"/>
              <a:ext cx="476593" cy="476593"/>
            </a:xfrm>
            <a:prstGeom prst="rect">
              <a:avLst/>
            </a:prstGeom>
            <a:noFill/>
            <a:ln>
              <a:noFill/>
            </a:ln>
          </p:spPr>
          <p:txBody>
            <a:bodyPr anchorCtr="0" anchor="ctr" bIns="26150" lIns="26150" spcFirstLastPara="1" rIns="26150" wrap="square" tIns="26150">
              <a:noAutofit/>
            </a:bodyPr>
            <a:lstStyle/>
            <a:p>
              <a:pPr indent="0" lvl="0" marL="0" marR="0" rtl="0" algn="ctr">
                <a:lnSpc>
                  <a:spcPct val="90000"/>
                </a:lnSpc>
                <a:spcBef>
                  <a:spcPts val="0"/>
                </a:spcBef>
                <a:spcAft>
                  <a:spcPts val="0"/>
                </a:spcAft>
                <a:buClr>
                  <a:schemeClr val="lt1"/>
                </a:buClr>
                <a:buSzPts val="2700"/>
                <a:buFont typeface="Open Sans"/>
                <a:buNone/>
              </a:pPr>
              <a:r>
                <a:rPr lang="en-US" sz="2700">
                  <a:solidFill>
                    <a:schemeClr val="lt1"/>
                  </a:solidFill>
                  <a:latin typeface="Open Sans"/>
                  <a:ea typeface="Open Sans"/>
                  <a:cs typeface="Open Sans"/>
                  <a:sym typeface="Open Sans"/>
                </a:rPr>
                <a:t>5</a:t>
              </a:r>
              <a:endParaRPr/>
            </a:p>
          </p:txBody>
        </p:sp>
        <p:sp>
          <p:nvSpPr>
            <p:cNvPr id="414" name="Google Shape;414;p27"/>
            <p:cNvSpPr/>
            <p:nvPr/>
          </p:nvSpPr>
          <p:spPr>
            <a:xfrm>
              <a:off x="7006978" y="839605"/>
              <a:ext cx="1574260" cy="3875638"/>
            </a:xfrm>
            <a:prstGeom prst="upArrowCallout">
              <a:avLst>
                <a:gd fmla="val 50000" name="adj1"/>
                <a:gd fmla="val 20000" name="adj2"/>
                <a:gd fmla="val 20000" name="adj3"/>
                <a:gd fmla="val 100000" name="adj4"/>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txBox="1"/>
            <p:nvPr/>
          </p:nvSpPr>
          <p:spPr>
            <a:xfrm>
              <a:off x="7006978" y="1154457"/>
              <a:ext cx="1574260" cy="3560786"/>
            </a:xfrm>
            <a:prstGeom prst="rect">
              <a:avLst/>
            </a:prstGeom>
            <a:noFill/>
            <a:ln>
              <a:noFill/>
            </a:ln>
          </p:spPr>
          <p:txBody>
            <a:bodyPr anchorCtr="0" anchor="t" bIns="165100" lIns="124175" spcFirstLastPara="1" rIns="124175" wrap="square" tIns="165100">
              <a:noAutofit/>
            </a:bodyPr>
            <a:lstStyle/>
            <a:p>
              <a:pPr indent="0" lvl="0" marL="0" marR="0" rtl="0" algn="ctr">
                <a:lnSpc>
                  <a:spcPct val="90000"/>
                </a:lnSpc>
                <a:spcBef>
                  <a:spcPts val="0"/>
                </a:spcBef>
                <a:spcAft>
                  <a:spcPts val="0"/>
                </a:spcAft>
                <a:buClr>
                  <a:srgbClr val="FF0000"/>
                </a:buClr>
                <a:buSzPts val="1100"/>
                <a:buFont typeface="Open Sans"/>
                <a:buNone/>
              </a:pPr>
              <a:r>
                <a:rPr b="1" i="0" lang="en-US" sz="1100">
                  <a:solidFill>
                    <a:srgbClr val="FF0000"/>
                  </a:solidFill>
                  <a:latin typeface="Open Sans"/>
                  <a:ea typeface="Open Sans"/>
                  <a:cs typeface="Open Sans"/>
                  <a:sym typeface="Open Sans"/>
                </a:rPr>
                <a:t>Gereksinimlerin doğru bir şekilde iletilmesi: </a:t>
              </a:r>
              <a:r>
                <a:rPr b="0" i="0" lang="en-US" sz="1100">
                  <a:solidFill>
                    <a:schemeClr val="dk1"/>
                  </a:solidFill>
                  <a:latin typeface="Open Sans"/>
                  <a:ea typeface="Open Sans"/>
                  <a:cs typeface="Open Sans"/>
                  <a:sym typeface="Open Sans"/>
                </a:rPr>
                <a:t>Gereksinimlerin doğru bir şekilde iletilmesi, yazılım geliştirme ekibi tarafından gereksinimlerin doğru bir şekilde anlaşılmasını ve gereksinimlerin doğru bir şekilde uygulanmasını sağlar.</a:t>
              </a:r>
              <a:endParaRPr sz="1100">
                <a:solidFill>
                  <a:schemeClr val="dk1"/>
                </a:solidFill>
                <a:latin typeface="Open Sans"/>
                <a:ea typeface="Open Sans"/>
                <a:cs typeface="Open Sans"/>
                <a:sym typeface="Open Sans"/>
              </a:endParaRPr>
            </a:p>
          </p:txBody>
        </p:sp>
        <p:sp>
          <p:nvSpPr>
            <p:cNvPr id="416" name="Google Shape;416;p27"/>
            <p:cNvSpPr/>
            <p:nvPr/>
          </p:nvSpPr>
          <p:spPr>
            <a:xfrm>
              <a:off x="8756157" y="336966"/>
              <a:ext cx="787130" cy="72"/>
            </a:xfrm>
            <a:prstGeom prst="rect">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9206284" y="0"/>
              <a:ext cx="674005" cy="674005"/>
            </a:xfrm>
            <a:prstGeom prst="ellipse">
              <a:avLst/>
            </a:prstGeom>
            <a:solidFill>
              <a:srgbClr val="7749C5"/>
            </a:solidFill>
            <a:ln cap="flat" cmpd="sng" w="12700">
              <a:solidFill>
                <a:srgbClr val="7749C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txBox="1"/>
            <p:nvPr/>
          </p:nvSpPr>
          <p:spPr>
            <a:xfrm>
              <a:off x="9304990" y="98706"/>
              <a:ext cx="476593" cy="476593"/>
            </a:xfrm>
            <a:prstGeom prst="rect">
              <a:avLst/>
            </a:prstGeom>
            <a:noFill/>
            <a:ln>
              <a:noFill/>
            </a:ln>
          </p:spPr>
          <p:txBody>
            <a:bodyPr anchorCtr="0" anchor="ctr" bIns="26150" lIns="26150" spcFirstLastPara="1" rIns="26150" wrap="square" tIns="26150">
              <a:noAutofit/>
            </a:bodyPr>
            <a:lstStyle/>
            <a:p>
              <a:pPr indent="0" lvl="0" marL="0" marR="0" rtl="0" algn="ctr">
                <a:lnSpc>
                  <a:spcPct val="90000"/>
                </a:lnSpc>
                <a:spcBef>
                  <a:spcPts val="0"/>
                </a:spcBef>
                <a:spcAft>
                  <a:spcPts val="0"/>
                </a:spcAft>
                <a:buClr>
                  <a:schemeClr val="lt1"/>
                </a:buClr>
                <a:buSzPts val="2700"/>
                <a:buFont typeface="Open Sans"/>
                <a:buNone/>
              </a:pPr>
              <a:r>
                <a:rPr lang="en-US" sz="2700">
                  <a:solidFill>
                    <a:schemeClr val="lt1"/>
                  </a:solidFill>
                  <a:latin typeface="Open Sans"/>
                  <a:ea typeface="Open Sans"/>
                  <a:cs typeface="Open Sans"/>
                  <a:sym typeface="Open Sans"/>
                </a:rPr>
                <a:t>6</a:t>
              </a:r>
              <a:endParaRPr/>
            </a:p>
          </p:txBody>
        </p:sp>
        <p:sp>
          <p:nvSpPr>
            <p:cNvPr id="419" name="Google Shape;419;p27"/>
            <p:cNvSpPr/>
            <p:nvPr/>
          </p:nvSpPr>
          <p:spPr>
            <a:xfrm>
              <a:off x="8756157" y="839605"/>
              <a:ext cx="1574260" cy="3875638"/>
            </a:xfrm>
            <a:prstGeom prst="upArrowCallout">
              <a:avLst>
                <a:gd fmla="val 50000" name="adj1"/>
                <a:gd fmla="val 20000" name="adj2"/>
                <a:gd fmla="val 20000" name="adj3"/>
                <a:gd fmla="val 100000" name="adj4"/>
              </a:avLst>
            </a:prstGeom>
            <a:solidFill>
              <a:srgbClr val="D5CDE8">
                <a:alpha val="89803"/>
              </a:srgbClr>
            </a:solidFill>
            <a:ln cap="flat" cmpd="sng" w="12700">
              <a:solidFill>
                <a:srgbClr val="D5CDE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txBox="1"/>
            <p:nvPr/>
          </p:nvSpPr>
          <p:spPr>
            <a:xfrm>
              <a:off x="8756157" y="1154457"/>
              <a:ext cx="1574260" cy="3560786"/>
            </a:xfrm>
            <a:prstGeom prst="rect">
              <a:avLst/>
            </a:prstGeom>
            <a:noFill/>
            <a:ln>
              <a:noFill/>
            </a:ln>
          </p:spPr>
          <p:txBody>
            <a:bodyPr anchorCtr="0" anchor="t" bIns="165100" lIns="124175" spcFirstLastPara="1" rIns="124175" wrap="square" tIns="165100">
              <a:noAutofit/>
            </a:bodyPr>
            <a:lstStyle/>
            <a:p>
              <a:pPr indent="0" lvl="0" marL="0" marR="0" rtl="0" algn="ctr">
                <a:lnSpc>
                  <a:spcPct val="90000"/>
                </a:lnSpc>
                <a:spcBef>
                  <a:spcPts val="0"/>
                </a:spcBef>
                <a:spcAft>
                  <a:spcPts val="0"/>
                </a:spcAft>
                <a:buClr>
                  <a:srgbClr val="FF0000"/>
                </a:buClr>
                <a:buSzPts val="1100"/>
                <a:buFont typeface="Open Sans"/>
                <a:buNone/>
              </a:pPr>
              <a:r>
                <a:rPr b="1" i="0" lang="en-US" sz="1100">
                  <a:solidFill>
                    <a:srgbClr val="FF0000"/>
                  </a:solidFill>
                  <a:latin typeface="Open Sans"/>
                  <a:ea typeface="Open Sans"/>
                  <a:cs typeface="Open Sans"/>
                  <a:sym typeface="Open Sans"/>
                </a:rPr>
                <a:t>Gereksinimlerin doğru bir şekilde belgelenmesi: </a:t>
              </a:r>
              <a:r>
                <a:rPr b="0" i="0" lang="en-US" sz="1100">
                  <a:solidFill>
                    <a:schemeClr val="dk1"/>
                  </a:solidFill>
                  <a:latin typeface="Open Sans"/>
                  <a:ea typeface="Open Sans"/>
                  <a:cs typeface="Open Sans"/>
                  <a:sym typeface="Open Sans"/>
                </a:rPr>
                <a:t>Gereksinimlerin doğru bir şekilde belgelenmesi, gereksinimlerin doğru bir şekilde takip edilmesini ve gereksinimlerin proje ömrü boyunca korunmasını sağlar.</a:t>
              </a:r>
              <a:endParaRPr sz="1100">
                <a:solidFill>
                  <a:schemeClr val="dk1"/>
                </a:solidFill>
                <a:latin typeface="Open Sans"/>
                <a:ea typeface="Open Sans"/>
                <a:cs typeface="Open Sans"/>
                <a:sym typeface="Open Sa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grpSp>
        <p:nvGrpSpPr>
          <p:cNvPr id="425" name="Google Shape;425;p28"/>
          <p:cNvGrpSpPr/>
          <p:nvPr/>
        </p:nvGrpSpPr>
        <p:grpSpPr>
          <a:xfrm>
            <a:off x="-44951" y="-418135"/>
            <a:ext cx="11929296" cy="6782736"/>
            <a:chOff x="-44951" y="-418135"/>
            <a:chExt cx="11929296" cy="6782736"/>
          </a:xfrm>
        </p:grpSpPr>
        <p:sp>
          <p:nvSpPr>
            <p:cNvPr id="426" name="Google Shape;426;p28"/>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7" name="Google Shape;427;p28"/>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8" name="Google Shape;428;p28"/>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29" name="Google Shape;429;p28"/>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0" name="Google Shape;430;p28"/>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1" name="Google Shape;431;p28"/>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432" name="Google Shape;432;p2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3" name="Google Shape;433;p28"/>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4" name="Google Shape;434;p28"/>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İsterlerin Değişmesi</a:t>
            </a:r>
            <a:endParaRPr/>
          </a:p>
        </p:txBody>
      </p:sp>
      <p:grpSp>
        <p:nvGrpSpPr>
          <p:cNvPr id="435" name="Google Shape;435;p28"/>
          <p:cNvGrpSpPr/>
          <p:nvPr/>
        </p:nvGrpSpPr>
        <p:grpSpPr>
          <a:xfrm>
            <a:off x="2364188" y="15258"/>
            <a:ext cx="2684345" cy="2216818"/>
            <a:chOff x="2364188" y="15258"/>
            <a:chExt cx="2684345" cy="2216818"/>
          </a:xfrm>
        </p:grpSpPr>
        <p:sp>
          <p:nvSpPr>
            <p:cNvPr id="436" name="Google Shape;436;p28"/>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7" name="Google Shape;437;p28"/>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38" name="Google Shape;438;p28"/>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439" name="Google Shape;439;p28"/>
          <p:cNvGrpSpPr/>
          <p:nvPr/>
        </p:nvGrpSpPr>
        <p:grpSpPr>
          <a:xfrm>
            <a:off x="3380600" y="1219890"/>
            <a:ext cx="7973199" cy="4418212"/>
            <a:chOff x="0" y="662701"/>
            <a:chExt cx="7973199" cy="4418212"/>
          </a:xfrm>
        </p:grpSpPr>
        <p:sp>
          <p:nvSpPr>
            <p:cNvPr id="440" name="Google Shape;440;p28"/>
            <p:cNvSpPr/>
            <p:nvPr/>
          </p:nvSpPr>
          <p:spPr>
            <a:xfrm>
              <a:off x="0" y="662701"/>
              <a:ext cx="7973199" cy="1216800"/>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txBox="1"/>
            <p:nvPr/>
          </p:nvSpPr>
          <p:spPr>
            <a:xfrm>
              <a:off x="59399" y="722100"/>
              <a:ext cx="7854401" cy="109800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İsterlerin çözümlenmesi çok iyi yapılmasına rağmen süreç esnasında isterlerde değişiklikler meydana gelebilir. Bunun sebepleri:</a:t>
              </a:r>
              <a:endParaRPr sz="1600">
                <a:solidFill>
                  <a:schemeClr val="lt1"/>
                </a:solidFill>
                <a:latin typeface="Open Sans"/>
                <a:ea typeface="Open Sans"/>
                <a:cs typeface="Open Sans"/>
                <a:sym typeface="Open Sans"/>
              </a:endParaRPr>
            </a:p>
          </p:txBody>
        </p:sp>
        <p:sp>
          <p:nvSpPr>
            <p:cNvPr id="442" name="Google Shape;442;p28"/>
            <p:cNvSpPr/>
            <p:nvPr/>
          </p:nvSpPr>
          <p:spPr>
            <a:xfrm>
              <a:off x="0" y="1879501"/>
              <a:ext cx="7973199" cy="198461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txBox="1"/>
            <p:nvPr/>
          </p:nvSpPr>
          <p:spPr>
            <a:xfrm>
              <a:off x="0" y="1879501"/>
              <a:ext cx="7973199" cy="1984612"/>
            </a:xfrm>
            <a:prstGeom prst="rect">
              <a:avLst/>
            </a:prstGeom>
            <a:noFill/>
            <a:ln>
              <a:noFill/>
            </a:ln>
          </p:spPr>
          <p:txBody>
            <a:bodyPr anchorCtr="0" anchor="t" bIns="22850" lIns="253125" spcFirstLastPara="1" rIns="128000" wrap="square" tIns="22850">
              <a:noAutofit/>
            </a:bodyPr>
            <a:lstStyle/>
            <a:p>
              <a:pPr indent="-171450" lvl="1" marL="171450" marR="0" rtl="0" algn="l">
                <a:lnSpc>
                  <a:spcPct val="90000"/>
                </a:lnSpc>
                <a:spcBef>
                  <a:spcPts val="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Müşteri ve geliştirici arasındaki iletişimin yeterli olmaması, </a:t>
              </a:r>
              <a:endParaRPr b="0" i="0" sz="18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6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İsterlerin çözümlenmesi aşamasını çabuk geçebilmek için bazı varsayım ya da kabullenmeler yapılmış olması, </a:t>
              </a:r>
              <a:endParaRPr b="0" i="0" sz="18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6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Müşterinin ne istediğini tam bilememesi ve sık sık fikir değiştirmesi, </a:t>
              </a:r>
              <a:endParaRPr b="0" i="0" sz="18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6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Geliştiricinin deneyim eksikliği, </a:t>
              </a:r>
              <a:endParaRPr b="0" i="0" sz="18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60"/>
                </a:spcBef>
                <a:spcAft>
                  <a:spcPts val="0"/>
                </a:spcAft>
                <a:buClr>
                  <a:schemeClr val="dk1"/>
                </a:buClr>
                <a:buSzPts val="1800"/>
                <a:buFont typeface="Open Sans"/>
                <a:buChar char="•"/>
              </a:pPr>
              <a:r>
                <a:rPr b="0" i="0" lang="en-US" sz="1800" u="none" cap="none" strike="noStrike">
                  <a:solidFill>
                    <a:schemeClr val="dk1"/>
                  </a:solidFill>
                  <a:latin typeface="Open Sans"/>
                  <a:ea typeface="Open Sans"/>
                  <a:cs typeface="Open Sans"/>
                  <a:sym typeface="Open Sans"/>
                </a:rPr>
                <a:t>Ayrıntılı tasarıma geçilince yeni isterlerin gerekliliğinin ortaya çıkması</a:t>
              </a:r>
              <a:endParaRPr b="0" i="0" sz="1800" u="none" cap="none" strike="noStrike">
                <a:solidFill>
                  <a:schemeClr val="dk1"/>
                </a:solidFill>
                <a:latin typeface="Open Sans"/>
                <a:ea typeface="Open Sans"/>
                <a:cs typeface="Open Sans"/>
                <a:sym typeface="Open Sans"/>
              </a:endParaRPr>
            </a:p>
          </p:txBody>
        </p:sp>
        <p:sp>
          <p:nvSpPr>
            <p:cNvPr id="444" name="Google Shape;444;p28"/>
            <p:cNvSpPr/>
            <p:nvPr/>
          </p:nvSpPr>
          <p:spPr>
            <a:xfrm>
              <a:off x="0" y="3864113"/>
              <a:ext cx="7973199" cy="1216800"/>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txBox="1"/>
            <p:nvPr/>
          </p:nvSpPr>
          <p:spPr>
            <a:xfrm>
              <a:off x="59399" y="3923512"/>
              <a:ext cx="7854401" cy="1098002"/>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Unutulmamalıdır ki ne kadar değişiklik olursa olsun tüm isterlerden müşterinin haberi olmalı ve onaylı belge haline getirilmelidir.</a:t>
              </a:r>
              <a:endParaRPr sz="1600">
                <a:solidFill>
                  <a:schemeClr val="lt1"/>
                </a:solidFill>
                <a:latin typeface="Open Sans"/>
                <a:ea typeface="Open Sans"/>
                <a:cs typeface="Open Sans"/>
                <a:sym typeface="Open Sans"/>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İsterlerin Düzeyleri</a:t>
            </a:r>
            <a:endParaRPr/>
          </a:p>
        </p:txBody>
      </p:sp>
      <p:pic>
        <p:nvPicPr>
          <p:cNvPr id="451" name="Google Shape;451;p29"/>
          <p:cNvPicPr preferRelativeResize="0"/>
          <p:nvPr/>
        </p:nvPicPr>
        <p:blipFill rotWithShape="1">
          <a:blip r:embed="rId3">
            <a:alphaModFix/>
          </a:blip>
          <a:srcRect b="5305" l="19661" r="17498" t="28904"/>
          <a:stretch/>
        </p:blipFill>
        <p:spPr>
          <a:xfrm>
            <a:off x="2388689" y="1690688"/>
            <a:ext cx="7414622" cy="46738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5" name="Shape 455"/>
        <p:cNvGrpSpPr/>
        <p:nvPr/>
      </p:nvGrpSpPr>
      <p:grpSpPr>
        <a:xfrm>
          <a:off x="0" y="0"/>
          <a:ext cx="0" cy="0"/>
          <a:chOff x="0" y="0"/>
          <a:chExt cx="0" cy="0"/>
        </a:xfrm>
      </p:grpSpPr>
      <p:grpSp>
        <p:nvGrpSpPr>
          <p:cNvPr id="456" name="Google Shape;456;p30"/>
          <p:cNvGrpSpPr/>
          <p:nvPr/>
        </p:nvGrpSpPr>
        <p:grpSpPr>
          <a:xfrm>
            <a:off x="-44951" y="-418135"/>
            <a:ext cx="11929296" cy="6782736"/>
            <a:chOff x="-44951" y="-418135"/>
            <a:chExt cx="11929296" cy="6782736"/>
          </a:xfrm>
        </p:grpSpPr>
        <p:sp>
          <p:nvSpPr>
            <p:cNvPr id="457" name="Google Shape;457;p30"/>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58" name="Google Shape;458;p30"/>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59" name="Google Shape;459;p30"/>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60" name="Google Shape;460;p30"/>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61" name="Google Shape;461;p30"/>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62" name="Google Shape;462;p30"/>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463" name="Google Shape;463;p3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64" name="Google Shape;464;p30"/>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65" name="Google Shape;465;p30"/>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İsterlerin Düzeyleri</a:t>
            </a:r>
            <a:endParaRPr/>
          </a:p>
        </p:txBody>
      </p:sp>
      <p:grpSp>
        <p:nvGrpSpPr>
          <p:cNvPr id="466" name="Google Shape;466;p30"/>
          <p:cNvGrpSpPr/>
          <p:nvPr/>
        </p:nvGrpSpPr>
        <p:grpSpPr>
          <a:xfrm>
            <a:off x="2364188" y="15258"/>
            <a:ext cx="2684345" cy="2216818"/>
            <a:chOff x="2364188" y="15258"/>
            <a:chExt cx="2684345" cy="2216818"/>
          </a:xfrm>
        </p:grpSpPr>
        <p:sp>
          <p:nvSpPr>
            <p:cNvPr id="467" name="Google Shape;467;p30"/>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68" name="Google Shape;468;p30"/>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69" name="Google Shape;469;p30"/>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470" name="Google Shape;470;p30"/>
          <p:cNvGrpSpPr/>
          <p:nvPr/>
        </p:nvGrpSpPr>
        <p:grpSpPr>
          <a:xfrm>
            <a:off x="3532088" y="666688"/>
            <a:ext cx="7821711" cy="5524615"/>
            <a:chOff x="0" y="109499"/>
            <a:chExt cx="7821711" cy="5524615"/>
          </a:xfrm>
        </p:grpSpPr>
        <p:sp>
          <p:nvSpPr>
            <p:cNvPr id="471" name="Google Shape;471;p30"/>
            <p:cNvSpPr/>
            <p:nvPr/>
          </p:nvSpPr>
          <p:spPr>
            <a:xfrm>
              <a:off x="0" y="109499"/>
              <a:ext cx="7821711" cy="1805058"/>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0"/>
            <p:cNvSpPr txBox="1"/>
            <p:nvPr/>
          </p:nvSpPr>
          <p:spPr>
            <a:xfrm>
              <a:off x="88116" y="197615"/>
              <a:ext cx="7645479" cy="1628826"/>
            </a:xfrm>
            <a:prstGeom prst="rect">
              <a:avLst/>
            </a:prstGeom>
            <a:noFill/>
            <a:ln>
              <a:noFill/>
            </a:ln>
          </p:spPr>
          <p:txBody>
            <a:bodyPr anchorCtr="0" anchor="ctr" bIns="72375" lIns="72375" spcFirstLastPara="1" rIns="72375" wrap="square" tIns="72375">
              <a:noAutofit/>
            </a:bodyPr>
            <a:lstStyle/>
            <a:p>
              <a:pPr indent="0" lvl="0" marL="0" marR="0" rtl="0" algn="just">
                <a:lnSpc>
                  <a:spcPct val="90000"/>
                </a:lnSpc>
                <a:spcBef>
                  <a:spcPts val="0"/>
                </a:spcBef>
                <a:spcAft>
                  <a:spcPts val="0"/>
                </a:spcAft>
                <a:buClr>
                  <a:schemeClr val="lt1"/>
                </a:buClr>
                <a:buSzPts val="1900"/>
                <a:buFont typeface="Open Sans"/>
                <a:buNone/>
              </a:pPr>
              <a:r>
                <a:rPr b="1" lang="en-US" sz="1900">
                  <a:solidFill>
                    <a:schemeClr val="lt1"/>
                  </a:solidFill>
                  <a:latin typeface="Open Sans"/>
                  <a:ea typeface="Open Sans"/>
                  <a:cs typeface="Open Sans"/>
                  <a:sym typeface="Open Sans"/>
                </a:rPr>
                <a:t>Düzey 1: Uygulama alanı isterleri:</a:t>
              </a:r>
              <a:r>
                <a:rPr lang="en-US" sz="1900">
                  <a:solidFill>
                    <a:schemeClr val="lt1"/>
                  </a:solidFill>
                  <a:latin typeface="Open Sans"/>
                  <a:ea typeface="Open Sans"/>
                  <a:cs typeface="Open Sans"/>
                  <a:sym typeface="Open Sans"/>
                </a:rPr>
                <a:t> Müşteri ile çeşitli kanallar yardımıyla iletişimde bulunulur. Kullanım ortamında gözlem yaparak nelere gereksinim duyulduğu ve işin kapsamı belirlenir. </a:t>
              </a:r>
              <a:endParaRPr sz="1900">
                <a:solidFill>
                  <a:schemeClr val="lt1"/>
                </a:solidFill>
                <a:latin typeface="Open Sans"/>
                <a:ea typeface="Open Sans"/>
                <a:cs typeface="Open Sans"/>
                <a:sym typeface="Open Sans"/>
              </a:endParaRPr>
            </a:p>
          </p:txBody>
        </p:sp>
        <p:sp>
          <p:nvSpPr>
            <p:cNvPr id="473" name="Google Shape;473;p30"/>
            <p:cNvSpPr/>
            <p:nvPr/>
          </p:nvSpPr>
          <p:spPr>
            <a:xfrm>
              <a:off x="0" y="1969278"/>
              <a:ext cx="7821711" cy="1805058"/>
            </a:xfrm>
            <a:prstGeom prst="roundRect">
              <a:avLst>
                <a:gd fmla="val 16667" name="adj"/>
              </a:avLst>
            </a:prstGeom>
            <a:solidFill>
              <a:srgbClr val="BF3C8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0"/>
            <p:cNvSpPr txBox="1"/>
            <p:nvPr/>
          </p:nvSpPr>
          <p:spPr>
            <a:xfrm>
              <a:off x="88116" y="2057394"/>
              <a:ext cx="7645479" cy="1628826"/>
            </a:xfrm>
            <a:prstGeom prst="rect">
              <a:avLst/>
            </a:prstGeom>
            <a:noFill/>
            <a:ln>
              <a:noFill/>
            </a:ln>
          </p:spPr>
          <p:txBody>
            <a:bodyPr anchorCtr="0" anchor="ctr" bIns="72375" lIns="72375" spcFirstLastPara="1" rIns="72375" wrap="square" tIns="72375">
              <a:noAutofit/>
            </a:bodyPr>
            <a:lstStyle/>
            <a:p>
              <a:pPr indent="0" lvl="0" marL="0" marR="0" rtl="0" algn="just">
                <a:lnSpc>
                  <a:spcPct val="90000"/>
                </a:lnSpc>
                <a:spcBef>
                  <a:spcPts val="0"/>
                </a:spcBef>
                <a:spcAft>
                  <a:spcPts val="0"/>
                </a:spcAft>
                <a:buClr>
                  <a:schemeClr val="lt1"/>
                </a:buClr>
                <a:buSzPts val="1900"/>
                <a:buFont typeface="Open Sans"/>
                <a:buNone/>
              </a:pPr>
              <a:r>
                <a:rPr b="1" lang="en-US" sz="1900">
                  <a:solidFill>
                    <a:schemeClr val="lt1"/>
                  </a:solidFill>
                  <a:latin typeface="Open Sans"/>
                  <a:ea typeface="Open Sans"/>
                  <a:cs typeface="Open Sans"/>
                  <a:sym typeface="Open Sans"/>
                </a:rPr>
                <a:t>Düzey 2: Kullanıcı isterleri</a:t>
              </a:r>
              <a:r>
                <a:rPr b="0" lang="en-US" sz="1900">
                  <a:solidFill>
                    <a:schemeClr val="lt1"/>
                  </a:solidFill>
                  <a:latin typeface="Open Sans"/>
                  <a:ea typeface="Open Sans"/>
                  <a:cs typeface="Open Sans"/>
                  <a:sym typeface="Open Sans"/>
                </a:rPr>
                <a:t>: Bu düzeyde, işletmen, yani sistemi kullanan kişiler için gereksinimler dikkate alınır; kullanım senaryoları, kullanıcı ara yüzleri ve temel nitelik etmenleri tanımlanır. </a:t>
              </a:r>
              <a:endParaRPr b="0" sz="1900">
                <a:solidFill>
                  <a:schemeClr val="lt1"/>
                </a:solidFill>
                <a:latin typeface="Open Sans"/>
                <a:ea typeface="Open Sans"/>
                <a:cs typeface="Open Sans"/>
                <a:sym typeface="Open Sans"/>
              </a:endParaRPr>
            </a:p>
          </p:txBody>
        </p:sp>
        <p:sp>
          <p:nvSpPr>
            <p:cNvPr id="475" name="Google Shape;475;p30"/>
            <p:cNvSpPr/>
            <p:nvPr/>
          </p:nvSpPr>
          <p:spPr>
            <a:xfrm>
              <a:off x="0" y="3829056"/>
              <a:ext cx="7821711" cy="1805058"/>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0"/>
            <p:cNvSpPr txBox="1"/>
            <p:nvPr/>
          </p:nvSpPr>
          <p:spPr>
            <a:xfrm>
              <a:off x="88116" y="3917172"/>
              <a:ext cx="7645479" cy="1628826"/>
            </a:xfrm>
            <a:prstGeom prst="rect">
              <a:avLst/>
            </a:prstGeom>
            <a:noFill/>
            <a:ln>
              <a:noFill/>
            </a:ln>
          </p:spPr>
          <p:txBody>
            <a:bodyPr anchorCtr="0" anchor="ctr" bIns="72375" lIns="72375" spcFirstLastPara="1" rIns="72375" wrap="square" tIns="72375">
              <a:noAutofit/>
            </a:bodyPr>
            <a:lstStyle/>
            <a:p>
              <a:pPr indent="0" lvl="0" marL="0" marR="0" rtl="0" algn="just">
                <a:lnSpc>
                  <a:spcPct val="90000"/>
                </a:lnSpc>
                <a:spcBef>
                  <a:spcPts val="0"/>
                </a:spcBef>
                <a:spcAft>
                  <a:spcPts val="0"/>
                </a:spcAft>
                <a:buClr>
                  <a:schemeClr val="lt1"/>
                </a:buClr>
                <a:buSzPts val="1900"/>
                <a:buFont typeface="Open Sans"/>
                <a:buNone/>
              </a:pPr>
              <a:r>
                <a:rPr b="1" lang="en-US" sz="1900">
                  <a:solidFill>
                    <a:schemeClr val="lt1"/>
                  </a:solidFill>
                  <a:latin typeface="Open Sans"/>
                  <a:ea typeface="Open Sans"/>
                  <a:cs typeface="Open Sans"/>
                  <a:sym typeface="Open Sans"/>
                </a:rPr>
                <a:t>Düzey 3: İşlevsel isterler</a:t>
              </a:r>
              <a:r>
                <a:rPr b="0" lang="en-US" sz="1900">
                  <a:solidFill>
                    <a:schemeClr val="lt1"/>
                  </a:solidFill>
                  <a:latin typeface="Open Sans"/>
                  <a:ea typeface="Open Sans"/>
                  <a:cs typeface="Open Sans"/>
                  <a:sym typeface="Open Sans"/>
                </a:rPr>
                <a:t>: Bu düzeyde sistemin bir bütün olarak genel isterleri ele alınır; işletim kuralları belirlenir. Müşteri ile birlikte yapılan toplantılarda ne istendiği, işlevlerin neler olacağı, sistemin nasıl kullanılacağı, elle yapılması gereken işlerin ne olacağı tam olarak belirlenir. </a:t>
              </a:r>
              <a:endParaRPr b="0" sz="1900">
                <a:solidFill>
                  <a:schemeClr val="lt1"/>
                </a:solidFill>
                <a:latin typeface="Open Sans"/>
                <a:ea typeface="Open Sans"/>
                <a:cs typeface="Open Sans"/>
                <a:sym typeface="Open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grpSp>
        <p:nvGrpSpPr>
          <p:cNvPr id="481" name="Google Shape;481;p31"/>
          <p:cNvGrpSpPr/>
          <p:nvPr/>
        </p:nvGrpSpPr>
        <p:grpSpPr>
          <a:xfrm>
            <a:off x="-44951" y="-418135"/>
            <a:ext cx="11929296" cy="6782736"/>
            <a:chOff x="-44951" y="-418135"/>
            <a:chExt cx="11929296" cy="6782736"/>
          </a:xfrm>
        </p:grpSpPr>
        <p:sp>
          <p:nvSpPr>
            <p:cNvPr id="482" name="Google Shape;482;p31"/>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3" name="Google Shape;483;p31"/>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4" name="Google Shape;484;p31"/>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5" name="Google Shape;485;p31"/>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6" name="Google Shape;486;p31"/>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7" name="Google Shape;487;p31"/>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488" name="Google Shape;488;p3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89" name="Google Shape;489;p31"/>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490" name="Google Shape;490;p31"/>
          <p:cNvGrpSpPr/>
          <p:nvPr/>
        </p:nvGrpSpPr>
        <p:grpSpPr>
          <a:xfrm>
            <a:off x="-143906" y="387218"/>
            <a:ext cx="1747797" cy="1578663"/>
            <a:chOff x="-143906" y="387218"/>
            <a:chExt cx="1747797" cy="1578663"/>
          </a:xfrm>
        </p:grpSpPr>
        <p:sp>
          <p:nvSpPr>
            <p:cNvPr id="491" name="Google Shape;491;p31"/>
            <p:cNvSpPr/>
            <p:nvPr/>
          </p:nvSpPr>
          <p:spPr>
            <a:xfrm rot="2700000">
              <a:off x="77035" y="678141"/>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492" name="Google Shape;492;p31"/>
            <p:cNvSpPr/>
            <p:nvPr/>
          </p:nvSpPr>
          <p:spPr>
            <a:xfrm rot="10800000">
              <a:off x="1269506" y="387218"/>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493" name="Google Shape;493;p31"/>
          <p:cNvGrpSpPr/>
          <p:nvPr/>
        </p:nvGrpSpPr>
        <p:grpSpPr>
          <a:xfrm>
            <a:off x="680884" y="1022597"/>
            <a:ext cx="9859297" cy="5682960"/>
            <a:chOff x="0" y="245848"/>
            <a:chExt cx="9859297" cy="5682960"/>
          </a:xfrm>
        </p:grpSpPr>
        <p:sp>
          <p:nvSpPr>
            <p:cNvPr id="494" name="Google Shape;494;p31"/>
            <p:cNvSpPr/>
            <p:nvPr/>
          </p:nvSpPr>
          <p:spPr>
            <a:xfrm>
              <a:off x="0" y="245848"/>
              <a:ext cx="9859297" cy="1095120"/>
            </a:xfrm>
            <a:prstGeom prst="roundRect">
              <a:avLst>
                <a:gd fmla="val 16667" name="adj"/>
              </a:avLst>
            </a:prstGeom>
            <a:solidFill>
              <a:srgbClr val="A031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1"/>
            <p:cNvSpPr txBox="1"/>
            <p:nvPr/>
          </p:nvSpPr>
          <p:spPr>
            <a:xfrm>
              <a:off x="53459" y="299307"/>
              <a:ext cx="9752379" cy="988202"/>
            </a:xfrm>
            <a:prstGeom prst="rect">
              <a:avLst/>
            </a:prstGeom>
            <a:noFill/>
            <a:ln>
              <a:noFill/>
            </a:ln>
          </p:spPr>
          <p:txBody>
            <a:bodyPr anchorCtr="0" anchor="ctr" bIns="68575" lIns="68575" spcFirstLastPara="1" rIns="68575" wrap="square" tIns="68575">
              <a:noAutofit/>
            </a:bodyPr>
            <a:lstStyle/>
            <a:p>
              <a:pPr indent="0" lvl="0" marL="0" marR="0" rtl="0" algn="just">
                <a:lnSpc>
                  <a:spcPct val="90000"/>
                </a:lnSpc>
                <a:spcBef>
                  <a:spcPts val="0"/>
                </a:spcBef>
                <a:spcAft>
                  <a:spcPts val="0"/>
                </a:spcAft>
                <a:buClr>
                  <a:schemeClr val="lt1"/>
                </a:buClr>
                <a:buSzPts val="1800"/>
                <a:buFont typeface="Open Sans"/>
                <a:buNone/>
              </a:pPr>
              <a:r>
                <a:rPr lang="en-US" sz="1800">
                  <a:solidFill>
                    <a:schemeClr val="lt1"/>
                  </a:solidFill>
                  <a:latin typeface="Open Sans"/>
                  <a:ea typeface="Open Sans"/>
                  <a:cs typeface="Open Sans"/>
                  <a:sym typeface="Open Sans"/>
                </a:rPr>
                <a:t>Yazılım gereksinimleri çözümlemesi için birçok farklı yöntem ve teknik kullanılabilir. Bu yöntemlerin seçimi, projenin özelliklerine, hedeflerine ve gereksinimlerine bağlıdır. Bazı yaygın kullanılan yazılım gereksinimleri çözümlemesi yöntemleri şunlardır:</a:t>
              </a:r>
              <a:endParaRPr/>
            </a:p>
          </p:txBody>
        </p:sp>
        <p:sp>
          <p:nvSpPr>
            <p:cNvPr id="496" name="Google Shape;496;p31"/>
            <p:cNvSpPr/>
            <p:nvPr/>
          </p:nvSpPr>
          <p:spPr>
            <a:xfrm>
              <a:off x="0" y="1392808"/>
              <a:ext cx="9859297" cy="1095120"/>
            </a:xfrm>
            <a:prstGeom prst="roundRect">
              <a:avLst>
                <a:gd fmla="val 16667" name="adj"/>
              </a:avLst>
            </a:prstGeom>
            <a:solidFill>
              <a:srgbClr val="B73F6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1"/>
            <p:cNvSpPr txBox="1"/>
            <p:nvPr/>
          </p:nvSpPr>
          <p:spPr>
            <a:xfrm>
              <a:off x="53459" y="1446267"/>
              <a:ext cx="9752379" cy="988202"/>
            </a:xfrm>
            <a:prstGeom prst="rect">
              <a:avLst/>
            </a:prstGeom>
            <a:noFill/>
            <a:ln>
              <a:noFill/>
            </a:ln>
          </p:spPr>
          <p:txBody>
            <a:bodyPr anchorCtr="0" anchor="ctr" bIns="68575" lIns="68575" spcFirstLastPara="1" rIns="68575" wrap="square" tIns="68575">
              <a:noAutofit/>
            </a:bodyPr>
            <a:lstStyle/>
            <a:p>
              <a:pPr indent="0" lvl="0" marL="0" marR="0" rtl="0" algn="just">
                <a:lnSpc>
                  <a:spcPct val="90000"/>
                </a:lnSpc>
                <a:spcBef>
                  <a:spcPts val="0"/>
                </a:spcBef>
                <a:spcAft>
                  <a:spcPts val="0"/>
                </a:spcAft>
                <a:buClr>
                  <a:schemeClr val="lt1"/>
                </a:buClr>
                <a:buSzPts val="1800"/>
                <a:buFont typeface="Open Sans"/>
                <a:buNone/>
              </a:pPr>
              <a:r>
                <a:rPr b="1" lang="en-US" sz="1800">
                  <a:solidFill>
                    <a:schemeClr val="lt1"/>
                  </a:solidFill>
                  <a:latin typeface="Open Sans"/>
                  <a:ea typeface="Open Sans"/>
                  <a:cs typeface="Open Sans"/>
                  <a:sym typeface="Open Sans"/>
                </a:rPr>
                <a:t>Kullanıcı Gereksinimleri Toplama: </a:t>
              </a:r>
              <a:r>
                <a:rPr lang="en-US" sz="1800">
                  <a:solidFill>
                    <a:schemeClr val="lt1"/>
                  </a:solidFill>
                  <a:latin typeface="Open Sans"/>
                  <a:ea typeface="Open Sans"/>
                  <a:cs typeface="Open Sans"/>
                  <a:sym typeface="Open Sans"/>
                </a:rPr>
                <a:t>Kullanıcıların beklentilerini ve ihtiyaçlarını anlamak için yüz yüze görüşmeler, anketler veya odak grupları kullanılabilir.</a:t>
              </a:r>
              <a:endParaRPr/>
            </a:p>
          </p:txBody>
        </p:sp>
        <p:sp>
          <p:nvSpPr>
            <p:cNvPr id="498" name="Google Shape;498;p31"/>
            <p:cNvSpPr/>
            <p:nvPr/>
          </p:nvSpPr>
          <p:spPr>
            <a:xfrm>
              <a:off x="0" y="2539768"/>
              <a:ext cx="9859297" cy="1095120"/>
            </a:xfrm>
            <a:prstGeom prst="roundRect">
              <a:avLst>
                <a:gd fmla="val 16667" name="adj"/>
              </a:avLst>
            </a:prstGeom>
            <a:solidFill>
              <a:srgbClr val="BF5C7C"/>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1"/>
            <p:cNvSpPr txBox="1"/>
            <p:nvPr/>
          </p:nvSpPr>
          <p:spPr>
            <a:xfrm>
              <a:off x="53459" y="2593227"/>
              <a:ext cx="9752379" cy="988202"/>
            </a:xfrm>
            <a:prstGeom prst="rect">
              <a:avLst/>
            </a:prstGeom>
            <a:noFill/>
            <a:ln>
              <a:noFill/>
            </a:ln>
          </p:spPr>
          <p:txBody>
            <a:bodyPr anchorCtr="0" anchor="ctr" bIns="68575" lIns="68575" spcFirstLastPara="1" rIns="68575" wrap="square" tIns="68575">
              <a:noAutofit/>
            </a:bodyPr>
            <a:lstStyle/>
            <a:p>
              <a:pPr indent="0" lvl="0" marL="0" marR="0" rtl="0" algn="just">
                <a:lnSpc>
                  <a:spcPct val="90000"/>
                </a:lnSpc>
                <a:spcBef>
                  <a:spcPts val="0"/>
                </a:spcBef>
                <a:spcAft>
                  <a:spcPts val="0"/>
                </a:spcAft>
                <a:buClr>
                  <a:schemeClr val="lt1"/>
                </a:buClr>
                <a:buSzPts val="1800"/>
                <a:buFont typeface="Open Sans"/>
                <a:buNone/>
              </a:pPr>
              <a:r>
                <a:rPr b="1" lang="en-US" sz="1800">
                  <a:solidFill>
                    <a:schemeClr val="lt1"/>
                  </a:solidFill>
                  <a:latin typeface="Open Sans"/>
                  <a:ea typeface="Open Sans"/>
                  <a:cs typeface="Open Sans"/>
                  <a:sym typeface="Open Sans"/>
                </a:rPr>
                <a:t>Senaryo Yazma: </a:t>
              </a:r>
              <a:r>
                <a:rPr lang="en-US" sz="1800">
                  <a:solidFill>
                    <a:schemeClr val="lt1"/>
                  </a:solidFill>
                  <a:latin typeface="Open Sans"/>
                  <a:ea typeface="Open Sans"/>
                  <a:cs typeface="Open Sans"/>
                  <a:sym typeface="Open Sans"/>
                </a:rPr>
                <a:t>Kullanıcıların ihtiyaçlarına odaklanarak, uygulamanın işleyişini, kullanım senaryolarını ve olası sorunları belirleyen senaryolar yazılır.</a:t>
              </a:r>
              <a:endParaRPr/>
            </a:p>
          </p:txBody>
        </p:sp>
        <p:sp>
          <p:nvSpPr>
            <p:cNvPr id="500" name="Google Shape;500;p31"/>
            <p:cNvSpPr/>
            <p:nvPr/>
          </p:nvSpPr>
          <p:spPr>
            <a:xfrm>
              <a:off x="0" y="3686728"/>
              <a:ext cx="9859297" cy="1095120"/>
            </a:xfrm>
            <a:prstGeom prst="roundRect">
              <a:avLst>
                <a:gd fmla="val 16667" name="adj"/>
              </a:avLst>
            </a:prstGeom>
            <a:solidFill>
              <a:srgbClr val="C57B9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1"/>
            <p:cNvSpPr txBox="1"/>
            <p:nvPr/>
          </p:nvSpPr>
          <p:spPr>
            <a:xfrm>
              <a:off x="53459" y="3740187"/>
              <a:ext cx="9752379" cy="988202"/>
            </a:xfrm>
            <a:prstGeom prst="rect">
              <a:avLst/>
            </a:prstGeom>
            <a:noFill/>
            <a:ln>
              <a:noFill/>
            </a:ln>
          </p:spPr>
          <p:txBody>
            <a:bodyPr anchorCtr="0" anchor="ctr" bIns="68575" lIns="68575" spcFirstLastPara="1" rIns="68575" wrap="square" tIns="68575">
              <a:noAutofit/>
            </a:bodyPr>
            <a:lstStyle/>
            <a:p>
              <a:pPr indent="0" lvl="0" marL="0" marR="0" rtl="0" algn="just">
                <a:lnSpc>
                  <a:spcPct val="90000"/>
                </a:lnSpc>
                <a:spcBef>
                  <a:spcPts val="0"/>
                </a:spcBef>
                <a:spcAft>
                  <a:spcPts val="0"/>
                </a:spcAft>
                <a:buClr>
                  <a:schemeClr val="lt1"/>
                </a:buClr>
                <a:buSzPts val="1800"/>
                <a:buFont typeface="Open Sans"/>
                <a:buNone/>
              </a:pPr>
              <a:r>
                <a:rPr b="1" lang="en-US" sz="1800">
                  <a:solidFill>
                    <a:schemeClr val="lt1"/>
                  </a:solidFill>
                  <a:latin typeface="Open Sans"/>
                  <a:ea typeface="Open Sans"/>
                  <a:cs typeface="Open Sans"/>
                  <a:sym typeface="Open Sans"/>
                </a:rPr>
                <a:t>Prototipleme: </a:t>
              </a:r>
              <a:r>
                <a:rPr lang="en-US" sz="1800">
                  <a:solidFill>
                    <a:schemeClr val="lt1"/>
                  </a:solidFill>
                  <a:latin typeface="Open Sans"/>
                  <a:ea typeface="Open Sans"/>
                  <a:cs typeface="Open Sans"/>
                  <a:sym typeface="Open Sans"/>
                </a:rPr>
                <a:t>Yazılımın önemli özelliklerinin prototipini oluşturarak, müşterilerin ve kullanıcıların yazılımın işleyişi hakkında geribildirim sağlanabilir.</a:t>
              </a:r>
              <a:endParaRPr/>
            </a:p>
          </p:txBody>
        </p:sp>
        <p:sp>
          <p:nvSpPr>
            <p:cNvPr id="502" name="Google Shape;502;p31"/>
            <p:cNvSpPr/>
            <p:nvPr/>
          </p:nvSpPr>
          <p:spPr>
            <a:xfrm>
              <a:off x="0" y="4833688"/>
              <a:ext cx="9859297" cy="1095120"/>
            </a:xfrm>
            <a:prstGeom prst="roundRect">
              <a:avLst>
                <a:gd fmla="val 16667" name="adj"/>
              </a:avLst>
            </a:prstGeom>
            <a:solidFill>
              <a:srgbClr val="CD99A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
            <p:cNvSpPr txBox="1"/>
            <p:nvPr/>
          </p:nvSpPr>
          <p:spPr>
            <a:xfrm>
              <a:off x="53459" y="4887147"/>
              <a:ext cx="9752379" cy="988202"/>
            </a:xfrm>
            <a:prstGeom prst="rect">
              <a:avLst/>
            </a:prstGeom>
            <a:noFill/>
            <a:ln>
              <a:noFill/>
            </a:ln>
          </p:spPr>
          <p:txBody>
            <a:bodyPr anchorCtr="0" anchor="ctr" bIns="68575" lIns="68575" spcFirstLastPara="1" rIns="68575" wrap="square" tIns="68575">
              <a:noAutofit/>
            </a:bodyPr>
            <a:lstStyle/>
            <a:p>
              <a:pPr indent="0" lvl="0" marL="0" marR="0" rtl="0" algn="just">
                <a:lnSpc>
                  <a:spcPct val="90000"/>
                </a:lnSpc>
                <a:spcBef>
                  <a:spcPts val="0"/>
                </a:spcBef>
                <a:spcAft>
                  <a:spcPts val="0"/>
                </a:spcAft>
                <a:buClr>
                  <a:schemeClr val="lt1"/>
                </a:buClr>
                <a:buSzPts val="1800"/>
                <a:buFont typeface="Open Sans"/>
                <a:buNone/>
              </a:pPr>
              <a:r>
                <a:rPr b="1" lang="en-US" sz="1800">
                  <a:solidFill>
                    <a:schemeClr val="lt1"/>
                  </a:solidFill>
                  <a:latin typeface="Open Sans"/>
                  <a:ea typeface="Open Sans"/>
                  <a:cs typeface="Open Sans"/>
                  <a:sym typeface="Open Sans"/>
                </a:rPr>
                <a:t>Zihin Haritalama: </a:t>
              </a:r>
              <a:r>
                <a:rPr lang="en-US" sz="1800">
                  <a:solidFill>
                    <a:schemeClr val="lt1"/>
                  </a:solidFill>
                  <a:latin typeface="Open Sans"/>
                  <a:ea typeface="Open Sans"/>
                  <a:cs typeface="Open Sans"/>
                  <a:sym typeface="Open Sans"/>
                </a:rPr>
                <a:t>Fikirleri ve gereksinimleri görsel bir şekilde ifade etmek için zihin haritaları kullanılabilir.</a:t>
              </a:r>
              <a:endParaRPr/>
            </a:p>
          </p:txBody>
        </p:sp>
      </p:grpSp>
      <p:sp>
        <p:nvSpPr>
          <p:cNvPr id="504" name="Google Shape;504;p31"/>
          <p:cNvSpPr txBox="1"/>
          <p:nvPr>
            <p:ph type="title"/>
          </p:nvPr>
        </p:nvSpPr>
        <p:spPr>
          <a:xfrm>
            <a:off x="838200" y="113967"/>
            <a:ext cx="10596716" cy="81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İster Belirleme Yöntemleri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Requirements Analysis Ppt Template for Presentations | Slidebazaar" id="103" name="Google Shape;103;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8" name="Shape 508"/>
        <p:cNvGrpSpPr/>
        <p:nvPr/>
      </p:nvGrpSpPr>
      <p:grpSpPr>
        <a:xfrm>
          <a:off x="0" y="0"/>
          <a:ext cx="0" cy="0"/>
          <a:chOff x="0" y="0"/>
          <a:chExt cx="0" cy="0"/>
        </a:xfrm>
      </p:grpSpPr>
      <p:grpSp>
        <p:nvGrpSpPr>
          <p:cNvPr id="509" name="Google Shape;509;p32"/>
          <p:cNvGrpSpPr/>
          <p:nvPr/>
        </p:nvGrpSpPr>
        <p:grpSpPr>
          <a:xfrm>
            <a:off x="-44951" y="-418135"/>
            <a:ext cx="11929296" cy="6782736"/>
            <a:chOff x="-44951" y="-418135"/>
            <a:chExt cx="11929296" cy="6782736"/>
          </a:xfrm>
        </p:grpSpPr>
        <p:sp>
          <p:nvSpPr>
            <p:cNvPr id="510" name="Google Shape;510;p32"/>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1" name="Google Shape;511;p32"/>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2" name="Google Shape;512;p32"/>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3" name="Google Shape;513;p32"/>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4" name="Google Shape;514;p32"/>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5" name="Google Shape;515;p32"/>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516" name="Google Shape;516;p3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17" name="Google Shape;517;p32"/>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518" name="Google Shape;518;p32"/>
          <p:cNvGrpSpPr/>
          <p:nvPr/>
        </p:nvGrpSpPr>
        <p:grpSpPr>
          <a:xfrm>
            <a:off x="-143906" y="387218"/>
            <a:ext cx="1747797" cy="1578663"/>
            <a:chOff x="-143906" y="387218"/>
            <a:chExt cx="1747797" cy="1578663"/>
          </a:xfrm>
        </p:grpSpPr>
        <p:sp>
          <p:nvSpPr>
            <p:cNvPr id="519" name="Google Shape;519;p32"/>
            <p:cNvSpPr/>
            <p:nvPr/>
          </p:nvSpPr>
          <p:spPr>
            <a:xfrm rot="2700000">
              <a:off x="77035" y="678141"/>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20" name="Google Shape;520;p32"/>
            <p:cNvSpPr/>
            <p:nvPr/>
          </p:nvSpPr>
          <p:spPr>
            <a:xfrm rot="10800000">
              <a:off x="1269506" y="387218"/>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521" name="Google Shape;521;p32"/>
          <p:cNvGrpSpPr/>
          <p:nvPr/>
        </p:nvGrpSpPr>
        <p:grpSpPr>
          <a:xfrm>
            <a:off x="680884" y="838322"/>
            <a:ext cx="9859297" cy="6051510"/>
            <a:chOff x="0" y="61573"/>
            <a:chExt cx="9859297" cy="6051510"/>
          </a:xfrm>
        </p:grpSpPr>
        <p:sp>
          <p:nvSpPr>
            <p:cNvPr id="522" name="Google Shape;522;p32"/>
            <p:cNvSpPr/>
            <p:nvPr/>
          </p:nvSpPr>
          <p:spPr>
            <a:xfrm>
              <a:off x="0" y="61573"/>
              <a:ext cx="9859297" cy="1461037"/>
            </a:xfrm>
            <a:prstGeom prst="roundRect">
              <a:avLst>
                <a:gd fmla="val 16667" name="adj"/>
              </a:avLst>
            </a:prstGeom>
            <a:solidFill>
              <a:srgbClr val="A0315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txBox="1"/>
            <p:nvPr/>
          </p:nvSpPr>
          <p:spPr>
            <a:xfrm>
              <a:off x="71322" y="132895"/>
              <a:ext cx="9716653" cy="1318393"/>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chemeClr val="lt1"/>
                </a:buClr>
                <a:buSzPts val="2400"/>
                <a:buFont typeface="Open Sans"/>
                <a:buNone/>
              </a:pPr>
              <a:r>
                <a:rPr b="1" lang="en-US" sz="2400">
                  <a:solidFill>
                    <a:schemeClr val="lt1"/>
                  </a:solidFill>
                  <a:latin typeface="Open Sans"/>
                  <a:ea typeface="Open Sans"/>
                  <a:cs typeface="Open Sans"/>
                  <a:sym typeface="Open Sans"/>
                </a:rPr>
                <a:t>Akış Şemaları: </a:t>
              </a:r>
              <a:r>
                <a:rPr lang="en-US" sz="2400">
                  <a:solidFill>
                    <a:schemeClr val="lt1"/>
                  </a:solidFill>
                  <a:latin typeface="Open Sans"/>
                  <a:ea typeface="Open Sans"/>
                  <a:cs typeface="Open Sans"/>
                  <a:sym typeface="Open Sans"/>
                </a:rPr>
                <a:t>Yazılımın farklı bileşenleri ve işlevleri arasındaki ilişkileri gösteren akış şemaları kullanılabilir.</a:t>
              </a:r>
              <a:endParaRPr/>
            </a:p>
          </p:txBody>
        </p:sp>
        <p:sp>
          <p:nvSpPr>
            <p:cNvPr id="524" name="Google Shape;524;p32"/>
            <p:cNvSpPr/>
            <p:nvPr/>
          </p:nvSpPr>
          <p:spPr>
            <a:xfrm>
              <a:off x="0" y="1591730"/>
              <a:ext cx="9859297" cy="1461037"/>
            </a:xfrm>
            <a:prstGeom prst="roundRect">
              <a:avLst>
                <a:gd fmla="val 16667" name="adj"/>
              </a:avLst>
            </a:prstGeom>
            <a:solidFill>
              <a:srgbClr val="BC476F"/>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txBox="1"/>
            <p:nvPr/>
          </p:nvSpPr>
          <p:spPr>
            <a:xfrm>
              <a:off x="71322" y="1663052"/>
              <a:ext cx="9716653" cy="1318393"/>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chemeClr val="lt1"/>
                </a:buClr>
                <a:buSzPts val="2400"/>
                <a:buFont typeface="Open Sans"/>
                <a:buNone/>
              </a:pPr>
              <a:r>
                <a:rPr b="1" lang="en-US" sz="2400">
                  <a:solidFill>
                    <a:schemeClr val="lt1"/>
                  </a:solidFill>
                  <a:latin typeface="Open Sans"/>
                  <a:ea typeface="Open Sans"/>
                  <a:cs typeface="Open Sans"/>
                  <a:sym typeface="Open Sans"/>
                </a:rPr>
                <a:t>Veri Modelleme: </a:t>
              </a:r>
              <a:r>
                <a:rPr lang="en-US" sz="2400">
                  <a:solidFill>
                    <a:schemeClr val="lt1"/>
                  </a:solidFill>
                  <a:latin typeface="Open Sans"/>
                  <a:ea typeface="Open Sans"/>
                  <a:cs typeface="Open Sans"/>
                  <a:sym typeface="Open Sans"/>
                </a:rPr>
                <a:t>Yazılımın verilerinin nasıl saklanacağı, erişileceği ve yönetileceği hakkında bilgi sağlamak için veri modellemesi kullanılabilir.</a:t>
              </a:r>
              <a:endParaRPr/>
            </a:p>
          </p:txBody>
        </p:sp>
        <p:sp>
          <p:nvSpPr>
            <p:cNvPr id="526" name="Google Shape;526;p32"/>
            <p:cNvSpPr/>
            <p:nvPr/>
          </p:nvSpPr>
          <p:spPr>
            <a:xfrm>
              <a:off x="0" y="3121888"/>
              <a:ext cx="9859297" cy="1461037"/>
            </a:xfrm>
            <a:prstGeom prst="roundRect">
              <a:avLst>
                <a:gd fmla="val 16667" name="adj"/>
              </a:avLst>
            </a:prstGeom>
            <a:solidFill>
              <a:srgbClr val="C3718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txBox="1"/>
            <p:nvPr/>
          </p:nvSpPr>
          <p:spPr>
            <a:xfrm>
              <a:off x="71322" y="3193210"/>
              <a:ext cx="9716653" cy="1318393"/>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chemeClr val="lt1"/>
                </a:buClr>
                <a:buSzPts val="2400"/>
                <a:buFont typeface="Open Sans"/>
                <a:buNone/>
              </a:pPr>
              <a:r>
                <a:rPr b="1" lang="en-US" sz="2400">
                  <a:solidFill>
                    <a:schemeClr val="lt1"/>
                  </a:solidFill>
                  <a:latin typeface="Open Sans"/>
                  <a:ea typeface="Open Sans"/>
                  <a:cs typeface="Open Sans"/>
                  <a:sym typeface="Open Sans"/>
                </a:rPr>
                <a:t>Kullanım Durumu Modellemesi: </a:t>
              </a:r>
              <a:r>
                <a:rPr lang="en-US" sz="2400">
                  <a:solidFill>
                    <a:schemeClr val="lt1"/>
                  </a:solidFill>
                  <a:latin typeface="Open Sans"/>
                  <a:ea typeface="Open Sans"/>
                  <a:cs typeface="Open Sans"/>
                  <a:sym typeface="Open Sans"/>
                </a:rPr>
                <a:t>Kullanıcıların uygulamayı nasıl kullanacağını gösteren senaryoları görselleştirmek için kullanım durumu modellemesi kullanılabilir.</a:t>
              </a:r>
              <a:endParaRPr/>
            </a:p>
          </p:txBody>
        </p:sp>
        <p:sp>
          <p:nvSpPr>
            <p:cNvPr id="528" name="Google Shape;528;p32"/>
            <p:cNvSpPr/>
            <p:nvPr/>
          </p:nvSpPr>
          <p:spPr>
            <a:xfrm>
              <a:off x="0" y="4652046"/>
              <a:ext cx="9859297" cy="1461037"/>
            </a:xfrm>
            <a:prstGeom prst="roundRect">
              <a:avLst>
                <a:gd fmla="val 16667" name="adj"/>
              </a:avLst>
            </a:prstGeom>
            <a:solidFill>
              <a:srgbClr val="CD99A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txBox="1"/>
            <p:nvPr/>
          </p:nvSpPr>
          <p:spPr>
            <a:xfrm>
              <a:off x="71322" y="4723368"/>
              <a:ext cx="9716653" cy="1318393"/>
            </a:xfrm>
            <a:prstGeom prst="rect">
              <a:avLst/>
            </a:prstGeom>
            <a:noFill/>
            <a:ln>
              <a:noFill/>
            </a:ln>
          </p:spPr>
          <p:txBody>
            <a:bodyPr anchorCtr="0" anchor="ctr" bIns="91425" lIns="91425" spcFirstLastPara="1" rIns="91425" wrap="square" tIns="91425">
              <a:noAutofit/>
            </a:bodyPr>
            <a:lstStyle/>
            <a:p>
              <a:pPr indent="0" lvl="0" marL="0" marR="0" rtl="0" algn="just">
                <a:lnSpc>
                  <a:spcPct val="90000"/>
                </a:lnSpc>
                <a:spcBef>
                  <a:spcPts val="0"/>
                </a:spcBef>
                <a:spcAft>
                  <a:spcPts val="0"/>
                </a:spcAft>
                <a:buClr>
                  <a:schemeClr val="lt1"/>
                </a:buClr>
                <a:buSzPts val="2400"/>
                <a:buFont typeface="Open Sans"/>
                <a:buNone/>
              </a:pPr>
              <a:r>
                <a:rPr b="1" lang="en-US" sz="2400">
                  <a:solidFill>
                    <a:schemeClr val="lt1"/>
                  </a:solidFill>
                  <a:latin typeface="Open Sans"/>
                  <a:ea typeface="Open Sans"/>
                  <a:cs typeface="Open Sans"/>
                  <a:sym typeface="Open Sans"/>
                </a:rPr>
                <a:t>Yazılım Gereksinimleri Belgeleme: </a:t>
              </a:r>
              <a:r>
                <a:rPr lang="en-US" sz="2400">
                  <a:solidFill>
                    <a:schemeClr val="lt1"/>
                  </a:solidFill>
                  <a:latin typeface="Open Sans"/>
                  <a:ea typeface="Open Sans"/>
                  <a:cs typeface="Open Sans"/>
                  <a:sym typeface="Open Sans"/>
                </a:rPr>
                <a:t>Gereksinimlerin yazılım gereksinim belgeleri şeklinde belgelenmesi yöntemi kullanılabilir.</a:t>
              </a:r>
              <a:endParaRPr/>
            </a:p>
          </p:txBody>
        </p:sp>
      </p:grpSp>
      <p:sp>
        <p:nvSpPr>
          <p:cNvPr id="530" name="Google Shape;530;p32"/>
          <p:cNvSpPr txBox="1"/>
          <p:nvPr>
            <p:ph type="title"/>
          </p:nvPr>
        </p:nvSpPr>
        <p:spPr>
          <a:xfrm>
            <a:off x="838200" y="113967"/>
            <a:ext cx="10596716" cy="81026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İster Belirleme Yöntemleri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4" name="Shape 534"/>
        <p:cNvGrpSpPr/>
        <p:nvPr/>
      </p:nvGrpSpPr>
      <p:grpSpPr>
        <a:xfrm>
          <a:off x="0" y="0"/>
          <a:ext cx="0" cy="0"/>
          <a:chOff x="0" y="0"/>
          <a:chExt cx="0" cy="0"/>
        </a:xfrm>
      </p:grpSpPr>
      <p:grpSp>
        <p:nvGrpSpPr>
          <p:cNvPr id="535" name="Google Shape;535;p33"/>
          <p:cNvGrpSpPr/>
          <p:nvPr/>
        </p:nvGrpSpPr>
        <p:grpSpPr>
          <a:xfrm>
            <a:off x="-44951" y="-418135"/>
            <a:ext cx="11929296" cy="6782736"/>
            <a:chOff x="-44951" y="-418135"/>
            <a:chExt cx="11929296" cy="6782736"/>
          </a:xfrm>
        </p:grpSpPr>
        <p:sp>
          <p:nvSpPr>
            <p:cNvPr id="536" name="Google Shape;536;p33"/>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7" name="Google Shape;537;p33"/>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8" name="Google Shape;538;p33"/>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39" name="Google Shape;539;p33"/>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40" name="Google Shape;540;p33"/>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41" name="Google Shape;541;p33"/>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542" name="Google Shape;542;p3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43" name="Google Shape;543;p33"/>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44" name="Google Shape;544;p33"/>
          <p:cNvSpPr txBox="1"/>
          <p:nvPr>
            <p:ph type="title"/>
          </p:nvPr>
        </p:nvSpPr>
        <p:spPr>
          <a:xfrm>
            <a:off x="457201" y="557189"/>
            <a:ext cx="3276599"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Open Sans"/>
              <a:buNone/>
            </a:pPr>
            <a:r>
              <a:rPr b="1" lang="en-US" sz="3600">
                <a:solidFill>
                  <a:schemeClr val="dk1"/>
                </a:solidFill>
                <a:latin typeface="Open Sans"/>
                <a:ea typeface="Open Sans"/>
                <a:cs typeface="Open Sans"/>
                <a:sym typeface="Open Sans"/>
              </a:rPr>
              <a:t>İster Tanımlama Yöntemleri</a:t>
            </a:r>
            <a:br>
              <a:rPr lang="en-US" sz="3600">
                <a:solidFill>
                  <a:schemeClr val="dk1"/>
                </a:solidFill>
                <a:latin typeface="Open Sans"/>
                <a:ea typeface="Open Sans"/>
                <a:cs typeface="Open Sans"/>
                <a:sym typeface="Open Sans"/>
              </a:rPr>
            </a:br>
            <a:endParaRPr sz="3600">
              <a:solidFill>
                <a:schemeClr val="dk1"/>
              </a:solidFill>
              <a:latin typeface="Open Sans"/>
              <a:ea typeface="Open Sans"/>
              <a:cs typeface="Open Sans"/>
              <a:sym typeface="Open Sans"/>
            </a:endParaRPr>
          </a:p>
        </p:txBody>
      </p:sp>
      <p:grpSp>
        <p:nvGrpSpPr>
          <p:cNvPr id="545" name="Google Shape;545;p33"/>
          <p:cNvGrpSpPr/>
          <p:nvPr/>
        </p:nvGrpSpPr>
        <p:grpSpPr>
          <a:xfrm>
            <a:off x="471823" y="446104"/>
            <a:ext cx="2564634" cy="1643623"/>
            <a:chOff x="471823" y="446104"/>
            <a:chExt cx="2564634" cy="1643623"/>
          </a:xfrm>
        </p:grpSpPr>
        <p:sp>
          <p:nvSpPr>
            <p:cNvPr id="546" name="Google Shape;546;p33"/>
            <p:cNvSpPr/>
            <p:nvPr/>
          </p:nvSpPr>
          <p:spPr>
            <a:xfrm rot="2700000">
              <a:off x="1810535" y="863805"/>
              <a:ext cx="1015587" cy="10155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47" name="Google Shape;547;p33"/>
            <p:cNvSpPr/>
            <p:nvPr/>
          </p:nvSpPr>
          <p:spPr>
            <a:xfrm rot="10800000">
              <a:off x="1233824" y="1752600"/>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48" name="Google Shape;548;p33"/>
            <p:cNvSpPr/>
            <p:nvPr/>
          </p:nvSpPr>
          <p:spPr>
            <a:xfrm rot="10800000">
              <a:off x="471823" y="446104"/>
              <a:ext cx="762000" cy="76200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549" name="Google Shape;549;p33"/>
          <p:cNvGrpSpPr/>
          <p:nvPr/>
        </p:nvGrpSpPr>
        <p:grpSpPr>
          <a:xfrm>
            <a:off x="4038600" y="1014559"/>
            <a:ext cx="7846605" cy="4805774"/>
            <a:chOff x="0" y="709759"/>
            <a:chExt cx="7846605" cy="4805774"/>
          </a:xfrm>
        </p:grpSpPr>
        <p:sp>
          <p:nvSpPr>
            <p:cNvPr id="550" name="Google Shape;550;p33"/>
            <p:cNvSpPr/>
            <p:nvPr/>
          </p:nvSpPr>
          <p:spPr>
            <a:xfrm>
              <a:off x="0" y="709759"/>
              <a:ext cx="7846605" cy="1711125"/>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txBox="1"/>
            <p:nvPr/>
          </p:nvSpPr>
          <p:spPr>
            <a:xfrm>
              <a:off x="83530" y="793289"/>
              <a:ext cx="7679545" cy="1544065"/>
            </a:xfrm>
            <a:prstGeom prst="rect">
              <a:avLst/>
            </a:prstGeom>
            <a:noFill/>
            <a:ln>
              <a:noFill/>
            </a:ln>
          </p:spPr>
          <p:txBody>
            <a:bodyPr anchorCtr="0" anchor="ctr" bIns="68575" lIns="68575" spcFirstLastPara="1" rIns="68575" wrap="square" tIns="68575">
              <a:noAutofit/>
            </a:bodyPr>
            <a:lstStyle/>
            <a:p>
              <a:pPr indent="0" lvl="0" marL="0" marR="0" rtl="0" algn="just">
                <a:lnSpc>
                  <a:spcPct val="90000"/>
                </a:lnSpc>
                <a:spcBef>
                  <a:spcPts val="0"/>
                </a:spcBef>
                <a:spcAft>
                  <a:spcPts val="0"/>
                </a:spcAft>
                <a:buClr>
                  <a:schemeClr val="lt1"/>
                </a:buClr>
                <a:buSzPts val="1800"/>
                <a:buFont typeface="Open Sans"/>
                <a:buNone/>
              </a:pPr>
              <a:r>
                <a:rPr lang="en-US" sz="1800">
                  <a:solidFill>
                    <a:schemeClr val="lt1"/>
                  </a:solidFill>
                  <a:latin typeface="Open Sans"/>
                  <a:ea typeface="Open Sans"/>
                  <a:cs typeface="Open Sans"/>
                  <a:sym typeface="Open Sans"/>
                </a:rPr>
                <a:t>İsterler çözümlemesi sırasında üretilen belirtim belgesinde, isterleri tanımlamak üzere çeşitli teknikler kullanılır. Sistemin mantıksal modelinde veri yapısını açıklar. Amaç veri yapısını en soyut düzeyden en ayrıntı düzeye kadar tanımlamaktır. Bu yöntemlerden en yaygın olanlar şunlardır:</a:t>
              </a:r>
              <a:endParaRPr sz="1800">
                <a:solidFill>
                  <a:schemeClr val="lt1"/>
                </a:solidFill>
                <a:latin typeface="Open Sans"/>
                <a:ea typeface="Open Sans"/>
                <a:cs typeface="Open Sans"/>
                <a:sym typeface="Open Sans"/>
              </a:endParaRPr>
            </a:p>
          </p:txBody>
        </p:sp>
        <p:sp>
          <p:nvSpPr>
            <p:cNvPr id="552" name="Google Shape;552;p33"/>
            <p:cNvSpPr/>
            <p:nvPr/>
          </p:nvSpPr>
          <p:spPr>
            <a:xfrm>
              <a:off x="0" y="2420884"/>
              <a:ext cx="7846605" cy="309464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txBox="1"/>
            <p:nvPr/>
          </p:nvSpPr>
          <p:spPr>
            <a:xfrm>
              <a:off x="0" y="2420884"/>
              <a:ext cx="7846605" cy="3094649"/>
            </a:xfrm>
            <a:prstGeom prst="rect">
              <a:avLst/>
            </a:prstGeom>
            <a:noFill/>
            <a:ln>
              <a:noFill/>
            </a:ln>
          </p:spPr>
          <p:txBody>
            <a:bodyPr anchorCtr="0" anchor="t" bIns="20300" lIns="249125" spcFirstLastPara="1" rIns="113775" wrap="square" tIns="20300">
              <a:noAutofit/>
            </a:bodyPr>
            <a:lstStyle/>
            <a:p>
              <a:pPr indent="-171450" lvl="1" marL="171450" marR="0" rtl="0" algn="l">
                <a:lnSpc>
                  <a:spcPct val="90000"/>
                </a:lnSpc>
                <a:spcBef>
                  <a:spcPts val="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Kullanım Senaryoları</a:t>
              </a:r>
              <a:endParaRPr b="0" i="0" sz="16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2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Veri Akış Diyagramları(VAD)</a:t>
              </a:r>
              <a:endParaRPr b="0" i="0" sz="16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2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Varlık İlişki Diyagramları</a:t>
              </a:r>
              <a:endParaRPr b="0" i="0" sz="16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2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Nesne Diyagramları</a:t>
              </a:r>
              <a:endParaRPr b="0" i="0" sz="16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2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İşlevsellik Diyagramları</a:t>
              </a:r>
              <a:endParaRPr b="0" i="0" sz="16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2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Etkileşim Diyagramları</a:t>
              </a:r>
              <a:endParaRPr b="0" i="0" sz="16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2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Durum Haritası Diyagramları</a:t>
              </a:r>
              <a:endParaRPr b="0" i="0" sz="16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2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Durum Geçiş Diyagramları</a:t>
              </a:r>
              <a:endParaRPr b="0" i="0" sz="16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2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Resmi Belirtim Dilleri</a:t>
              </a:r>
              <a:endParaRPr b="0" i="0" sz="1600" u="none" cap="none" strike="noStrike">
                <a:solidFill>
                  <a:schemeClr val="dk1"/>
                </a:solidFill>
                <a:latin typeface="Open Sans"/>
                <a:ea typeface="Open Sans"/>
                <a:cs typeface="Open Sans"/>
                <a:sym typeface="Open Sans"/>
              </a:endParaRPr>
            </a:p>
            <a:p>
              <a:pPr indent="-171450" lvl="1" marL="171450" marR="0" rtl="0" algn="l">
                <a:lnSpc>
                  <a:spcPct val="90000"/>
                </a:lnSpc>
                <a:spcBef>
                  <a:spcPts val="320"/>
                </a:spcBef>
                <a:spcAft>
                  <a:spcPts val="0"/>
                </a:spcAft>
                <a:buClr>
                  <a:schemeClr val="dk1"/>
                </a:buClr>
                <a:buSzPts val="1600"/>
                <a:buFont typeface="Open Sans"/>
                <a:buChar char="•"/>
              </a:pPr>
              <a:r>
                <a:rPr b="0" i="0" lang="en-US" sz="1600" u="none" cap="none" strike="noStrike">
                  <a:solidFill>
                    <a:schemeClr val="dk1"/>
                  </a:solidFill>
                  <a:latin typeface="Open Sans"/>
                  <a:ea typeface="Open Sans"/>
                  <a:cs typeface="Open Sans"/>
                  <a:sym typeface="Open Sans"/>
                </a:rPr>
                <a:t>Veri Sözlüğü</a:t>
              </a:r>
              <a:endParaRPr b="0" i="0" sz="1600" u="none" cap="none" strike="noStrike">
                <a:solidFill>
                  <a:schemeClr val="dk1"/>
                </a:solidFill>
                <a:latin typeface="Open Sans"/>
                <a:ea typeface="Open Sans"/>
                <a:cs typeface="Open Sans"/>
                <a:sym typeface="Open Sans"/>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Yazılım İsterleri Çözümlemesi</a:t>
            </a:r>
            <a:endParaRPr/>
          </a:p>
        </p:txBody>
      </p:sp>
      <p:sp>
        <p:nvSpPr>
          <p:cNvPr id="559" name="Google Shape;559;p34"/>
          <p:cNvSpPr txBox="1"/>
          <p:nvPr/>
        </p:nvSpPr>
        <p:spPr>
          <a:xfrm>
            <a:off x="838200" y="1690688"/>
            <a:ext cx="9289026" cy="260071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Sistemi anlamaya yönelik çalışmalardan ve üst düzey planlama eylemlerinden oluşur. </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Uygulama/problem alanının anlaşılması. </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Kullanıcı gereksinimlerinin anlaşılması. </a:t>
            </a:r>
            <a:endParaRPr sz="1800">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Koddaki sınıflar ve nesneler ile bunların arasındaki üst düzey etkileşimlerin belirlenmesi: Çözümleme modelinin oluşturulması. </a:t>
            </a:r>
            <a:endParaRPr sz="18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3" name="Shape 563"/>
        <p:cNvGrpSpPr/>
        <p:nvPr/>
      </p:nvGrpSpPr>
      <p:grpSpPr>
        <a:xfrm>
          <a:off x="0" y="0"/>
          <a:ext cx="0" cy="0"/>
          <a:chOff x="0" y="0"/>
          <a:chExt cx="0" cy="0"/>
        </a:xfrm>
      </p:grpSpPr>
      <p:grpSp>
        <p:nvGrpSpPr>
          <p:cNvPr id="564" name="Google Shape;564;p35"/>
          <p:cNvGrpSpPr/>
          <p:nvPr/>
        </p:nvGrpSpPr>
        <p:grpSpPr>
          <a:xfrm>
            <a:off x="-44951" y="-418135"/>
            <a:ext cx="11929296" cy="6782736"/>
            <a:chOff x="-44951" y="-418135"/>
            <a:chExt cx="11929296" cy="6782736"/>
          </a:xfrm>
        </p:grpSpPr>
        <p:sp>
          <p:nvSpPr>
            <p:cNvPr id="565" name="Google Shape;565;p35"/>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6" name="Google Shape;566;p35"/>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7" name="Google Shape;567;p35"/>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8" name="Google Shape;568;p35"/>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69" name="Google Shape;569;p35"/>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70" name="Google Shape;570;p35"/>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571" name="Google Shape;571;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72" name="Google Shape;572;p35"/>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73" name="Google Shape;573;p35"/>
          <p:cNvSpPr txBox="1"/>
          <p:nvPr>
            <p:ph type="title"/>
          </p:nvPr>
        </p:nvSpPr>
        <p:spPr>
          <a:xfrm>
            <a:off x="457200" y="544786"/>
            <a:ext cx="11238346" cy="168397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Yazılım Gereksinimleri Çözümlemesi</a:t>
            </a:r>
            <a:endParaRPr/>
          </a:p>
        </p:txBody>
      </p:sp>
      <p:grpSp>
        <p:nvGrpSpPr>
          <p:cNvPr id="574" name="Google Shape;574;p35"/>
          <p:cNvGrpSpPr/>
          <p:nvPr/>
        </p:nvGrpSpPr>
        <p:grpSpPr>
          <a:xfrm>
            <a:off x="10134054" y="381222"/>
            <a:ext cx="1986943" cy="1708505"/>
            <a:chOff x="10134054" y="381222"/>
            <a:chExt cx="1986943" cy="1708505"/>
          </a:xfrm>
        </p:grpSpPr>
        <p:sp>
          <p:nvSpPr>
            <p:cNvPr id="575" name="Google Shape;575;p35"/>
            <p:cNvSpPr/>
            <p:nvPr/>
          </p:nvSpPr>
          <p:spPr>
            <a:xfrm rot="2700000">
              <a:off x="10895075" y="863805"/>
              <a:ext cx="1015587" cy="10155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76" name="Google Shape;576;p35"/>
            <p:cNvSpPr/>
            <p:nvPr/>
          </p:nvSpPr>
          <p:spPr>
            <a:xfrm rot="10800000">
              <a:off x="10318364" y="1752600"/>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577" name="Google Shape;577;p35"/>
            <p:cNvSpPr/>
            <p:nvPr/>
          </p:nvSpPr>
          <p:spPr>
            <a:xfrm rot="10800000">
              <a:off x="10134054" y="381222"/>
              <a:ext cx="544496" cy="54449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578" name="Google Shape;578;p35"/>
          <p:cNvGrpSpPr/>
          <p:nvPr/>
        </p:nvGrpSpPr>
        <p:grpSpPr>
          <a:xfrm>
            <a:off x="709389" y="1797226"/>
            <a:ext cx="10515599" cy="3597642"/>
            <a:chOff x="0" y="0"/>
            <a:chExt cx="10515599" cy="3597642"/>
          </a:xfrm>
        </p:grpSpPr>
        <p:sp>
          <p:nvSpPr>
            <p:cNvPr id="579" name="Google Shape;579;p35"/>
            <p:cNvSpPr/>
            <p:nvPr/>
          </p:nvSpPr>
          <p:spPr>
            <a:xfrm>
              <a:off x="0" y="0"/>
              <a:ext cx="8938260" cy="1079292"/>
            </a:xfrm>
            <a:prstGeom prst="roundRect">
              <a:avLst>
                <a:gd fmla="val 10000"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txBox="1"/>
            <p:nvPr/>
          </p:nvSpPr>
          <p:spPr>
            <a:xfrm>
              <a:off x="31611" y="31611"/>
              <a:ext cx="7773619" cy="1016070"/>
            </a:xfrm>
            <a:prstGeom prst="rect">
              <a:avLst/>
            </a:prstGeom>
            <a:noFill/>
            <a:ln>
              <a:noFill/>
            </a:ln>
          </p:spPr>
          <p:txBody>
            <a:bodyPr anchorCtr="0" anchor="ctr" bIns="53325" lIns="53325" spcFirstLastPara="1" rIns="53325" wrap="square" tIns="53325">
              <a:noAutofit/>
            </a:bodyPr>
            <a:lstStyle/>
            <a:p>
              <a:pPr indent="0" lvl="0" marL="0" marR="0" rtl="0" algn="just">
                <a:lnSpc>
                  <a:spcPct val="90000"/>
                </a:lnSpc>
                <a:spcBef>
                  <a:spcPts val="0"/>
                </a:spcBef>
                <a:spcAft>
                  <a:spcPts val="0"/>
                </a:spcAft>
                <a:buClr>
                  <a:schemeClr val="lt1"/>
                </a:buClr>
                <a:buSzPts val="1400"/>
                <a:buFont typeface="Open Sans"/>
                <a:buNone/>
              </a:pPr>
              <a:r>
                <a:rPr lang="en-US" sz="1400">
                  <a:solidFill>
                    <a:schemeClr val="lt1"/>
                  </a:solidFill>
                  <a:latin typeface="Open Sans"/>
                  <a:ea typeface="Open Sans"/>
                  <a:cs typeface="Open Sans"/>
                  <a:sym typeface="Open Sans"/>
                </a:rPr>
                <a:t>Yazılım gereksinimleri çözümlemesi, bir yazılım sistemi veya uygulamasının ihtiyaçlarını ve işlevlerini belirlemek için yapılan bir analiz sürecidir. Bu süreç, yazılımın hedeflenen kullanıcıları, kullanım senaryoları ve kullanılacak teknolojileri göz önünde bulundurarak gerçekleştirilir.</a:t>
              </a:r>
              <a:endParaRPr/>
            </a:p>
          </p:txBody>
        </p:sp>
        <p:sp>
          <p:nvSpPr>
            <p:cNvPr id="581" name="Google Shape;581;p35"/>
            <p:cNvSpPr/>
            <p:nvPr/>
          </p:nvSpPr>
          <p:spPr>
            <a:xfrm>
              <a:off x="788669" y="1259175"/>
              <a:ext cx="8938260" cy="1079292"/>
            </a:xfrm>
            <a:prstGeom prst="roundRect">
              <a:avLst>
                <a:gd fmla="val 10000" name="adj"/>
              </a:avLst>
            </a:prstGeom>
            <a:solidFill>
              <a:srgbClr val="BF3C8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txBox="1"/>
            <p:nvPr/>
          </p:nvSpPr>
          <p:spPr>
            <a:xfrm>
              <a:off x="820280" y="1290786"/>
              <a:ext cx="7384827" cy="1016070"/>
            </a:xfrm>
            <a:prstGeom prst="rect">
              <a:avLst/>
            </a:prstGeom>
            <a:noFill/>
            <a:ln>
              <a:noFill/>
            </a:ln>
          </p:spPr>
          <p:txBody>
            <a:bodyPr anchorCtr="0" anchor="ctr" bIns="53325" lIns="53325" spcFirstLastPara="1" rIns="53325" wrap="square" tIns="53325">
              <a:noAutofit/>
            </a:bodyPr>
            <a:lstStyle/>
            <a:p>
              <a:pPr indent="0" lvl="0" marL="0" marR="0" rtl="0" algn="just">
                <a:lnSpc>
                  <a:spcPct val="90000"/>
                </a:lnSpc>
                <a:spcBef>
                  <a:spcPts val="0"/>
                </a:spcBef>
                <a:spcAft>
                  <a:spcPts val="0"/>
                </a:spcAft>
                <a:buClr>
                  <a:schemeClr val="lt1"/>
                </a:buClr>
                <a:buSzPts val="1400"/>
                <a:buFont typeface="Open Sans"/>
                <a:buNone/>
              </a:pPr>
              <a:r>
                <a:rPr lang="en-US" sz="1400">
                  <a:solidFill>
                    <a:schemeClr val="lt1"/>
                  </a:solidFill>
                  <a:latin typeface="Open Sans"/>
                  <a:ea typeface="Open Sans"/>
                  <a:cs typeface="Open Sans"/>
                  <a:sym typeface="Open Sans"/>
                </a:rPr>
                <a:t>Yazılım gereksinimleri çözümlemesi, genellikle yazılım geliştirme sürecinin ilk aşamasıdır ve yazılım projesinin başarılı bir şekilde tamamlanması için kritik öneme sahiptir. Bu süreçte, kullanıcıların ihtiyaçları ve beklentileri belirlenir ve bu ihtiyaçlar, yazılımın tasarımına, geliştirilmesine ve test edilmesine rehberlik eder.</a:t>
              </a:r>
              <a:endParaRPr/>
            </a:p>
          </p:txBody>
        </p:sp>
        <p:sp>
          <p:nvSpPr>
            <p:cNvPr id="583" name="Google Shape;583;p35"/>
            <p:cNvSpPr/>
            <p:nvPr/>
          </p:nvSpPr>
          <p:spPr>
            <a:xfrm>
              <a:off x="1577339" y="2518350"/>
              <a:ext cx="8938260" cy="1079292"/>
            </a:xfrm>
            <a:prstGeom prst="roundRect">
              <a:avLst>
                <a:gd fmla="val 10000"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txBox="1"/>
            <p:nvPr/>
          </p:nvSpPr>
          <p:spPr>
            <a:xfrm>
              <a:off x="1608950" y="2549961"/>
              <a:ext cx="7384827" cy="1016070"/>
            </a:xfrm>
            <a:prstGeom prst="rect">
              <a:avLst/>
            </a:prstGeom>
            <a:noFill/>
            <a:ln>
              <a:noFill/>
            </a:ln>
          </p:spPr>
          <p:txBody>
            <a:bodyPr anchorCtr="0" anchor="ctr" bIns="53325" lIns="53325" spcFirstLastPara="1" rIns="53325" wrap="square" tIns="53325">
              <a:noAutofit/>
            </a:bodyPr>
            <a:lstStyle/>
            <a:p>
              <a:pPr indent="0" lvl="0" marL="0" marR="0" rtl="0" algn="just">
                <a:lnSpc>
                  <a:spcPct val="90000"/>
                </a:lnSpc>
                <a:spcBef>
                  <a:spcPts val="0"/>
                </a:spcBef>
                <a:spcAft>
                  <a:spcPts val="0"/>
                </a:spcAft>
                <a:buClr>
                  <a:schemeClr val="lt1"/>
                </a:buClr>
                <a:buSzPts val="1400"/>
                <a:buFont typeface="Open Sans"/>
                <a:buNone/>
              </a:pPr>
              <a:r>
                <a:rPr lang="en-US" sz="1400">
                  <a:solidFill>
                    <a:schemeClr val="lt1"/>
                  </a:solidFill>
                  <a:latin typeface="Open Sans"/>
                  <a:ea typeface="Open Sans"/>
                  <a:cs typeface="Open Sans"/>
                  <a:sym typeface="Open Sans"/>
                </a:rPr>
                <a:t>Yazılım gereksinimleri çözümlemesi, gereksinimlerin doğru bir şekilde anlaşılmasını ve belgelenmesini sağlar. Bu, yazılım geliştiricileri ve proje yöneticileri arasında açık bir iletişim sağlar ve yazılımın başarılı bir şekilde geliştirilmesi için gerekli olan planlama, bütçeleme ve kaynak tahsisi kararları alınabilir.</a:t>
              </a:r>
              <a:endParaRPr/>
            </a:p>
          </p:txBody>
        </p:sp>
        <p:sp>
          <p:nvSpPr>
            <p:cNvPr id="585" name="Google Shape;585;p35"/>
            <p:cNvSpPr/>
            <p:nvPr/>
          </p:nvSpPr>
          <p:spPr>
            <a:xfrm>
              <a:off x="8236719" y="818463"/>
              <a:ext cx="701540" cy="701540"/>
            </a:xfrm>
            <a:prstGeom prst="downArrow">
              <a:avLst>
                <a:gd fmla="val 55000" name="adj1"/>
                <a:gd fmla="val 45000" name="adj2"/>
              </a:avLst>
            </a:prstGeom>
            <a:solidFill>
              <a:srgbClr val="E2CBD2">
                <a:alpha val="89803"/>
              </a:srgbClr>
            </a:solidFill>
            <a:ln cap="flat" cmpd="sng" w="12700">
              <a:solidFill>
                <a:srgbClr val="E2CBD2">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5"/>
            <p:cNvSpPr txBox="1"/>
            <p:nvPr/>
          </p:nvSpPr>
          <p:spPr>
            <a:xfrm>
              <a:off x="8394565" y="818463"/>
              <a:ext cx="385848" cy="527909"/>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dk1"/>
                </a:buClr>
                <a:buSzPts val="2900"/>
                <a:buFont typeface="Open Sans"/>
                <a:buNone/>
              </a:pPr>
              <a:r>
                <a:t/>
              </a:r>
              <a:endParaRPr sz="2900">
                <a:solidFill>
                  <a:schemeClr val="dk1"/>
                </a:solidFill>
                <a:latin typeface="Open Sans"/>
                <a:ea typeface="Open Sans"/>
                <a:cs typeface="Open Sans"/>
                <a:sym typeface="Open Sans"/>
              </a:endParaRPr>
            </a:p>
          </p:txBody>
        </p:sp>
        <p:sp>
          <p:nvSpPr>
            <p:cNvPr id="587" name="Google Shape;587;p35"/>
            <p:cNvSpPr/>
            <p:nvPr/>
          </p:nvSpPr>
          <p:spPr>
            <a:xfrm>
              <a:off x="9025389" y="2070443"/>
              <a:ext cx="701540" cy="701540"/>
            </a:xfrm>
            <a:prstGeom prst="downArrow">
              <a:avLst>
                <a:gd fmla="val 55000" name="adj1"/>
                <a:gd fmla="val 45000" name="adj2"/>
              </a:avLst>
            </a:prstGeom>
            <a:solidFill>
              <a:srgbClr val="E8CCE0">
                <a:alpha val="89803"/>
              </a:srgbClr>
            </a:solidFill>
            <a:ln cap="flat" cmpd="sng" w="12700">
              <a:solidFill>
                <a:srgbClr val="E8CCE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txBox="1"/>
            <p:nvPr/>
          </p:nvSpPr>
          <p:spPr>
            <a:xfrm>
              <a:off x="9183235" y="2070443"/>
              <a:ext cx="385848" cy="527909"/>
            </a:xfrm>
            <a:prstGeom prst="rect">
              <a:avLst/>
            </a:prstGeom>
            <a:noFill/>
            <a:ln>
              <a:noFill/>
            </a:ln>
          </p:spPr>
          <p:txBody>
            <a:bodyPr anchorCtr="0" anchor="ctr" bIns="36825" lIns="36825" spcFirstLastPara="1" rIns="36825" wrap="square" tIns="36825">
              <a:noAutofit/>
            </a:bodyPr>
            <a:lstStyle/>
            <a:p>
              <a:pPr indent="0" lvl="0" marL="0" marR="0" rtl="0" algn="ctr">
                <a:lnSpc>
                  <a:spcPct val="90000"/>
                </a:lnSpc>
                <a:spcBef>
                  <a:spcPts val="0"/>
                </a:spcBef>
                <a:spcAft>
                  <a:spcPts val="0"/>
                </a:spcAft>
                <a:buClr>
                  <a:schemeClr val="dk1"/>
                </a:buClr>
                <a:buSzPts val="2900"/>
                <a:buFont typeface="Open Sans"/>
                <a:buNone/>
              </a:pPr>
              <a:r>
                <a:t/>
              </a:r>
              <a:endParaRPr sz="2900">
                <a:solidFill>
                  <a:schemeClr val="dk1"/>
                </a:solidFill>
                <a:latin typeface="Open Sans"/>
                <a:ea typeface="Open Sans"/>
                <a:cs typeface="Open Sans"/>
                <a:sym typeface="Open Sans"/>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Nesneye Yönelik Çözümleme</a:t>
            </a:r>
            <a:endParaRPr/>
          </a:p>
        </p:txBody>
      </p:sp>
      <p:sp>
        <p:nvSpPr>
          <p:cNvPr id="594" name="Google Shape;594;p36"/>
          <p:cNvSpPr txBox="1"/>
          <p:nvPr/>
        </p:nvSpPr>
        <p:spPr>
          <a:xfrm>
            <a:off x="943897" y="1759974"/>
            <a:ext cx="10166555"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Nesneye yönelimin çözümlemeye uygulanması günümüzde kullanılan en yaygın tekniklerden biridir. Klasik çözümlemelerde yer alan </a:t>
            </a:r>
            <a:r>
              <a:rPr b="1" lang="en-US" sz="1800">
                <a:solidFill>
                  <a:schemeClr val="dk1"/>
                </a:solidFill>
                <a:latin typeface="Arial"/>
                <a:ea typeface="Arial"/>
                <a:cs typeface="Arial"/>
                <a:sym typeface="Arial"/>
              </a:rPr>
              <a:t>giriş, işleme ve çıkış şeklinde kullanılan bilgi akışı yerine, nesneye yönelik çözümleme, nesnelere, onların özelliklerine ve onlar üzerinde yapılan işlemlere yoğunlaşır.</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metin içeren bir resim&#10;&#10;Açıklama otomatik olarak oluşturuldu" id="595" name="Google Shape;595;p36"/>
          <p:cNvPicPr preferRelativeResize="0"/>
          <p:nvPr/>
        </p:nvPicPr>
        <p:blipFill rotWithShape="1">
          <a:blip r:embed="rId3">
            <a:alphaModFix/>
          </a:blip>
          <a:srcRect b="20297" l="23985" r="28412" t="38704"/>
          <a:stretch/>
        </p:blipFill>
        <p:spPr>
          <a:xfrm>
            <a:off x="3204024" y="3007820"/>
            <a:ext cx="5173059" cy="29111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Nesne nedir?</a:t>
            </a:r>
            <a:endParaRPr/>
          </a:p>
        </p:txBody>
      </p:sp>
      <p:sp>
        <p:nvSpPr>
          <p:cNvPr id="601" name="Google Shape;601;p37"/>
          <p:cNvSpPr txBox="1"/>
          <p:nvPr/>
        </p:nvSpPr>
        <p:spPr>
          <a:xfrm>
            <a:off x="1032387" y="1818968"/>
            <a:ext cx="9232490" cy="424731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İyi tanımlı bir kapsamı ve kimliği olan, belirli bir durum ve davranışı içeren, soyut veya somut varlıktır.</a:t>
            </a:r>
            <a:endParaRPr sz="1800">
              <a:solidFill>
                <a:schemeClr val="dk1"/>
              </a:solidFill>
              <a:latin typeface="Calibri"/>
              <a:ea typeface="Calibri"/>
              <a:cs typeface="Calibri"/>
              <a:sym typeface="Calibri"/>
            </a:endParaRPr>
          </a:p>
          <a:p>
            <a:pPr indent="-342900" lvl="0" marL="342900" marR="0" rtl="0" algn="just">
              <a:lnSpc>
                <a:spcPct val="150000"/>
              </a:lnSpc>
              <a:spcBef>
                <a:spcPts val="24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Nesne gerçek dünyadaki somut bir varlığı temsil edebilir.</a:t>
            </a:r>
            <a:endParaRPr sz="1800">
              <a:solidFill>
                <a:schemeClr val="dk1"/>
              </a:solidFill>
              <a:latin typeface="Calibri"/>
              <a:ea typeface="Calibri"/>
              <a:cs typeface="Calibri"/>
              <a:sym typeface="Calibri"/>
            </a:endParaRPr>
          </a:p>
          <a:p>
            <a:pPr indent="0" lvl="0" marL="0" marR="0" rtl="0" algn="just">
              <a:lnSpc>
                <a:spcPct val="150000"/>
              </a:lnSpc>
              <a:spcBef>
                <a:spcPts val="2400"/>
              </a:spcBef>
              <a:spcAft>
                <a:spcPts val="0"/>
              </a:spcAft>
              <a:buNone/>
            </a:pPr>
            <a:r>
              <a:rPr lang="en-US" sz="1800">
                <a:solidFill>
                  <a:schemeClr val="dk1"/>
                </a:solidFill>
                <a:latin typeface="Arial"/>
                <a:ea typeface="Arial"/>
                <a:cs typeface="Arial"/>
                <a:sym typeface="Arial"/>
              </a:rPr>
              <a:t>Televizyon, motor, vb.</a:t>
            </a:r>
            <a:endParaRPr sz="1800">
              <a:solidFill>
                <a:schemeClr val="dk1"/>
              </a:solidFill>
              <a:latin typeface="Calibri"/>
              <a:ea typeface="Calibri"/>
              <a:cs typeface="Calibri"/>
              <a:sym typeface="Calibri"/>
            </a:endParaRPr>
          </a:p>
          <a:p>
            <a:pPr indent="-342900" lvl="0" marL="342900" marR="0" rtl="0" algn="just">
              <a:lnSpc>
                <a:spcPct val="150000"/>
              </a:lnSpc>
              <a:spcBef>
                <a:spcPts val="24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Nesne tamamen kavramsal bir varlığı temsil edebilir.</a:t>
            </a:r>
            <a:endParaRPr sz="1800">
              <a:solidFill>
                <a:schemeClr val="dk1"/>
              </a:solidFill>
              <a:latin typeface="Calibri"/>
              <a:ea typeface="Calibri"/>
              <a:cs typeface="Calibri"/>
              <a:sym typeface="Calibri"/>
            </a:endParaRPr>
          </a:p>
          <a:p>
            <a:pPr indent="0" lvl="0" marL="0" marR="0" rtl="0" algn="just">
              <a:lnSpc>
                <a:spcPct val="150000"/>
              </a:lnSpc>
              <a:spcBef>
                <a:spcPts val="2400"/>
              </a:spcBef>
              <a:spcAft>
                <a:spcPts val="0"/>
              </a:spcAft>
              <a:buNone/>
            </a:pPr>
            <a:r>
              <a:rPr lang="en-US" sz="1800">
                <a:solidFill>
                  <a:schemeClr val="dk1"/>
                </a:solidFill>
                <a:latin typeface="Arial"/>
                <a:ea typeface="Arial"/>
                <a:cs typeface="Arial"/>
                <a:sym typeface="Arial"/>
              </a:rPr>
              <a:t>Banka hesabı, vb.</a:t>
            </a:r>
            <a:endParaRPr sz="18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8"/>
          <p:cNvSpPr txBox="1"/>
          <p:nvPr>
            <p:ph type="title"/>
          </p:nvPr>
        </p:nvSpPr>
        <p:spPr>
          <a:xfrm>
            <a:off x="838200" y="365126"/>
            <a:ext cx="10515600" cy="726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Nesne Tanımlama</a:t>
            </a:r>
            <a:endParaRPr/>
          </a:p>
        </p:txBody>
      </p:sp>
      <p:sp>
        <p:nvSpPr>
          <p:cNvPr id="607" name="Google Shape;607;p38"/>
          <p:cNvSpPr txBox="1"/>
          <p:nvPr/>
        </p:nvSpPr>
        <p:spPr>
          <a:xfrm>
            <a:off x="631723" y="1287244"/>
            <a:ext cx="10213258" cy="55707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Arial"/>
                <a:ea typeface="Arial"/>
                <a:cs typeface="Arial"/>
                <a:sym typeface="Arial"/>
              </a:rPr>
              <a:t>Nesne tanımlamayı kolaylaştırabilmek için nesnelerin alabileceği biçimler:</a:t>
            </a:r>
            <a:endParaRPr/>
          </a:p>
          <a:p>
            <a:pPr indent="0" lvl="0" marL="0" marR="0" rtl="0" algn="just">
              <a:spcBef>
                <a:spcPts val="2400"/>
              </a:spcBef>
              <a:spcAft>
                <a:spcPts val="0"/>
              </a:spcAft>
              <a:buNone/>
            </a:pPr>
            <a:r>
              <a:rPr lang="en-US" sz="1600">
                <a:solidFill>
                  <a:schemeClr val="dk1"/>
                </a:solidFill>
                <a:latin typeface="Arial"/>
                <a:ea typeface="Arial"/>
                <a:cs typeface="Arial"/>
                <a:sym typeface="Arial"/>
              </a:rPr>
              <a:t>Sistemin dışında yer alan ve sistemin kullanacağı bilgiyi üreten ya da tüketen unsurlar birer dış varlıktır (giriş/çıkış aygıtları, işletmenler, başka sistemler gibi) ve nesne olarak tanımlanabilir. </a:t>
            </a:r>
            <a:endParaRPr sz="1600">
              <a:solidFill>
                <a:schemeClr val="dk1"/>
              </a:solidFill>
              <a:latin typeface="Calibri"/>
              <a:ea typeface="Calibri"/>
              <a:cs typeface="Calibri"/>
              <a:sym typeface="Calibri"/>
            </a:endParaRPr>
          </a:p>
          <a:p>
            <a:pPr indent="-342900" lvl="0" marL="342900" marR="0" rtl="0" algn="just">
              <a:spcBef>
                <a:spcPts val="120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Sistemin çalışması sırasında meydana gelen ara-işlem, belirli bir hareket, bir aktarım ve bunların tekrarı gibi olaylar da birer nesne olabilirler. </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Sistemle etkileşimde bulunan insanların görevleri ya da rolleri nesne olabilirler (satıcı, alıcı, işçi, öğretmen, yönetici gibi). </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Belirli bir uygulamaya ait grup, ekip, bölüm gibi örgüt birimleri birer nesnedir. </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Uygulama alanı içinde garaj, apartman, okul, üretim hattı gibi yer belirten adlar birer nesnedirler. </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Varlıkların sınıflandırılmasında kullanılan çeşitli yapılar, araç ve gereçler (taşıtlar, bitkiler, kitaplar) birer nesne olarak tanımlanabilir. </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Bu biçimler akılda tutularak, önce problem alanındaki nesne olma olasılığı bulunan tüm isimler çıkartılır. Sonra bunların içinden çözümlemeye dahil edilecek nesne aday­ları saptanır. Aday nesneler içinden aşağıdakiler asil nesne olarak belirlenir:</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Sistemin etkileşimde bulunduğu dış varlıklar</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Sistemin doğru işleyebilmesi için gerekli olanlar</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Özniteliklerinin değiştirilebilmesine olanak sağlayan yordamlara gereksinim duyanlar</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Belirli bir tipten üretilebilenler</a:t>
            </a:r>
            <a:endParaRPr sz="16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600"/>
              <a:buFont typeface="Noto Sans Symbols"/>
              <a:buChar char="✔"/>
            </a:pPr>
            <a:r>
              <a:rPr lang="en-US" sz="1600">
                <a:solidFill>
                  <a:schemeClr val="dk1"/>
                </a:solidFill>
                <a:latin typeface="Arial"/>
                <a:ea typeface="Arial"/>
                <a:cs typeface="Arial"/>
                <a:sym typeface="Arial"/>
              </a:rPr>
              <a:t>Ortak özellikleri ve ortak yordamları (yani metotları) olanlar. </a:t>
            </a:r>
            <a:endParaRPr sz="16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1200">
              <a:solidFill>
                <a:schemeClr val="dk1"/>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Nesne Sınıflandırma</a:t>
            </a:r>
            <a:endParaRPr/>
          </a:p>
        </p:txBody>
      </p:sp>
      <p:sp>
        <p:nvSpPr>
          <p:cNvPr id="613" name="Google Shape;613;p39"/>
          <p:cNvSpPr txBox="1"/>
          <p:nvPr/>
        </p:nvSpPr>
        <p:spPr>
          <a:xfrm>
            <a:off x="747252" y="1582994"/>
            <a:ext cx="10264877" cy="332398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chemeClr val="dk1"/>
                </a:solidFill>
                <a:latin typeface="Arial"/>
                <a:ea typeface="Arial"/>
                <a:cs typeface="Arial"/>
                <a:sym typeface="Arial"/>
              </a:rPr>
              <a:t>Nesneler arasında ilişki kurmak, ortak özelliklerini belirlemek ve tekrar kullanabilmek için nesnelerin sınıflandırılması faydalıdır. Kullanım yerleri ve amaçlarına göre nesneleri şöyle sınıflandırabiliriz:</a:t>
            </a:r>
            <a:endParaRPr sz="1800">
              <a:solidFill>
                <a:schemeClr val="dk1"/>
              </a:solidFill>
              <a:latin typeface="Calibri"/>
              <a:ea typeface="Calibri"/>
              <a:cs typeface="Calibri"/>
              <a:sym typeface="Calibri"/>
            </a:endParaRPr>
          </a:p>
          <a:p>
            <a:pPr indent="-342900" lvl="0" marL="342900" marR="0" rtl="0" algn="just">
              <a:lnSpc>
                <a:spcPct val="150000"/>
              </a:lnSpc>
              <a:spcBef>
                <a:spcPts val="240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Denetim</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Uygulama</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Veri yönetimi</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Arayüz</a:t>
            </a:r>
            <a:endParaRPr sz="18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b="1" lang="en-US" sz="2400">
                <a:latin typeface="Arial"/>
                <a:ea typeface="Arial"/>
                <a:cs typeface="Arial"/>
                <a:sym typeface="Arial"/>
              </a:rPr>
              <a:t>Nesneye Yönelik Çözümlemenin Modellenmesi</a:t>
            </a:r>
            <a:endParaRPr b="1" sz="2400"/>
          </a:p>
        </p:txBody>
      </p:sp>
      <p:sp>
        <p:nvSpPr>
          <p:cNvPr id="619" name="Google Shape;619;p40"/>
          <p:cNvSpPr txBox="1"/>
          <p:nvPr/>
        </p:nvSpPr>
        <p:spPr>
          <a:xfrm>
            <a:off x="838200" y="1465006"/>
            <a:ext cx="10154265" cy="33547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Nesnelerin belirlemesinden sonra nesneye yönelik çözümlemenin modellenmesine başlanır. Çok çeşitli modelleme yöntemleri ve gösterim şekilleri vardır. </a:t>
            </a:r>
            <a:r>
              <a:rPr lang="en-US" sz="1800">
                <a:solidFill>
                  <a:srgbClr val="FF0000"/>
                </a:solidFill>
                <a:latin typeface="Arial"/>
                <a:ea typeface="Arial"/>
                <a:cs typeface="Arial"/>
                <a:sym typeface="Arial"/>
              </a:rPr>
              <a:t>Modelleme, nesnelerin, yapılarını ve aralarındaki ilişkilerin şekilsel olarak gösterilmesi temeline dayanır. </a:t>
            </a:r>
            <a:r>
              <a:rPr lang="en-US" sz="1800">
                <a:solidFill>
                  <a:schemeClr val="dk1"/>
                </a:solidFill>
                <a:latin typeface="Arial"/>
                <a:ea typeface="Arial"/>
                <a:cs typeface="Arial"/>
                <a:sym typeface="Arial"/>
              </a:rPr>
              <a:t> </a:t>
            </a:r>
            <a:endParaRPr sz="1800">
              <a:solidFill>
                <a:schemeClr val="dk1"/>
              </a:solidFill>
              <a:latin typeface="Calibri"/>
              <a:ea typeface="Calibri"/>
              <a:cs typeface="Calibri"/>
              <a:sym typeface="Calibri"/>
            </a:endParaRPr>
          </a:p>
          <a:p>
            <a:pPr indent="0" lvl="0" marL="0" marR="0" rtl="0" algn="just">
              <a:spcBef>
                <a:spcPts val="2400"/>
              </a:spcBef>
              <a:spcAft>
                <a:spcPts val="0"/>
              </a:spcAft>
              <a:buNone/>
            </a:pPr>
            <a:r>
              <a:rPr lang="en-US" sz="1800">
                <a:solidFill>
                  <a:schemeClr val="dk1"/>
                </a:solidFill>
                <a:latin typeface="Arial"/>
                <a:ea typeface="Arial"/>
                <a:cs typeface="Arial"/>
                <a:sym typeface="Arial"/>
              </a:rPr>
              <a:t>Büyükçe bir yazılımın çözümleme modelinde yüzlerce nesnenin yer aldığı yapılar bulunabilir. Birbiriyle ilişkili nesne ve yapıları gruplayarak daha büyük nesneler oluşturmak ve bu şekilde üst düzey bir kapsama sağlamak da mümkündür.  </a:t>
            </a:r>
            <a:endParaRPr sz="1800">
              <a:solidFill>
                <a:schemeClr val="dk1"/>
              </a:solidFill>
              <a:latin typeface="Calibri"/>
              <a:ea typeface="Calibri"/>
              <a:cs typeface="Calibri"/>
              <a:sym typeface="Calibri"/>
            </a:endParaRPr>
          </a:p>
          <a:p>
            <a:pPr indent="0" lvl="0" marL="0" marR="0" rtl="0" algn="just">
              <a:spcBef>
                <a:spcPts val="2400"/>
              </a:spcBef>
              <a:spcAft>
                <a:spcPts val="0"/>
              </a:spcAft>
              <a:buNone/>
            </a:pPr>
            <a:r>
              <a:rPr lang="en-US" sz="1800">
                <a:solidFill>
                  <a:schemeClr val="dk1"/>
                </a:solidFill>
                <a:latin typeface="Arial"/>
                <a:ea typeface="Arial"/>
                <a:cs typeface="Arial"/>
                <a:sym typeface="Arial"/>
              </a:rPr>
              <a:t>Nesnelerin yaratımları (instance) arasındaki ilişkiler ve ileti yolları da bu modelde yer alır. Hangi nesnenin kime, ne kadar ileti göndereceği, ne tür bağlantıları bulunduğu gösterilir. </a:t>
            </a:r>
            <a:endParaRPr sz="18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b="1" lang="en-US" sz="2400">
                <a:latin typeface="Arial"/>
                <a:ea typeface="Arial"/>
                <a:cs typeface="Arial"/>
                <a:sym typeface="Arial"/>
              </a:rPr>
              <a:t>Nesneye Yönelik Çözümlemenin Modellenmesi</a:t>
            </a:r>
            <a:endParaRPr sz="2400"/>
          </a:p>
        </p:txBody>
      </p:sp>
      <p:sp>
        <p:nvSpPr>
          <p:cNvPr id="625" name="Google Shape;625;p41"/>
          <p:cNvSpPr txBox="1"/>
          <p:nvPr/>
        </p:nvSpPr>
        <p:spPr>
          <a:xfrm>
            <a:off x="838200" y="1858297"/>
            <a:ext cx="10515600"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Open Sans"/>
                <a:ea typeface="Open Sans"/>
                <a:cs typeface="Open Sans"/>
                <a:sym typeface="Open Sans"/>
              </a:rPr>
              <a:t>modellemede kullanılan diyagramlar Yazılım İsterleri Belirtimi için çok önemli ve kullanışlı girdiyi oluştururlar. Bu amaçla, her bir nesnenin belirtimi ayrı ayrı yapılmalı ve aşağıdaki bilgiler kapsanmalıdır:</a:t>
            </a:r>
            <a:endParaRPr/>
          </a:p>
          <a:p>
            <a:pPr indent="0" lvl="0" marL="0" marR="0" rtl="0" algn="l">
              <a:spcBef>
                <a:spcPts val="0"/>
              </a:spcBef>
              <a:spcAft>
                <a:spcPts val="0"/>
              </a:spcAft>
              <a:buNone/>
            </a:pPr>
            <a:r>
              <a:rPr lang="en-US" sz="1200">
                <a:solidFill>
                  <a:schemeClr val="dk1"/>
                </a:solidFill>
                <a:latin typeface="Open Sans"/>
                <a:ea typeface="Open Sans"/>
                <a:cs typeface="Open Sans"/>
                <a:sym typeface="Open Sans"/>
              </a:rPr>
              <a:t>1. Nesnenin adı</a:t>
            </a:r>
            <a:endParaRPr sz="1200">
              <a:solidFill>
                <a:schemeClr val="dk1"/>
              </a:solidFill>
              <a:latin typeface="Open Sans"/>
              <a:ea typeface="Open Sans"/>
              <a:cs typeface="Open Sans"/>
              <a:sym typeface="Open Sans"/>
            </a:endParaRPr>
          </a:p>
          <a:p>
            <a:pPr indent="0" lvl="0" marL="0" marR="0" rtl="0" algn="l">
              <a:spcBef>
                <a:spcPts val="0"/>
              </a:spcBef>
              <a:spcAft>
                <a:spcPts val="0"/>
              </a:spcAft>
              <a:buNone/>
            </a:pPr>
            <a:r>
              <a:rPr lang="en-US" sz="1200">
                <a:solidFill>
                  <a:schemeClr val="dk1"/>
                </a:solidFill>
                <a:latin typeface="Open Sans"/>
                <a:ea typeface="Open Sans"/>
                <a:cs typeface="Open Sans"/>
                <a:sym typeface="Open Sans"/>
              </a:rPr>
              <a:t>2. Öznitelik tanımlamaları</a:t>
            </a:r>
            <a:endParaRPr sz="1200">
              <a:solidFill>
                <a:schemeClr val="dk1"/>
              </a:solidFill>
              <a:latin typeface="Open Sans"/>
              <a:ea typeface="Open Sans"/>
              <a:cs typeface="Open Sans"/>
              <a:sym typeface="Open Sans"/>
            </a:endParaRPr>
          </a:p>
          <a:p>
            <a:pPr indent="0" lvl="1" marL="457200" marR="0" rtl="0" algn="l">
              <a:spcBef>
                <a:spcPts val="0"/>
              </a:spcBef>
              <a:spcAft>
                <a:spcPts val="0"/>
              </a:spcAft>
              <a:buNone/>
            </a:pPr>
            <a:r>
              <a:rPr b="0" i="0" lang="en-US" sz="1200" u="none" cap="none" strike="noStrike">
                <a:solidFill>
                  <a:schemeClr val="dk1"/>
                </a:solidFill>
                <a:latin typeface="Open Sans"/>
                <a:ea typeface="Open Sans"/>
                <a:cs typeface="Open Sans"/>
                <a:sym typeface="Open Sans"/>
              </a:rPr>
              <a:t>a. Öznitelik adı</a:t>
            </a:r>
            <a:endParaRPr b="0" i="0" sz="1200" u="none" cap="none" strike="noStrike">
              <a:solidFill>
                <a:schemeClr val="dk1"/>
              </a:solidFill>
              <a:latin typeface="Open Sans"/>
              <a:ea typeface="Open Sans"/>
              <a:cs typeface="Open Sans"/>
              <a:sym typeface="Open Sans"/>
            </a:endParaRPr>
          </a:p>
          <a:p>
            <a:pPr indent="0" lvl="1" marL="457200" marR="0" rtl="0" algn="l">
              <a:spcBef>
                <a:spcPts val="0"/>
              </a:spcBef>
              <a:spcAft>
                <a:spcPts val="0"/>
              </a:spcAft>
              <a:buNone/>
            </a:pPr>
            <a:r>
              <a:rPr b="0" i="0" lang="en-US" sz="1200" u="none" cap="none" strike="noStrike">
                <a:solidFill>
                  <a:schemeClr val="dk1"/>
                </a:solidFill>
                <a:latin typeface="Open Sans"/>
                <a:ea typeface="Open Sans"/>
                <a:cs typeface="Open Sans"/>
                <a:sym typeface="Open Sans"/>
              </a:rPr>
              <a:t>b. Öznitelik içeriği</a:t>
            </a:r>
            <a:endParaRPr b="0" i="0" sz="1200" u="none" cap="none" strike="noStrike">
              <a:solidFill>
                <a:schemeClr val="dk1"/>
              </a:solidFill>
              <a:latin typeface="Open Sans"/>
              <a:ea typeface="Open Sans"/>
              <a:cs typeface="Open Sans"/>
              <a:sym typeface="Open Sans"/>
            </a:endParaRPr>
          </a:p>
          <a:p>
            <a:pPr indent="0" lvl="1" marL="457200" marR="0" rtl="0" algn="l">
              <a:spcBef>
                <a:spcPts val="0"/>
              </a:spcBef>
              <a:spcAft>
                <a:spcPts val="0"/>
              </a:spcAft>
              <a:buNone/>
            </a:pPr>
            <a:r>
              <a:rPr b="0" i="0" lang="en-US" sz="1200" u="none" cap="none" strike="noStrike">
                <a:solidFill>
                  <a:schemeClr val="dk1"/>
                </a:solidFill>
                <a:latin typeface="Open Sans"/>
                <a:ea typeface="Open Sans"/>
                <a:cs typeface="Open Sans"/>
                <a:sym typeface="Open Sans"/>
              </a:rPr>
              <a:t>c. Öznitelik tipi</a:t>
            </a:r>
            <a:endParaRPr/>
          </a:p>
          <a:p>
            <a:pPr indent="0" lvl="0" marL="0" marR="0" rtl="0" algn="l">
              <a:spcBef>
                <a:spcPts val="0"/>
              </a:spcBef>
              <a:spcAft>
                <a:spcPts val="0"/>
              </a:spcAft>
              <a:buNone/>
            </a:pPr>
            <a:r>
              <a:rPr lang="en-US" sz="1200">
                <a:solidFill>
                  <a:schemeClr val="dk1"/>
                </a:solidFill>
                <a:latin typeface="Open Sans"/>
                <a:ea typeface="Open Sans"/>
                <a:cs typeface="Open Sans"/>
                <a:sym typeface="Open Sans"/>
              </a:rPr>
              <a:t>3. Yordamlar</a:t>
            </a:r>
            <a:endParaRPr sz="1200">
              <a:solidFill>
                <a:schemeClr val="dk1"/>
              </a:solidFill>
              <a:latin typeface="Open Sans"/>
              <a:ea typeface="Open Sans"/>
              <a:cs typeface="Open Sans"/>
              <a:sym typeface="Open Sans"/>
            </a:endParaRPr>
          </a:p>
          <a:p>
            <a:pPr indent="0" lvl="1" marL="457200" marR="0" rtl="0" algn="l">
              <a:spcBef>
                <a:spcPts val="0"/>
              </a:spcBef>
              <a:spcAft>
                <a:spcPts val="0"/>
              </a:spcAft>
              <a:buNone/>
            </a:pPr>
            <a:r>
              <a:rPr b="0" i="0" lang="en-US" sz="1200" u="none" cap="none" strike="noStrike">
                <a:solidFill>
                  <a:schemeClr val="dk1"/>
                </a:solidFill>
                <a:latin typeface="Open Sans"/>
                <a:ea typeface="Open Sans"/>
                <a:cs typeface="Open Sans"/>
                <a:sym typeface="Open Sans"/>
              </a:rPr>
              <a:t>a. Yordamın adı</a:t>
            </a:r>
            <a:endParaRPr b="0" i="0" sz="1200" u="none" cap="none" strike="noStrike">
              <a:solidFill>
                <a:schemeClr val="dk1"/>
              </a:solidFill>
              <a:latin typeface="Open Sans"/>
              <a:ea typeface="Open Sans"/>
              <a:cs typeface="Open Sans"/>
              <a:sym typeface="Open Sans"/>
            </a:endParaRPr>
          </a:p>
          <a:p>
            <a:pPr indent="0" lvl="1" marL="457200" marR="0" rtl="0" algn="l">
              <a:spcBef>
                <a:spcPts val="0"/>
              </a:spcBef>
              <a:spcAft>
                <a:spcPts val="0"/>
              </a:spcAft>
              <a:buNone/>
            </a:pPr>
            <a:r>
              <a:rPr b="0" i="0" lang="en-US" sz="1200" u="none" cap="none" strike="noStrike">
                <a:solidFill>
                  <a:schemeClr val="dk1"/>
                </a:solidFill>
                <a:latin typeface="Open Sans"/>
                <a:ea typeface="Open Sans"/>
                <a:cs typeface="Open Sans"/>
                <a:sym typeface="Open Sans"/>
              </a:rPr>
              <a:t>b. Yordamın arayüz belirtimi</a:t>
            </a:r>
            <a:endParaRPr b="0" i="0" sz="1200" u="none" cap="none" strike="noStrike">
              <a:solidFill>
                <a:schemeClr val="dk1"/>
              </a:solidFill>
              <a:latin typeface="Open Sans"/>
              <a:ea typeface="Open Sans"/>
              <a:cs typeface="Open Sans"/>
              <a:sym typeface="Open Sans"/>
            </a:endParaRPr>
          </a:p>
          <a:p>
            <a:pPr indent="0" lvl="1" marL="457200" marR="0" rtl="0" algn="l">
              <a:spcBef>
                <a:spcPts val="0"/>
              </a:spcBef>
              <a:spcAft>
                <a:spcPts val="0"/>
              </a:spcAft>
              <a:buNone/>
            </a:pPr>
            <a:r>
              <a:rPr b="0" i="0" lang="en-US" sz="1200" u="none" cap="none" strike="noStrike">
                <a:solidFill>
                  <a:schemeClr val="dk1"/>
                </a:solidFill>
                <a:latin typeface="Open Sans"/>
                <a:ea typeface="Open Sans"/>
                <a:cs typeface="Open Sans"/>
                <a:sym typeface="Open Sans"/>
              </a:rPr>
              <a:t>c. Bilgi işleme ve hesaplama belirtimi</a:t>
            </a:r>
            <a:endParaRPr b="0" i="0" sz="1200" u="none" cap="none" strike="noStrike">
              <a:solidFill>
                <a:schemeClr val="dk1"/>
              </a:solidFill>
              <a:latin typeface="Open Sans"/>
              <a:ea typeface="Open Sans"/>
              <a:cs typeface="Open Sans"/>
              <a:sym typeface="Open Sans"/>
            </a:endParaRPr>
          </a:p>
          <a:p>
            <a:pPr indent="0" lvl="1" marL="457200" marR="0" rtl="0" algn="l">
              <a:spcBef>
                <a:spcPts val="0"/>
              </a:spcBef>
              <a:spcAft>
                <a:spcPts val="0"/>
              </a:spcAft>
              <a:buNone/>
            </a:pPr>
            <a:r>
              <a:rPr b="0" i="0" lang="en-US" sz="1200" u="none" cap="none" strike="noStrike">
                <a:solidFill>
                  <a:schemeClr val="dk1"/>
                </a:solidFill>
                <a:latin typeface="Open Sans"/>
                <a:ea typeface="Open Sans"/>
                <a:cs typeface="Open Sans"/>
                <a:sym typeface="Open Sans"/>
              </a:rPr>
              <a:t>d. Başarım gereksinimi</a:t>
            </a:r>
            <a:endParaRPr b="0" i="0" sz="1200" u="none" cap="none" strike="noStrike">
              <a:solidFill>
                <a:schemeClr val="dk1"/>
              </a:solidFill>
              <a:latin typeface="Open Sans"/>
              <a:ea typeface="Open Sans"/>
              <a:cs typeface="Open Sans"/>
              <a:sym typeface="Open Sans"/>
            </a:endParaRPr>
          </a:p>
          <a:p>
            <a:pPr indent="0" lvl="1" marL="457200" marR="0" rtl="0" algn="l">
              <a:spcBef>
                <a:spcPts val="0"/>
              </a:spcBef>
              <a:spcAft>
                <a:spcPts val="0"/>
              </a:spcAft>
              <a:buNone/>
            </a:pPr>
            <a:r>
              <a:rPr b="0" i="0" lang="en-US" sz="1200" u="none" cap="none" strike="noStrike">
                <a:solidFill>
                  <a:schemeClr val="dk1"/>
                </a:solidFill>
                <a:latin typeface="Open Sans"/>
                <a:ea typeface="Open Sans"/>
                <a:cs typeface="Open Sans"/>
                <a:sym typeface="Open Sans"/>
              </a:rPr>
              <a:t>e. Kısıtlar (zaman, özkaynak, erişim)</a:t>
            </a:r>
            <a:endParaRPr/>
          </a:p>
          <a:p>
            <a:pPr indent="0" lvl="0" marL="0" marR="0" rtl="0" algn="l">
              <a:spcBef>
                <a:spcPts val="0"/>
              </a:spcBef>
              <a:spcAft>
                <a:spcPts val="0"/>
              </a:spcAft>
              <a:buNone/>
            </a:pPr>
            <a:r>
              <a:rPr lang="en-US" sz="1200">
                <a:solidFill>
                  <a:schemeClr val="dk1"/>
                </a:solidFill>
                <a:latin typeface="Open Sans"/>
                <a:ea typeface="Open Sans"/>
                <a:cs typeface="Open Sans"/>
                <a:sym typeface="Open Sans"/>
              </a:rPr>
              <a:t>4. Nesnenin girdileri</a:t>
            </a:r>
            <a:endParaRPr sz="1200">
              <a:solidFill>
                <a:schemeClr val="dk1"/>
              </a:solidFill>
              <a:latin typeface="Open Sans"/>
              <a:ea typeface="Open Sans"/>
              <a:cs typeface="Open Sans"/>
              <a:sym typeface="Open Sans"/>
            </a:endParaRPr>
          </a:p>
          <a:p>
            <a:pPr indent="0" lvl="0" marL="0" marR="0" rtl="0" algn="l">
              <a:spcBef>
                <a:spcPts val="0"/>
              </a:spcBef>
              <a:spcAft>
                <a:spcPts val="0"/>
              </a:spcAft>
              <a:buNone/>
            </a:pPr>
            <a:r>
              <a:rPr lang="en-US" sz="1200">
                <a:solidFill>
                  <a:schemeClr val="dk1"/>
                </a:solidFill>
                <a:latin typeface="Open Sans"/>
                <a:ea typeface="Open Sans"/>
                <a:cs typeface="Open Sans"/>
                <a:sym typeface="Open Sans"/>
              </a:rPr>
              <a:t>5. Nesnenin çıktıları</a:t>
            </a:r>
            <a:endParaRPr sz="1200">
              <a:solidFill>
                <a:schemeClr val="dk1"/>
              </a:solidFill>
              <a:latin typeface="Open Sans"/>
              <a:ea typeface="Open Sans"/>
              <a:cs typeface="Open Sans"/>
              <a:sym typeface="Open Sans"/>
            </a:endParaRPr>
          </a:p>
          <a:p>
            <a:pPr indent="0" lvl="0" marL="0" marR="0" rtl="0" algn="l">
              <a:spcBef>
                <a:spcPts val="0"/>
              </a:spcBef>
              <a:spcAft>
                <a:spcPts val="0"/>
              </a:spcAft>
              <a:buNone/>
            </a:pPr>
            <a:r>
              <a:rPr lang="en-US" sz="1200">
                <a:solidFill>
                  <a:schemeClr val="dk1"/>
                </a:solidFill>
                <a:latin typeface="Open Sans"/>
                <a:ea typeface="Open Sans"/>
                <a:cs typeface="Open Sans"/>
                <a:sym typeface="Open Sans"/>
              </a:rPr>
              <a:t>6. Yaratımlar arası bağlantılar</a:t>
            </a:r>
            <a:endParaRPr sz="1200">
              <a:solidFill>
                <a:schemeClr val="dk1"/>
              </a:solidFill>
              <a:latin typeface="Open Sans"/>
              <a:ea typeface="Open Sans"/>
              <a:cs typeface="Open Sans"/>
              <a:sym typeface="Open Sans"/>
            </a:endParaRPr>
          </a:p>
          <a:p>
            <a:pPr indent="0" lvl="0" marL="0" marR="0" rtl="0" algn="l">
              <a:spcBef>
                <a:spcPts val="0"/>
              </a:spcBef>
              <a:spcAft>
                <a:spcPts val="0"/>
              </a:spcAft>
              <a:buNone/>
            </a:pPr>
            <a:r>
              <a:rPr lang="en-US" sz="1200">
                <a:solidFill>
                  <a:schemeClr val="dk1"/>
                </a:solidFill>
                <a:latin typeface="Open Sans"/>
                <a:ea typeface="Open Sans"/>
                <a:cs typeface="Open Sans"/>
                <a:sym typeface="Open Sans"/>
              </a:rPr>
              <a:t>7. İleti bağlantıları</a:t>
            </a:r>
            <a:endParaRPr sz="12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2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200">
              <a:solidFill>
                <a:schemeClr val="dk1"/>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9" name="Google Shape;109;p15"/>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110" name="Google Shape;110;p15"/>
          <p:cNvGrpSpPr/>
          <p:nvPr/>
        </p:nvGrpSpPr>
        <p:grpSpPr>
          <a:xfrm>
            <a:off x="-66898" y="457200"/>
            <a:ext cx="11882971" cy="5439785"/>
            <a:chOff x="-66898" y="457200"/>
            <a:chExt cx="11882971" cy="5439785"/>
          </a:xfrm>
        </p:grpSpPr>
        <p:sp>
          <p:nvSpPr>
            <p:cNvPr id="111" name="Google Shape;111;p15"/>
            <p:cNvSpPr/>
            <p:nvPr/>
          </p:nvSpPr>
          <p:spPr>
            <a:xfrm rot="2700000">
              <a:off x="111772" y="635870"/>
              <a:ext cx="862695" cy="862695"/>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12" name="Google Shape;112;p15"/>
            <p:cNvSpPr/>
            <p:nvPr/>
          </p:nvSpPr>
          <p:spPr>
            <a:xfrm rot="10800000">
              <a:off x="11481688" y="5562600"/>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pic>
        <p:nvPicPr>
          <p:cNvPr descr="Software Engineering | Software Requirement Specifications - javatpoint" id="113" name="Google Shape;113;p15"/>
          <p:cNvPicPr preferRelativeResize="0"/>
          <p:nvPr/>
        </p:nvPicPr>
        <p:blipFill rotWithShape="1">
          <a:blip r:embed="rId3">
            <a:alphaModFix/>
          </a:blip>
          <a:srcRect b="0" l="0" r="0" t="0"/>
          <a:stretch/>
        </p:blipFill>
        <p:spPr>
          <a:xfrm>
            <a:off x="2292626" y="259521"/>
            <a:ext cx="7752522" cy="6460435"/>
          </a:xfrm>
          <a:prstGeom prst="rect">
            <a:avLst/>
          </a:prstGeom>
          <a:noFill/>
          <a:ln>
            <a:noFill/>
          </a:ln>
        </p:spPr>
      </p:pic>
      <p:sp>
        <p:nvSpPr>
          <p:cNvPr id="114" name="Google Shape;114;p15"/>
          <p:cNvSpPr txBox="1"/>
          <p:nvPr/>
        </p:nvSpPr>
        <p:spPr>
          <a:xfrm>
            <a:off x="326176" y="420886"/>
            <a:ext cx="331176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software requirements specification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9" name="Shape 629"/>
        <p:cNvGrpSpPr/>
        <p:nvPr/>
      </p:nvGrpSpPr>
      <p:grpSpPr>
        <a:xfrm>
          <a:off x="0" y="0"/>
          <a:ext cx="0" cy="0"/>
          <a:chOff x="0" y="0"/>
          <a:chExt cx="0" cy="0"/>
        </a:xfrm>
      </p:grpSpPr>
      <p:grpSp>
        <p:nvGrpSpPr>
          <p:cNvPr id="630" name="Google Shape;630;p42"/>
          <p:cNvGrpSpPr/>
          <p:nvPr/>
        </p:nvGrpSpPr>
        <p:grpSpPr>
          <a:xfrm>
            <a:off x="-44951" y="-418135"/>
            <a:ext cx="11929296" cy="6782736"/>
            <a:chOff x="-44951" y="-418135"/>
            <a:chExt cx="11929296" cy="6782736"/>
          </a:xfrm>
        </p:grpSpPr>
        <p:sp>
          <p:nvSpPr>
            <p:cNvPr id="631" name="Google Shape;631;p42"/>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32" name="Google Shape;632;p42"/>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33" name="Google Shape;633;p42"/>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34" name="Google Shape;634;p42"/>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35" name="Google Shape;635;p42"/>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36" name="Google Shape;636;p42"/>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637" name="Google Shape;637;p4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38" name="Google Shape;638;p42"/>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639" name="Google Shape;639;p42"/>
          <p:cNvGrpSpPr/>
          <p:nvPr/>
        </p:nvGrpSpPr>
        <p:grpSpPr>
          <a:xfrm>
            <a:off x="102801" y="4992250"/>
            <a:ext cx="12071270" cy="1308553"/>
            <a:chOff x="102801" y="4992250"/>
            <a:chExt cx="12071270" cy="1308553"/>
          </a:xfrm>
        </p:grpSpPr>
        <p:sp>
          <p:nvSpPr>
            <p:cNvPr id="640" name="Google Shape;640;p42"/>
            <p:cNvSpPr/>
            <p:nvPr/>
          </p:nvSpPr>
          <p:spPr>
            <a:xfrm rot="2700000">
              <a:off x="294434" y="5183883"/>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41" name="Google Shape;641;p42"/>
            <p:cNvSpPr/>
            <p:nvPr/>
          </p:nvSpPr>
          <p:spPr>
            <a:xfrm>
              <a:off x="11682447" y="5333999"/>
              <a:ext cx="491624" cy="746824"/>
            </a:xfrm>
            <a:custGeom>
              <a:rect b="b" l="l" r="r" t="t"/>
              <a:pathLst>
                <a:path extrusionOk="0" h="746824" w="491624">
                  <a:moveTo>
                    <a:pt x="373412" y="0"/>
                  </a:moveTo>
                  <a:cubicBezTo>
                    <a:pt x="399191" y="0"/>
                    <a:pt x="424359" y="2612"/>
                    <a:pt x="448668" y="7587"/>
                  </a:cubicBezTo>
                  <a:lnTo>
                    <a:pt x="491624" y="20921"/>
                  </a:lnTo>
                  <a:lnTo>
                    <a:pt x="491624" y="725903"/>
                  </a:lnTo>
                  <a:lnTo>
                    <a:pt x="448668" y="739238"/>
                  </a:lnTo>
                  <a:cubicBezTo>
                    <a:pt x="424359" y="744212"/>
                    <a:pt x="399191" y="746824"/>
                    <a:pt x="373412" y="746824"/>
                  </a:cubicBezTo>
                  <a:cubicBezTo>
                    <a:pt x="167182" y="746824"/>
                    <a:pt x="0" y="579642"/>
                    <a:pt x="0" y="373412"/>
                  </a:cubicBezTo>
                  <a:cubicBezTo>
                    <a:pt x="0" y="167182"/>
                    <a:pt x="167182" y="0"/>
                    <a:pt x="373412" y="0"/>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42" name="Google Shape;642;p42"/>
            <p:cNvSpPr/>
            <p:nvPr/>
          </p:nvSpPr>
          <p:spPr>
            <a:xfrm rot="10800000">
              <a:off x="11145840" y="595435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643" name="Google Shape;643;p42"/>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Veri Yapılarına Yönelik Çözümleme</a:t>
            </a:r>
            <a:endParaRPr/>
          </a:p>
        </p:txBody>
      </p:sp>
      <p:sp>
        <p:nvSpPr>
          <p:cNvPr id="644" name="Google Shape;644;p42"/>
          <p:cNvSpPr txBox="1"/>
          <p:nvPr/>
        </p:nvSpPr>
        <p:spPr>
          <a:xfrm>
            <a:off x="5197296" y="557188"/>
            <a:ext cx="6212694" cy="5743615"/>
          </a:xfrm>
          <a:prstGeom prst="rect">
            <a:avLst/>
          </a:prstGeom>
          <a:noFill/>
          <a:ln>
            <a:noFill/>
          </a:ln>
        </p:spPr>
        <p:txBody>
          <a:bodyPr anchorCtr="0" anchor="ctr" bIns="45700" lIns="91425" spcFirstLastPara="1" rIns="91425" wrap="square" tIns="45700">
            <a:normAutofit/>
          </a:bodyPr>
          <a:lstStyle/>
          <a:p>
            <a:pPr indent="0" lvl="0" marL="0" marR="0" rtl="0" algn="just">
              <a:lnSpc>
                <a:spcPct val="90000"/>
              </a:lnSpc>
              <a:spcBef>
                <a:spcPts val="0"/>
              </a:spcBef>
              <a:spcAft>
                <a:spcPts val="0"/>
              </a:spcAft>
              <a:buNone/>
            </a:pPr>
            <a:r>
              <a:rPr lang="en-US" sz="1800">
                <a:solidFill>
                  <a:schemeClr val="dk1"/>
                </a:solidFill>
                <a:latin typeface="Open Sans"/>
                <a:ea typeface="Open Sans"/>
                <a:cs typeface="Open Sans"/>
                <a:sym typeface="Open Sans"/>
              </a:rPr>
              <a:t>Uygulama yazılımlarında kullanılan bilginin içeriği, akışı ve yapısı vardır. Birçok yazılımında da, genel bilgi işlemenin yanı sıra, sıradüzensel bilgiler, yani veri yapıları bulunmaktadır. Genellikle, giriş akışı ile toplanan veriler işlenerek bilgi depolarına konur ve buradan belirli yapılarda ve akış şeklinde dışarı çıkar. İş dünyası uygulama­ları, giriş dosyalarına göre raporlar üreten çeşitli sistemler, işletim sistemi yazılımları, bilgisayar destekli tasarım ve üretim sistemleri veri yapılarını ağırlıklı olarak kul­landıkları için böyle sistemlerin çözümleme ve tasarımında veri yapılarına yönelik yöntemin uygulanması yararlı olabilir. Günümüzde fazla kullanılmayan ancak çeşitli uygulama şekilleri olan bu yöntemde, ortak olarak, varlık ya da öğe adı verilen bilgi nesneleri, onlar üzerinde yapılan işlemler ve yapılar tanımlanır, mimari ve yordamsal tasarım için altyapı hazırlanır. Bu yönteme uygun olarak sistem geliştirme amacıyla ortaya atılan çeşitli uygulama şekilleri bulunmaktadır. Bunların herbirinin çeşitli gösterim şekilleri ve kuralları vardır, ancak genelde birbirlerine yakındırlar. </a:t>
            </a:r>
            <a:endParaRPr/>
          </a:p>
          <a:p>
            <a:pPr indent="0" lvl="0" marL="0" marR="0" rtl="0" algn="just">
              <a:lnSpc>
                <a:spcPct val="90000"/>
              </a:lnSpc>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8" name="Shape 648"/>
        <p:cNvGrpSpPr/>
        <p:nvPr/>
      </p:nvGrpSpPr>
      <p:grpSpPr>
        <a:xfrm>
          <a:off x="0" y="0"/>
          <a:ext cx="0" cy="0"/>
          <a:chOff x="0" y="0"/>
          <a:chExt cx="0" cy="0"/>
        </a:xfrm>
      </p:grpSpPr>
      <p:grpSp>
        <p:nvGrpSpPr>
          <p:cNvPr id="649" name="Google Shape;649;p43"/>
          <p:cNvGrpSpPr/>
          <p:nvPr/>
        </p:nvGrpSpPr>
        <p:grpSpPr>
          <a:xfrm>
            <a:off x="-44951" y="-418135"/>
            <a:ext cx="11929296" cy="6782736"/>
            <a:chOff x="-44951" y="-418135"/>
            <a:chExt cx="11929296" cy="6782736"/>
          </a:xfrm>
        </p:grpSpPr>
        <p:sp>
          <p:nvSpPr>
            <p:cNvPr id="650" name="Google Shape;650;p43"/>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51" name="Google Shape;651;p43"/>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52" name="Google Shape;652;p43"/>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53" name="Google Shape;653;p43"/>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54" name="Google Shape;654;p43"/>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55" name="Google Shape;655;p43"/>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656" name="Google Shape;656;p4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57" name="Google Shape;657;p43"/>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658" name="Google Shape;658;p43"/>
          <p:cNvGrpSpPr/>
          <p:nvPr/>
        </p:nvGrpSpPr>
        <p:grpSpPr>
          <a:xfrm>
            <a:off x="102801" y="4992250"/>
            <a:ext cx="12071270" cy="1308553"/>
            <a:chOff x="102801" y="4992250"/>
            <a:chExt cx="12071270" cy="1308553"/>
          </a:xfrm>
        </p:grpSpPr>
        <p:sp>
          <p:nvSpPr>
            <p:cNvPr id="659" name="Google Shape;659;p43"/>
            <p:cNvSpPr/>
            <p:nvPr/>
          </p:nvSpPr>
          <p:spPr>
            <a:xfrm rot="2700000">
              <a:off x="294434" y="5183883"/>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60" name="Google Shape;660;p43"/>
            <p:cNvSpPr/>
            <p:nvPr/>
          </p:nvSpPr>
          <p:spPr>
            <a:xfrm>
              <a:off x="11682447" y="5333999"/>
              <a:ext cx="491624" cy="746824"/>
            </a:xfrm>
            <a:custGeom>
              <a:rect b="b" l="l" r="r" t="t"/>
              <a:pathLst>
                <a:path extrusionOk="0" h="746824" w="491624">
                  <a:moveTo>
                    <a:pt x="373412" y="0"/>
                  </a:moveTo>
                  <a:cubicBezTo>
                    <a:pt x="399191" y="0"/>
                    <a:pt x="424359" y="2612"/>
                    <a:pt x="448668" y="7587"/>
                  </a:cubicBezTo>
                  <a:lnTo>
                    <a:pt x="491624" y="20921"/>
                  </a:lnTo>
                  <a:lnTo>
                    <a:pt x="491624" y="725903"/>
                  </a:lnTo>
                  <a:lnTo>
                    <a:pt x="448668" y="739238"/>
                  </a:lnTo>
                  <a:cubicBezTo>
                    <a:pt x="424359" y="744212"/>
                    <a:pt x="399191" y="746824"/>
                    <a:pt x="373412" y="746824"/>
                  </a:cubicBezTo>
                  <a:cubicBezTo>
                    <a:pt x="167182" y="746824"/>
                    <a:pt x="0" y="579642"/>
                    <a:pt x="0" y="373412"/>
                  </a:cubicBezTo>
                  <a:cubicBezTo>
                    <a:pt x="0" y="167182"/>
                    <a:pt x="167182" y="0"/>
                    <a:pt x="373412" y="0"/>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61" name="Google Shape;661;p43"/>
            <p:cNvSpPr/>
            <p:nvPr/>
          </p:nvSpPr>
          <p:spPr>
            <a:xfrm rot="10800000">
              <a:off x="11145840" y="595435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662" name="Google Shape;662;p43"/>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Veri Yapılarına Yönelik Çözümleme</a:t>
            </a:r>
            <a:endParaRPr>
              <a:solidFill>
                <a:schemeClr val="dk1"/>
              </a:solidFill>
              <a:latin typeface="Open Sans"/>
              <a:ea typeface="Open Sans"/>
              <a:cs typeface="Open Sans"/>
              <a:sym typeface="Open Sans"/>
            </a:endParaRPr>
          </a:p>
        </p:txBody>
      </p:sp>
      <p:sp>
        <p:nvSpPr>
          <p:cNvPr id="663" name="Google Shape;663;p43"/>
          <p:cNvSpPr txBox="1"/>
          <p:nvPr/>
        </p:nvSpPr>
        <p:spPr>
          <a:xfrm>
            <a:off x="5197296" y="557188"/>
            <a:ext cx="6212694" cy="5743615"/>
          </a:xfrm>
          <a:prstGeom prst="rect">
            <a:avLst/>
          </a:prstGeom>
          <a:noFill/>
          <a:ln>
            <a:noFill/>
          </a:ln>
        </p:spPr>
        <p:txBody>
          <a:bodyPr anchorCtr="0" anchor="ctr" bIns="45700" lIns="91425" spcFirstLastPara="1" rIns="91425" wrap="square" tIns="45700">
            <a:normAutofit/>
          </a:bodyPr>
          <a:lstStyle/>
          <a:p>
            <a:pPr indent="-57150" lvl="0" marL="57150" marR="0" rtl="0" algn="just">
              <a:lnSpc>
                <a:spcPct val="90000"/>
              </a:lnSpc>
              <a:spcBef>
                <a:spcPts val="0"/>
              </a:spcBef>
              <a:spcAft>
                <a:spcPts val="0"/>
              </a:spcAft>
              <a:buClr>
                <a:schemeClr val="accent1"/>
              </a:buClr>
              <a:buSzPts val="1800"/>
              <a:buFont typeface="Arial"/>
              <a:buChar char="•"/>
            </a:pPr>
            <a:r>
              <a:rPr lang="en-US" sz="1800">
                <a:solidFill>
                  <a:schemeClr val="dk1"/>
                </a:solidFill>
                <a:latin typeface="Open Sans"/>
                <a:ea typeface="Open Sans"/>
                <a:cs typeface="Open Sans"/>
                <a:sym typeface="Open Sans"/>
              </a:rPr>
              <a:t>Veri yapılarına yönelik çözümlemede öncelikle uygulama alanı bağlamında bilgiyi üreten ve tüketen unsurlar incelenir, bunlardan yazılım sistemi bağlamı içinde yer alabi­lecekler ayrılır. Sonra da uygulamanın işlevleri ortaya konur ve sonuçlar modellenir. </a:t>
            </a:r>
            <a:endParaRPr/>
          </a:p>
          <a:p>
            <a:pPr indent="-57150" lvl="0" marL="57150" marR="0" rtl="0" algn="just">
              <a:lnSpc>
                <a:spcPct val="90000"/>
              </a:lnSpc>
              <a:spcBef>
                <a:spcPts val="2400"/>
              </a:spcBef>
              <a:spcAft>
                <a:spcPts val="0"/>
              </a:spcAft>
              <a:buClr>
                <a:schemeClr val="accent1"/>
              </a:buClr>
              <a:buSzPts val="1800"/>
              <a:buFont typeface="Arial"/>
              <a:buChar char="•"/>
            </a:pPr>
            <a:r>
              <a:rPr lang="en-US" sz="1800">
                <a:solidFill>
                  <a:schemeClr val="dk1"/>
                </a:solidFill>
                <a:latin typeface="Open Sans"/>
                <a:ea typeface="Open Sans"/>
                <a:cs typeface="Open Sans"/>
                <a:sym typeface="Open Sans"/>
              </a:rPr>
              <a:t>Uygulama alanı bağlamını belirlemek için üzerinde işlem yapılacak bilgi öğeleri ile bunların üreticileri ve tüketicileri tanımlanır. Bu amaçla, veri akış diyagramlarına çok benzeyen varlık diyagramları (entity diagram) kullanılır. Bu diyagramda yer alan yuvarlaklar bilgi üreticilerini ve tüketicilerini, oklar da akan bilgiyi gösterir. </a:t>
            </a:r>
            <a:endParaRPr/>
          </a:p>
          <a:p>
            <a:pPr indent="-57150" lvl="0" marL="57150" marR="0" rtl="0" algn="just">
              <a:lnSpc>
                <a:spcPct val="90000"/>
              </a:lnSpc>
              <a:spcBef>
                <a:spcPts val="2400"/>
              </a:spcBef>
              <a:spcAft>
                <a:spcPts val="0"/>
              </a:spcAft>
              <a:buClr>
                <a:schemeClr val="accent1"/>
              </a:buClr>
              <a:buSzPts val="1800"/>
              <a:buFont typeface="Arial"/>
              <a:buChar char="•"/>
            </a:pPr>
            <a:r>
              <a:rPr lang="en-US" sz="1800">
                <a:solidFill>
                  <a:schemeClr val="dk1"/>
                </a:solidFill>
                <a:latin typeface="Open Sans"/>
                <a:ea typeface="Open Sans"/>
                <a:cs typeface="Open Sans"/>
                <a:sym typeface="Open Sans"/>
              </a:rPr>
              <a:t>Kullanılan varlıkların sıradüzensel yapısı, işlevler, ara-işlem sırası, zamanlama özel­likleri birer diyagramla gösterilir. Bundan sonra da tasarım aşamasına geçilir. </a:t>
            </a:r>
            <a:endParaRPr/>
          </a:p>
          <a:p>
            <a:pPr indent="0" lvl="0" marL="0" marR="0" rtl="0" algn="just">
              <a:lnSpc>
                <a:spcPct val="90000"/>
              </a:lnSpc>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7" name="Shape 667"/>
        <p:cNvGrpSpPr/>
        <p:nvPr/>
      </p:nvGrpSpPr>
      <p:grpSpPr>
        <a:xfrm>
          <a:off x="0" y="0"/>
          <a:ext cx="0" cy="0"/>
          <a:chOff x="0" y="0"/>
          <a:chExt cx="0" cy="0"/>
        </a:xfrm>
      </p:grpSpPr>
      <p:grpSp>
        <p:nvGrpSpPr>
          <p:cNvPr id="668" name="Google Shape;668;p44"/>
          <p:cNvGrpSpPr/>
          <p:nvPr/>
        </p:nvGrpSpPr>
        <p:grpSpPr>
          <a:xfrm>
            <a:off x="-44951" y="-418135"/>
            <a:ext cx="11929296" cy="6782736"/>
            <a:chOff x="-44951" y="-418135"/>
            <a:chExt cx="11929296" cy="6782736"/>
          </a:xfrm>
        </p:grpSpPr>
        <p:sp>
          <p:nvSpPr>
            <p:cNvPr id="669" name="Google Shape;669;p44"/>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70" name="Google Shape;670;p44"/>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71" name="Google Shape;671;p44"/>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72" name="Google Shape;672;p44"/>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73" name="Google Shape;673;p44"/>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74" name="Google Shape;674;p44"/>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675" name="Google Shape;675;p4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76" name="Google Shape;676;p44"/>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677" name="Google Shape;677;p44"/>
          <p:cNvGrpSpPr/>
          <p:nvPr/>
        </p:nvGrpSpPr>
        <p:grpSpPr>
          <a:xfrm>
            <a:off x="102801" y="4992250"/>
            <a:ext cx="12071270" cy="1308553"/>
            <a:chOff x="102801" y="4992250"/>
            <a:chExt cx="12071270" cy="1308553"/>
          </a:xfrm>
        </p:grpSpPr>
        <p:sp>
          <p:nvSpPr>
            <p:cNvPr id="678" name="Google Shape;678;p44"/>
            <p:cNvSpPr/>
            <p:nvPr/>
          </p:nvSpPr>
          <p:spPr>
            <a:xfrm rot="2700000">
              <a:off x="294434" y="5183883"/>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79" name="Google Shape;679;p44"/>
            <p:cNvSpPr/>
            <p:nvPr/>
          </p:nvSpPr>
          <p:spPr>
            <a:xfrm>
              <a:off x="11682447" y="5333999"/>
              <a:ext cx="491624" cy="746824"/>
            </a:xfrm>
            <a:custGeom>
              <a:rect b="b" l="l" r="r" t="t"/>
              <a:pathLst>
                <a:path extrusionOk="0" h="746824" w="491624">
                  <a:moveTo>
                    <a:pt x="373412" y="0"/>
                  </a:moveTo>
                  <a:cubicBezTo>
                    <a:pt x="399191" y="0"/>
                    <a:pt x="424359" y="2612"/>
                    <a:pt x="448668" y="7587"/>
                  </a:cubicBezTo>
                  <a:lnTo>
                    <a:pt x="491624" y="20921"/>
                  </a:lnTo>
                  <a:lnTo>
                    <a:pt x="491624" y="725903"/>
                  </a:lnTo>
                  <a:lnTo>
                    <a:pt x="448668" y="739238"/>
                  </a:lnTo>
                  <a:cubicBezTo>
                    <a:pt x="424359" y="744212"/>
                    <a:pt x="399191" y="746824"/>
                    <a:pt x="373412" y="746824"/>
                  </a:cubicBezTo>
                  <a:cubicBezTo>
                    <a:pt x="167182" y="746824"/>
                    <a:pt x="0" y="579642"/>
                    <a:pt x="0" y="373412"/>
                  </a:cubicBezTo>
                  <a:cubicBezTo>
                    <a:pt x="0" y="167182"/>
                    <a:pt x="167182" y="0"/>
                    <a:pt x="373412" y="0"/>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680" name="Google Shape;680;p44"/>
            <p:cNvSpPr/>
            <p:nvPr/>
          </p:nvSpPr>
          <p:spPr>
            <a:xfrm rot="10800000">
              <a:off x="11145840" y="595435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681" name="Google Shape;681;p44"/>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Belgelendirme</a:t>
            </a:r>
            <a:endParaRPr/>
          </a:p>
        </p:txBody>
      </p:sp>
      <p:sp>
        <p:nvSpPr>
          <p:cNvPr id="682" name="Google Shape;682;p44"/>
          <p:cNvSpPr txBox="1"/>
          <p:nvPr/>
        </p:nvSpPr>
        <p:spPr>
          <a:xfrm>
            <a:off x="5197296" y="557188"/>
            <a:ext cx="6212694" cy="5743615"/>
          </a:xfrm>
          <a:prstGeom prst="rect">
            <a:avLst/>
          </a:prstGeom>
          <a:noFill/>
          <a:ln>
            <a:noFill/>
          </a:ln>
        </p:spPr>
        <p:txBody>
          <a:bodyPr anchorCtr="0" anchor="ctr" bIns="45700" lIns="91425" spcFirstLastPara="1" rIns="91425" wrap="square" tIns="45700">
            <a:normAutofit/>
          </a:bodyPr>
          <a:lstStyle/>
          <a:p>
            <a:pPr indent="-57150" lvl="0" marL="57150" marR="0" rtl="0" algn="just">
              <a:lnSpc>
                <a:spcPct val="90000"/>
              </a:lnSpc>
              <a:spcBef>
                <a:spcPts val="0"/>
              </a:spcBef>
              <a:spcAft>
                <a:spcPts val="0"/>
              </a:spcAft>
              <a:buClr>
                <a:schemeClr val="accent1"/>
              </a:buClr>
              <a:buSzPts val="1800"/>
              <a:buFont typeface="Arial"/>
              <a:buChar char="•"/>
            </a:pPr>
            <a:r>
              <a:rPr lang="en-US" sz="1800">
                <a:solidFill>
                  <a:schemeClr val="dk1"/>
                </a:solidFill>
                <a:latin typeface="Open Sans"/>
                <a:ea typeface="Open Sans"/>
                <a:cs typeface="Open Sans"/>
                <a:sym typeface="Open Sans"/>
              </a:rPr>
              <a:t>Yazılımın amacına ulaşarak başarılı olabilmesi için iyi bir belirtime dayanması gerek­lidir. Belirtim, isterlerin iyi bir şekilde ifade edilerek belgelendirilmesi işlemidir.  </a:t>
            </a:r>
            <a:endParaRPr/>
          </a:p>
          <a:p>
            <a:pPr indent="-57150" lvl="0" marL="57150" marR="0" rtl="0" algn="just">
              <a:lnSpc>
                <a:spcPct val="90000"/>
              </a:lnSpc>
              <a:spcBef>
                <a:spcPts val="2400"/>
              </a:spcBef>
              <a:spcAft>
                <a:spcPts val="0"/>
              </a:spcAft>
              <a:buClr>
                <a:schemeClr val="accent1"/>
              </a:buClr>
              <a:buSzPts val="1800"/>
              <a:buFont typeface="Arial"/>
              <a:buChar char="•"/>
            </a:pPr>
            <a:r>
              <a:rPr lang="en-US" sz="1800">
                <a:solidFill>
                  <a:schemeClr val="dk1"/>
                </a:solidFill>
                <a:latin typeface="Open Sans"/>
                <a:ea typeface="Open Sans"/>
                <a:cs typeface="Open Sans"/>
                <a:sym typeface="Open Sans"/>
              </a:rPr>
              <a:t>Yazılım belirtimi çeşitli şekillerde hazırlanabilir. Bu bir sunu olabileceği gibi büyük bir belge de olabilir. Çeşitli standartlarda yer almakta olan bu belgeye Yazılım İsterleri Belirtimi (Software Requirement Specifications) adı verilmektedir. Yazılım İsterleri Belirtimi küçük sistemler için bir tane olabilir. Öğelere ayrıştırılabilen büyük sistemlerde ise her öğe için ayrı birer belirtim belgesi hazırlanması daha uygun olur.  </a:t>
            </a:r>
            <a:endParaRPr/>
          </a:p>
          <a:p>
            <a:pPr indent="-57150" lvl="0" marL="57150" marR="0" rtl="0" algn="just">
              <a:lnSpc>
                <a:spcPct val="90000"/>
              </a:lnSpc>
              <a:spcBef>
                <a:spcPts val="2400"/>
              </a:spcBef>
              <a:spcAft>
                <a:spcPts val="0"/>
              </a:spcAft>
              <a:buClr>
                <a:schemeClr val="accent1"/>
              </a:buClr>
              <a:buSzPts val="1800"/>
              <a:buFont typeface="Arial"/>
              <a:buChar char="•"/>
            </a:pPr>
            <a:r>
              <a:rPr lang="en-US" sz="1800">
                <a:solidFill>
                  <a:schemeClr val="dk1"/>
                </a:solidFill>
                <a:latin typeface="Open Sans"/>
                <a:ea typeface="Open Sans"/>
                <a:cs typeface="Open Sans"/>
                <a:sym typeface="Open Sans"/>
              </a:rPr>
              <a:t>Yazılım İsterleri Belirtimi, varsa prototip, yazılım geliştirici ve müşteri tarafından gözden geçirilir. Bu belirtim yazılım geliştirmede kullanılacağı için ayrıntılara, tanımlara, hatta sözcük seçimine çok dikkat edilmelidir. Bu gözden geçirme işlemi önce genel bir bakış açısıyla, daha sonra da ayrıntılı olarak yapılır. </a:t>
            </a:r>
            <a:endParaRPr/>
          </a:p>
          <a:p>
            <a:pPr indent="57150" lvl="0" marL="57150" marR="0" rtl="0" algn="just">
              <a:lnSpc>
                <a:spcPct val="90000"/>
              </a:lnSpc>
              <a:spcBef>
                <a:spcPts val="1200"/>
              </a:spcBef>
              <a:spcAft>
                <a:spcPts val="0"/>
              </a:spcAft>
              <a:buClr>
                <a:schemeClr val="accent1"/>
              </a:buClr>
              <a:buSzPts val="1800"/>
              <a:buFont typeface="Arial"/>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Yazılım İsterleri Belirtimi Belge İçeriği</a:t>
            </a:r>
            <a:endParaRPr/>
          </a:p>
        </p:txBody>
      </p:sp>
      <p:sp>
        <p:nvSpPr>
          <p:cNvPr id="688" name="Google Shape;688;p45"/>
          <p:cNvSpPr txBox="1"/>
          <p:nvPr/>
        </p:nvSpPr>
        <p:spPr>
          <a:xfrm>
            <a:off x="1032387" y="1602658"/>
            <a:ext cx="9783097" cy="541686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Sistemin veya öğenin genel anlatımı,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Gerekli sistem durumları ve kipleri,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Sistemin veya öğenin her bir işlevinin alt işlevler halinde tanımı,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Dışsal arayüz isterleri (her bir arayüz için ayrıntılı halde),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İçsel arayüz isterleri,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Veri ve denetim akışı,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İşlevsel ayrıştırma ve işlevsel tanımlamalar,</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İçsel veri isterleri,</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Uyarlama isterleri,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Emniyet isterleri,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Güvenlik isterleri,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Bilgisayar ortamı isterleri,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Bilgisayar kaynakları isterleri (donanım, öz kaynak, yazılım, iletişim),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Yazılım nitelik etmenleri,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Tasarım ve gerçekleştirim  kısıtları,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Personel ile ilgili isterler,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Lojistik isterler (bakım, taşıma ortamı), </a:t>
            </a:r>
            <a:endParaRPr sz="12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200"/>
              <a:buFont typeface="Noto Sans Symbols"/>
              <a:buChar char="∙"/>
            </a:pPr>
            <a:r>
              <a:rPr lang="en-US" sz="1200">
                <a:solidFill>
                  <a:schemeClr val="dk1"/>
                </a:solidFill>
                <a:latin typeface="Arial"/>
                <a:ea typeface="Arial"/>
                <a:cs typeface="Arial"/>
                <a:sym typeface="Arial"/>
              </a:rPr>
              <a:t>Her bir isterin nasıl sınanacağı ve geçerleme kıstasları</a:t>
            </a:r>
            <a:endParaRPr sz="12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1200">
              <a:solidFill>
                <a:schemeClr val="dk1"/>
              </a:solidFill>
              <a:latin typeface="Open Sans"/>
              <a:ea typeface="Open Sans"/>
              <a:cs typeface="Open Sans"/>
              <a:sym typeface="Open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pic>
        <p:nvPicPr>
          <p:cNvPr descr="Software Requirements Specifications: Best Practices and SRS Tools |  AltexSoft" id="693" name="Google Shape;693;p46"/>
          <p:cNvPicPr preferRelativeResize="0"/>
          <p:nvPr/>
        </p:nvPicPr>
        <p:blipFill rotWithShape="1">
          <a:blip r:embed="rId3">
            <a:alphaModFix/>
          </a:blip>
          <a:srcRect b="0" l="0" r="0" t="0"/>
          <a:stretch/>
        </p:blipFill>
        <p:spPr>
          <a:xfrm>
            <a:off x="3990009" y="72699"/>
            <a:ext cx="3707089" cy="628024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pic>
        <p:nvPicPr>
          <p:cNvPr id="698" name="Google Shape;698;p47"/>
          <p:cNvPicPr preferRelativeResize="0"/>
          <p:nvPr/>
        </p:nvPicPr>
        <p:blipFill rotWithShape="1">
          <a:blip r:embed="rId3">
            <a:alphaModFix/>
          </a:blip>
          <a:srcRect b="0" l="0" r="0" t="0"/>
          <a:stretch/>
        </p:blipFill>
        <p:spPr>
          <a:xfrm>
            <a:off x="3511067" y="284722"/>
            <a:ext cx="5169866" cy="573839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02" name="Shape 702"/>
        <p:cNvGrpSpPr/>
        <p:nvPr/>
      </p:nvGrpSpPr>
      <p:grpSpPr>
        <a:xfrm>
          <a:off x="0" y="0"/>
          <a:ext cx="0" cy="0"/>
          <a:chOff x="0" y="0"/>
          <a:chExt cx="0" cy="0"/>
        </a:xfrm>
      </p:grpSpPr>
      <p:sp>
        <p:nvSpPr>
          <p:cNvPr id="703" name="Google Shape;703;p4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How to Lay Down Software Requirements Specification (SRS document) for Your  Project - Clockwise Software" id="704" name="Google Shape;704;p48"/>
          <p:cNvPicPr preferRelativeResize="0"/>
          <p:nvPr/>
        </p:nvPicPr>
        <p:blipFill rotWithShape="1">
          <a:blip r:embed="rId3">
            <a:alphaModFix/>
          </a:blip>
          <a:srcRect b="0" l="0" r="0" t="0"/>
          <a:stretch/>
        </p:blipFill>
        <p:spPr>
          <a:xfrm>
            <a:off x="344556" y="193768"/>
            <a:ext cx="11847443" cy="666264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Belge Hazırlama Önerileri</a:t>
            </a:r>
            <a:endParaRPr/>
          </a:p>
        </p:txBody>
      </p:sp>
      <p:sp>
        <p:nvSpPr>
          <p:cNvPr id="710" name="Google Shape;710;p49"/>
          <p:cNvSpPr txBox="1"/>
          <p:nvPr/>
        </p:nvSpPr>
        <p:spPr>
          <a:xfrm>
            <a:off x="1042219" y="1425677"/>
            <a:ext cx="9822426" cy="3847207"/>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Belirtim yalnızca işlevleri içermeli, gerçekleştirimin nasıl yapılacağına değinmemelidir. </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Dış dünyadan gelen etkilere yanıt verme gibi dinamik davranışlara sahip sistemleri tanımlayabilmek için bir belirtim ve modelleme dili kullanılmalıdır. </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Belirtim, sistemi kullanacakların anlayacağı şekilde yapılmalı, tüm belge, açık ve kesin ifadelerle yazılmış olmalıdır. </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Yazılım için belirtilen amaçlar sistemin amaçları ile tutarlı bir şekilde bağlantılı olmalıdır. </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Önemli arayüzler, önemli işlevler gruplandırılmış bir şekilde tanımlanmış olmalıdır. </a:t>
            </a:r>
            <a:endParaRPr sz="1800">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chemeClr val="dk1"/>
              </a:buClr>
              <a:buSzPts val="1800"/>
              <a:buFont typeface="Noto Sans Symbols"/>
              <a:buChar char="∙"/>
            </a:pPr>
            <a:r>
              <a:rPr lang="en-US" sz="1800">
                <a:solidFill>
                  <a:schemeClr val="dk1"/>
                </a:solidFill>
                <a:latin typeface="Arial"/>
                <a:ea typeface="Arial"/>
                <a:cs typeface="Arial"/>
                <a:sym typeface="Arial"/>
              </a:rPr>
              <a:t>Bilgi akışı ve yapıları uygulama alanına uygun şekilde anlatılmalıdır. </a:t>
            </a:r>
            <a:endParaRPr sz="1800">
              <a:solidFill>
                <a:schemeClr val="dk1"/>
              </a:solidFill>
              <a:latin typeface="Calibri"/>
              <a:ea typeface="Calibri"/>
              <a:cs typeface="Calibri"/>
              <a:sym typeface="Calibri"/>
            </a:endParaRPr>
          </a:p>
          <a:p>
            <a:pPr indent="0" lvl="0" marL="0" marR="0" rtl="0" algn="l">
              <a:spcBef>
                <a:spcPts val="120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Örnek Sorular</a:t>
            </a:r>
            <a:endParaRPr/>
          </a:p>
        </p:txBody>
      </p:sp>
      <p:sp>
        <p:nvSpPr>
          <p:cNvPr id="716" name="Google Shape;716;p50"/>
          <p:cNvSpPr txBox="1"/>
          <p:nvPr/>
        </p:nvSpPr>
        <p:spPr>
          <a:xfrm>
            <a:off x="838200" y="1612490"/>
            <a:ext cx="9780639"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Donanım</a:t>
            </a:r>
            <a:endParaRPr b="1"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Mevcut donanım potansiyeli yeni uygulamayı karşılayabilecek mi?</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Mevcut donanım dışında yeni donanım satın alınması gerekiyor mu?</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Mevcut yazılım ortamında kullanıcıların işletim sistemleri nedir?(Windows xp..)</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Serverın güvenliği için gerekli olan lisanslar mevcut mu?</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Hangi virüs programı sisteminiz de kurulu?</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Sistemin performansını etkileyecek donanımsal sorunlarınız var mı?</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Yazılım</a:t>
            </a:r>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Mevcut uygulama dışında başka hangi uygulamalar kullanımda?</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Daha önce kullanmış olduğunuz uygulama var mı?</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Mevcut uygulama daha büyük bir sistemin bileşeni midir?</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Alt sistemlerin birbirleriyle etkileşimi nasıl?</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Uygulama web tabanlı mı mobil mi masaüstü uygulaması olarak mı geliştirilecek?</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717" name="Google Shape;717;p50"/>
          <p:cNvSpPr/>
          <p:nvPr/>
        </p:nvSpPr>
        <p:spPr>
          <a:xfrm>
            <a:off x="152400" y="-78432"/>
            <a:ext cx="65" cy="461665"/>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Open Sans"/>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18" name="Google Shape;718;p50"/>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19" name="Google Shape;719;p50"/>
          <p:cNvSpPr/>
          <p:nvPr/>
        </p:nvSpPr>
        <p:spPr>
          <a:xfrm>
            <a:off x="152400" y="-78432"/>
            <a:ext cx="65" cy="461665"/>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Open Sans"/>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20" name="Google Shape;720;p50"/>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21" name="Google Shape;721;p50"/>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22" name="Google Shape;722;p50"/>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23" name="Google Shape;723;p50"/>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Örnek Sorular</a:t>
            </a:r>
            <a:endParaRPr/>
          </a:p>
        </p:txBody>
      </p:sp>
      <p:sp>
        <p:nvSpPr>
          <p:cNvPr id="729" name="Google Shape;729;p51"/>
          <p:cNvSpPr txBox="1"/>
          <p:nvPr/>
        </p:nvSpPr>
        <p:spPr>
          <a:xfrm>
            <a:off x="838200" y="1612490"/>
            <a:ext cx="9780639"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Arayüz</a:t>
            </a:r>
            <a:endParaRPr b="1"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Ekran tasarımının nasıl olmasını istersiniz? (Rengi.. nasıl olmalı)</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Uygulamada kullanılmasını istediğiniz logonuz var mı?</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Admin panelinin dinamik bir şekilde yapılandırılmasını istiyor musunuz?</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rPr b="1" lang="en-US" sz="1800">
                <a:solidFill>
                  <a:schemeClr val="dk1"/>
                </a:solidFill>
                <a:latin typeface="Open Sans"/>
                <a:ea typeface="Open Sans"/>
                <a:cs typeface="Open Sans"/>
                <a:sym typeface="Open Sans"/>
              </a:rPr>
              <a:t>İnternet</a:t>
            </a:r>
            <a:endParaRPr b="1"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Sistemin yükünü karşılayabilecek ağ yapısı mevcut mu?</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Sistem İnternet üzerinden güncellenebilsin mi?</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Sistem farklı ağ yapılarına sahip mi?</a:t>
            </a:r>
            <a:endParaRPr sz="1800">
              <a:solidFill>
                <a:schemeClr val="dk1"/>
              </a:solidFill>
              <a:latin typeface="Open Sans"/>
              <a:ea typeface="Open Sans"/>
              <a:cs typeface="Open Sans"/>
              <a:sym typeface="Open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Ağ da oluşabilecek sorun hızlı bir şekilde çözülebiliyor mu?</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a:p>
            <a:pPr indent="0" lvl="0" marL="0" marR="0" rtl="0" algn="just">
              <a:spcBef>
                <a:spcPts val="0"/>
              </a:spcBef>
              <a:spcAft>
                <a:spcPts val="0"/>
              </a:spcAft>
              <a:buNone/>
            </a:pPr>
            <a:r>
              <a:rPr lang="en-US" sz="1800">
                <a:solidFill>
                  <a:schemeClr val="dk1"/>
                </a:solidFill>
                <a:latin typeface="Open Sans"/>
                <a:ea typeface="Open Sans"/>
                <a:cs typeface="Open Sans"/>
                <a:sym typeface="Open Sans"/>
              </a:rPr>
              <a:t>Geliştirilecek projeye göre bu sorma listesi sorularının farklı olabileceği açıktır. Mevcut sistemin analizi için İstatistiksel Teknikler ve Psikolojik Türetme Teknikleri de kullanılmaktadır.</a:t>
            </a:r>
            <a:endParaRPr sz="1800">
              <a:solidFill>
                <a:schemeClr val="dk1"/>
              </a:solidFill>
              <a:latin typeface="Open Sans"/>
              <a:ea typeface="Open Sans"/>
              <a:cs typeface="Open Sans"/>
              <a:sym typeface="Open Sans"/>
            </a:endParaRPr>
          </a:p>
        </p:txBody>
      </p:sp>
      <p:sp>
        <p:nvSpPr>
          <p:cNvPr id="730" name="Google Shape;730;p51"/>
          <p:cNvSpPr/>
          <p:nvPr/>
        </p:nvSpPr>
        <p:spPr>
          <a:xfrm>
            <a:off x="152400" y="-78432"/>
            <a:ext cx="65" cy="461665"/>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Open Sans"/>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31" name="Google Shape;731;p51"/>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32" name="Google Shape;732;p51"/>
          <p:cNvSpPr/>
          <p:nvPr/>
        </p:nvSpPr>
        <p:spPr>
          <a:xfrm>
            <a:off x="152400" y="-78432"/>
            <a:ext cx="65" cy="461665"/>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200"/>
              <a:buFont typeface="Open Sans"/>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33" name="Google Shape;733;p51"/>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34" name="Google Shape;734;p51"/>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35" name="Google Shape;735;p51"/>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
        <p:nvSpPr>
          <p:cNvPr id="736" name="Google Shape;736;p51"/>
          <p:cNvSpPr/>
          <p:nvPr/>
        </p:nvSpPr>
        <p:spPr>
          <a:xfrm>
            <a:off x="152400" y="13901"/>
            <a:ext cx="65" cy="276999"/>
          </a:xfrm>
          <a:prstGeom prst="rect">
            <a:avLst/>
          </a:prstGeom>
          <a:solidFill>
            <a:srgbClr val="FFFFFF"/>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Open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6"/>
          <p:cNvPicPr preferRelativeResize="0"/>
          <p:nvPr/>
        </p:nvPicPr>
        <p:blipFill rotWithShape="1">
          <a:blip r:embed="rId3">
            <a:alphaModFix/>
          </a:blip>
          <a:srcRect b="0" l="0" r="0" t="0"/>
          <a:stretch/>
        </p:blipFill>
        <p:spPr>
          <a:xfrm>
            <a:off x="1976283" y="750401"/>
            <a:ext cx="7747819" cy="5357198"/>
          </a:xfrm>
          <a:prstGeom prst="rect">
            <a:avLst/>
          </a:prstGeom>
          <a:noFill/>
          <a:ln>
            <a:noFill/>
          </a:ln>
        </p:spPr>
      </p:pic>
      <p:sp>
        <p:nvSpPr>
          <p:cNvPr id="120" name="Google Shape;120;p16"/>
          <p:cNvSpPr/>
          <p:nvPr/>
        </p:nvSpPr>
        <p:spPr>
          <a:xfrm>
            <a:off x="3106994" y="324465"/>
            <a:ext cx="2241754" cy="2025445"/>
          </a:xfrm>
          <a:prstGeom prst="ellipse">
            <a:avLst/>
          </a:prstGeom>
          <a:solidFill>
            <a:srgbClr val="58319A">
              <a:alpha val="48627"/>
            </a:srgbClr>
          </a:solidFill>
          <a:ln cap="flat" cmpd="sng" w="12700">
            <a:solidFill>
              <a:srgbClr val="8F39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pic>
        <p:nvPicPr>
          <p:cNvPr id="741" name="Google Shape;741;p52"/>
          <p:cNvPicPr preferRelativeResize="0"/>
          <p:nvPr/>
        </p:nvPicPr>
        <p:blipFill rotWithShape="1">
          <a:blip r:embed="rId3">
            <a:alphaModFix/>
          </a:blip>
          <a:srcRect b="0" l="0" r="0" t="0"/>
          <a:stretch/>
        </p:blipFill>
        <p:spPr>
          <a:xfrm>
            <a:off x="2544417" y="521292"/>
            <a:ext cx="7739890" cy="633670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pic>
        <p:nvPicPr>
          <p:cNvPr id="746" name="Google Shape;746;p53"/>
          <p:cNvPicPr preferRelativeResize="0"/>
          <p:nvPr/>
        </p:nvPicPr>
        <p:blipFill rotWithShape="1">
          <a:blip r:embed="rId3">
            <a:alphaModFix/>
          </a:blip>
          <a:srcRect b="0" l="0" r="0" t="0"/>
          <a:stretch/>
        </p:blipFill>
        <p:spPr>
          <a:xfrm>
            <a:off x="1643270" y="169404"/>
            <a:ext cx="9136873" cy="668859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pic>
        <p:nvPicPr>
          <p:cNvPr id="751" name="Google Shape;751;p54"/>
          <p:cNvPicPr preferRelativeResize="0"/>
          <p:nvPr/>
        </p:nvPicPr>
        <p:blipFill rotWithShape="1">
          <a:blip r:embed="rId3">
            <a:alphaModFix/>
          </a:blip>
          <a:srcRect b="0" l="0" r="0" t="0"/>
          <a:stretch/>
        </p:blipFill>
        <p:spPr>
          <a:xfrm>
            <a:off x="1669774" y="253664"/>
            <a:ext cx="9206044" cy="660433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Kaynaklar</a:t>
            </a:r>
            <a:endParaRPr/>
          </a:p>
        </p:txBody>
      </p:sp>
      <p:sp>
        <p:nvSpPr>
          <p:cNvPr id="757" name="Google Shape;757;p5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400"/>
              <a:buChar char="+"/>
            </a:pPr>
            <a:r>
              <a:rPr lang="en-US" sz="2400" u="sng">
                <a:solidFill>
                  <a:schemeClr val="hlink"/>
                </a:solidFill>
                <a:hlinkClick r:id="rId3"/>
              </a:rPr>
              <a:t>https://www.jamasoftware.com/requirements-management-guide</a:t>
            </a:r>
            <a:endParaRPr sz="2400"/>
          </a:p>
          <a:p>
            <a:pPr indent="-228600" lvl="0" marL="228600" rtl="0" algn="just">
              <a:lnSpc>
                <a:spcPct val="90000"/>
              </a:lnSpc>
              <a:spcBef>
                <a:spcPts val="1000"/>
              </a:spcBef>
              <a:spcAft>
                <a:spcPts val="0"/>
              </a:spcAft>
              <a:buSzPts val="2400"/>
              <a:buChar char="+"/>
            </a:pPr>
            <a:r>
              <a:rPr lang="en-US" sz="2400"/>
              <a:t>https://www.youtube.com/watch?v=PtJmjPkrSUE&amp;ab_channel=TECHIN5MINUTES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6" name="Google Shape;126;p17"/>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7" name="Google Shape;127;p17"/>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İster  (Gereksinim) Nedir?</a:t>
            </a:r>
            <a:endParaRPr/>
          </a:p>
        </p:txBody>
      </p:sp>
      <p:grpSp>
        <p:nvGrpSpPr>
          <p:cNvPr id="128" name="Google Shape;128;p17"/>
          <p:cNvGrpSpPr/>
          <p:nvPr/>
        </p:nvGrpSpPr>
        <p:grpSpPr>
          <a:xfrm>
            <a:off x="2364188" y="15258"/>
            <a:ext cx="2684345" cy="2216818"/>
            <a:chOff x="2364188" y="15258"/>
            <a:chExt cx="2684345" cy="2216818"/>
          </a:xfrm>
        </p:grpSpPr>
        <p:sp>
          <p:nvSpPr>
            <p:cNvPr id="129" name="Google Shape;129;p17"/>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0" name="Google Shape;130;p17"/>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1" name="Google Shape;131;p17"/>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132" name="Google Shape;132;p17"/>
          <p:cNvGrpSpPr/>
          <p:nvPr/>
        </p:nvGrpSpPr>
        <p:grpSpPr>
          <a:xfrm>
            <a:off x="4031226" y="526398"/>
            <a:ext cx="7703573" cy="5829785"/>
            <a:chOff x="0" y="152771"/>
            <a:chExt cx="7703573" cy="5829785"/>
          </a:xfrm>
        </p:grpSpPr>
        <p:sp>
          <p:nvSpPr>
            <p:cNvPr id="133" name="Google Shape;133;p17"/>
            <p:cNvSpPr/>
            <p:nvPr/>
          </p:nvSpPr>
          <p:spPr>
            <a:xfrm>
              <a:off x="0" y="152771"/>
              <a:ext cx="7703573" cy="1425046"/>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7"/>
            <p:cNvSpPr txBox="1"/>
            <p:nvPr/>
          </p:nvSpPr>
          <p:spPr>
            <a:xfrm>
              <a:off x="69565" y="222336"/>
              <a:ext cx="7564443" cy="1285916"/>
            </a:xfrm>
            <a:prstGeom prst="rect">
              <a:avLst/>
            </a:prstGeom>
            <a:noFill/>
            <a:ln>
              <a:noFill/>
            </a:ln>
          </p:spPr>
          <p:txBody>
            <a:bodyPr anchorCtr="0" anchor="ctr" bIns="57150" lIns="57150" spcFirstLastPara="1" rIns="57150" wrap="square" tIns="57150">
              <a:noAutofit/>
            </a:bodyPr>
            <a:lstStyle/>
            <a:p>
              <a:pPr indent="0" lvl="0" marL="0" marR="0" rtl="0" algn="just">
                <a:lnSpc>
                  <a:spcPct val="90000"/>
                </a:lnSpc>
                <a:spcBef>
                  <a:spcPts val="0"/>
                </a:spcBef>
                <a:spcAft>
                  <a:spcPts val="0"/>
                </a:spcAft>
                <a:buClr>
                  <a:schemeClr val="lt1"/>
                </a:buClr>
                <a:buSzPts val="1500"/>
                <a:buFont typeface="Open Sans"/>
                <a:buNone/>
              </a:pPr>
              <a:r>
                <a:rPr b="1" lang="en-US" sz="1500">
                  <a:solidFill>
                    <a:schemeClr val="lt1"/>
                  </a:solidFill>
                  <a:latin typeface="Open Sans"/>
                  <a:ea typeface="Open Sans"/>
                  <a:cs typeface="Open Sans"/>
                  <a:sym typeface="Open Sans"/>
                </a:rPr>
                <a:t>İster (gereksinim):</a:t>
              </a:r>
              <a:r>
                <a:rPr lang="en-US" sz="1500">
                  <a:solidFill>
                    <a:schemeClr val="lt1"/>
                  </a:solidFill>
                  <a:latin typeface="Open Sans"/>
                  <a:ea typeface="Open Sans"/>
                  <a:cs typeface="Open Sans"/>
                  <a:sym typeface="Open Sans"/>
                </a:rPr>
                <a:t> Gerekli olan, istenen veya ihtiyaç duyulan anlamına gelmektedir. Bir sistemin gereksinimleri, o sistem tarafından sağlanan hizmetlerin ve işlevsel kısıtların tanımıdır.</a:t>
              </a:r>
              <a:endParaRPr sz="1500">
                <a:solidFill>
                  <a:schemeClr val="lt1"/>
                </a:solidFill>
                <a:latin typeface="Open Sans"/>
                <a:ea typeface="Open Sans"/>
                <a:cs typeface="Open Sans"/>
                <a:sym typeface="Open Sans"/>
              </a:endParaRPr>
            </a:p>
          </p:txBody>
        </p:sp>
        <p:sp>
          <p:nvSpPr>
            <p:cNvPr id="135" name="Google Shape;135;p17"/>
            <p:cNvSpPr/>
            <p:nvPr/>
          </p:nvSpPr>
          <p:spPr>
            <a:xfrm>
              <a:off x="0" y="1621017"/>
              <a:ext cx="7703573" cy="1425046"/>
            </a:xfrm>
            <a:prstGeom prst="roundRect">
              <a:avLst>
                <a:gd fmla="val 16667" name="adj"/>
              </a:avLst>
            </a:prstGeom>
            <a:solidFill>
              <a:srgbClr val="BB3A7D"/>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txBox="1"/>
            <p:nvPr/>
          </p:nvSpPr>
          <p:spPr>
            <a:xfrm>
              <a:off x="69565" y="1690582"/>
              <a:ext cx="7564443" cy="1285916"/>
            </a:xfrm>
            <a:prstGeom prst="rect">
              <a:avLst/>
            </a:prstGeom>
            <a:noFill/>
            <a:ln>
              <a:noFill/>
            </a:ln>
          </p:spPr>
          <p:txBody>
            <a:bodyPr anchorCtr="0" anchor="ctr" bIns="57150" lIns="57150" spcFirstLastPara="1" rIns="57150" wrap="square" tIns="57150">
              <a:noAutofit/>
            </a:bodyPr>
            <a:lstStyle/>
            <a:p>
              <a:pPr indent="0" lvl="0" marL="0" marR="0" rtl="0" algn="just">
                <a:lnSpc>
                  <a:spcPct val="90000"/>
                </a:lnSpc>
                <a:spcBef>
                  <a:spcPts val="0"/>
                </a:spcBef>
                <a:spcAft>
                  <a:spcPts val="0"/>
                </a:spcAft>
                <a:buClr>
                  <a:schemeClr val="lt1"/>
                </a:buClr>
                <a:buSzPts val="1500"/>
                <a:buFont typeface="Open Sans"/>
                <a:buNone/>
              </a:pPr>
              <a:r>
                <a:rPr lang="en-US" sz="1500">
                  <a:solidFill>
                    <a:schemeClr val="lt1"/>
                  </a:solidFill>
                  <a:latin typeface="Open Sans"/>
                  <a:ea typeface="Open Sans"/>
                  <a:cs typeface="Open Sans"/>
                  <a:sym typeface="Open Sans"/>
                </a:rPr>
                <a:t>İster veya gereksinim, bir yazılım projesinin karşılaması gereken özellik, işlev veya performans kriterleridir. Bir yazılım projesinin başarılı olabilmesi için, geliştiricilerin, müşterilerin veya kullanıcıların belirlediği gereksinimlerin doğru bir şekilde anlaşılması, belgelenmesi ve uygulanması gerekmektedir.</a:t>
              </a:r>
              <a:endParaRPr/>
            </a:p>
          </p:txBody>
        </p:sp>
        <p:sp>
          <p:nvSpPr>
            <p:cNvPr id="137" name="Google Shape;137;p17"/>
            <p:cNvSpPr/>
            <p:nvPr/>
          </p:nvSpPr>
          <p:spPr>
            <a:xfrm>
              <a:off x="0" y="3089263"/>
              <a:ext cx="7703573" cy="1425046"/>
            </a:xfrm>
            <a:prstGeom prst="roundRect">
              <a:avLst>
                <a:gd fmla="val 16667" name="adj"/>
              </a:avLst>
            </a:prstGeom>
            <a:solidFill>
              <a:srgbClr val="C23F9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txBox="1"/>
            <p:nvPr/>
          </p:nvSpPr>
          <p:spPr>
            <a:xfrm>
              <a:off x="69565" y="3158828"/>
              <a:ext cx="7564443" cy="1285916"/>
            </a:xfrm>
            <a:prstGeom prst="rect">
              <a:avLst/>
            </a:prstGeom>
            <a:noFill/>
            <a:ln>
              <a:noFill/>
            </a:ln>
          </p:spPr>
          <p:txBody>
            <a:bodyPr anchorCtr="0" anchor="ctr" bIns="57150" lIns="57150" spcFirstLastPara="1" rIns="57150" wrap="square" tIns="57150">
              <a:noAutofit/>
            </a:bodyPr>
            <a:lstStyle/>
            <a:p>
              <a:pPr indent="0" lvl="0" marL="0" marR="0" rtl="0" algn="just">
                <a:lnSpc>
                  <a:spcPct val="90000"/>
                </a:lnSpc>
                <a:spcBef>
                  <a:spcPts val="0"/>
                </a:spcBef>
                <a:spcAft>
                  <a:spcPts val="0"/>
                </a:spcAft>
                <a:buClr>
                  <a:schemeClr val="lt1"/>
                </a:buClr>
                <a:buSzPts val="1500"/>
                <a:buFont typeface="Open Sans"/>
                <a:buNone/>
              </a:pPr>
              <a:r>
                <a:rPr lang="en-US" sz="1500">
                  <a:solidFill>
                    <a:schemeClr val="lt1"/>
                  </a:solidFill>
                  <a:latin typeface="Open Sans"/>
                  <a:ea typeface="Open Sans"/>
                  <a:cs typeface="Open Sans"/>
                  <a:sym typeface="Open Sans"/>
                </a:rPr>
                <a:t>Yazılım gereksinimleri, bir projenin hedefleri, kısıtlamaları, işlevleri, performans özellikleri ve kullanıcı arayüzü gibi konuları kapsar. Bu gereksinimler, müşteriler, kullanıcılar, iş analistleri, yazılım mühendisleri veya diğer ilgili taraflar tarafından belirlenir.</a:t>
              </a:r>
              <a:endParaRPr/>
            </a:p>
          </p:txBody>
        </p:sp>
        <p:sp>
          <p:nvSpPr>
            <p:cNvPr id="139" name="Google Shape;139;p17"/>
            <p:cNvSpPr/>
            <p:nvPr/>
          </p:nvSpPr>
          <p:spPr>
            <a:xfrm>
              <a:off x="0" y="4557510"/>
              <a:ext cx="7703573" cy="1425046"/>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txBox="1"/>
            <p:nvPr/>
          </p:nvSpPr>
          <p:spPr>
            <a:xfrm>
              <a:off x="69565" y="4627075"/>
              <a:ext cx="7564443" cy="1285916"/>
            </a:xfrm>
            <a:prstGeom prst="rect">
              <a:avLst/>
            </a:prstGeom>
            <a:noFill/>
            <a:ln>
              <a:noFill/>
            </a:ln>
          </p:spPr>
          <p:txBody>
            <a:bodyPr anchorCtr="0" anchor="ctr" bIns="57150" lIns="57150" spcFirstLastPara="1" rIns="57150" wrap="square" tIns="57150">
              <a:noAutofit/>
            </a:bodyPr>
            <a:lstStyle/>
            <a:p>
              <a:pPr indent="0" lvl="0" marL="0" marR="0" rtl="0" algn="just">
                <a:lnSpc>
                  <a:spcPct val="90000"/>
                </a:lnSpc>
                <a:spcBef>
                  <a:spcPts val="0"/>
                </a:spcBef>
                <a:spcAft>
                  <a:spcPts val="0"/>
                </a:spcAft>
                <a:buClr>
                  <a:schemeClr val="lt1"/>
                </a:buClr>
                <a:buSzPts val="1500"/>
                <a:buFont typeface="Open Sans"/>
                <a:buNone/>
              </a:pPr>
              <a:r>
                <a:rPr lang="en-US" sz="1500">
                  <a:solidFill>
                    <a:schemeClr val="lt1"/>
                  </a:solidFill>
                  <a:latin typeface="Open Sans"/>
                  <a:ea typeface="Open Sans"/>
                  <a:cs typeface="Open Sans"/>
                  <a:sym typeface="Open Sans"/>
                </a:rPr>
                <a:t>Yazılım gereksinimleri, genellikle yazılım geliştirme sürecinin erken aşamalarında belirlenir ve daha sonra doğrulanır. Gereksinimler belgelenir ve proje boyunca değişiklikleri yönetmek için izlenir. </a:t>
              </a:r>
              <a:r>
                <a:rPr b="1" i="1" lang="en-US" sz="1500">
                  <a:solidFill>
                    <a:schemeClr val="dk1"/>
                  </a:solidFill>
                  <a:latin typeface="Open Sans"/>
                  <a:ea typeface="Open Sans"/>
                  <a:cs typeface="Open Sans"/>
                  <a:sym typeface="Open Sans"/>
                </a:rPr>
                <a:t>İyi belirlenmiş ve yönetilen yazılım gereksinimleri, projenin başarılı bir şekilde tamamlanmasına yardımcı olur ve müşteri veya kullanıcı memnuniyetini sağlar.</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grpSp>
        <p:nvGrpSpPr>
          <p:cNvPr id="145" name="Google Shape;145;p18"/>
          <p:cNvGrpSpPr/>
          <p:nvPr/>
        </p:nvGrpSpPr>
        <p:grpSpPr>
          <a:xfrm>
            <a:off x="-44951" y="-418135"/>
            <a:ext cx="11929296" cy="6782736"/>
            <a:chOff x="-44951" y="-418135"/>
            <a:chExt cx="11929296" cy="6782736"/>
          </a:xfrm>
        </p:grpSpPr>
        <p:sp>
          <p:nvSpPr>
            <p:cNvPr id="146" name="Google Shape;146;p18"/>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7" name="Google Shape;147;p18"/>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8" name="Google Shape;148;p18"/>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9" name="Google Shape;149;p18"/>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0" name="Google Shape;150;p18"/>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1" name="Google Shape;151;p18"/>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52" name="Google Shape;152;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3" name="Google Shape;153;p18"/>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4" name="Google Shape;154;p18"/>
          <p:cNvSpPr txBox="1"/>
          <p:nvPr>
            <p:ph type="title"/>
          </p:nvPr>
        </p:nvSpPr>
        <p:spPr>
          <a:xfrm>
            <a:off x="457201" y="557189"/>
            <a:ext cx="4549002"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solidFill>
                  <a:schemeClr val="dk1"/>
                </a:solidFill>
                <a:latin typeface="Open Sans"/>
                <a:ea typeface="Open Sans"/>
                <a:cs typeface="Open Sans"/>
                <a:sym typeface="Open Sans"/>
              </a:rPr>
              <a:t>IEEE 729</a:t>
            </a:r>
            <a:endParaRPr/>
          </a:p>
        </p:txBody>
      </p:sp>
      <p:grpSp>
        <p:nvGrpSpPr>
          <p:cNvPr id="155" name="Google Shape;155;p18"/>
          <p:cNvGrpSpPr/>
          <p:nvPr/>
        </p:nvGrpSpPr>
        <p:grpSpPr>
          <a:xfrm>
            <a:off x="2364188" y="15258"/>
            <a:ext cx="2684345" cy="2216818"/>
            <a:chOff x="2364188" y="15258"/>
            <a:chExt cx="2684345" cy="2216818"/>
          </a:xfrm>
        </p:grpSpPr>
        <p:sp>
          <p:nvSpPr>
            <p:cNvPr id="156" name="Google Shape;156;p18"/>
            <p:cNvSpPr/>
            <p:nvPr/>
          </p:nvSpPr>
          <p:spPr>
            <a:xfrm rot="2700000">
              <a:off x="3156361" y="339903"/>
              <a:ext cx="1567527" cy="15675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7" name="Google Shape;157;p18"/>
            <p:cNvSpPr/>
            <p:nvPr/>
          </p:nvSpPr>
          <p:spPr>
            <a:xfrm rot="10800000">
              <a:off x="2613508" y="1824184"/>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8" name="Google Shape;158;p18"/>
            <p:cNvSpPr/>
            <p:nvPr/>
          </p:nvSpPr>
          <p:spPr>
            <a:xfrm rot="10800000">
              <a:off x="2364188" y="914400"/>
              <a:ext cx="348801" cy="34880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159" name="Google Shape;159;p18"/>
          <p:cNvGrpSpPr/>
          <p:nvPr/>
        </p:nvGrpSpPr>
        <p:grpSpPr>
          <a:xfrm>
            <a:off x="3264310" y="1053312"/>
            <a:ext cx="8089489" cy="4155480"/>
            <a:chOff x="0" y="496123"/>
            <a:chExt cx="8089489" cy="4155480"/>
          </a:xfrm>
        </p:grpSpPr>
        <p:sp>
          <p:nvSpPr>
            <p:cNvPr id="160" name="Google Shape;160;p18"/>
            <p:cNvSpPr/>
            <p:nvPr/>
          </p:nvSpPr>
          <p:spPr>
            <a:xfrm>
              <a:off x="0" y="496123"/>
              <a:ext cx="8089489" cy="1352520"/>
            </a:xfrm>
            <a:prstGeom prst="roundRect">
              <a:avLst>
                <a:gd fmla="val 16667" name="adj"/>
              </a:avLst>
            </a:prstGeom>
            <a:solidFill>
              <a:srgbClr val="B3366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txBox="1"/>
            <p:nvPr/>
          </p:nvSpPr>
          <p:spPr>
            <a:xfrm>
              <a:off x="66025" y="562148"/>
              <a:ext cx="7957439" cy="1220470"/>
            </a:xfrm>
            <a:prstGeom prst="rect">
              <a:avLst/>
            </a:prstGeom>
            <a:noFill/>
            <a:ln>
              <a:noFill/>
            </a:ln>
          </p:spPr>
          <p:txBody>
            <a:bodyPr anchorCtr="0" anchor="ctr" bIns="64750" lIns="64750" spcFirstLastPara="1" rIns="64750" wrap="square" tIns="64750">
              <a:noAutofit/>
            </a:bodyPr>
            <a:lstStyle/>
            <a:p>
              <a:pPr indent="0" lvl="0" marL="0" marR="0" rtl="0" algn="just">
                <a:lnSpc>
                  <a:spcPct val="90000"/>
                </a:lnSpc>
                <a:spcBef>
                  <a:spcPts val="0"/>
                </a:spcBef>
                <a:spcAft>
                  <a:spcPts val="0"/>
                </a:spcAft>
                <a:buClr>
                  <a:schemeClr val="lt1"/>
                </a:buClr>
                <a:buSzPts val="1700"/>
                <a:buFont typeface="Open Sans"/>
                <a:buNone/>
              </a:pPr>
              <a:r>
                <a:rPr b="0" i="0" lang="en-US" sz="1700">
                  <a:solidFill>
                    <a:schemeClr val="lt1"/>
                  </a:solidFill>
                  <a:latin typeface="Open Sans"/>
                  <a:ea typeface="Open Sans"/>
                  <a:cs typeface="Open Sans"/>
                  <a:sym typeface="Open Sans"/>
                </a:rPr>
                <a:t>IEEE 729, "Standards for Software Verification and Validation Plans" olarak adlandırılan yazılım doğrulama ve doğrulama planları için standartlar belirleyen bir IEEE standardıdır. Bu standart, yazılım doğrulama ve doğrulama faaliyetlerinin gerçekleştirilmesi ve yönetilmesi için bir çerçeve sunar.</a:t>
              </a:r>
              <a:endParaRPr sz="1700">
                <a:solidFill>
                  <a:schemeClr val="lt1"/>
                </a:solidFill>
                <a:latin typeface="Open Sans"/>
                <a:ea typeface="Open Sans"/>
                <a:cs typeface="Open Sans"/>
                <a:sym typeface="Open Sans"/>
              </a:endParaRPr>
            </a:p>
          </p:txBody>
        </p:sp>
        <p:sp>
          <p:nvSpPr>
            <p:cNvPr id="162" name="Google Shape;162;p18"/>
            <p:cNvSpPr/>
            <p:nvPr/>
          </p:nvSpPr>
          <p:spPr>
            <a:xfrm>
              <a:off x="0" y="1897603"/>
              <a:ext cx="8089489" cy="1352520"/>
            </a:xfrm>
            <a:prstGeom prst="roundRect">
              <a:avLst>
                <a:gd fmla="val 16667" name="adj"/>
              </a:avLst>
            </a:prstGeom>
            <a:solidFill>
              <a:srgbClr val="BF3C8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txBox="1"/>
            <p:nvPr/>
          </p:nvSpPr>
          <p:spPr>
            <a:xfrm>
              <a:off x="66025" y="1963628"/>
              <a:ext cx="7957439" cy="1220470"/>
            </a:xfrm>
            <a:prstGeom prst="rect">
              <a:avLst/>
            </a:prstGeom>
            <a:noFill/>
            <a:ln>
              <a:noFill/>
            </a:ln>
          </p:spPr>
          <p:txBody>
            <a:bodyPr anchorCtr="0" anchor="ctr" bIns="64750" lIns="64750" spcFirstLastPara="1" rIns="64750" wrap="square" tIns="64750">
              <a:noAutofit/>
            </a:bodyPr>
            <a:lstStyle/>
            <a:p>
              <a:pPr indent="0" lvl="0" marL="0" marR="0" rtl="0" algn="just">
                <a:lnSpc>
                  <a:spcPct val="90000"/>
                </a:lnSpc>
                <a:spcBef>
                  <a:spcPts val="0"/>
                </a:spcBef>
                <a:spcAft>
                  <a:spcPts val="0"/>
                </a:spcAft>
                <a:buClr>
                  <a:schemeClr val="lt1"/>
                </a:buClr>
                <a:buSzPts val="1700"/>
                <a:buFont typeface="Open Sans"/>
                <a:buNone/>
              </a:pPr>
              <a:r>
                <a:rPr b="0" i="0" lang="en-US" sz="1700">
                  <a:solidFill>
                    <a:schemeClr val="lt1"/>
                  </a:solidFill>
                  <a:latin typeface="Open Sans"/>
                  <a:ea typeface="Open Sans"/>
                  <a:cs typeface="Open Sans"/>
                  <a:sym typeface="Open Sans"/>
                </a:rPr>
                <a:t>IEEE 729 standardı, yazılım doğrulama ve doğrulama planlarının hazırlanmasına yönelik rehberlik sağlar ve bu planların amaçları, kapsamı, hedefleri, yöntemleri, süreçleri ve kaynakları açıklar. Ayrıca, yazılım doğrulama ve doğrulama planlarının içeriği ve yapısı hakkında bilgi verir.</a:t>
              </a:r>
              <a:endParaRPr sz="1700">
                <a:solidFill>
                  <a:schemeClr val="lt1"/>
                </a:solidFill>
                <a:latin typeface="Open Sans"/>
                <a:ea typeface="Open Sans"/>
                <a:cs typeface="Open Sans"/>
                <a:sym typeface="Open Sans"/>
              </a:endParaRPr>
            </a:p>
          </p:txBody>
        </p:sp>
        <p:sp>
          <p:nvSpPr>
            <p:cNvPr id="164" name="Google Shape;164;p18"/>
            <p:cNvSpPr/>
            <p:nvPr/>
          </p:nvSpPr>
          <p:spPr>
            <a:xfrm>
              <a:off x="0" y="3299083"/>
              <a:ext cx="8089489" cy="1352520"/>
            </a:xfrm>
            <a:prstGeom prst="roundRect">
              <a:avLst>
                <a:gd fmla="val 16667" name="adj"/>
              </a:avLst>
            </a:prstGeom>
            <a:solidFill>
              <a:srgbClr val="C548AB"/>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txBox="1"/>
            <p:nvPr/>
          </p:nvSpPr>
          <p:spPr>
            <a:xfrm>
              <a:off x="66025" y="3365108"/>
              <a:ext cx="7957439" cy="1220470"/>
            </a:xfrm>
            <a:prstGeom prst="rect">
              <a:avLst/>
            </a:prstGeom>
            <a:noFill/>
            <a:ln>
              <a:noFill/>
            </a:ln>
          </p:spPr>
          <p:txBody>
            <a:bodyPr anchorCtr="0" anchor="ctr" bIns="64750" lIns="64750" spcFirstLastPara="1" rIns="64750" wrap="square" tIns="64750">
              <a:noAutofit/>
            </a:bodyPr>
            <a:lstStyle/>
            <a:p>
              <a:pPr indent="0" lvl="0" marL="0" marR="0" rtl="0" algn="just">
                <a:lnSpc>
                  <a:spcPct val="90000"/>
                </a:lnSpc>
                <a:spcBef>
                  <a:spcPts val="0"/>
                </a:spcBef>
                <a:spcAft>
                  <a:spcPts val="0"/>
                </a:spcAft>
                <a:buClr>
                  <a:schemeClr val="lt1"/>
                </a:buClr>
                <a:buSzPts val="1700"/>
                <a:buFont typeface="Open Sans"/>
                <a:buNone/>
              </a:pPr>
              <a:r>
                <a:rPr b="0" i="0" lang="en-US" sz="1700">
                  <a:solidFill>
                    <a:schemeClr val="lt1"/>
                  </a:solidFill>
                  <a:latin typeface="Open Sans"/>
                  <a:ea typeface="Open Sans"/>
                  <a:cs typeface="Open Sans"/>
                  <a:sym typeface="Open Sans"/>
                </a:rPr>
                <a:t>IEEE 729 standartı, yazılım doğrulama ve doğrulama planlarının hazırlanması ve yönetilmesi için temel bir çerçeve sunar. Bu standart, yazılım geliştirme sürecinde yazılım kalitesini artırmaya yardımcı olur ve yazılımın doğruluğunu, güvenilirliğini ve performansını sağlamak için önemlidir.</a:t>
              </a:r>
              <a:endParaRPr sz="1700">
                <a:solidFill>
                  <a:schemeClr val="lt1"/>
                </a:solidFill>
                <a:latin typeface="Open Sans"/>
                <a:ea typeface="Open Sans"/>
                <a:cs typeface="Open Sans"/>
                <a:sym typeface="Open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grpSp>
        <p:nvGrpSpPr>
          <p:cNvPr id="170" name="Google Shape;170;p19"/>
          <p:cNvGrpSpPr/>
          <p:nvPr/>
        </p:nvGrpSpPr>
        <p:grpSpPr>
          <a:xfrm>
            <a:off x="-44951" y="-418135"/>
            <a:ext cx="11929296" cy="6782736"/>
            <a:chOff x="-44951" y="-418135"/>
            <a:chExt cx="11929296" cy="6782736"/>
          </a:xfrm>
        </p:grpSpPr>
        <p:sp>
          <p:nvSpPr>
            <p:cNvPr id="171" name="Google Shape;171;p19"/>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2" name="Google Shape;172;p19"/>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3" name="Google Shape;173;p19"/>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4" name="Google Shape;174;p19"/>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5" name="Google Shape;175;p19"/>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6" name="Google Shape;176;p19"/>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77" name="Google Shape;177;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8" name="Google Shape;178;p19"/>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9" name="Google Shape;179;p19"/>
          <p:cNvSpPr txBox="1"/>
          <p:nvPr>
            <p:ph type="title"/>
          </p:nvPr>
        </p:nvSpPr>
        <p:spPr>
          <a:xfrm>
            <a:off x="457201" y="557189"/>
            <a:ext cx="3276599"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3600"/>
              <a:buFont typeface="Open Sans"/>
              <a:buNone/>
            </a:pPr>
            <a:r>
              <a:rPr lang="en-US" sz="3600">
                <a:solidFill>
                  <a:schemeClr val="accent5"/>
                </a:solidFill>
                <a:latin typeface="Open Sans"/>
                <a:ea typeface="Open Sans"/>
                <a:cs typeface="Open Sans"/>
                <a:sym typeface="Open Sans"/>
              </a:rPr>
              <a:t>İster Mühendisliği</a:t>
            </a:r>
            <a:endParaRPr sz="3600">
              <a:solidFill>
                <a:schemeClr val="accent5"/>
              </a:solidFill>
              <a:latin typeface="Open Sans"/>
              <a:ea typeface="Open Sans"/>
              <a:cs typeface="Open Sans"/>
              <a:sym typeface="Open Sans"/>
            </a:endParaRPr>
          </a:p>
        </p:txBody>
      </p:sp>
      <p:grpSp>
        <p:nvGrpSpPr>
          <p:cNvPr id="180" name="Google Shape;180;p19"/>
          <p:cNvGrpSpPr/>
          <p:nvPr/>
        </p:nvGrpSpPr>
        <p:grpSpPr>
          <a:xfrm>
            <a:off x="471823" y="446104"/>
            <a:ext cx="2564634" cy="1643623"/>
            <a:chOff x="471823" y="446104"/>
            <a:chExt cx="2564634" cy="1643623"/>
          </a:xfrm>
        </p:grpSpPr>
        <p:sp>
          <p:nvSpPr>
            <p:cNvPr id="181" name="Google Shape;181;p19"/>
            <p:cNvSpPr/>
            <p:nvPr/>
          </p:nvSpPr>
          <p:spPr>
            <a:xfrm rot="2700000">
              <a:off x="1810535" y="863805"/>
              <a:ext cx="1015587" cy="10155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2" name="Google Shape;182;p19"/>
            <p:cNvSpPr/>
            <p:nvPr/>
          </p:nvSpPr>
          <p:spPr>
            <a:xfrm rot="10800000">
              <a:off x="1233824" y="1752600"/>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83" name="Google Shape;183;p19"/>
            <p:cNvSpPr/>
            <p:nvPr/>
          </p:nvSpPr>
          <p:spPr>
            <a:xfrm rot="10800000">
              <a:off x="471823" y="446104"/>
              <a:ext cx="762000" cy="76200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184" name="Google Shape;184;p19"/>
          <p:cNvGrpSpPr/>
          <p:nvPr/>
        </p:nvGrpSpPr>
        <p:grpSpPr>
          <a:xfrm>
            <a:off x="4038600" y="767846"/>
            <a:ext cx="7846605" cy="5299201"/>
            <a:chOff x="0" y="463046"/>
            <a:chExt cx="7846605" cy="5299201"/>
          </a:xfrm>
        </p:grpSpPr>
        <p:sp>
          <p:nvSpPr>
            <p:cNvPr id="185" name="Google Shape;185;p19"/>
            <p:cNvSpPr/>
            <p:nvPr/>
          </p:nvSpPr>
          <p:spPr>
            <a:xfrm>
              <a:off x="0" y="463046"/>
              <a:ext cx="7846605" cy="2620800"/>
            </a:xfrm>
            <a:prstGeom prst="roundRect">
              <a:avLst>
                <a:gd fmla="val 16667" name="adj"/>
              </a:avLst>
            </a:prstGeom>
            <a:solidFill>
              <a:srgbClr val="7749C5">
                <a:alpha val="8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txBox="1"/>
            <p:nvPr/>
          </p:nvSpPr>
          <p:spPr>
            <a:xfrm>
              <a:off x="127937" y="590983"/>
              <a:ext cx="7590731" cy="2364926"/>
            </a:xfrm>
            <a:prstGeom prst="rect">
              <a:avLst/>
            </a:prstGeom>
            <a:noFill/>
            <a:ln>
              <a:noFill/>
            </a:ln>
          </p:spPr>
          <p:txBody>
            <a:bodyPr anchorCtr="0" anchor="ctr" bIns="76200" lIns="76200" spcFirstLastPara="1" rIns="76200" wrap="square" tIns="76200">
              <a:noAutofit/>
            </a:bodyPr>
            <a:lstStyle/>
            <a:p>
              <a:pPr indent="0" lvl="0" marL="0" marR="0" rtl="0" algn="just">
                <a:lnSpc>
                  <a:spcPct val="90000"/>
                </a:lnSpc>
                <a:spcBef>
                  <a:spcPts val="0"/>
                </a:spcBef>
                <a:spcAft>
                  <a:spcPts val="0"/>
                </a:spcAft>
                <a:buClr>
                  <a:schemeClr val="lt1"/>
                </a:buClr>
                <a:buSzPts val="2000"/>
                <a:buFont typeface="Open Sans"/>
                <a:buNone/>
              </a:pPr>
              <a:r>
                <a:rPr lang="en-US" sz="2000">
                  <a:solidFill>
                    <a:schemeClr val="lt1"/>
                  </a:solidFill>
                  <a:latin typeface="Open Sans"/>
                  <a:ea typeface="Open Sans"/>
                  <a:cs typeface="Open Sans"/>
                  <a:sym typeface="Open Sans"/>
                </a:rPr>
                <a:t>İster mühendisi, yazılım projesinin gereksinimlerinin doğru bir şekilde belirlenmesi, analizi, belgelenmesi, doğrulanması ve yönetilmesinde sorumlu olan kişidir. Bu pozisyon, bir yazılım projesinin başarılı bir şekilde tamamlanması için önemlidir, çünkü gereksinimlerin doğru belirlenmesi ve yönetilmesi, yazılımın kalitesini, uygunluğunu, güvenilirliğini ve performansını artırır.</a:t>
              </a:r>
              <a:endParaRPr/>
            </a:p>
          </p:txBody>
        </p:sp>
        <p:sp>
          <p:nvSpPr>
            <p:cNvPr id="187" name="Google Shape;187;p19"/>
            <p:cNvSpPr/>
            <p:nvPr/>
          </p:nvSpPr>
          <p:spPr>
            <a:xfrm>
              <a:off x="0" y="3141447"/>
              <a:ext cx="7846605" cy="2620800"/>
            </a:xfrm>
            <a:prstGeom prst="roundRect">
              <a:avLst>
                <a:gd fmla="val 16667" name="adj"/>
              </a:avLst>
            </a:prstGeom>
            <a:solidFill>
              <a:srgbClr val="7749C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txBox="1"/>
            <p:nvPr/>
          </p:nvSpPr>
          <p:spPr>
            <a:xfrm>
              <a:off x="127937" y="3269384"/>
              <a:ext cx="7590731" cy="2364926"/>
            </a:xfrm>
            <a:prstGeom prst="rect">
              <a:avLst/>
            </a:prstGeom>
            <a:noFill/>
            <a:ln>
              <a:noFill/>
            </a:ln>
          </p:spPr>
          <p:txBody>
            <a:bodyPr anchorCtr="0" anchor="ctr" bIns="76200" lIns="76200" spcFirstLastPara="1" rIns="76200" wrap="square" tIns="76200">
              <a:noAutofit/>
            </a:bodyPr>
            <a:lstStyle/>
            <a:p>
              <a:pPr indent="0" lvl="0" marL="0" marR="0" rtl="0" algn="just">
                <a:lnSpc>
                  <a:spcPct val="90000"/>
                </a:lnSpc>
                <a:spcBef>
                  <a:spcPts val="0"/>
                </a:spcBef>
                <a:spcAft>
                  <a:spcPts val="0"/>
                </a:spcAft>
                <a:buClr>
                  <a:schemeClr val="lt1"/>
                </a:buClr>
                <a:buSzPts val="2000"/>
                <a:buFont typeface="Open Sans"/>
                <a:buNone/>
              </a:pPr>
              <a:r>
                <a:rPr lang="en-US" sz="2000">
                  <a:solidFill>
                    <a:schemeClr val="lt1"/>
                  </a:solidFill>
                  <a:latin typeface="Open Sans"/>
                  <a:ea typeface="Open Sans"/>
                  <a:cs typeface="Open Sans"/>
                  <a:sym typeface="Open Sans"/>
                </a:rPr>
                <a:t>İster mühendisi, müşterilerle etkileşim kurar, gereksinimleri </a:t>
              </a:r>
              <a:r>
                <a:rPr b="1" lang="en-US" sz="2000">
                  <a:solidFill>
                    <a:schemeClr val="dk1"/>
                  </a:solidFill>
                  <a:latin typeface="Open Sans"/>
                  <a:ea typeface="Open Sans"/>
                  <a:cs typeface="Open Sans"/>
                  <a:sym typeface="Open Sans"/>
                </a:rPr>
                <a:t>analiz</a:t>
              </a:r>
              <a:r>
                <a:rPr lang="en-US" sz="2000">
                  <a:solidFill>
                    <a:schemeClr val="lt1"/>
                  </a:solidFill>
                  <a:latin typeface="Open Sans"/>
                  <a:ea typeface="Open Sans"/>
                  <a:cs typeface="Open Sans"/>
                  <a:sym typeface="Open Sans"/>
                </a:rPr>
                <a:t> eder, gereksinimleri </a:t>
              </a:r>
              <a:r>
                <a:rPr b="1" lang="en-US" sz="2000">
                  <a:solidFill>
                    <a:schemeClr val="dk1"/>
                  </a:solidFill>
                  <a:latin typeface="Open Sans"/>
                  <a:ea typeface="Open Sans"/>
                  <a:cs typeface="Open Sans"/>
                  <a:sym typeface="Open Sans"/>
                </a:rPr>
                <a:t>belgeler</a:t>
              </a:r>
              <a:r>
                <a:rPr lang="en-US" sz="2000">
                  <a:solidFill>
                    <a:schemeClr val="lt1"/>
                  </a:solidFill>
                  <a:latin typeface="Open Sans"/>
                  <a:ea typeface="Open Sans"/>
                  <a:cs typeface="Open Sans"/>
                  <a:sym typeface="Open Sans"/>
                </a:rPr>
                <a:t> ve gereksinimlerin doğruluğunu </a:t>
              </a:r>
              <a:r>
                <a:rPr b="1" lang="en-US" sz="2000">
                  <a:solidFill>
                    <a:schemeClr val="dk1"/>
                  </a:solidFill>
                  <a:latin typeface="Open Sans"/>
                  <a:ea typeface="Open Sans"/>
                  <a:cs typeface="Open Sans"/>
                  <a:sym typeface="Open Sans"/>
                </a:rPr>
                <a:t>doğrular. </a:t>
              </a:r>
              <a:r>
                <a:rPr lang="en-US" sz="2000">
                  <a:solidFill>
                    <a:schemeClr val="lt1"/>
                  </a:solidFill>
                  <a:latin typeface="Open Sans"/>
                  <a:ea typeface="Open Sans"/>
                  <a:cs typeface="Open Sans"/>
                  <a:sym typeface="Open Sans"/>
                </a:rPr>
                <a:t>Bunun için, müşteri gereksinimlerini doğru bir şekilde anlamak için müşterilerle </a:t>
              </a:r>
              <a:r>
                <a:rPr b="1" lang="en-US" sz="2000">
                  <a:solidFill>
                    <a:schemeClr val="dk1"/>
                  </a:solidFill>
                  <a:latin typeface="Open Sans"/>
                  <a:ea typeface="Open Sans"/>
                  <a:cs typeface="Open Sans"/>
                  <a:sym typeface="Open Sans"/>
                </a:rPr>
                <a:t>etkileşim</a:t>
              </a:r>
              <a:r>
                <a:rPr lang="en-US" sz="2000">
                  <a:solidFill>
                    <a:schemeClr val="lt1"/>
                  </a:solidFill>
                  <a:latin typeface="Open Sans"/>
                  <a:ea typeface="Open Sans"/>
                  <a:cs typeface="Open Sans"/>
                  <a:sym typeface="Open Sans"/>
                </a:rPr>
                <a:t> kurar, gereksinimleri analiz eder, öncelikleri belirler, gereksinimleri </a:t>
              </a:r>
              <a:r>
                <a:rPr b="1" lang="en-US" sz="2000">
                  <a:solidFill>
                    <a:schemeClr val="dk1"/>
                  </a:solidFill>
                  <a:latin typeface="Open Sans"/>
                  <a:ea typeface="Open Sans"/>
                  <a:cs typeface="Open Sans"/>
                  <a:sym typeface="Open Sans"/>
                </a:rPr>
                <a:t>belgeleyerek</a:t>
              </a:r>
              <a:r>
                <a:rPr lang="en-US" sz="2000">
                  <a:solidFill>
                    <a:schemeClr val="lt1"/>
                  </a:solidFill>
                  <a:latin typeface="Open Sans"/>
                  <a:ea typeface="Open Sans"/>
                  <a:cs typeface="Open Sans"/>
                  <a:sym typeface="Open Sans"/>
                </a:rPr>
                <a:t> yazılım geliştirme ekibiyle paylaşır ve gereksinimlerin doğruluğunu doğrulamak için testler yapar.</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2" name="Shape 192"/>
        <p:cNvGrpSpPr/>
        <p:nvPr/>
      </p:nvGrpSpPr>
      <p:grpSpPr>
        <a:xfrm>
          <a:off x="0" y="0"/>
          <a:ext cx="0" cy="0"/>
          <a:chOff x="0" y="0"/>
          <a:chExt cx="0" cy="0"/>
        </a:xfrm>
      </p:grpSpPr>
      <p:grpSp>
        <p:nvGrpSpPr>
          <p:cNvPr id="193" name="Google Shape;193;p20"/>
          <p:cNvGrpSpPr/>
          <p:nvPr/>
        </p:nvGrpSpPr>
        <p:grpSpPr>
          <a:xfrm>
            <a:off x="-44951" y="-418135"/>
            <a:ext cx="11929296" cy="6782736"/>
            <a:chOff x="-44951" y="-418135"/>
            <a:chExt cx="11929296" cy="6782736"/>
          </a:xfrm>
        </p:grpSpPr>
        <p:sp>
          <p:nvSpPr>
            <p:cNvPr id="194" name="Google Shape;194;p20"/>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5" name="Google Shape;195;p20"/>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6" name="Google Shape;196;p20"/>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7" name="Google Shape;197;p20"/>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8" name="Google Shape;198;p20"/>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9" name="Google Shape;199;p20"/>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200" name="Google Shape;200;p2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1" name="Google Shape;201;p20"/>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2" name="Google Shape;202;p20"/>
          <p:cNvSpPr txBox="1"/>
          <p:nvPr>
            <p:ph type="title"/>
          </p:nvPr>
        </p:nvSpPr>
        <p:spPr>
          <a:xfrm>
            <a:off x="457201" y="557189"/>
            <a:ext cx="3276599" cy="574361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5"/>
              </a:buClr>
              <a:buSzPts val="3600"/>
              <a:buFont typeface="Open Sans"/>
              <a:buNone/>
            </a:pPr>
            <a:r>
              <a:rPr lang="en-US" sz="3600">
                <a:solidFill>
                  <a:schemeClr val="accent5"/>
                </a:solidFill>
                <a:latin typeface="Open Sans"/>
                <a:ea typeface="Open Sans"/>
                <a:cs typeface="Open Sans"/>
                <a:sym typeface="Open Sans"/>
              </a:rPr>
              <a:t>İster Mühendisliği</a:t>
            </a:r>
            <a:endParaRPr sz="3600">
              <a:solidFill>
                <a:schemeClr val="accent5"/>
              </a:solidFill>
              <a:latin typeface="Open Sans"/>
              <a:ea typeface="Open Sans"/>
              <a:cs typeface="Open Sans"/>
              <a:sym typeface="Open Sans"/>
            </a:endParaRPr>
          </a:p>
        </p:txBody>
      </p:sp>
      <p:grpSp>
        <p:nvGrpSpPr>
          <p:cNvPr id="203" name="Google Shape;203;p20"/>
          <p:cNvGrpSpPr/>
          <p:nvPr/>
        </p:nvGrpSpPr>
        <p:grpSpPr>
          <a:xfrm>
            <a:off x="471823" y="446104"/>
            <a:ext cx="2564634" cy="1643623"/>
            <a:chOff x="471823" y="446104"/>
            <a:chExt cx="2564634" cy="1643623"/>
          </a:xfrm>
        </p:grpSpPr>
        <p:sp>
          <p:nvSpPr>
            <p:cNvPr id="204" name="Google Shape;204;p20"/>
            <p:cNvSpPr/>
            <p:nvPr/>
          </p:nvSpPr>
          <p:spPr>
            <a:xfrm rot="2700000">
              <a:off x="1810535" y="863805"/>
              <a:ext cx="1015587" cy="10155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5" name="Google Shape;205;p20"/>
            <p:cNvSpPr/>
            <p:nvPr/>
          </p:nvSpPr>
          <p:spPr>
            <a:xfrm rot="10800000">
              <a:off x="1233824" y="1752600"/>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06" name="Google Shape;206;p20"/>
            <p:cNvSpPr/>
            <p:nvPr/>
          </p:nvSpPr>
          <p:spPr>
            <a:xfrm rot="10800000">
              <a:off x="471823" y="446104"/>
              <a:ext cx="762000" cy="76200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207" name="Google Shape;207;p20"/>
          <p:cNvGrpSpPr/>
          <p:nvPr/>
        </p:nvGrpSpPr>
        <p:grpSpPr>
          <a:xfrm>
            <a:off x="4038600" y="502886"/>
            <a:ext cx="7846605" cy="5829121"/>
            <a:chOff x="0" y="198086"/>
            <a:chExt cx="7846605" cy="5829121"/>
          </a:xfrm>
        </p:grpSpPr>
        <p:sp>
          <p:nvSpPr>
            <p:cNvPr id="208" name="Google Shape;208;p20"/>
            <p:cNvSpPr/>
            <p:nvPr/>
          </p:nvSpPr>
          <p:spPr>
            <a:xfrm>
              <a:off x="0" y="198086"/>
              <a:ext cx="7846605" cy="2882880"/>
            </a:xfrm>
            <a:prstGeom prst="roundRect">
              <a:avLst>
                <a:gd fmla="val 16667" name="adj"/>
              </a:avLst>
            </a:prstGeom>
            <a:solidFill>
              <a:srgbClr val="7749C5">
                <a:alpha val="8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txBox="1"/>
            <p:nvPr/>
          </p:nvSpPr>
          <p:spPr>
            <a:xfrm>
              <a:off x="140731" y="338817"/>
              <a:ext cx="7565143" cy="2601418"/>
            </a:xfrm>
            <a:prstGeom prst="rect">
              <a:avLst/>
            </a:prstGeom>
            <a:noFill/>
            <a:ln>
              <a:noFill/>
            </a:ln>
          </p:spPr>
          <p:txBody>
            <a:bodyPr anchorCtr="0" anchor="ctr" bIns="83800" lIns="83800" spcFirstLastPara="1" rIns="83800" wrap="square" tIns="83800">
              <a:noAutofit/>
            </a:bodyPr>
            <a:lstStyle/>
            <a:p>
              <a:pPr indent="0" lvl="0" marL="0" marR="0" rtl="0" algn="just">
                <a:lnSpc>
                  <a:spcPct val="90000"/>
                </a:lnSpc>
                <a:spcBef>
                  <a:spcPts val="0"/>
                </a:spcBef>
                <a:spcAft>
                  <a:spcPts val="0"/>
                </a:spcAft>
                <a:buClr>
                  <a:schemeClr val="lt1"/>
                </a:buClr>
                <a:buSzPts val="2200"/>
                <a:buFont typeface="Open Sans"/>
                <a:buNone/>
              </a:pPr>
              <a:r>
                <a:rPr lang="en-US" sz="2200">
                  <a:solidFill>
                    <a:schemeClr val="lt1"/>
                  </a:solidFill>
                  <a:latin typeface="Open Sans"/>
                  <a:ea typeface="Open Sans"/>
                  <a:cs typeface="Open Sans"/>
                  <a:sym typeface="Open Sans"/>
                </a:rPr>
                <a:t>İster mühendisi, gereksinimlerin değiştiği durumlarda gereksinim yönetimi stratejileri geliştirir ve gereksinim değişikliklerinin diğer proje faaliyetleri üzerindeki etkisini belirler. Ayrıca, yazılım geliştirme ekibiyle işbirliği yaparak gereksinimleri doğru bir şekilde anlamalarını sağlar ve gereksinimlerin karşılandığından emin olmak için yazılımın test edilmesine katkıda bulunur.</a:t>
              </a:r>
              <a:endParaRPr/>
            </a:p>
          </p:txBody>
        </p:sp>
        <p:sp>
          <p:nvSpPr>
            <p:cNvPr id="210" name="Google Shape;210;p20"/>
            <p:cNvSpPr/>
            <p:nvPr/>
          </p:nvSpPr>
          <p:spPr>
            <a:xfrm>
              <a:off x="0" y="3144327"/>
              <a:ext cx="7846605" cy="2882880"/>
            </a:xfrm>
            <a:prstGeom prst="roundRect">
              <a:avLst>
                <a:gd fmla="val 16667" name="adj"/>
              </a:avLst>
            </a:prstGeom>
            <a:solidFill>
              <a:srgbClr val="7749C5">
                <a:alpha val="49803"/>
              </a:srgbClr>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txBox="1"/>
            <p:nvPr/>
          </p:nvSpPr>
          <p:spPr>
            <a:xfrm>
              <a:off x="140731" y="3285058"/>
              <a:ext cx="7565143" cy="2601418"/>
            </a:xfrm>
            <a:prstGeom prst="rect">
              <a:avLst/>
            </a:prstGeom>
            <a:noFill/>
            <a:ln>
              <a:noFill/>
            </a:ln>
          </p:spPr>
          <p:txBody>
            <a:bodyPr anchorCtr="0" anchor="ctr" bIns="83800" lIns="83800" spcFirstLastPara="1" rIns="83800" wrap="square" tIns="83800">
              <a:noAutofit/>
            </a:bodyPr>
            <a:lstStyle/>
            <a:p>
              <a:pPr indent="0" lvl="0" marL="0" marR="0" rtl="0" algn="just">
                <a:lnSpc>
                  <a:spcPct val="90000"/>
                </a:lnSpc>
                <a:spcBef>
                  <a:spcPts val="0"/>
                </a:spcBef>
                <a:spcAft>
                  <a:spcPts val="0"/>
                </a:spcAft>
                <a:buClr>
                  <a:schemeClr val="lt1"/>
                </a:buClr>
                <a:buSzPts val="2200"/>
                <a:buFont typeface="Open Sans"/>
                <a:buNone/>
              </a:pPr>
              <a:r>
                <a:rPr lang="en-US" sz="2200">
                  <a:solidFill>
                    <a:schemeClr val="lt1"/>
                  </a:solidFill>
                  <a:latin typeface="Open Sans"/>
                  <a:ea typeface="Open Sans"/>
                  <a:cs typeface="Open Sans"/>
                  <a:sym typeface="Open Sans"/>
                </a:rPr>
                <a:t>İster mühendisi, müşteri, yazılım geliştirme ekibi ve diğer ilgili taraflar arasındaki iletişimi koordine eder ve yazılım projesinin gereksinimlerinin doğru bir şekilde belirlenmesini ve yönetilmesini sağlar.</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grpSp>
        <p:nvGrpSpPr>
          <p:cNvPr id="216" name="Google Shape;216;p21"/>
          <p:cNvGrpSpPr/>
          <p:nvPr/>
        </p:nvGrpSpPr>
        <p:grpSpPr>
          <a:xfrm>
            <a:off x="-44951" y="-418135"/>
            <a:ext cx="11929296" cy="6782736"/>
            <a:chOff x="-44951" y="-418135"/>
            <a:chExt cx="11929296" cy="6782736"/>
          </a:xfrm>
        </p:grpSpPr>
        <p:sp>
          <p:nvSpPr>
            <p:cNvPr id="217" name="Google Shape;217;p21"/>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8" name="Google Shape;218;p21"/>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19" name="Google Shape;219;p21"/>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0" name="Google Shape;220;p21"/>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1" name="Google Shape;221;p21"/>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2" name="Google Shape;222;p21"/>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223" name="Google Shape;223;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4" name="Google Shape;224;p21"/>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nvGrpSpPr>
          <p:cNvPr id="225" name="Google Shape;225;p21"/>
          <p:cNvGrpSpPr/>
          <p:nvPr/>
        </p:nvGrpSpPr>
        <p:grpSpPr>
          <a:xfrm>
            <a:off x="10045541" y="14509"/>
            <a:ext cx="2217735" cy="1722630"/>
            <a:chOff x="10045541" y="14509"/>
            <a:chExt cx="2217735" cy="1722630"/>
          </a:xfrm>
        </p:grpSpPr>
        <p:sp>
          <p:nvSpPr>
            <p:cNvPr id="226" name="Google Shape;226;p21"/>
            <p:cNvSpPr/>
            <p:nvPr/>
          </p:nvSpPr>
          <p:spPr>
            <a:xfrm rot="2700000">
              <a:off x="11146356" y="206142"/>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7" name="Google Shape;227;p21"/>
            <p:cNvSpPr/>
            <p:nvPr/>
          </p:nvSpPr>
          <p:spPr>
            <a:xfrm rot="10800000">
              <a:off x="10972800" y="1475479"/>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8" name="Google Shape;228;p21"/>
            <p:cNvSpPr/>
            <p:nvPr/>
          </p:nvSpPr>
          <p:spPr>
            <a:xfrm rot="10800000">
              <a:off x="10045541" y="271266"/>
              <a:ext cx="425081" cy="425081"/>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229" name="Google Shape;229;p21"/>
          <p:cNvSpPr txBox="1"/>
          <p:nvPr>
            <p:ph type="title"/>
          </p:nvPr>
        </p:nvSpPr>
        <p:spPr>
          <a:xfrm>
            <a:off x="543119" y="542232"/>
            <a:ext cx="11115480" cy="93324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5400"/>
              <a:buFont typeface="Open Sans"/>
              <a:buNone/>
            </a:pPr>
            <a:r>
              <a:rPr lang="en-US" sz="5400">
                <a:solidFill>
                  <a:schemeClr val="dk1"/>
                </a:solidFill>
                <a:latin typeface="Open Sans"/>
                <a:ea typeface="Open Sans"/>
                <a:cs typeface="Open Sans"/>
                <a:sym typeface="Open Sans"/>
              </a:rPr>
              <a:t>Gereksinim Türleri</a:t>
            </a:r>
            <a:endParaRPr/>
          </a:p>
        </p:txBody>
      </p:sp>
      <p:pic>
        <p:nvPicPr>
          <p:cNvPr descr="Gereksinimlerin Yönetimi - 1" id="230" name="Google Shape;230;p21"/>
          <p:cNvPicPr preferRelativeResize="0"/>
          <p:nvPr/>
        </p:nvPicPr>
        <p:blipFill rotWithShape="1">
          <a:blip r:embed="rId3">
            <a:alphaModFix/>
          </a:blip>
          <a:srcRect b="0" l="0" r="0" t="0"/>
          <a:stretch/>
        </p:blipFill>
        <p:spPr>
          <a:xfrm>
            <a:off x="1663675" y="1424606"/>
            <a:ext cx="8381866" cy="4274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XOVTI">
  <a:themeElements>
    <a:clrScheme name="AnalogousFromDarkSeedLeftStep">
      <a:dk1>
        <a:srgbClr val="000000"/>
      </a:dk1>
      <a:lt1>
        <a:srgbClr val="FFFFFF"/>
      </a:lt1>
      <a:dk2>
        <a:srgbClr val="181A32"/>
      </a:dk2>
      <a:lt2>
        <a:srgbClr val="F0F3F3"/>
      </a:lt2>
      <a:accent1>
        <a:srgbClr val="C54F4B"/>
      </a:accent1>
      <a:accent2>
        <a:srgbClr val="B33967"/>
      </a:accent2>
      <a:accent3>
        <a:srgbClr val="C54BAC"/>
      </a:accent3>
      <a:accent4>
        <a:srgbClr val="9939B3"/>
      </a:accent4>
      <a:accent5>
        <a:srgbClr val="784BC5"/>
      </a:accent5>
      <a:accent6>
        <a:srgbClr val="3D42B5"/>
      </a:accent6>
      <a:hlink>
        <a:srgbClr val="84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