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1C288E-4877-4D52-87B5-3EBEC6117634}">
  <a:tblStyle styleId="{F41C288E-4877-4D52-87B5-3EBEC611763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2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2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2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2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3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3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3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3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3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3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3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3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3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3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3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4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4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4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4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4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4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4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4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4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4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4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4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4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4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4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5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5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5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5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5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5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5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5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5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5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5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5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5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5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5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5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5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6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6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6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6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6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p6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6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6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7" name="Shape 17"/>
        <p:cNvGrpSpPr/>
        <p:nvPr/>
      </p:nvGrpSpPr>
      <p:grpSpPr>
        <a:xfrm>
          <a:off x="0" y="0"/>
          <a:ext cx="0" cy="0"/>
          <a:chOff x="0" y="0"/>
          <a:chExt cx="0" cy="0"/>
        </a:xfrm>
      </p:grpSpPr>
      <p:sp>
        <p:nvSpPr>
          <p:cNvPr id="18" name="Google Shape;18;p2"/>
          <p:cNvSpPr/>
          <p:nvPr/>
        </p:nvSpPr>
        <p:spPr>
          <a:xfrm>
            <a:off x="3047" y="6400799"/>
            <a:ext cx="9141460" cy="457200"/>
          </a:xfrm>
          <a:custGeom>
            <a:rect b="b" l="l" r="r" t="t"/>
            <a:pathLst>
              <a:path extrusionOk="0" h="457200" w="9141460">
                <a:moveTo>
                  <a:pt x="9140952" y="0"/>
                </a:moveTo>
                <a:lnTo>
                  <a:pt x="0" y="0"/>
                </a:lnTo>
                <a:lnTo>
                  <a:pt x="0" y="457199"/>
                </a:lnTo>
                <a:lnTo>
                  <a:pt x="9140952" y="457199"/>
                </a:lnTo>
                <a:lnTo>
                  <a:pt x="9140952" y="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2"/>
          <p:cNvSpPr/>
          <p:nvPr/>
        </p:nvSpPr>
        <p:spPr>
          <a:xfrm>
            <a:off x="0" y="6333744"/>
            <a:ext cx="9141460" cy="64135"/>
          </a:xfrm>
          <a:custGeom>
            <a:rect b="b" l="l" r="r" t="t"/>
            <a:pathLst>
              <a:path extrusionOk="0" h="64135" w="9141460">
                <a:moveTo>
                  <a:pt x="9140952" y="0"/>
                </a:moveTo>
                <a:lnTo>
                  <a:pt x="0" y="0"/>
                </a:lnTo>
                <a:lnTo>
                  <a:pt x="0" y="64007"/>
                </a:lnTo>
                <a:lnTo>
                  <a:pt x="9140952" y="64007"/>
                </a:lnTo>
                <a:lnTo>
                  <a:pt x="9140952"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905255" y="4343400"/>
            <a:ext cx="7406640" cy="0"/>
          </a:xfrm>
          <a:custGeom>
            <a:rect b="b" l="l" r="r" t="t"/>
            <a:pathLst>
              <a:path extrusionOk="0" h="120000" w="7406640">
                <a:moveTo>
                  <a:pt x="0" y="0"/>
                </a:moveTo>
                <a:lnTo>
                  <a:pt x="7406640"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lvl1pPr indent="0" lvl="0" marL="123825" marR="0" algn="l">
              <a:lnSpc>
                <a:spcPct val="103333"/>
              </a:lnSpc>
              <a:spcBef>
                <a:spcPts val="0"/>
              </a:spcBef>
              <a:buNone/>
              <a:defRPr b="0" i="0" sz="1200">
                <a:solidFill>
                  <a:schemeClr val="lt1"/>
                </a:solidFill>
                <a:latin typeface="Calibri"/>
                <a:ea typeface="Calibri"/>
                <a:cs typeface="Calibri"/>
                <a:sym typeface="Calibri"/>
              </a:defRPr>
            </a:lvl1pPr>
            <a:lvl2pPr indent="0" lvl="1" marL="123825" marR="0" algn="l">
              <a:lnSpc>
                <a:spcPct val="103333"/>
              </a:lnSpc>
              <a:spcBef>
                <a:spcPts val="0"/>
              </a:spcBef>
              <a:buNone/>
              <a:defRPr b="0" i="0" sz="1200">
                <a:solidFill>
                  <a:schemeClr val="lt1"/>
                </a:solidFill>
                <a:latin typeface="Calibri"/>
                <a:ea typeface="Calibri"/>
                <a:cs typeface="Calibri"/>
                <a:sym typeface="Calibri"/>
              </a:defRPr>
            </a:lvl2pPr>
            <a:lvl3pPr indent="0" lvl="2" marL="123825" marR="0" algn="l">
              <a:lnSpc>
                <a:spcPct val="103333"/>
              </a:lnSpc>
              <a:spcBef>
                <a:spcPts val="0"/>
              </a:spcBef>
              <a:buNone/>
              <a:defRPr b="0" i="0" sz="1200">
                <a:solidFill>
                  <a:schemeClr val="lt1"/>
                </a:solidFill>
                <a:latin typeface="Calibri"/>
                <a:ea typeface="Calibri"/>
                <a:cs typeface="Calibri"/>
                <a:sym typeface="Calibri"/>
              </a:defRPr>
            </a:lvl3pPr>
            <a:lvl4pPr indent="0" lvl="3" marL="123825" marR="0" algn="l">
              <a:lnSpc>
                <a:spcPct val="103333"/>
              </a:lnSpc>
              <a:spcBef>
                <a:spcPts val="0"/>
              </a:spcBef>
              <a:buNone/>
              <a:defRPr b="0" i="0" sz="1200">
                <a:solidFill>
                  <a:schemeClr val="lt1"/>
                </a:solidFill>
                <a:latin typeface="Calibri"/>
                <a:ea typeface="Calibri"/>
                <a:cs typeface="Calibri"/>
                <a:sym typeface="Calibri"/>
              </a:defRPr>
            </a:lvl4pPr>
            <a:lvl5pPr indent="0" lvl="4" marL="123825" marR="0" algn="l">
              <a:lnSpc>
                <a:spcPct val="103333"/>
              </a:lnSpc>
              <a:spcBef>
                <a:spcPts val="0"/>
              </a:spcBef>
              <a:buNone/>
              <a:defRPr b="0" i="0" sz="1200">
                <a:solidFill>
                  <a:schemeClr val="lt1"/>
                </a:solidFill>
                <a:latin typeface="Calibri"/>
                <a:ea typeface="Calibri"/>
                <a:cs typeface="Calibri"/>
                <a:sym typeface="Calibri"/>
              </a:defRPr>
            </a:lvl5pPr>
            <a:lvl6pPr indent="0" lvl="5" marL="123825" marR="0" algn="l">
              <a:lnSpc>
                <a:spcPct val="103333"/>
              </a:lnSpc>
              <a:spcBef>
                <a:spcPts val="0"/>
              </a:spcBef>
              <a:buNone/>
              <a:defRPr b="0" i="0" sz="1200">
                <a:solidFill>
                  <a:schemeClr val="lt1"/>
                </a:solidFill>
                <a:latin typeface="Calibri"/>
                <a:ea typeface="Calibri"/>
                <a:cs typeface="Calibri"/>
                <a:sym typeface="Calibri"/>
              </a:defRPr>
            </a:lvl6pPr>
            <a:lvl7pPr indent="0" lvl="6" marL="123825" marR="0" algn="l">
              <a:lnSpc>
                <a:spcPct val="103333"/>
              </a:lnSpc>
              <a:spcBef>
                <a:spcPts val="0"/>
              </a:spcBef>
              <a:buNone/>
              <a:defRPr b="0" i="0" sz="1200">
                <a:solidFill>
                  <a:schemeClr val="lt1"/>
                </a:solidFill>
                <a:latin typeface="Calibri"/>
                <a:ea typeface="Calibri"/>
                <a:cs typeface="Calibri"/>
                <a:sym typeface="Calibri"/>
              </a:defRPr>
            </a:lvl7pPr>
            <a:lvl8pPr indent="0" lvl="7" marL="123825" marR="0" algn="l">
              <a:lnSpc>
                <a:spcPct val="103333"/>
              </a:lnSpc>
              <a:spcBef>
                <a:spcPts val="0"/>
              </a:spcBef>
              <a:buNone/>
              <a:defRPr b="0" i="0" sz="1200">
                <a:solidFill>
                  <a:schemeClr val="lt1"/>
                </a:solidFill>
                <a:latin typeface="Calibri"/>
                <a:ea typeface="Calibri"/>
                <a:cs typeface="Calibri"/>
                <a:sym typeface="Calibri"/>
              </a:defRPr>
            </a:lvl8pPr>
            <a:lvl9pPr indent="0" lvl="8" marL="123825" marR="0" algn="l">
              <a:lnSpc>
                <a:spcPct val="103333"/>
              </a:lnSpc>
              <a:spcBef>
                <a:spcPts val="0"/>
              </a:spcBef>
              <a:buNone/>
              <a:defRPr b="0" i="0" sz="1200">
                <a:solidFill>
                  <a:schemeClr val="lt1"/>
                </a:solidFill>
                <a:latin typeface="Calibri"/>
                <a:ea typeface="Calibri"/>
                <a:cs typeface="Calibri"/>
                <a:sym typeface="Calibri"/>
              </a:defRPr>
            </a:lvl9pPr>
          </a:lstStyle>
          <a:p>
            <a:pPr indent="0" lvl="0" marL="12382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3"/>
          <p:cNvSpPr txBox="1"/>
          <p:nvPr>
            <p:ph type="title"/>
          </p:nvPr>
        </p:nvSpPr>
        <p:spPr>
          <a:xfrm>
            <a:off x="761365" y="292353"/>
            <a:ext cx="7621269" cy="13792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u="sng">
                <a:solidFill>
                  <a:srgbClr val="40404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800100" y="1873122"/>
            <a:ext cx="7543799" cy="29933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3"/>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lvl1pPr indent="0" lvl="0" marL="123825" marR="0" algn="l">
              <a:lnSpc>
                <a:spcPct val="103333"/>
              </a:lnSpc>
              <a:spcBef>
                <a:spcPts val="0"/>
              </a:spcBef>
              <a:buNone/>
              <a:defRPr b="0" i="0" sz="1200">
                <a:solidFill>
                  <a:schemeClr val="lt1"/>
                </a:solidFill>
                <a:latin typeface="Calibri"/>
                <a:ea typeface="Calibri"/>
                <a:cs typeface="Calibri"/>
                <a:sym typeface="Calibri"/>
              </a:defRPr>
            </a:lvl1pPr>
            <a:lvl2pPr indent="0" lvl="1" marL="123825" marR="0" algn="l">
              <a:lnSpc>
                <a:spcPct val="103333"/>
              </a:lnSpc>
              <a:spcBef>
                <a:spcPts val="0"/>
              </a:spcBef>
              <a:buNone/>
              <a:defRPr b="0" i="0" sz="1200">
                <a:solidFill>
                  <a:schemeClr val="lt1"/>
                </a:solidFill>
                <a:latin typeface="Calibri"/>
                <a:ea typeface="Calibri"/>
                <a:cs typeface="Calibri"/>
                <a:sym typeface="Calibri"/>
              </a:defRPr>
            </a:lvl2pPr>
            <a:lvl3pPr indent="0" lvl="2" marL="123825" marR="0" algn="l">
              <a:lnSpc>
                <a:spcPct val="103333"/>
              </a:lnSpc>
              <a:spcBef>
                <a:spcPts val="0"/>
              </a:spcBef>
              <a:buNone/>
              <a:defRPr b="0" i="0" sz="1200">
                <a:solidFill>
                  <a:schemeClr val="lt1"/>
                </a:solidFill>
                <a:latin typeface="Calibri"/>
                <a:ea typeface="Calibri"/>
                <a:cs typeface="Calibri"/>
                <a:sym typeface="Calibri"/>
              </a:defRPr>
            </a:lvl3pPr>
            <a:lvl4pPr indent="0" lvl="3" marL="123825" marR="0" algn="l">
              <a:lnSpc>
                <a:spcPct val="103333"/>
              </a:lnSpc>
              <a:spcBef>
                <a:spcPts val="0"/>
              </a:spcBef>
              <a:buNone/>
              <a:defRPr b="0" i="0" sz="1200">
                <a:solidFill>
                  <a:schemeClr val="lt1"/>
                </a:solidFill>
                <a:latin typeface="Calibri"/>
                <a:ea typeface="Calibri"/>
                <a:cs typeface="Calibri"/>
                <a:sym typeface="Calibri"/>
              </a:defRPr>
            </a:lvl4pPr>
            <a:lvl5pPr indent="0" lvl="4" marL="123825" marR="0" algn="l">
              <a:lnSpc>
                <a:spcPct val="103333"/>
              </a:lnSpc>
              <a:spcBef>
                <a:spcPts val="0"/>
              </a:spcBef>
              <a:buNone/>
              <a:defRPr b="0" i="0" sz="1200">
                <a:solidFill>
                  <a:schemeClr val="lt1"/>
                </a:solidFill>
                <a:latin typeface="Calibri"/>
                <a:ea typeface="Calibri"/>
                <a:cs typeface="Calibri"/>
                <a:sym typeface="Calibri"/>
              </a:defRPr>
            </a:lvl5pPr>
            <a:lvl6pPr indent="0" lvl="5" marL="123825" marR="0" algn="l">
              <a:lnSpc>
                <a:spcPct val="103333"/>
              </a:lnSpc>
              <a:spcBef>
                <a:spcPts val="0"/>
              </a:spcBef>
              <a:buNone/>
              <a:defRPr b="0" i="0" sz="1200">
                <a:solidFill>
                  <a:schemeClr val="lt1"/>
                </a:solidFill>
                <a:latin typeface="Calibri"/>
                <a:ea typeface="Calibri"/>
                <a:cs typeface="Calibri"/>
                <a:sym typeface="Calibri"/>
              </a:defRPr>
            </a:lvl6pPr>
            <a:lvl7pPr indent="0" lvl="6" marL="123825" marR="0" algn="l">
              <a:lnSpc>
                <a:spcPct val="103333"/>
              </a:lnSpc>
              <a:spcBef>
                <a:spcPts val="0"/>
              </a:spcBef>
              <a:buNone/>
              <a:defRPr b="0" i="0" sz="1200">
                <a:solidFill>
                  <a:schemeClr val="lt1"/>
                </a:solidFill>
                <a:latin typeface="Calibri"/>
                <a:ea typeface="Calibri"/>
                <a:cs typeface="Calibri"/>
                <a:sym typeface="Calibri"/>
              </a:defRPr>
            </a:lvl7pPr>
            <a:lvl8pPr indent="0" lvl="7" marL="123825" marR="0" algn="l">
              <a:lnSpc>
                <a:spcPct val="103333"/>
              </a:lnSpc>
              <a:spcBef>
                <a:spcPts val="0"/>
              </a:spcBef>
              <a:buNone/>
              <a:defRPr b="0" i="0" sz="1200">
                <a:solidFill>
                  <a:schemeClr val="lt1"/>
                </a:solidFill>
                <a:latin typeface="Calibri"/>
                <a:ea typeface="Calibri"/>
                <a:cs typeface="Calibri"/>
                <a:sym typeface="Calibri"/>
              </a:defRPr>
            </a:lvl8pPr>
            <a:lvl9pPr indent="0" lvl="8" marL="123825" marR="0" algn="l">
              <a:lnSpc>
                <a:spcPct val="103333"/>
              </a:lnSpc>
              <a:spcBef>
                <a:spcPts val="0"/>
              </a:spcBef>
              <a:buNone/>
              <a:defRPr b="0" i="0" sz="1200">
                <a:solidFill>
                  <a:schemeClr val="lt1"/>
                </a:solidFill>
                <a:latin typeface="Calibri"/>
                <a:ea typeface="Calibri"/>
                <a:cs typeface="Calibri"/>
                <a:sym typeface="Calibri"/>
              </a:defRPr>
            </a:lvl9pPr>
          </a:lstStyle>
          <a:p>
            <a:pPr indent="0" lvl="0" marL="12382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0" name="Shape 30"/>
        <p:cNvGrpSpPr/>
        <p:nvPr/>
      </p:nvGrpSpPr>
      <p:grpSpPr>
        <a:xfrm>
          <a:off x="0" y="0"/>
          <a:ext cx="0" cy="0"/>
          <a:chOff x="0" y="0"/>
          <a:chExt cx="0" cy="0"/>
        </a:xfrm>
      </p:grpSpPr>
      <p:sp>
        <p:nvSpPr>
          <p:cNvPr id="31" name="Google Shape;31;p4"/>
          <p:cNvSpPr/>
          <p:nvPr/>
        </p:nvSpPr>
        <p:spPr>
          <a:xfrm>
            <a:off x="0" y="6400799"/>
            <a:ext cx="9144000" cy="457200"/>
          </a:xfrm>
          <a:custGeom>
            <a:rect b="b" l="l" r="r" t="t"/>
            <a:pathLst>
              <a:path extrusionOk="0" h="457200" w="9144000">
                <a:moveTo>
                  <a:pt x="9144000" y="0"/>
                </a:moveTo>
                <a:lnTo>
                  <a:pt x="0" y="0"/>
                </a:lnTo>
                <a:lnTo>
                  <a:pt x="0" y="457199"/>
                </a:lnTo>
                <a:lnTo>
                  <a:pt x="9144000" y="457199"/>
                </a:lnTo>
                <a:lnTo>
                  <a:pt x="9144000" y="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4"/>
          <p:cNvSpPr/>
          <p:nvPr/>
        </p:nvSpPr>
        <p:spPr>
          <a:xfrm>
            <a:off x="0" y="6333744"/>
            <a:ext cx="9144000" cy="67310"/>
          </a:xfrm>
          <a:custGeom>
            <a:rect b="b" l="l" r="r" t="t"/>
            <a:pathLst>
              <a:path extrusionOk="0" h="67310" w="9144000">
                <a:moveTo>
                  <a:pt x="9144000" y="0"/>
                </a:moveTo>
                <a:lnTo>
                  <a:pt x="0" y="0"/>
                </a:lnTo>
                <a:lnTo>
                  <a:pt x="0" y="67055"/>
                </a:lnTo>
                <a:lnTo>
                  <a:pt x="9144000" y="67055"/>
                </a:lnTo>
                <a:lnTo>
                  <a:pt x="91440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4"/>
          <p:cNvSpPr/>
          <p:nvPr/>
        </p:nvSpPr>
        <p:spPr>
          <a:xfrm>
            <a:off x="894588" y="1737360"/>
            <a:ext cx="7475220" cy="0"/>
          </a:xfrm>
          <a:custGeom>
            <a:rect b="b" l="l" r="r" t="t"/>
            <a:pathLst>
              <a:path extrusionOk="0" h="120000" w="7475220">
                <a:moveTo>
                  <a:pt x="0" y="0"/>
                </a:moveTo>
                <a:lnTo>
                  <a:pt x="7475219"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4"/>
          <p:cNvSpPr txBox="1"/>
          <p:nvPr>
            <p:ph type="title"/>
          </p:nvPr>
        </p:nvSpPr>
        <p:spPr>
          <a:xfrm>
            <a:off x="761365" y="292353"/>
            <a:ext cx="7621269" cy="13792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u="sng">
                <a:solidFill>
                  <a:srgbClr val="40404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4"/>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lvl1pPr indent="0" lvl="0" marL="123825" marR="0" algn="l">
              <a:lnSpc>
                <a:spcPct val="103333"/>
              </a:lnSpc>
              <a:spcBef>
                <a:spcPts val="0"/>
              </a:spcBef>
              <a:buNone/>
              <a:defRPr b="0" i="0" sz="1200">
                <a:solidFill>
                  <a:schemeClr val="lt1"/>
                </a:solidFill>
                <a:latin typeface="Calibri"/>
                <a:ea typeface="Calibri"/>
                <a:cs typeface="Calibri"/>
                <a:sym typeface="Calibri"/>
              </a:defRPr>
            </a:lvl1pPr>
            <a:lvl2pPr indent="0" lvl="1" marL="123825" marR="0" algn="l">
              <a:lnSpc>
                <a:spcPct val="103333"/>
              </a:lnSpc>
              <a:spcBef>
                <a:spcPts val="0"/>
              </a:spcBef>
              <a:buNone/>
              <a:defRPr b="0" i="0" sz="1200">
                <a:solidFill>
                  <a:schemeClr val="lt1"/>
                </a:solidFill>
                <a:latin typeface="Calibri"/>
                <a:ea typeface="Calibri"/>
                <a:cs typeface="Calibri"/>
                <a:sym typeface="Calibri"/>
              </a:defRPr>
            </a:lvl2pPr>
            <a:lvl3pPr indent="0" lvl="2" marL="123825" marR="0" algn="l">
              <a:lnSpc>
                <a:spcPct val="103333"/>
              </a:lnSpc>
              <a:spcBef>
                <a:spcPts val="0"/>
              </a:spcBef>
              <a:buNone/>
              <a:defRPr b="0" i="0" sz="1200">
                <a:solidFill>
                  <a:schemeClr val="lt1"/>
                </a:solidFill>
                <a:latin typeface="Calibri"/>
                <a:ea typeface="Calibri"/>
                <a:cs typeface="Calibri"/>
                <a:sym typeface="Calibri"/>
              </a:defRPr>
            </a:lvl3pPr>
            <a:lvl4pPr indent="0" lvl="3" marL="123825" marR="0" algn="l">
              <a:lnSpc>
                <a:spcPct val="103333"/>
              </a:lnSpc>
              <a:spcBef>
                <a:spcPts val="0"/>
              </a:spcBef>
              <a:buNone/>
              <a:defRPr b="0" i="0" sz="1200">
                <a:solidFill>
                  <a:schemeClr val="lt1"/>
                </a:solidFill>
                <a:latin typeface="Calibri"/>
                <a:ea typeface="Calibri"/>
                <a:cs typeface="Calibri"/>
                <a:sym typeface="Calibri"/>
              </a:defRPr>
            </a:lvl4pPr>
            <a:lvl5pPr indent="0" lvl="4" marL="123825" marR="0" algn="l">
              <a:lnSpc>
                <a:spcPct val="103333"/>
              </a:lnSpc>
              <a:spcBef>
                <a:spcPts val="0"/>
              </a:spcBef>
              <a:buNone/>
              <a:defRPr b="0" i="0" sz="1200">
                <a:solidFill>
                  <a:schemeClr val="lt1"/>
                </a:solidFill>
                <a:latin typeface="Calibri"/>
                <a:ea typeface="Calibri"/>
                <a:cs typeface="Calibri"/>
                <a:sym typeface="Calibri"/>
              </a:defRPr>
            </a:lvl5pPr>
            <a:lvl6pPr indent="0" lvl="5" marL="123825" marR="0" algn="l">
              <a:lnSpc>
                <a:spcPct val="103333"/>
              </a:lnSpc>
              <a:spcBef>
                <a:spcPts val="0"/>
              </a:spcBef>
              <a:buNone/>
              <a:defRPr b="0" i="0" sz="1200">
                <a:solidFill>
                  <a:schemeClr val="lt1"/>
                </a:solidFill>
                <a:latin typeface="Calibri"/>
                <a:ea typeface="Calibri"/>
                <a:cs typeface="Calibri"/>
                <a:sym typeface="Calibri"/>
              </a:defRPr>
            </a:lvl6pPr>
            <a:lvl7pPr indent="0" lvl="6" marL="123825" marR="0" algn="l">
              <a:lnSpc>
                <a:spcPct val="103333"/>
              </a:lnSpc>
              <a:spcBef>
                <a:spcPts val="0"/>
              </a:spcBef>
              <a:buNone/>
              <a:defRPr b="0" i="0" sz="1200">
                <a:solidFill>
                  <a:schemeClr val="lt1"/>
                </a:solidFill>
                <a:latin typeface="Calibri"/>
                <a:ea typeface="Calibri"/>
                <a:cs typeface="Calibri"/>
                <a:sym typeface="Calibri"/>
              </a:defRPr>
            </a:lvl7pPr>
            <a:lvl8pPr indent="0" lvl="7" marL="123825" marR="0" algn="l">
              <a:lnSpc>
                <a:spcPct val="103333"/>
              </a:lnSpc>
              <a:spcBef>
                <a:spcPts val="0"/>
              </a:spcBef>
              <a:buNone/>
              <a:defRPr b="0" i="0" sz="1200">
                <a:solidFill>
                  <a:schemeClr val="lt1"/>
                </a:solidFill>
                <a:latin typeface="Calibri"/>
                <a:ea typeface="Calibri"/>
                <a:cs typeface="Calibri"/>
                <a:sym typeface="Calibri"/>
              </a:defRPr>
            </a:lvl8pPr>
            <a:lvl9pPr indent="0" lvl="8" marL="123825" marR="0" algn="l">
              <a:lnSpc>
                <a:spcPct val="103333"/>
              </a:lnSpc>
              <a:spcBef>
                <a:spcPts val="0"/>
              </a:spcBef>
              <a:buNone/>
              <a:defRPr b="0" i="0" sz="1200">
                <a:solidFill>
                  <a:schemeClr val="lt1"/>
                </a:solidFill>
                <a:latin typeface="Calibri"/>
                <a:ea typeface="Calibri"/>
                <a:cs typeface="Calibri"/>
                <a:sym typeface="Calibri"/>
              </a:defRPr>
            </a:lvl9pPr>
          </a:lstStyle>
          <a:p>
            <a:pPr indent="0" lvl="0" marL="12382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5"/>
          <p:cNvSpPr txBox="1"/>
          <p:nvPr>
            <p:ph type="title"/>
          </p:nvPr>
        </p:nvSpPr>
        <p:spPr>
          <a:xfrm>
            <a:off x="761365" y="292353"/>
            <a:ext cx="7621269" cy="13792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u="sng">
                <a:solidFill>
                  <a:srgbClr val="40404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lvl1pPr indent="0" lvl="0" marL="123825" marR="0" algn="l">
              <a:lnSpc>
                <a:spcPct val="103333"/>
              </a:lnSpc>
              <a:spcBef>
                <a:spcPts val="0"/>
              </a:spcBef>
              <a:buNone/>
              <a:defRPr b="0" i="0" sz="1200">
                <a:solidFill>
                  <a:schemeClr val="lt1"/>
                </a:solidFill>
                <a:latin typeface="Calibri"/>
                <a:ea typeface="Calibri"/>
                <a:cs typeface="Calibri"/>
                <a:sym typeface="Calibri"/>
              </a:defRPr>
            </a:lvl1pPr>
            <a:lvl2pPr indent="0" lvl="1" marL="123825" marR="0" algn="l">
              <a:lnSpc>
                <a:spcPct val="103333"/>
              </a:lnSpc>
              <a:spcBef>
                <a:spcPts val="0"/>
              </a:spcBef>
              <a:buNone/>
              <a:defRPr b="0" i="0" sz="1200">
                <a:solidFill>
                  <a:schemeClr val="lt1"/>
                </a:solidFill>
                <a:latin typeface="Calibri"/>
                <a:ea typeface="Calibri"/>
                <a:cs typeface="Calibri"/>
                <a:sym typeface="Calibri"/>
              </a:defRPr>
            </a:lvl2pPr>
            <a:lvl3pPr indent="0" lvl="2" marL="123825" marR="0" algn="l">
              <a:lnSpc>
                <a:spcPct val="103333"/>
              </a:lnSpc>
              <a:spcBef>
                <a:spcPts val="0"/>
              </a:spcBef>
              <a:buNone/>
              <a:defRPr b="0" i="0" sz="1200">
                <a:solidFill>
                  <a:schemeClr val="lt1"/>
                </a:solidFill>
                <a:latin typeface="Calibri"/>
                <a:ea typeface="Calibri"/>
                <a:cs typeface="Calibri"/>
                <a:sym typeface="Calibri"/>
              </a:defRPr>
            </a:lvl3pPr>
            <a:lvl4pPr indent="0" lvl="3" marL="123825" marR="0" algn="l">
              <a:lnSpc>
                <a:spcPct val="103333"/>
              </a:lnSpc>
              <a:spcBef>
                <a:spcPts val="0"/>
              </a:spcBef>
              <a:buNone/>
              <a:defRPr b="0" i="0" sz="1200">
                <a:solidFill>
                  <a:schemeClr val="lt1"/>
                </a:solidFill>
                <a:latin typeface="Calibri"/>
                <a:ea typeface="Calibri"/>
                <a:cs typeface="Calibri"/>
                <a:sym typeface="Calibri"/>
              </a:defRPr>
            </a:lvl4pPr>
            <a:lvl5pPr indent="0" lvl="4" marL="123825" marR="0" algn="l">
              <a:lnSpc>
                <a:spcPct val="103333"/>
              </a:lnSpc>
              <a:spcBef>
                <a:spcPts val="0"/>
              </a:spcBef>
              <a:buNone/>
              <a:defRPr b="0" i="0" sz="1200">
                <a:solidFill>
                  <a:schemeClr val="lt1"/>
                </a:solidFill>
                <a:latin typeface="Calibri"/>
                <a:ea typeface="Calibri"/>
                <a:cs typeface="Calibri"/>
                <a:sym typeface="Calibri"/>
              </a:defRPr>
            </a:lvl5pPr>
            <a:lvl6pPr indent="0" lvl="5" marL="123825" marR="0" algn="l">
              <a:lnSpc>
                <a:spcPct val="103333"/>
              </a:lnSpc>
              <a:spcBef>
                <a:spcPts val="0"/>
              </a:spcBef>
              <a:buNone/>
              <a:defRPr b="0" i="0" sz="1200">
                <a:solidFill>
                  <a:schemeClr val="lt1"/>
                </a:solidFill>
                <a:latin typeface="Calibri"/>
                <a:ea typeface="Calibri"/>
                <a:cs typeface="Calibri"/>
                <a:sym typeface="Calibri"/>
              </a:defRPr>
            </a:lvl6pPr>
            <a:lvl7pPr indent="0" lvl="6" marL="123825" marR="0" algn="l">
              <a:lnSpc>
                <a:spcPct val="103333"/>
              </a:lnSpc>
              <a:spcBef>
                <a:spcPts val="0"/>
              </a:spcBef>
              <a:buNone/>
              <a:defRPr b="0" i="0" sz="1200">
                <a:solidFill>
                  <a:schemeClr val="lt1"/>
                </a:solidFill>
                <a:latin typeface="Calibri"/>
                <a:ea typeface="Calibri"/>
                <a:cs typeface="Calibri"/>
                <a:sym typeface="Calibri"/>
              </a:defRPr>
            </a:lvl7pPr>
            <a:lvl8pPr indent="0" lvl="7" marL="123825" marR="0" algn="l">
              <a:lnSpc>
                <a:spcPct val="103333"/>
              </a:lnSpc>
              <a:spcBef>
                <a:spcPts val="0"/>
              </a:spcBef>
              <a:buNone/>
              <a:defRPr b="0" i="0" sz="1200">
                <a:solidFill>
                  <a:schemeClr val="lt1"/>
                </a:solidFill>
                <a:latin typeface="Calibri"/>
                <a:ea typeface="Calibri"/>
                <a:cs typeface="Calibri"/>
                <a:sym typeface="Calibri"/>
              </a:defRPr>
            </a:lvl8pPr>
            <a:lvl9pPr indent="0" lvl="8" marL="123825" marR="0" algn="l">
              <a:lnSpc>
                <a:spcPct val="103333"/>
              </a:lnSpc>
              <a:spcBef>
                <a:spcPts val="0"/>
              </a:spcBef>
              <a:buNone/>
              <a:defRPr b="0" i="0" sz="1200">
                <a:solidFill>
                  <a:schemeClr val="lt1"/>
                </a:solidFill>
                <a:latin typeface="Calibri"/>
                <a:ea typeface="Calibri"/>
                <a:cs typeface="Calibri"/>
                <a:sym typeface="Calibri"/>
              </a:defRPr>
            </a:lvl9pPr>
          </a:lstStyle>
          <a:p>
            <a:pPr indent="0" lvl="0" marL="12382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45" name="Shape 45"/>
        <p:cNvGrpSpPr/>
        <p:nvPr/>
      </p:nvGrpSpPr>
      <p:grpSpPr>
        <a:xfrm>
          <a:off x="0" y="0"/>
          <a:ext cx="0" cy="0"/>
          <a:chOff x="0" y="0"/>
          <a:chExt cx="0" cy="0"/>
        </a:xfrm>
      </p:grpSpPr>
      <p:sp>
        <p:nvSpPr>
          <p:cNvPr id="46" name="Google Shape;46;p6"/>
          <p:cNvSpPr/>
          <p:nvPr/>
        </p:nvSpPr>
        <p:spPr>
          <a:xfrm>
            <a:off x="0" y="6400799"/>
            <a:ext cx="9144000" cy="457200"/>
          </a:xfrm>
          <a:custGeom>
            <a:rect b="b" l="l" r="r" t="t"/>
            <a:pathLst>
              <a:path extrusionOk="0" h="457200" w="9144000">
                <a:moveTo>
                  <a:pt x="9144000" y="0"/>
                </a:moveTo>
                <a:lnTo>
                  <a:pt x="0" y="0"/>
                </a:lnTo>
                <a:lnTo>
                  <a:pt x="0" y="457199"/>
                </a:lnTo>
                <a:lnTo>
                  <a:pt x="9144000" y="457199"/>
                </a:lnTo>
                <a:lnTo>
                  <a:pt x="9144000" y="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6"/>
          <p:cNvSpPr/>
          <p:nvPr/>
        </p:nvSpPr>
        <p:spPr>
          <a:xfrm>
            <a:off x="0" y="6333744"/>
            <a:ext cx="9144000" cy="67310"/>
          </a:xfrm>
          <a:custGeom>
            <a:rect b="b" l="l" r="r" t="t"/>
            <a:pathLst>
              <a:path extrusionOk="0" h="67310" w="9144000">
                <a:moveTo>
                  <a:pt x="9144000" y="0"/>
                </a:moveTo>
                <a:lnTo>
                  <a:pt x="0" y="0"/>
                </a:lnTo>
                <a:lnTo>
                  <a:pt x="0" y="67055"/>
                </a:lnTo>
                <a:lnTo>
                  <a:pt x="9144000" y="67055"/>
                </a:lnTo>
                <a:lnTo>
                  <a:pt x="91440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6"/>
          <p:cNvSpPr/>
          <p:nvPr/>
        </p:nvSpPr>
        <p:spPr>
          <a:xfrm>
            <a:off x="894588" y="1737360"/>
            <a:ext cx="7475220" cy="0"/>
          </a:xfrm>
          <a:custGeom>
            <a:rect b="b" l="l" r="r" t="t"/>
            <a:pathLst>
              <a:path extrusionOk="0" h="120000" w="7475220">
                <a:moveTo>
                  <a:pt x="0" y="0"/>
                </a:moveTo>
                <a:lnTo>
                  <a:pt x="7475219"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 name="Google Shape;49;p6"/>
          <p:cNvPicPr preferRelativeResize="0"/>
          <p:nvPr/>
        </p:nvPicPr>
        <p:blipFill rotWithShape="1">
          <a:blip r:embed="rId2">
            <a:alphaModFix/>
          </a:blip>
          <a:srcRect b="0" l="0" r="0" t="0"/>
          <a:stretch/>
        </p:blipFill>
        <p:spPr>
          <a:xfrm>
            <a:off x="6112764" y="950976"/>
            <a:ext cx="1909572" cy="1848612"/>
          </a:xfrm>
          <a:prstGeom prst="rect">
            <a:avLst/>
          </a:prstGeom>
          <a:noFill/>
          <a:ln>
            <a:noFill/>
          </a:ln>
        </p:spPr>
      </p:pic>
      <p:pic>
        <p:nvPicPr>
          <p:cNvPr id="50" name="Google Shape;50;p6"/>
          <p:cNvPicPr preferRelativeResize="0"/>
          <p:nvPr/>
        </p:nvPicPr>
        <p:blipFill rotWithShape="1">
          <a:blip r:embed="rId3">
            <a:alphaModFix/>
          </a:blip>
          <a:srcRect b="0" l="0" r="0" t="0"/>
          <a:stretch/>
        </p:blipFill>
        <p:spPr>
          <a:xfrm>
            <a:off x="3230880" y="2677667"/>
            <a:ext cx="3302000" cy="3390900"/>
          </a:xfrm>
          <a:prstGeom prst="rect">
            <a:avLst/>
          </a:prstGeom>
          <a:noFill/>
          <a:ln>
            <a:noFill/>
          </a:ln>
        </p:spPr>
      </p:pic>
      <p:pic>
        <p:nvPicPr>
          <p:cNvPr id="51" name="Google Shape;51;p6"/>
          <p:cNvPicPr preferRelativeResize="0"/>
          <p:nvPr/>
        </p:nvPicPr>
        <p:blipFill rotWithShape="1">
          <a:blip r:embed="rId4">
            <a:alphaModFix/>
          </a:blip>
          <a:srcRect b="0" l="0" r="0" t="0"/>
          <a:stretch/>
        </p:blipFill>
        <p:spPr>
          <a:xfrm>
            <a:off x="3020567" y="2884932"/>
            <a:ext cx="2382011" cy="2382012"/>
          </a:xfrm>
          <a:prstGeom prst="rect">
            <a:avLst/>
          </a:prstGeom>
          <a:noFill/>
          <a:ln>
            <a:noFill/>
          </a:ln>
        </p:spPr>
      </p:pic>
      <p:sp>
        <p:nvSpPr>
          <p:cNvPr id="52" name="Google Shape;52;p6"/>
          <p:cNvSpPr txBox="1"/>
          <p:nvPr>
            <p:ph type="ctrTitle"/>
          </p:nvPr>
        </p:nvSpPr>
        <p:spPr>
          <a:xfrm>
            <a:off x="878839" y="884885"/>
            <a:ext cx="738632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lvl1pPr indent="0" lvl="0" marL="123825" marR="0" algn="l">
              <a:lnSpc>
                <a:spcPct val="103333"/>
              </a:lnSpc>
              <a:spcBef>
                <a:spcPts val="0"/>
              </a:spcBef>
              <a:buNone/>
              <a:defRPr b="0" i="0" sz="1200">
                <a:solidFill>
                  <a:schemeClr val="lt1"/>
                </a:solidFill>
                <a:latin typeface="Calibri"/>
                <a:ea typeface="Calibri"/>
                <a:cs typeface="Calibri"/>
                <a:sym typeface="Calibri"/>
              </a:defRPr>
            </a:lvl1pPr>
            <a:lvl2pPr indent="0" lvl="1" marL="123825" marR="0" algn="l">
              <a:lnSpc>
                <a:spcPct val="103333"/>
              </a:lnSpc>
              <a:spcBef>
                <a:spcPts val="0"/>
              </a:spcBef>
              <a:buNone/>
              <a:defRPr b="0" i="0" sz="1200">
                <a:solidFill>
                  <a:schemeClr val="lt1"/>
                </a:solidFill>
                <a:latin typeface="Calibri"/>
                <a:ea typeface="Calibri"/>
                <a:cs typeface="Calibri"/>
                <a:sym typeface="Calibri"/>
              </a:defRPr>
            </a:lvl2pPr>
            <a:lvl3pPr indent="0" lvl="2" marL="123825" marR="0" algn="l">
              <a:lnSpc>
                <a:spcPct val="103333"/>
              </a:lnSpc>
              <a:spcBef>
                <a:spcPts val="0"/>
              </a:spcBef>
              <a:buNone/>
              <a:defRPr b="0" i="0" sz="1200">
                <a:solidFill>
                  <a:schemeClr val="lt1"/>
                </a:solidFill>
                <a:latin typeface="Calibri"/>
                <a:ea typeface="Calibri"/>
                <a:cs typeface="Calibri"/>
                <a:sym typeface="Calibri"/>
              </a:defRPr>
            </a:lvl3pPr>
            <a:lvl4pPr indent="0" lvl="3" marL="123825" marR="0" algn="l">
              <a:lnSpc>
                <a:spcPct val="103333"/>
              </a:lnSpc>
              <a:spcBef>
                <a:spcPts val="0"/>
              </a:spcBef>
              <a:buNone/>
              <a:defRPr b="0" i="0" sz="1200">
                <a:solidFill>
                  <a:schemeClr val="lt1"/>
                </a:solidFill>
                <a:latin typeface="Calibri"/>
                <a:ea typeface="Calibri"/>
                <a:cs typeface="Calibri"/>
                <a:sym typeface="Calibri"/>
              </a:defRPr>
            </a:lvl4pPr>
            <a:lvl5pPr indent="0" lvl="4" marL="123825" marR="0" algn="l">
              <a:lnSpc>
                <a:spcPct val="103333"/>
              </a:lnSpc>
              <a:spcBef>
                <a:spcPts val="0"/>
              </a:spcBef>
              <a:buNone/>
              <a:defRPr b="0" i="0" sz="1200">
                <a:solidFill>
                  <a:schemeClr val="lt1"/>
                </a:solidFill>
                <a:latin typeface="Calibri"/>
                <a:ea typeface="Calibri"/>
                <a:cs typeface="Calibri"/>
                <a:sym typeface="Calibri"/>
              </a:defRPr>
            </a:lvl5pPr>
            <a:lvl6pPr indent="0" lvl="5" marL="123825" marR="0" algn="l">
              <a:lnSpc>
                <a:spcPct val="103333"/>
              </a:lnSpc>
              <a:spcBef>
                <a:spcPts val="0"/>
              </a:spcBef>
              <a:buNone/>
              <a:defRPr b="0" i="0" sz="1200">
                <a:solidFill>
                  <a:schemeClr val="lt1"/>
                </a:solidFill>
                <a:latin typeface="Calibri"/>
                <a:ea typeface="Calibri"/>
                <a:cs typeface="Calibri"/>
                <a:sym typeface="Calibri"/>
              </a:defRPr>
            </a:lvl6pPr>
            <a:lvl7pPr indent="0" lvl="6" marL="123825" marR="0" algn="l">
              <a:lnSpc>
                <a:spcPct val="103333"/>
              </a:lnSpc>
              <a:spcBef>
                <a:spcPts val="0"/>
              </a:spcBef>
              <a:buNone/>
              <a:defRPr b="0" i="0" sz="1200">
                <a:solidFill>
                  <a:schemeClr val="lt1"/>
                </a:solidFill>
                <a:latin typeface="Calibri"/>
                <a:ea typeface="Calibri"/>
                <a:cs typeface="Calibri"/>
                <a:sym typeface="Calibri"/>
              </a:defRPr>
            </a:lvl7pPr>
            <a:lvl8pPr indent="0" lvl="7" marL="123825" marR="0" algn="l">
              <a:lnSpc>
                <a:spcPct val="103333"/>
              </a:lnSpc>
              <a:spcBef>
                <a:spcPts val="0"/>
              </a:spcBef>
              <a:buNone/>
              <a:defRPr b="0" i="0" sz="1200">
                <a:solidFill>
                  <a:schemeClr val="lt1"/>
                </a:solidFill>
                <a:latin typeface="Calibri"/>
                <a:ea typeface="Calibri"/>
                <a:cs typeface="Calibri"/>
                <a:sym typeface="Calibri"/>
              </a:defRPr>
            </a:lvl8pPr>
            <a:lvl9pPr indent="0" lvl="8" marL="123825" marR="0" algn="l">
              <a:lnSpc>
                <a:spcPct val="103333"/>
              </a:lnSpc>
              <a:spcBef>
                <a:spcPts val="0"/>
              </a:spcBef>
              <a:buNone/>
              <a:defRPr b="0" i="0" sz="1200">
                <a:solidFill>
                  <a:schemeClr val="lt1"/>
                </a:solidFill>
                <a:latin typeface="Calibri"/>
                <a:ea typeface="Calibri"/>
                <a:cs typeface="Calibri"/>
                <a:sym typeface="Calibri"/>
              </a:defRPr>
            </a:lvl9pPr>
          </a:lstStyle>
          <a:p>
            <a:pPr indent="0" lvl="0" marL="123825"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799"/>
            <a:ext cx="9144000" cy="457200"/>
          </a:xfrm>
          <a:custGeom>
            <a:rect b="b" l="l" r="r" t="t"/>
            <a:pathLst>
              <a:path extrusionOk="0" h="457200" w="9144000">
                <a:moveTo>
                  <a:pt x="9144000" y="0"/>
                </a:moveTo>
                <a:lnTo>
                  <a:pt x="0" y="0"/>
                </a:lnTo>
                <a:lnTo>
                  <a:pt x="0" y="457199"/>
                </a:lnTo>
                <a:lnTo>
                  <a:pt x="9144000" y="457199"/>
                </a:lnTo>
                <a:lnTo>
                  <a:pt x="9144000" y="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0" y="6333744"/>
            <a:ext cx="9144000" cy="67310"/>
          </a:xfrm>
          <a:custGeom>
            <a:rect b="b" l="l" r="r" t="t"/>
            <a:pathLst>
              <a:path extrusionOk="0" h="67310" w="9144000">
                <a:moveTo>
                  <a:pt x="9144000" y="0"/>
                </a:moveTo>
                <a:lnTo>
                  <a:pt x="0" y="0"/>
                </a:lnTo>
                <a:lnTo>
                  <a:pt x="0" y="67055"/>
                </a:lnTo>
                <a:lnTo>
                  <a:pt x="9144000" y="67055"/>
                </a:lnTo>
                <a:lnTo>
                  <a:pt x="91440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txBox="1"/>
          <p:nvPr>
            <p:ph type="title"/>
          </p:nvPr>
        </p:nvSpPr>
        <p:spPr>
          <a:xfrm>
            <a:off x="761365" y="292353"/>
            <a:ext cx="7621269" cy="13792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sng" cap="none" strike="noStrike">
                <a:solidFill>
                  <a:srgbClr val="40404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00100" y="1873122"/>
            <a:ext cx="7543799" cy="299339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9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9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lvl1pPr indent="0" lvl="0" marL="123825" marR="0" rtl="0" algn="l">
              <a:lnSpc>
                <a:spcPct val="103333"/>
              </a:lnSpc>
              <a:spcBef>
                <a:spcPts val="0"/>
              </a:spcBef>
              <a:buNone/>
              <a:defRPr b="0" i="0" sz="1200" u="none">
                <a:solidFill>
                  <a:schemeClr val="lt1"/>
                </a:solidFill>
                <a:latin typeface="Calibri"/>
                <a:ea typeface="Calibri"/>
                <a:cs typeface="Calibri"/>
                <a:sym typeface="Calibri"/>
              </a:defRPr>
            </a:lvl1pPr>
            <a:lvl2pPr indent="0" lvl="1" marL="123825" marR="0" rtl="0" algn="l">
              <a:lnSpc>
                <a:spcPct val="103333"/>
              </a:lnSpc>
              <a:spcBef>
                <a:spcPts val="0"/>
              </a:spcBef>
              <a:buNone/>
              <a:defRPr b="0" i="0" sz="1200" u="none">
                <a:solidFill>
                  <a:schemeClr val="lt1"/>
                </a:solidFill>
                <a:latin typeface="Calibri"/>
                <a:ea typeface="Calibri"/>
                <a:cs typeface="Calibri"/>
                <a:sym typeface="Calibri"/>
              </a:defRPr>
            </a:lvl2pPr>
            <a:lvl3pPr indent="0" lvl="2" marL="123825" marR="0" rtl="0" algn="l">
              <a:lnSpc>
                <a:spcPct val="103333"/>
              </a:lnSpc>
              <a:spcBef>
                <a:spcPts val="0"/>
              </a:spcBef>
              <a:buNone/>
              <a:defRPr b="0" i="0" sz="1200" u="none">
                <a:solidFill>
                  <a:schemeClr val="lt1"/>
                </a:solidFill>
                <a:latin typeface="Calibri"/>
                <a:ea typeface="Calibri"/>
                <a:cs typeface="Calibri"/>
                <a:sym typeface="Calibri"/>
              </a:defRPr>
            </a:lvl3pPr>
            <a:lvl4pPr indent="0" lvl="3" marL="123825" marR="0" rtl="0" algn="l">
              <a:lnSpc>
                <a:spcPct val="103333"/>
              </a:lnSpc>
              <a:spcBef>
                <a:spcPts val="0"/>
              </a:spcBef>
              <a:buNone/>
              <a:defRPr b="0" i="0" sz="1200" u="none">
                <a:solidFill>
                  <a:schemeClr val="lt1"/>
                </a:solidFill>
                <a:latin typeface="Calibri"/>
                <a:ea typeface="Calibri"/>
                <a:cs typeface="Calibri"/>
                <a:sym typeface="Calibri"/>
              </a:defRPr>
            </a:lvl4pPr>
            <a:lvl5pPr indent="0" lvl="4" marL="123825" marR="0" rtl="0" algn="l">
              <a:lnSpc>
                <a:spcPct val="103333"/>
              </a:lnSpc>
              <a:spcBef>
                <a:spcPts val="0"/>
              </a:spcBef>
              <a:buNone/>
              <a:defRPr b="0" i="0" sz="1200" u="none">
                <a:solidFill>
                  <a:schemeClr val="lt1"/>
                </a:solidFill>
                <a:latin typeface="Calibri"/>
                <a:ea typeface="Calibri"/>
                <a:cs typeface="Calibri"/>
                <a:sym typeface="Calibri"/>
              </a:defRPr>
            </a:lvl5pPr>
            <a:lvl6pPr indent="0" lvl="5" marL="123825" marR="0" rtl="0" algn="l">
              <a:lnSpc>
                <a:spcPct val="103333"/>
              </a:lnSpc>
              <a:spcBef>
                <a:spcPts val="0"/>
              </a:spcBef>
              <a:buNone/>
              <a:defRPr b="0" i="0" sz="1200" u="none">
                <a:solidFill>
                  <a:schemeClr val="lt1"/>
                </a:solidFill>
                <a:latin typeface="Calibri"/>
                <a:ea typeface="Calibri"/>
                <a:cs typeface="Calibri"/>
                <a:sym typeface="Calibri"/>
              </a:defRPr>
            </a:lvl6pPr>
            <a:lvl7pPr indent="0" lvl="6" marL="123825" marR="0" rtl="0" algn="l">
              <a:lnSpc>
                <a:spcPct val="103333"/>
              </a:lnSpc>
              <a:spcBef>
                <a:spcPts val="0"/>
              </a:spcBef>
              <a:buNone/>
              <a:defRPr b="0" i="0" sz="1200" u="none">
                <a:solidFill>
                  <a:schemeClr val="lt1"/>
                </a:solidFill>
                <a:latin typeface="Calibri"/>
                <a:ea typeface="Calibri"/>
                <a:cs typeface="Calibri"/>
                <a:sym typeface="Calibri"/>
              </a:defRPr>
            </a:lvl7pPr>
            <a:lvl8pPr indent="0" lvl="7" marL="123825" marR="0" rtl="0" algn="l">
              <a:lnSpc>
                <a:spcPct val="103333"/>
              </a:lnSpc>
              <a:spcBef>
                <a:spcPts val="0"/>
              </a:spcBef>
              <a:buNone/>
              <a:defRPr b="0" i="0" sz="1200" u="none">
                <a:solidFill>
                  <a:schemeClr val="lt1"/>
                </a:solidFill>
                <a:latin typeface="Calibri"/>
                <a:ea typeface="Calibri"/>
                <a:cs typeface="Calibri"/>
                <a:sym typeface="Calibri"/>
              </a:defRPr>
            </a:lvl8pPr>
            <a:lvl9pPr indent="0" lvl="8" marL="123825" marR="0" rtl="0" algn="l">
              <a:lnSpc>
                <a:spcPct val="103333"/>
              </a:lnSpc>
              <a:spcBef>
                <a:spcPts val="0"/>
              </a:spcBef>
              <a:buNone/>
              <a:defRPr b="0" i="0" sz="1200" u="none">
                <a:solidFill>
                  <a:schemeClr val="lt1"/>
                </a:solidFill>
                <a:latin typeface="Calibri"/>
                <a:ea typeface="Calibri"/>
                <a:cs typeface="Calibri"/>
                <a:sym typeface="Calibri"/>
              </a:defRPr>
            </a:lvl9pPr>
          </a:lstStyle>
          <a:p>
            <a:pPr indent="0" lvl="0" marL="123825"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4.png"/><Relationship Id="rId10" Type="http://schemas.openxmlformats.org/officeDocument/2006/relationships/image" Target="../media/image28.png"/><Relationship Id="rId9"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5.png"/><Relationship Id="rId8"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1" Type="http://schemas.openxmlformats.org/officeDocument/2006/relationships/image" Target="../media/image40.png"/><Relationship Id="rId10" Type="http://schemas.openxmlformats.org/officeDocument/2006/relationships/image" Target="../media/image38.png"/><Relationship Id="rId13" Type="http://schemas.openxmlformats.org/officeDocument/2006/relationships/image" Target="../media/image41.png"/><Relationship Id="rId12"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33.png"/><Relationship Id="rId9" Type="http://schemas.openxmlformats.org/officeDocument/2006/relationships/image" Target="../media/image35.png"/><Relationship Id="rId5" Type="http://schemas.openxmlformats.org/officeDocument/2006/relationships/image" Target="../media/image32.png"/><Relationship Id="rId6" Type="http://schemas.openxmlformats.org/officeDocument/2006/relationships/image" Target="../media/image31.png"/><Relationship Id="rId7" Type="http://schemas.openxmlformats.org/officeDocument/2006/relationships/image" Target="../media/image36.png"/><Relationship Id="rId8" Type="http://schemas.openxmlformats.org/officeDocument/2006/relationships/image" Target="../media/image6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8.png"/><Relationship Id="rId4" Type="http://schemas.openxmlformats.org/officeDocument/2006/relationships/image" Target="../media/image47.png"/><Relationship Id="rId5"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2.png"/><Relationship Id="rId4" Type="http://schemas.openxmlformats.org/officeDocument/2006/relationships/image" Target="../media/image51.png"/><Relationship Id="rId5"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5.png"/><Relationship Id="rId4" Type="http://schemas.openxmlformats.org/officeDocument/2006/relationships/image" Target="../media/image54.png"/><Relationship Id="rId5" Type="http://schemas.openxmlformats.org/officeDocument/2006/relationships/image" Target="../media/image7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0.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0.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8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8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85.png"/><Relationship Id="rId4" Type="http://schemas.openxmlformats.org/officeDocument/2006/relationships/image" Target="../media/image8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8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www.buzluca.info/dersler.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www.buzluca.info/dersler.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8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7"/>
          <p:cNvSpPr txBox="1"/>
          <p:nvPr/>
        </p:nvSpPr>
        <p:spPr>
          <a:xfrm>
            <a:off x="942847" y="3073653"/>
            <a:ext cx="7463790" cy="1168400"/>
          </a:xfrm>
          <a:prstGeom prst="rect">
            <a:avLst/>
          </a:prstGeom>
          <a:noFill/>
          <a:ln>
            <a:noFill/>
          </a:ln>
        </p:spPr>
        <p:txBody>
          <a:bodyPr anchorCtr="0" anchor="t" bIns="0" lIns="0" spcFirstLastPara="1" rIns="0" wrap="square" tIns="107950">
            <a:spAutoFit/>
          </a:bodyPr>
          <a:lstStyle/>
          <a:p>
            <a:pPr indent="-2202815" lvl="0" marL="2214880" marR="5080" rtl="0" algn="l">
              <a:lnSpc>
                <a:spcPct val="101975"/>
              </a:lnSpc>
              <a:spcBef>
                <a:spcPts val="0"/>
              </a:spcBef>
              <a:spcAft>
                <a:spcPts val="0"/>
              </a:spcAft>
              <a:buNone/>
            </a:pPr>
            <a:r>
              <a:rPr lang="en-US" sz="4050">
                <a:solidFill>
                  <a:srgbClr val="124262"/>
                </a:solidFill>
                <a:latin typeface="Calibri"/>
                <a:ea typeface="Calibri"/>
                <a:cs typeface="Calibri"/>
                <a:sym typeface="Calibri"/>
              </a:rPr>
              <a:t>YMT 312-Yazılım Tasarım Ve Mimarisi  </a:t>
            </a:r>
            <a:r>
              <a:rPr lang="en-US" sz="4050">
                <a:solidFill>
                  <a:srgbClr val="2583C5"/>
                </a:solidFill>
                <a:latin typeface="Calibri"/>
                <a:ea typeface="Calibri"/>
                <a:cs typeface="Calibri"/>
                <a:sym typeface="Calibri"/>
              </a:rPr>
              <a:t>Yazılım Tasarımı</a:t>
            </a:r>
            <a:endParaRPr sz="4050">
              <a:solidFill>
                <a:schemeClr val="dk1"/>
              </a:solidFill>
              <a:latin typeface="Calibri"/>
              <a:ea typeface="Calibri"/>
              <a:cs typeface="Calibri"/>
              <a:sym typeface="Calibri"/>
            </a:endParaRPr>
          </a:p>
        </p:txBody>
      </p:sp>
      <p:sp>
        <p:nvSpPr>
          <p:cNvPr id="62" name="Google Shape;62;p7"/>
          <p:cNvSpPr txBox="1"/>
          <p:nvPr/>
        </p:nvSpPr>
        <p:spPr>
          <a:xfrm>
            <a:off x="8227821" y="6530746"/>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pic>
        <p:nvPicPr>
          <p:cNvPr id="63" name="Google Shape;63;p7"/>
          <p:cNvPicPr preferRelativeResize="0"/>
          <p:nvPr/>
        </p:nvPicPr>
        <p:blipFill rotWithShape="1">
          <a:blip r:embed="rId3">
            <a:alphaModFix/>
          </a:blip>
          <a:srcRect b="0" l="0" r="0" t="0"/>
          <a:stretch/>
        </p:blipFill>
        <p:spPr>
          <a:xfrm>
            <a:off x="1499235" y="274320"/>
            <a:ext cx="6867525" cy="2857500"/>
          </a:xfrm>
          <a:prstGeom prst="rect">
            <a:avLst/>
          </a:prstGeom>
          <a:noFill/>
          <a:ln>
            <a:noFill/>
          </a:ln>
        </p:spPr>
      </p:pic>
      <p:grpSp>
        <p:nvGrpSpPr>
          <p:cNvPr id="64" name="Google Shape;64;p7"/>
          <p:cNvGrpSpPr/>
          <p:nvPr/>
        </p:nvGrpSpPr>
        <p:grpSpPr>
          <a:xfrm>
            <a:off x="2345363" y="4154423"/>
            <a:ext cx="6617280" cy="1403604"/>
            <a:chOff x="2345363" y="4154423"/>
            <a:chExt cx="6617280" cy="1403604"/>
          </a:xfrm>
        </p:grpSpPr>
        <p:pic>
          <p:nvPicPr>
            <p:cNvPr id="65" name="Google Shape;65;p7"/>
            <p:cNvPicPr preferRelativeResize="0"/>
            <p:nvPr/>
          </p:nvPicPr>
          <p:blipFill rotWithShape="1">
            <a:blip r:embed="rId4">
              <a:alphaModFix/>
            </a:blip>
            <a:srcRect b="0" l="0" r="0" t="0"/>
            <a:stretch/>
          </p:blipFill>
          <p:spPr>
            <a:xfrm>
              <a:off x="7507223" y="4154423"/>
              <a:ext cx="1455420" cy="1403604"/>
            </a:xfrm>
            <a:prstGeom prst="rect">
              <a:avLst/>
            </a:prstGeom>
            <a:noFill/>
            <a:ln>
              <a:noFill/>
            </a:ln>
          </p:spPr>
        </p:pic>
        <p:pic>
          <p:nvPicPr>
            <p:cNvPr id="66" name="Google Shape;66;p7"/>
            <p:cNvPicPr preferRelativeResize="0"/>
            <p:nvPr/>
          </p:nvPicPr>
          <p:blipFill rotWithShape="1">
            <a:blip r:embed="rId5">
              <a:alphaModFix/>
            </a:blip>
            <a:srcRect b="0" l="0" r="0" t="0"/>
            <a:stretch/>
          </p:blipFill>
          <p:spPr>
            <a:xfrm>
              <a:off x="7621651" y="4549012"/>
              <a:ext cx="908557" cy="354838"/>
            </a:xfrm>
            <a:prstGeom prst="rect">
              <a:avLst/>
            </a:prstGeom>
            <a:noFill/>
            <a:ln>
              <a:noFill/>
            </a:ln>
          </p:spPr>
        </p:pic>
        <p:pic>
          <p:nvPicPr>
            <p:cNvPr id="67" name="Google Shape;67;p7"/>
            <p:cNvPicPr preferRelativeResize="0"/>
            <p:nvPr/>
          </p:nvPicPr>
          <p:blipFill rotWithShape="1">
            <a:blip r:embed="rId6">
              <a:alphaModFix/>
            </a:blip>
            <a:srcRect b="0" l="0" r="0" t="0"/>
            <a:stretch/>
          </p:blipFill>
          <p:spPr>
            <a:xfrm>
              <a:off x="3526488" y="4603409"/>
              <a:ext cx="1979014" cy="195613"/>
            </a:xfrm>
            <a:prstGeom prst="rect">
              <a:avLst/>
            </a:prstGeom>
            <a:noFill/>
            <a:ln>
              <a:noFill/>
            </a:ln>
          </p:spPr>
        </p:pic>
        <p:pic>
          <p:nvPicPr>
            <p:cNvPr id="68" name="Google Shape;68;p7"/>
            <p:cNvPicPr preferRelativeResize="0"/>
            <p:nvPr/>
          </p:nvPicPr>
          <p:blipFill rotWithShape="1">
            <a:blip r:embed="rId7">
              <a:alphaModFix/>
            </a:blip>
            <a:srcRect b="0" l="0" r="0" t="0"/>
            <a:stretch/>
          </p:blipFill>
          <p:spPr>
            <a:xfrm>
              <a:off x="2345363" y="4929988"/>
              <a:ext cx="3582351" cy="182515"/>
            </a:xfrm>
            <a:prstGeom prst="rect">
              <a:avLst/>
            </a:prstGeom>
            <a:noFill/>
            <a:ln>
              <a:noFill/>
            </a:ln>
          </p:spPr>
        </p:pic>
        <p:pic>
          <p:nvPicPr>
            <p:cNvPr id="69" name="Google Shape;69;p7"/>
            <p:cNvPicPr preferRelativeResize="0"/>
            <p:nvPr/>
          </p:nvPicPr>
          <p:blipFill rotWithShape="1">
            <a:blip r:embed="rId8">
              <a:alphaModFix/>
            </a:blip>
            <a:srcRect b="0" l="0" r="0" t="0"/>
            <a:stretch/>
          </p:blipFill>
          <p:spPr>
            <a:xfrm>
              <a:off x="5896355" y="4847856"/>
              <a:ext cx="928877" cy="387845"/>
            </a:xfrm>
            <a:prstGeom prst="rect">
              <a:avLst/>
            </a:prstGeom>
            <a:noFill/>
            <a:ln>
              <a:noFill/>
            </a:ln>
          </p:spPr>
        </p:pic>
      </p:grpSp>
      <p:sp>
        <p:nvSpPr>
          <p:cNvPr id="70" name="Google Shape;70;p7"/>
          <p:cNvSpPr txBox="1"/>
          <p:nvPr/>
        </p:nvSpPr>
        <p:spPr>
          <a:xfrm>
            <a:off x="2319273" y="4399541"/>
            <a:ext cx="4370705" cy="715010"/>
          </a:xfrm>
          <a:prstGeom prst="rect">
            <a:avLst/>
          </a:prstGeom>
          <a:noFill/>
          <a:ln>
            <a:noFill/>
          </a:ln>
        </p:spPr>
        <p:txBody>
          <a:bodyPr anchorCtr="0" anchor="t" bIns="0" lIns="0" spcFirstLastPara="1" rIns="0" wrap="square" tIns="140950">
            <a:spAutoFit/>
          </a:bodyPr>
          <a:lstStyle/>
          <a:p>
            <a:pPr indent="0" lvl="0" marL="0" marR="0" rtl="0" algn="ctr">
              <a:lnSpc>
                <a:spcPct val="100000"/>
              </a:lnSpc>
              <a:spcBef>
                <a:spcPts val="0"/>
              </a:spcBef>
              <a:spcAft>
                <a:spcPts val="0"/>
              </a:spcAft>
              <a:buNone/>
            </a:pPr>
            <a:r>
              <a:rPr b="1" lang="en-US" sz="1600">
                <a:solidFill>
                  <a:srgbClr val="C00000"/>
                </a:solidFill>
                <a:latin typeface="Calibri"/>
                <a:ea typeface="Calibri"/>
                <a:cs typeface="Calibri"/>
                <a:sym typeface="Calibri"/>
              </a:rPr>
              <a:t>D o ç .  D r.  Re s u l  DA Ş</a:t>
            </a:r>
            <a:endParaRPr sz="1600">
              <a:solidFill>
                <a:schemeClr val="dk1"/>
              </a:solidFill>
              <a:latin typeface="Calibri"/>
              <a:ea typeface="Calibri"/>
              <a:cs typeface="Calibri"/>
              <a:sym typeface="Calibri"/>
            </a:endParaRPr>
          </a:p>
          <a:p>
            <a:pPr indent="0" lvl="0" marL="0" marR="0" rtl="0" algn="ctr">
              <a:lnSpc>
                <a:spcPct val="100000"/>
              </a:lnSpc>
              <a:spcBef>
                <a:spcPts val="875"/>
              </a:spcBef>
              <a:spcAft>
                <a:spcPts val="0"/>
              </a:spcAft>
              <a:buNone/>
            </a:pPr>
            <a:r>
              <a:rPr lang="en-US" sz="1350">
                <a:solidFill>
                  <a:srgbClr val="12171B"/>
                </a:solidFill>
                <a:latin typeface="Calibri"/>
                <a:ea typeface="Calibri"/>
                <a:cs typeface="Calibri"/>
                <a:sym typeface="Calibri"/>
              </a:rPr>
              <a:t>F ı r a t Ü n i v e r s i t e s i Ya z ı l ı m  M ü h e n d i s l i ğ i B ö l ü m ü</a:t>
            </a:r>
            <a:endParaRPr sz="135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Tasarım Kavramları	</a:t>
            </a:r>
            <a:endParaRPr/>
          </a:p>
        </p:txBody>
      </p:sp>
      <p:grpSp>
        <p:nvGrpSpPr>
          <p:cNvPr id="220" name="Google Shape;220;p16"/>
          <p:cNvGrpSpPr/>
          <p:nvPr/>
        </p:nvGrpSpPr>
        <p:grpSpPr>
          <a:xfrm>
            <a:off x="627888" y="2086355"/>
            <a:ext cx="7738999" cy="3927602"/>
            <a:chOff x="627888" y="2086355"/>
            <a:chExt cx="7738999" cy="3927602"/>
          </a:xfrm>
        </p:grpSpPr>
        <p:sp>
          <p:nvSpPr>
            <p:cNvPr id="221" name="Google Shape;221;p16"/>
            <p:cNvSpPr/>
            <p:nvPr/>
          </p:nvSpPr>
          <p:spPr>
            <a:xfrm>
              <a:off x="627888" y="2086355"/>
              <a:ext cx="2729865" cy="332740"/>
            </a:xfrm>
            <a:custGeom>
              <a:rect b="b" l="l" r="r" t="t"/>
              <a:pathLst>
                <a:path extrusionOk="0" h="332739" w="2729865">
                  <a:moveTo>
                    <a:pt x="2674112" y="0"/>
                  </a:moveTo>
                  <a:lnTo>
                    <a:pt x="0" y="0"/>
                  </a:lnTo>
                  <a:lnTo>
                    <a:pt x="0" y="332232"/>
                  </a:lnTo>
                  <a:lnTo>
                    <a:pt x="2729484" y="332232"/>
                  </a:lnTo>
                  <a:lnTo>
                    <a:pt x="2729484" y="55372"/>
                  </a:lnTo>
                  <a:lnTo>
                    <a:pt x="2674112" y="0"/>
                  </a:lnTo>
                  <a:close/>
                </a:path>
              </a:pathLst>
            </a:custGeom>
            <a:solidFill>
              <a:srgbClr val="477A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6"/>
            <p:cNvSpPr/>
            <p:nvPr/>
          </p:nvSpPr>
          <p:spPr>
            <a:xfrm>
              <a:off x="627888" y="2086355"/>
              <a:ext cx="2729865" cy="332740"/>
            </a:xfrm>
            <a:custGeom>
              <a:rect b="b" l="l" r="r" t="t"/>
              <a:pathLst>
                <a:path extrusionOk="0" h="332739" w="2729865">
                  <a:moveTo>
                    <a:pt x="0" y="0"/>
                  </a:moveTo>
                  <a:lnTo>
                    <a:pt x="2674112" y="0"/>
                  </a:lnTo>
                  <a:lnTo>
                    <a:pt x="2729484" y="55372"/>
                  </a:lnTo>
                  <a:lnTo>
                    <a:pt x="2729484" y="332232"/>
                  </a:lnTo>
                  <a:lnTo>
                    <a:pt x="0" y="332232"/>
                  </a:lnTo>
                  <a:lnTo>
                    <a:pt x="0" y="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6"/>
            <p:cNvSpPr/>
            <p:nvPr/>
          </p:nvSpPr>
          <p:spPr>
            <a:xfrm>
              <a:off x="629412" y="2418587"/>
              <a:ext cx="7737475" cy="3595370"/>
            </a:xfrm>
            <a:custGeom>
              <a:rect b="b" l="l" r="r" t="t"/>
              <a:pathLst>
                <a:path extrusionOk="0" h="3595370" w="7737475">
                  <a:moveTo>
                    <a:pt x="0" y="3595116"/>
                  </a:moveTo>
                  <a:lnTo>
                    <a:pt x="7737348" y="3595116"/>
                  </a:lnTo>
                  <a:lnTo>
                    <a:pt x="7737348" y="0"/>
                  </a:lnTo>
                  <a:lnTo>
                    <a:pt x="0" y="0"/>
                  </a:lnTo>
                  <a:lnTo>
                    <a:pt x="0" y="3595116"/>
                  </a:lnTo>
                  <a:close/>
                </a:path>
              </a:pathLst>
            </a:custGeom>
            <a:noFill/>
            <a:ln cap="flat" cmpd="sng" w="15225">
              <a:solidFill>
                <a:srgbClr val="3D875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4" name="Google Shape;224;p16"/>
          <p:cNvSpPr txBox="1"/>
          <p:nvPr/>
        </p:nvSpPr>
        <p:spPr>
          <a:xfrm>
            <a:off x="707542" y="2101977"/>
            <a:ext cx="7580630" cy="1333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Calibri"/>
                <a:ea typeface="Calibri"/>
                <a:cs typeface="Calibri"/>
                <a:sym typeface="Calibri"/>
              </a:rPr>
              <a:t>Modülerlik (modularity):</a:t>
            </a:r>
            <a:endParaRPr sz="18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1900">
              <a:solidFill>
                <a:schemeClr val="dk1"/>
              </a:solidFill>
              <a:latin typeface="Calibri"/>
              <a:ea typeface="Calibri"/>
              <a:cs typeface="Calibri"/>
              <a:sym typeface="Calibri"/>
            </a:endParaRPr>
          </a:p>
          <a:p>
            <a:pPr indent="-257809" lvl="0" marL="269875" marR="5080" rtl="0" algn="just">
              <a:lnSpc>
                <a:spcPct val="100000"/>
              </a:lnSpc>
              <a:spcBef>
                <a:spcPts val="5"/>
              </a:spcBef>
              <a:spcAft>
                <a:spcPts val="0"/>
              </a:spcAft>
              <a:buClr>
                <a:srgbClr val="996666"/>
              </a:buClr>
              <a:buSzPts val="1250"/>
              <a:buFont typeface="Noto Sans Symbols"/>
              <a:buChar char="●"/>
            </a:pPr>
            <a:r>
              <a:rPr b="1" lang="en-US" sz="1600">
                <a:solidFill>
                  <a:srgbClr val="C00000"/>
                </a:solidFill>
                <a:latin typeface="Arial"/>
                <a:ea typeface="Arial"/>
                <a:cs typeface="Arial"/>
                <a:sym typeface="Arial"/>
              </a:rPr>
              <a:t>Modülerlik (modularity): </a:t>
            </a:r>
            <a:r>
              <a:rPr lang="en-US" sz="1600">
                <a:solidFill>
                  <a:schemeClr val="dk1"/>
                </a:solidFill>
                <a:latin typeface="Arial"/>
                <a:ea typeface="Arial"/>
                <a:cs typeface="Arial"/>
                <a:sym typeface="Arial"/>
              </a:rPr>
              <a:t>Sistemi </a:t>
            </a:r>
            <a:r>
              <a:rPr lang="en-US" sz="1600">
                <a:solidFill>
                  <a:srgbClr val="373086"/>
                </a:solidFill>
                <a:latin typeface="Arial"/>
                <a:ea typeface="Arial"/>
                <a:cs typeface="Arial"/>
                <a:sym typeface="Arial"/>
              </a:rPr>
              <a:t>istenen kalite faktörleri </a:t>
            </a:r>
            <a:r>
              <a:rPr lang="en-US" sz="1600">
                <a:solidFill>
                  <a:schemeClr val="dk1"/>
                </a:solidFill>
                <a:latin typeface="Arial"/>
                <a:ea typeface="Arial"/>
                <a:cs typeface="Arial"/>
                <a:sym typeface="Arial"/>
              </a:rPr>
              <a:t>ışığında parçalara  ayrıştırma sonucu elde edilir. Bir işlev için sistemin tümü değil, ayrılmış bir kısmı  üzerinde çalışma yapabilme olanağı sağlar.</a:t>
            </a:r>
            <a:endParaRPr sz="1600">
              <a:solidFill>
                <a:schemeClr val="dk1"/>
              </a:solidFill>
              <a:latin typeface="Arial"/>
              <a:ea typeface="Arial"/>
              <a:cs typeface="Arial"/>
              <a:sym typeface="Arial"/>
            </a:endParaRPr>
          </a:p>
        </p:txBody>
      </p:sp>
      <p:grpSp>
        <p:nvGrpSpPr>
          <p:cNvPr id="225" name="Google Shape;225;p16"/>
          <p:cNvGrpSpPr/>
          <p:nvPr/>
        </p:nvGrpSpPr>
        <p:grpSpPr>
          <a:xfrm>
            <a:off x="792480" y="3464052"/>
            <a:ext cx="1546859" cy="1389888"/>
            <a:chOff x="792480" y="3464052"/>
            <a:chExt cx="1546859" cy="1389888"/>
          </a:xfrm>
        </p:grpSpPr>
        <p:pic>
          <p:nvPicPr>
            <p:cNvPr id="226" name="Google Shape;226;p16"/>
            <p:cNvPicPr preferRelativeResize="0"/>
            <p:nvPr/>
          </p:nvPicPr>
          <p:blipFill rotWithShape="1">
            <a:blip r:embed="rId3">
              <a:alphaModFix/>
            </a:blip>
            <a:srcRect b="0" l="0" r="0" t="0"/>
            <a:stretch/>
          </p:blipFill>
          <p:spPr>
            <a:xfrm>
              <a:off x="792480" y="3465576"/>
              <a:ext cx="1546859" cy="1328928"/>
            </a:xfrm>
            <a:prstGeom prst="rect">
              <a:avLst/>
            </a:prstGeom>
            <a:noFill/>
            <a:ln>
              <a:noFill/>
            </a:ln>
          </p:spPr>
        </p:pic>
        <p:pic>
          <p:nvPicPr>
            <p:cNvPr id="227" name="Google Shape;227;p16"/>
            <p:cNvPicPr preferRelativeResize="0"/>
            <p:nvPr/>
          </p:nvPicPr>
          <p:blipFill rotWithShape="1">
            <a:blip r:embed="rId4">
              <a:alphaModFix/>
            </a:blip>
            <a:srcRect b="0" l="0" r="0" t="0"/>
            <a:stretch/>
          </p:blipFill>
          <p:spPr>
            <a:xfrm>
              <a:off x="1077468" y="3464052"/>
              <a:ext cx="976871" cy="1389888"/>
            </a:xfrm>
            <a:prstGeom prst="rect">
              <a:avLst/>
            </a:prstGeom>
            <a:noFill/>
            <a:ln>
              <a:noFill/>
            </a:ln>
          </p:spPr>
        </p:pic>
        <p:sp>
          <p:nvSpPr>
            <p:cNvPr id="228" name="Google Shape;228;p16"/>
            <p:cNvSpPr/>
            <p:nvPr/>
          </p:nvSpPr>
          <p:spPr>
            <a:xfrm>
              <a:off x="819912" y="3493008"/>
              <a:ext cx="1460500" cy="1242060"/>
            </a:xfrm>
            <a:custGeom>
              <a:rect b="b" l="l" r="r" t="t"/>
              <a:pathLst>
                <a:path extrusionOk="0" h="1242060" w="1460500">
                  <a:moveTo>
                    <a:pt x="1459991" y="0"/>
                  </a:moveTo>
                  <a:lnTo>
                    <a:pt x="0" y="0"/>
                  </a:lnTo>
                  <a:lnTo>
                    <a:pt x="0" y="1242059"/>
                  </a:lnTo>
                  <a:lnTo>
                    <a:pt x="1459991" y="1242059"/>
                  </a:lnTo>
                  <a:lnTo>
                    <a:pt x="1459991"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6"/>
            <p:cNvSpPr/>
            <p:nvPr/>
          </p:nvSpPr>
          <p:spPr>
            <a:xfrm>
              <a:off x="819912" y="3493008"/>
              <a:ext cx="1460500" cy="1242060"/>
            </a:xfrm>
            <a:custGeom>
              <a:rect b="b" l="l" r="r" t="t"/>
              <a:pathLst>
                <a:path extrusionOk="0" h="1242060" w="1460500">
                  <a:moveTo>
                    <a:pt x="0" y="1242059"/>
                  </a:moveTo>
                  <a:lnTo>
                    <a:pt x="1459991" y="1242059"/>
                  </a:lnTo>
                  <a:lnTo>
                    <a:pt x="1459991" y="0"/>
                  </a:lnTo>
                  <a:lnTo>
                    <a:pt x="0" y="0"/>
                  </a:lnTo>
                  <a:lnTo>
                    <a:pt x="0" y="1242059"/>
                  </a:lnTo>
                  <a:close/>
                </a:path>
              </a:pathLst>
            </a:custGeom>
            <a:noFill/>
            <a:ln cap="flat" cmpd="sng" w="12175">
              <a:solidFill>
                <a:srgbClr val="0D56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0" name="Google Shape;230;p16"/>
          <p:cNvSpPr txBox="1"/>
          <p:nvPr/>
        </p:nvSpPr>
        <p:spPr>
          <a:xfrm>
            <a:off x="819911" y="3493008"/>
            <a:ext cx="1327785" cy="1168400"/>
          </a:xfrm>
          <a:prstGeom prst="rect">
            <a:avLst/>
          </a:prstGeom>
          <a:noFill/>
          <a:ln cap="flat" cmpd="sng" w="12175">
            <a:solidFill>
              <a:srgbClr val="0D5671"/>
            </a:solidFill>
            <a:prstDash val="solid"/>
            <a:round/>
            <a:headEnd len="sm" w="sm" type="none"/>
            <a:tailEnd len="sm" w="sm" type="none"/>
          </a:ln>
        </p:spPr>
        <p:txBody>
          <a:bodyPr anchorCtr="0" anchor="t" bIns="0" lIns="0" spcFirstLastPara="1" rIns="0" wrap="square" tIns="38725">
            <a:spAutoFit/>
          </a:bodyPr>
          <a:lstStyle/>
          <a:p>
            <a:pPr indent="-102234" lvl="0" marL="495300" marR="252095" rtl="0" algn="l">
              <a:lnSpc>
                <a:spcPct val="100000"/>
              </a:lnSpc>
              <a:spcBef>
                <a:spcPts val="0"/>
              </a:spcBef>
              <a:spcAft>
                <a:spcPts val="0"/>
              </a:spcAft>
              <a:buNone/>
            </a:pPr>
            <a:r>
              <a:rPr b="1" lang="en-US" sz="1500">
                <a:solidFill>
                  <a:srgbClr val="0D0D0D"/>
                </a:solidFill>
                <a:latin typeface="Calibri"/>
                <a:ea typeface="Calibri"/>
                <a:cs typeface="Calibri"/>
                <a:sym typeface="Calibri"/>
              </a:rPr>
              <a:t>Yuvarlak  Köşeli  Uzun  Kısa</a:t>
            </a:r>
            <a:endParaRPr sz="1500">
              <a:solidFill>
                <a:schemeClr val="dk1"/>
              </a:solidFill>
              <a:latin typeface="Calibri"/>
              <a:ea typeface="Calibri"/>
              <a:cs typeface="Calibri"/>
              <a:sym typeface="Calibri"/>
            </a:endParaRPr>
          </a:p>
          <a:p>
            <a:pPr indent="0" lvl="0" marL="661035" marR="0" rtl="0" algn="l">
              <a:lnSpc>
                <a:spcPct val="113000"/>
              </a:lnSpc>
              <a:spcBef>
                <a:spcPts val="0"/>
              </a:spcBef>
              <a:spcAft>
                <a:spcPts val="0"/>
              </a:spcAft>
              <a:buNone/>
            </a:pPr>
            <a:r>
              <a:rPr b="1" lang="en-US" sz="1500">
                <a:solidFill>
                  <a:srgbClr val="0D0D0D"/>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sp>
        <p:nvSpPr>
          <p:cNvPr id="231" name="Google Shape;231;p16"/>
          <p:cNvSpPr txBox="1"/>
          <p:nvPr/>
        </p:nvSpPr>
        <p:spPr>
          <a:xfrm>
            <a:off x="3839336" y="3471798"/>
            <a:ext cx="3909695"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US" sz="1600">
                <a:solidFill>
                  <a:schemeClr val="dk1"/>
                </a:solidFill>
                <a:latin typeface="Calibri"/>
                <a:ea typeface="Calibri"/>
                <a:cs typeface="Calibri"/>
                <a:sym typeface="Calibri"/>
              </a:rPr>
              <a:t>Kapı ve pencerenin de kendi ayrıntılarını, birer  kelime	ile	soyutladığımız	isimleri	içersinde</a:t>
            </a:r>
            <a:endParaRPr sz="1600">
              <a:solidFill>
                <a:schemeClr val="dk1"/>
              </a:solidFill>
              <a:latin typeface="Calibri"/>
              <a:ea typeface="Calibri"/>
              <a:cs typeface="Calibri"/>
              <a:sym typeface="Calibri"/>
            </a:endParaRPr>
          </a:p>
        </p:txBody>
      </p:sp>
      <p:sp>
        <p:nvSpPr>
          <p:cNvPr id="232" name="Google Shape;232;p16"/>
          <p:cNvSpPr txBox="1"/>
          <p:nvPr/>
        </p:nvSpPr>
        <p:spPr>
          <a:xfrm>
            <a:off x="3839336" y="3959478"/>
            <a:ext cx="3911600" cy="5130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saklamaları, onları birer neşene olarak bir oda</a:t>
            </a:r>
            <a:endParaRPr sz="16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içerisinde	‘modüler’	bir	yapı	düzeninde</a:t>
            </a:r>
            <a:endParaRPr sz="1600">
              <a:solidFill>
                <a:schemeClr val="dk1"/>
              </a:solidFill>
              <a:latin typeface="Calibri"/>
              <a:ea typeface="Calibri"/>
              <a:cs typeface="Calibri"/>
              <a:sym typeface="Calibri"/>
            </a:endParaRPr>
          </a:p>
        </p:txBody>
      </p:sp>
      <p:sp>
        <p:nvSpPr>
          <p:cNvPr id="233" name="Google Shape;233;p16"/>
          <p:cNvSpPr txBox="1"/>
          <p:nvPr/>
        </p:nvSpPr>
        <p:spPr>
          <a:xfrm>
            <a:off x="3839336" y="4447413"/>
            <a:ext cx="3912235"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US" sz="1600">
                <a:solidFill>
                  <a:schemeClr val="dk1"/>
                </a:solidFill>
                <a:latin typeface="Calibri"/>
                <a:ea typeface="Calibri"/>
                <a:cs typeface="Calibri"/>
                <a:sym typeface="Calibri"/>
              </a:rPr>
              <a:t>olabilmelerini		sağlar.		Bir	pencerenin	yerini  değiştirmek,	tasarım	esnasında	onun		camı,</a:t>
            </a:r>
            <a:endParaRPr sz="1600">
              <a:solidFill>
                <a:schemeClr val="dk1"/>
              </a:solidFill>
              <a:latin typeface="Calibri"/>
              <a:ea typeface="Calibri"/>
              <a:cs typeface="Calibri"/>
              <a:sym typeface="Calibri"/>
            </a:endParaRPr>
          </a:p>
        </p:txBody>
      </p:sp>
      <p:sp>
        <p:nvSpPr>
          <p:cNvPr id="234" name="Google Shape;234;p16"/>
          <p:cNvSpPr txBox="1"/>
          <p:nvPr/>
        </p:nvSpPr>
        <p:spPr>
          <a:xfrm>
            <a:off x="3839336" y="4935092"/>
            <a:ext cx="1281430"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US" sz="1600">
                <a:solidFill>
                  <a:schemeClr val="dk1"/>
                </a:solidFill>
                <a:latin typeface="Calibri"/>
                <a:ea typeface="Calibri"/>
                <a:cs typeface="Calibri"/>
                <a:sym typeface="Calibri"/>
              </a:rPr>
              <a:t>menteşesi		ve  bağımsız,	aynı</a:t>
            </a:r>
            <a:endParaRPr sz="1600">
              <a:solidFill>
                <a:schemeClr val="dk1"/>
              </a:solidFill>
              <a:latin typeface="Calibri"/>
              <a:ea typeface="Calibri"/>
              <a:cs typeface="Calibri"/>
              <a:sym typeface="Calibri"/>
            </a:endParaRPr>
          </a:p>
        </p:txBody>
      </p:sp>
      <p:sp>
        <p:nvSpPr>
          <p:cNvPr id="235" name="Google Shape;235;p16"/>
          <p:cNvSpPr txBox="1"/>
          <p:nvPr/>
        </p:nvSpPr>
        <p:spPr>
          <a:xfrm>
            <a:off x="5247894" y="4935092"/>
            <a:ext cx="2503805" cy="513080"/>
          </a:xfrm>
          <a:prstGeom prst="rect">
            <a:avLst/>
          </a:prstGeom>
          <a:noFill/>
          <a:ln>
            <a:noFill/>
          </a:ln>
        </p:spPr>
        <p:txBody>
          <a:bodyPr anchorCtr="0" anchor="t" bIns="0" lIns="0" spcFirstLastPara="1" rIns="0" wrap="square" tIns="12050">
            <a:spAutoFit/>
          </a:bodyPr>
          <a:lstStyle/>
          <a:p>
            <a:pPr indent="8890" lvl="0" marL="12700" marR="5080" rtl="0" algn="l">
              <a:lnSpc>
                <a:spcPct val="100000"/>
              </a:lnSpc>
              <a:spcBef>
                <a:spcPts val="0"/>
              </a:spcBef>
              <a:spcAft>
                <a:spcPts val="0"/>
              </a:spcAft>
              <a:buNone/>
            </a:pPr>
            <a:r>
              <a:rPr lang="en-US" sz="1600">
                <a:solidFill>
                  <a:schemeClr val="dk1"/>
                </a:solidFill>
                <a:latin typeface="Calibri"/>
                <a:ea typeface="Calibri"/>
                <a:cs typeface="Calibri"/>
                <a:sym typeface="Calibri"/>
              </a:rPr>
              <a:t>malzemesi		gibi	detayından  zamanda	da	odadaki	diğer</a:t>
            </a:r>
            <a:endParaRPr sz="1600">
              <a:solidFill>
                <a:schemeClr val="dk1"/>
              </a:solidFill>
              <a:latin typeface="Calibri"/>
              <a:ea typeface="Calibri"/>
              <a:cs typeface="Calibri"/>
              <a:sym typeface="Calibri"/>
            </a:endParaRPr>
          </a:p>
        </p:txBody>
      </p:sp>
      <p:sp>
        <p:nvSpPr>
          <p:cNvPr id="236" name="Google Shape;236;p16"/>
          <p:cNvSpPr txBox="1"/>
          <p:nvPr/>
        </p:nvSpPr>
        <p:spPr>
          <a:xfrm>
            <a:off x="3839336" y="5422493"/>
            <a:ext cx="3909695" cy="5130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‘modüllerden’ hemen hemen bağımsız olarak</a:t>
            </a:r>
            <a:endParaRPr sz="16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1600">
                <a:solidFill>
                  <a:schemeClr val="dk1"/>
                </a:solidFill>
                <a:latin typeface="Calibri"/>
                <a:ea typeface="Calibri"/>
                <a:cs typeface="Calibri"/>
                <a:sym typeface="Calibri"/>
              </a:rPr>
              <a:t>ele alınabilir.</a:t>
            </a:r>
            <a:endParaRPr sz="1600">
              <a:solidFill>
                <a:schemeClr val="dk1"/>
              </a:solidFill>
              <a:latin typeface="Calibri"/>
              <a:ea typeface="Calibri"/>
              <a:cs typeface="Calibri"/>
              <a:sym typeface="Calibri"/>
            </a:endParaRPr>
          </a:p>
        </p:txBody>
      </p:sp>
      <p:grpSp>
        <p:nvGrpSpPr>
          <p:cNvPr id="237" name="Google Shape;237;p16"/>
          <p:cNvGrpSpPr/>
          <p:nvPr/>
        </p:nvGrpSpPr>
        <p:grpSpPr>
          <a:xfrm>
            <a:off x="2119883" y="3465576"/>
            <a:ext cx="1546859" cy="1327404"/>
            <a:chOff x="2119883" y="3465576"/>
            <a:chExt cx="1546859" cy="1327404"/>
          </a:xfrm>
        </p:grpSpPr>
        <p:pic>
          <p:nvPicPr>
            <p:cNvPr id="238" name="Google Shape;238;p16"/>
            <p:cNvPicPr preferRelativeResize="0"/>
            <p:nvPr/>
          </p:nvPicPr>
          <p:blipFill rotWithShape="1">
            <a:blip r:embed="rId5">
              <a:alphaModFix/>
            </a:blip>
            <a:srcRect b="0" l="0" r="0" t="0"/>
            <a:stretch/>
          </p:blipFill>
          <p:spPr>
            <a:xfrm>
              <a:off x="2119883" y="3465576"/>
              <a:ext cx="1546859" cy="1327404"/>
            </a:xfrm>
            <a:prstGeom prst="rect">
              <a:avLst/>
            </a:prstGeom>
            <a:noFill/>
            <a:ln>
              <a:noFill/>
            </a:ln>
          </p:spPr>
        </p:pic>
        <p:pic>
          <p:nvPicPr>
            <p:cNvPr id="239" name="Google Shape;239;p16"/>
            <p:cNvPicPr preferRelativeResize="0"/>
            <p:nvPr/>
          </p:nvPicPr>
          <p:blipFill rotWithShape="1">
            <a:blip r:embed="rId6">
              <a:alphaModFix/>
            </a:blip>
            <a:srcRect b="0" l="0" r="0" t="0"/>
            <a:stretch/>
          </p:blipFill>
          <p:spPr>
            <a:xfrm>
              <a:off x="2458211" y="3576815"/>
              <a:ext cx="868705" cy="1161300"/>
            </a:xfrm>
            <a:prstGeom prst="rect">
              <a:avLst/>
            </a:prstGeom>
            <a:noFill/>
            <a:ln>
              <a:noFill/>
            </a:ln>
          </p:spPr>
        </p:pic>
        <p:sp>
          <p:nvSpPr>
            <p:cNvPr id="240" name="Google Shape;240;p16"/>
            <p:cNvSpPr/>
            <p:nvPr/>
          </p:nvSpPr>
          <p:spPr>
            <a:xfrm>
              <a:off x="2147315" y="3493008"/>
              <a:ext cx="1460500" cy="1240790"/>
            </a:xfrm>
            <a:custGeom>
              <a:rect b="b" l="l" r="r" t="t"/>
              <a:pathLst>
                <a:path extrusionOk="0" h="1240789" w="1460500">
                  <a:moveTo>
                    <a:pt x="1459992" y="0"/>
                  </a:moveTo>
                  <a:lnTo>
                    <a:pt x="0" y="0"/>
                  </a:lnTo>
                  <a:lnTo>
                    <a:pt x="0" y="1240536"/>
                  </a:lnTo>
                  <a:lnTo>
                    <a:pt x="1459992" y="1240536"/>
                  </a:lnTo>
                  <a:lnTo>
                    <a:pt x="1459992"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6"/>
            <p:cNvSpPr/>
            <p:nvPr/>
          </p:nvSpPr>
          <p:spPr>
            <a:xfrm>
              <a:off x="2147315" y="3493008"/>
              <a:ext cx="1460500" cy="1240790"/>
            </a:xfrm>
            <a:custGeom>
              <a:rect b="b" l="l" r="r" t="t"/>
              <a:pathLst>
                <a:path extrusionOk="0" h="1240789" w="1460500">
                  <a:moveTo>
                    <a:pt x="0" y="1240536"/>
                  </a:moveTo>
                  <a:lnTo>
                    <a:pt x="1459992" y="1240536"/>
                  </a:lnTo>
                  <a:lnTo>
                    <a:pt x="1459992" y="0"/>
                  </a:lnTo>
                  <a:lnTo>
                    <a:pt x="0" y="0"/>
                  </a:lnTo>
                  <a:lnTo>
                    <a:pt x="0" y="1240536"/>
                  </a:lnTo>
                  <a:close/>
                </a:path>
              </a:pathLst>
            </a:custGeom>
            <a:noFill/>
            <a:ln cap="flat" cmpd="sng" w="12175">
              <a:solidFill>
                <a:srgbClr val="0D56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2" name="Google Shape;242;p16"/>
          <p:cNvSpPr txBox="1"/>
          <p:nvPr/>
        </p:nvSpPr>
        <p:spPr>
          <a:xfrm>
            <a:off x="2279904" y="3632454"/>
            <a:ext cx="1321435" cy="940435"/>
          </a:xfrm>
          <a:prstGeom prst="rect">
            <a:avLst/>
          </a:prstGeom>
          <a:noFill/>
          <a:ln>
            <a:noFill/>
          </a:ln>
        </p:spPr>
        <p:txBody>
          <a:bodyPr anchorCtr="0" anchor="t" bIns="0" lIns="0" spcFirstLastPara="1" rIns="0" wrap="square" tIns="12700">
            <a:spAutoFit/>
          </a:bodyPr>
          <a:lstStyle/>
          <a:p>
            <a:pPr indent="0" lvl="0" marL="464184" marR="582295" rtl="0" algn="ctr">
              <a:lnSpc>
                <a:spcPct val="100000"/>
              </a:lnSpc>
              <a:spcBef>
                <a:spcPts val="0"/>
              </a:spcBef>
              <a:spcAft>
                <a:spcPts val="0"/>
              </a:spcAft>
              <a:buNone/>
            </a:pPr>
            <a:r>
              <a:rPr b="1" lang="en-US" sz="1500">
                <a:solidFill>
                  <a:srgbClr val="0D0D0D"/>
                </a:solidFill>
                <a:latin typeface="Calibri"/>
                <a:ea typeface="Calibri"/>
                <a:cs typeface="Calibri"/>
                <a:sym typeface="Calibri"/>
              </a:rPr>
              <a:t>Yay  Dil</a:t>
            </a:r>
            <a:endParaRPr sz="1500">
              <a:solidFill>
                <a:schemeClr val="dk1"/>
              </a:solidFill>
              <a:latin typeface="Calibri"/>
              <a:ea typeface="Calibri"/>
              <a:cs typeface="Calibri"/>
              <a:sym typeface="Calibri"/>
            </a:endParaRPr>
          </a:p>
          <a:p>
            <a:pPr indent="0" lvl="0" marL="0" marR="118745" rtl="0" algn="ctr">
              <a:lnSpc>
                <a:spcPct val="100000"/>
              </a:lnSpc>
              <a:spcBef>
                <a:spcPts val="0"/>
              </a:spcBef>
              <a:spcAft>
                <a:spcPts val="0"/>
              </a:spcAft>
              <a:buNone/>
            </a:pPr>
            <a:r>
              <a:rPr b="1" lang="en-US" sz="1500">
                <a:solidFill>
                  <a:srgbClr val="0D0D0D"/>
                </a:solidFill>
                <a:latin typeface="Calibri"/>
                <a:ea typeface="Calibri"/>
                <a:cs typeface="Calibri"/>
                <a:sym typeface="Calibri"/>
              </a:rPr>
              <a:t>Vidalar</a:t>
            </a:r>
            <a:endParaRPr sz="1500">
              <a:solidFill>
                <a:schemeClr val="dk1"/>
              </a:solidFill>
              <a:latin typeface="Calibri"/>
              <a:ea typeface="Calibri"/>
              <a:cs typeface="Calibri"/>
              <a:sym typeface="Calibri"/>
            </a:endParaRPr>
          </a:p>
          <a:p>
            <a:pPr indent="0" lvl="0" marL="0" marR="118110" rtl="0" algn="ctr">
              <a:lnSpc>
                <a:spcPct val="100000"/>
              </a:lnSpc>
              <a:spcBef>
                <a:spcPts val="0"/>
              </a:spcBef>
              <a:spcAft>
                <a:spcPts val="0"/>
              </a:spcAft>
              <a:buNone/>
            </a:pPr>
            <a:r>
              <a:rPr b="1" lang="en-US" sz="1500">
                <a:solidFill>
                  <a:srgbClr val="0D0D0D"/>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grpSp>
        <p:nvGrpSpPr>
          <p:cNvPr id="243" name="Google Shape;243;p16"/>
          <p:cNvGrpSpPr/>
          <p:nvPr/>
        </p:nvGrpSpPr>
        <p:grpSpPr>
          <a:xfrm>
            <a:off x="792480" y="4634484"/>
            <a:ext cx="1546859" cy="1178039"/>
            <a:chOff x="792480" y="4634484"/>
            <a:chExt cx="1546859" cy="1178039"/>
          </a:xfrm>
        </p:grpSpPr>
        <p:pic>
          <p:nvPicPr>
            <p:cNvPr id="244" name="Google Shape;244;p16"/>
            <p:cNvPicPr preferRelativeResize="0"/>
            <p:nvPr/>
          </p:nvPicPr>
          <p:blipFill rotWithShape="1">
            <a:blip r:embed="rId7">
              <a:alphaModFix/>
            </a:blip>
            <a:srcRect b="0" l="0" r="0" t="0"/>
            <a:stretch/>
          </p:blipFill>
          <p:spPr>
            <a:xfrm>
              <a:off x="792480" y="4634484"/>
              <a:ext cx="1546859" cy="1139952"/>
            </a:xfrm>
            <a:prstGeom prst="rect">
              <a:avLst/>
            </a:prstGeom>
            <a:noFill/>
            <a:ln>
              <a:noFill/>
            </a:ln>
          </p:spPr>
        </p:pic>
        <p:pic>
          <p:nvPicPr>
            <p:cNvPr id="245" name="Google Shape;245;p16"/>
            <p:cNvPicPr preferRelativeResize="0"/>
            <p:nvPr/>
          </p:nvPicPr>
          <p:blipFill rotWithShape="1">
            <a:blip r:embed="rId8">
              <a:alphaModFix/>
            </a:blip>
            <a:srcRect b="0" l="0" r="0" t="0"/>
            <a:stretch/>
          </p:blipFill>
          <p:spPr>
            <a:xfrm>
              <a:off x="1168908" y="4652772"/>
              <a:ext cx="793991" cy="1159751"/>
            </a:xfrm>
            <a:prstGeom prst="rect">
              <a:avLst/>
            </a:prstGeom>
            <a:noFill/>
            <a:ln>
              <a:noFill/>
            </a:ln>
          </p:spPr>
        </p:pic>
        <p:sp>
          <p:nvSpPr>
            <p:cNvPr id="246" name="Google Shape;246;p16"/>
            <p:cNvSpPr/>
            <p:nvPr/>
          </p:nvSpPr>
          <p:spPr>
            <a:xfrm>
              <a:off x="819912" y="4661916"/>
              <a:ext cx="1460500" cy="1053465"/>
            </a:xfrm>
            <a:custGeom>
              <a:rect b="b" l="l" r="r" t="t"/>
              <a:pathLst>
                <a:path extrusionOk="0" h="1053464" w="1460500">
                  <a:moveTo>
                    <a:pt x="1459991" y="0"/>
                  </a:moveTo>
                  <a:lnTo>
                    <a:pt x="0" y="0"/>
                  </a:lnTo>
                  <a:lnTo>
                    <a:pt x="0" y="1053084"/>
                  </a:lnTo>
                  <a:lnTo>
                    <a:pt x="1459991" y="1053084"/>
                  </a:lnTo>
                  <a:lnTo>
                    <a:pt x="1459991"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6"/>
            <p:cNvSpPr/>
            <p:nvPr/>
          </p:nvSpPr>
          <p:spPr>
            <a:xfrm>
              <a:off x="819912" y="4661916"/>
              <a:ext cx="1460500" cy="1053465"/>
            </a:xfrm>
            <a:custGeom>
              <a:rect b="b" l="l" r="r" t="t"/>
              <a:pathLst>
                <a:path extrusionOk="0" h="1053464" w="1460500">
                  <a:moveTo>
                    <a:pt x="0" y="1053084"/>
                  </a:moveTo>
                  <a:lnTo>
                    <a:pt x="1459991" y="1053084"/>
                  </a:lnTo>
                  <a:lnTo>
                    <a:pt x="1459991" y="0"/>
                  </a:lnTo>
                  <a:lnTo>
                    <a:pt x="0" y="0"/>
                  </a:lnTo>
                  <a:lnTo>
                    <a:pt x="0" y="1053084"/>
                  </a:lnTo>
                  <a:close/>
                </a:path>
              </a:pathLst>
            </a:custGeom>
            <a:noFill/>
            <a:ln cap="flat" cmpd="sng" w="12175">
              <a:solidFill>
                <a:srgbClr val="0D56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8" name="Google Shape;248;p16"/>
          <p:cNvSpPr txBox="1"/>
          <p:nvPr/>
        </p:nvSpPr>
        <p:spPr>
          <a:xfrm>
            <a:off x="826008" y="4707382"/>
            <a:ext cx="1315720" cy="940435"/>
          </a:xfrm>
          <a:prstGeom prst="rect">
            <a:avLst/>
          </a:prstGeom>
          <a:noFill/>
          <a:ln>
            <a:noFill/>
          </a:ln>
        </p:spPr>
        <p:txBody>
          <a:bodyPr anchorCtr="0" anchor="t" bIns="0" lIns="0" spcFirstLastPara="1" rIns="0" wrap="square" tIns="12700">
            <a:spAutoFit/>
          </a:bodyPr>
          <a:lstStyle/>
          <a:p>
            <a:pPr indent="-12700" lvl="0" marL="490855" marR="337820" rtl="0" algn="just">
              <a:lnSpc>
                <a:spcPct val="100000"/>
              </a:lnSpc>
              <a:spcBef>
                <a:spcPts val="0"/>
              </a:spcBef>
              <a:spcAft>
                <a:spcPts val="0"/>
              </a:spcAft>
              <a:buNone/>
            </a:pPr>
            <a:r>
              <a:rPr b="1" lang="en-US" sz="1500">
                <a:solidFill>
                  <a:srgbClr val="0D0D0D"/>
                </a:solidFill>
                <a:latin typeface="Calibri"/>
                <a:ea typeface="Calibri"/>
                <a:cs typeface="Calibri"/>
                <a:sym typeface="Calibri"/>
              </a:rPr>
              <a:t>Ahşap  Metal  Cam</a:t>
            </a:r>
            <a:endParaRPr sz="1500">
              <a:solidFill>
                <a:schemeClr val="dk1"/>
              </a:solidFill>
              <a:latin typeface="Calibri"/>
              <a:ea typeface="Calibri"/>
              <a:cs typeface="Calibri"/>
              <a:sym typeface="Calibri"/>
            </a:endParaRPr>
          </a:p>
          <a:p>
            <a:pPr indent="0" lvl="0" marL="131445" marR="0" rtl="0" algn="ctr">
              <a:lnSpc>
                <a:spcPct val="100000"/>
              </a:lnSpc>
              <a:spcBef>
                <a:spcPts val="0"/>
              </a:spcBef>
              <a:spcAft>
                <a:spcPts val="0"/>
              </a:spcAft>
              <a:buNone/>
            </a:pPr>
            <a:r>
              <a:rPr b="1" lang="en-US" sz="1500">
                <a:solidFill>
                  <a:srgbClr val="0D0D0D"/>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grpSp>
        <p:nvGrpSpPr>
          <p:cNvPr id="249" name="Google Shape;249;p16"/>
          <p:cNvGrpSpPr/>
          <p:nvPr/>
        </p:nvGrpSpPr>
        <p:grpSpPr>
          <a:xfrm>
            <a:off x="2119883" y="4632959"/>
            <a:ext cx="1546859" cy="1179588"/>
            <a:chOff x="2119883" y="4632959"/>
            <a:chExt cx="1546859" cy="1179588"/>
          </a:xfrm>
        </p:grpSpPr>
        <p:pic>
          <p:nvPicPr>
            <p:cNvPr id="250" name="Google Shape;250;p16"/>
            <p:cNvPicPr preferRelativeResize="0"/>
            <p:nvPr/>
          </p:nvPicPr>
          <p:blipFill rotWithShape="1">
            <a:blip r:embed="rId9">
              <a:alphaModFix/>
            </a:blip>
            <a:srcRect b="0" l="0" r="0" t="0"/>
            <a:stretch/>
          </p:blipFill>
          <p:spPr>
            <a:xfrm>
              <a:off x="2119883" y="4632959"/>
              <a:ext cx="1546859" cy="1141463"/>
            </a:xfrm>
            <a:prstGeom prst="rect">
              <a:avLst/>
            </a:prstGeom>
            <a:noFill/>
            <a:ln>
              <a:noFill/>
            </a:ln>
          </p:spPr>
        </p:pic>
        <p:pic>
          <p:nvPicPr>
            <p:cNvPr id="251" name="Google Shape;251;p16"/>
            <p:cNvPicPr preferRelativeResize="0"/>
            <p:nvPr/>
          </p:nvPicPr>
          <p:blipFill rotWithShape="1">
            <a:blip r:embed="rId10">
              <a:alphaModFix/>
            </a:blip>
            <a:srcRect b="0" l="0" r="0" t="0"/>
            <a:stretch/>
          </p:blipFill>
          <p:spPr>
            <a:xfrm>
              <a:off x="2301239" y="4651247"/>
              <a:ext cx="1182624" cy="1161300"/>
            </a:xfrm>
            <a:prstGeom prst="rect">
              <a:avLst/>
            </a:prstGeom>
            <a:noFill/>
            <a:ln>
              <a:noFill/>
            </a:ln>
          </p:spPr>
        </p:pic>
        <p:sp>
          <p:nvSpPr>
            <p:cNvPr id="252" name="Google Shape;252;p16"/>
            <p:cNvSpPr/>
            <p:nvPr/>
          </p:nvSpPr>
          <p:spPr>
            <a:xfrm>
              <a:off x="2147315" y="4660391"/>
              <a:ext cx="1460500" cy="1054735"/>
            </a:xfrm>
            <a:custGeom>
              <a:rect b="b" l="l" r="r" t="t"/>
              <a:pathLst>
                <a:path extrusionOk="0" h="1054735" w="1460500">
                  <a:moveTo>
                    <a:pt x="1459992" y="0"/>
                  </a:moveTo>
                  <a:lnTo>
                    <a:pt x="0" y="0"/>
                  </a:lnTo>
                  <a:lnTo>
                    <a:pt x="0" y="1054608"/>
                  </a:lnTo>
                  <a:lnTo>
                    <a:pt x="1459992" y="1054608"/>
                  </a:lnTo>
                  <a:lnTo>
                    <a:pt x="1459992"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6"/>
            <p:cNvSpPr/>
            <p:nvPr/>
          </p:nvSpPr>
          <p:spPr>
            <a:xfrm>
              <a:off x="2147315" y="4660391"/>
              <a:ext cx="1460500" cy="1054735"/>
            </a:xfrm>
            <a:custGeom>
              <a:rect b="b" l="l" r="r" t="t"/>
              <a:pathLst>
                <a:path extrusionOk="0" h="1054735" w="1460500">
                  <a:moveTo>
                    <a:pt x="0" y="1054608"/>
                  </a:moveTo>
                  <a:lnTo>
                    <a:pt x="1459992" y="1054608"/>
                  </a:lnTo>
                  <a:lnTo>
                    <a:pt x="1459992" y="0"/>
                  </a:lnTo>
                  <a:lnTo>
                    <a:pt x="0" y="0"/>
                  </a:lnTo>
                  <a:lnTo>
                    <a:pt x="0" y="1054608"/>
                  </a:lnTo>
                  <a:close/>
                </a:path>
              </a:pathLst>
            </a:custGeom>
            <a:noFill/>
            <a:ln cap="flat" cmpd="sng" w="12175">
              <a:solidFill>
                <a:srgbClr val="0D56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4" name="Google Shape;254;p16"/>
          <p:cNvSpPr txBox="1"/>
          <p:nvPr/>
        </p:nvSpPr>
        <p:spPr>
          <a:xfrm>
            <a:off x="2153411" y="4707128"/>
            <a:ext cx="1454150" cy="939800"/>
          </a:xfrm>
          <a:prstGeom prst="rect">
            <a:avLst/>
          </a:prstGeom>
          <a:noFill/>
          <a:ln>
            <a:noFill/>
          </a:ln>
        </p:spPr>
        <p:txBody>
          <a:bodyPr anchorCtr="0" anchor="t" bIns="0" lIns="0" spcFirstLastPara="1" rIns="0" wrap="square" tIns="12700">
            <a:spAutoFit/>
          </a:bodyPr>
          <a:lstStyle/>
          <a:p>
            <a:pPr indent="-635" lvl="0" marL="283845" marR="282575" rtl="0" algn="ctr">
              <a:lnSpc>
                <a:spcPct val="100000"/>
              </a:lnSpc>
              <a:spcBef>
                <a:spcPts val="0"/>
              </a:spcBef>
              <a:spcAft>
                <a:spcPts val="0"/>
              </a:spcAft>
              <a:buNone/>
            </a:pPr>
            <a:r>
              <a:rPr b="1" lang="en-US" sz="1500">
                <a:solidFill>
                  <a:srgbClr val="0D0D0D"/>
                </a:solidFill>
                <a:latin typeface="Calibri"/>
                <a:ea typeface="Calibri"/>
                <a:cs typeface="Calibri"/>
                <a:sym typeface="Calibri"/>
              </a:rPr>
              <a:t>Beyaz  Metalik  Kahverengi</a:t>
            </a:r>
            <a:endParaRPr sz="15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500">
                <a:solidFill>
                  <a:srgbClr val="0D0D0D"/>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sp>
        <p:nvSpPr>
          <p:cNvPr id="255" name="Google Shape;255;p16"/>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256" name="Google Shape;256;p16"/>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257" name="Google Shape;257;p16"/>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Modülerlik	</a:t>
            </a:r>
            <a:endParaRPr/>
          </a:p>
        </p:txBody>
      </p:sp>
      <p:sp>
        <p:nvSpPr>
          <p:cNvPr id="263" name="Google Shape;263;p17"/>
          <p:cNvSpPr txBox="1"/>
          <p:nvPr/>
        </p:nvSpPr>
        <p:spPr>
          <a:xfrm>
            <a:off x="810259" y="1873122"/>
            <a:ext cx="7419975" cy="1781810"/>
          </a:xfrm>
          <a:prstGeom prst="rect">
            <a:avLst/>
          </a:prstGeom>
          <a:noFill/>
          <a:ln>
            <a:noFill/>
          </a:ln>
        </p:spPr>
        <p:txBody>
          <a:bodyPr anchorCtr="0" anchor="t" bIns="0" lIns="0" spcFirstLastPara="1" rIns="0" wrap="square" tIns="12700">
            <a:spAutoFit/>
          </a:bodyPr>
          <a:lstStyle/>
          <a:p>
            <a:pPr indent="-258444" lvl="0" marL="270510" marR="5080" rtl="0" algn="just">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Bütün karmaşıklığın tek bir modülde toplanması yerine, anlaşılabilir ve  dolayısıyla projenin zihinsel kontrol altında tutulması için sistem bir çok  modüle ayrılır.</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1CACE3"/>
              </a:buClr>
              <a:buSzPts val="2600"/>
              <a:buFont typeface="Noto Sans Symbols"/>
              <a:buNone/>
            </a:pPr>
            <a:r>
              <a:t/>
            </a:r>
            <a:endParaRPr sz="260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Modüller, isimleri olan tanımlanmış işlevleri bulunan ve hedef sistemi</a:t>
            </a:r>
            <a:endParaRPr sz="1800">
              <a:solidFill>
                <a:schemeClr val="dk1"/>
              </a:solidFill>
              <a:latin typeface="Arial"/>
              <a:ea typeface="Arial"/>
              <a:cs typeface="Arial"/>
              <a:sym typeface="Arial"/>
            </a:endParaRPr>
          </a:p>
          <a:p>
            <a:pPr indent="0" lvl="0" marL="270510" marR="0" rtl="0" algn="l">
              <a:lnSpc>
                <a:spcPct val="100000"/>
              </a:lnSpc>
              <a:spcBef>
                <a:spcPts val="0"/>
              </a:spcBef>
              <a:spcAft>
                <a:spcPts val="0"/>
              </a:spcAft>
              <a:buNone/>
            </a:pPr>
            <a:r>
              <a:rPr lang="en-US" sz="1800">
                <a:solidFill>
                  <a:schemeClr val="dk1"/>
                </a:solidFill>
                <a:latin typeface="Arial"/>
                <a:ea typeface="Arial"/>
                <a:cs typeface="Arial"/>
                <a:sym typeface="Arial"/>
              </a:rPr>
              <a:t>gerçekleştirmek üzere tümleştirilen birimlerdir.</a:t>
            </a:r>
            <a:endParaRPr sz="1800">
              <a:solidFill>
                <a:schemeClr val="dk1"/>
              </a:solidFill>
              <a:latin typeface="Arial"/>
              <a:ea typeface="Arial"/>
              <a:cs typeface="Arial"/>
              <a:sym typeface="Arial"/>
            </a:endParaRPr>
          </a:p>
        </p:txBody>
      </p:sp>
      <p:pic>
        <p:nvPicPr>
          <p:cNvPr id="264" name="Google Shape;264;p17"/>
          <p:cNvPicPr preferRelativeResize="0"/>
          <p:nvPr/>
        </p:nvPicPr>
        <p:blipFill rotWithShape="1">
          <a:blip r:embed="rId3">
            <a:alphaModFix/>
          </a:blip>
          <a:srcRect b="0" l="0" r="0" t="0"/>
          <a:stretch/>
        </p:blipFill>
        <p:spPr>
          <a:xfrm>
            <a:off x="3893439" y="3876294"/>
            <a:ext cx="1924050" cy="2409825"/>
          </a:xfrm>
          <a:prstGeom prst="rect">
            <a:avLst/>
          </a:prstGeom>
          <a:noFill/>
          <a:ln>
            <a:noFill/>
          </a:ln>
        </p:spPr>
      </p:pic>
      <p:sp>
        <p:nvSpPr>
          <p:cNvPr id="265" name="Google Shape;265;p17"/>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266" name="Google Shape;266;p17"/>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267" name="Google Shape;267;p17"/>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Sistem ve Modülleri	</a:t>
            </a:r>
            <a:endParaRPr/>
          </a:p>
        </p:txBody>
      </p:sp>
      <p:pic>
        <p:nvPicPr>
          <p:cNvPr id="273" name="Google Shape;273;p18"/>
          <p:cNvPicPr preferRelativeResize="0"/>
          <p:nvPr/>
        </p:nvPicPr>
        <p:blipFill rotWithShape="1">
          <a:blip r:embed="rId3">
            <a:alphaModFix/>
          </a:blip>
          <a:srcRect b="0" l="0" r="0" t="0"/>
          <a:stretch/>
        </p:blipFill>
        <p:spPr>
          <a:xfrm>
            <a:off x="4753355" y="2077211"/>
            <a:ext cx="792479" cy="324612"/>
          </a:xfrm>
          <a:prstGeom prst="rect">
            <a:avLst/>
          </a:prstGeom>
          <a:noFill/>
          <a:ln>
            <a:noFill/>
          </a:ln>
        </p:spPr>
      </p:pic>
      <p:sp>
        <p:nvSpPr>
          <p:cNvPr id="274" name="Google Shape;274;p18"/>
          <p:cNvSpPr txBox="1"/>
          <p:nvPr/>
        </p:nvSpPr>
        <p:spPr>
          <a:xfrm>
            <a:off x="4753355" y="2077211"/>
            <a:ext cx="792480" cy="32512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47625">
            <a:spAutoFit/>
          </a:bodyPr>
          <a:lstStyle/>
          <a:p>
            <a:pPr indent="0" lvl="0" marL="158115" marR="0" rtl="0" algn="l">
              <a:lnSpc>
                <a:spcPct val="100000"/>
              </a:lnSpc>
              <a:spcBef>
                <a:spcPts val="0"/>
              </a:spcBef>
              <a:spcAft>
                <a:spcPts val="0"/>
              </a:spcAft>
              <a:buNone/>
            </a:pPr>
            <a:r>
              <a:rPr b="1" lang="en-US" sz="1350">
                <a:solidFill>
                  <a:schemeClr val="dk1"/>
                </a:solidFill>
                <a:latin typeface="Calibri"/>
                <a:ea typeface="Calibri"/>
                <a:cs typeface="Calibri"/>
                <a:sym typeface="Calibri"/>
              </a:rPr>
              <a:t>Sistem</a:t>
            </a:r>
            <a:endParaRPr sz="1350">
              <a:solidFill>
                <a:schemeClr val="dk1"/>
              </a:solidFill>
              <a:latin typeface="Calibri"/>
              <a:ea typeface="Calibri"/>
              <a:cs typeface="Calibri"/>
              <a:sym typeface="Calibri"/>
            </a:endParaRPr>
          </a:p>
        </p:txBody>
      </p:sp>
      <p:pic>
        <p:nvPicPr>
          <p:cNvPr id="275" name="Google Shape;275;p18"/>
          <p:cNvPicPr preferRelativeResize="0"/>
          <p:nvPr/>
        </p:nvPicPr>
        <p:blipFill rotWithShape="1">
          <a:blip r:embed="rId4">
            <a:alphaModFix/>
          </a:blip>
          <a:srcRect b="0" l="0" r="0" t="0"/>
          <a:stretch/>
        </p:blipFill>
        <p:spPr>
          <a:xfrm>
            <a:off x="2945892" y="2822448"/>
            <a:ext cx="484631" cy="272796"/>
          </a:xfrm>
          <a:prstGeom prst="rect">
            <a:avLst/>
          </a:prstGeom>
          <a:noFill/>
          <a:ln>
            <a:noFill/>
          </a:ln>
        </p:spPr>
      </p:pic>
      <p:sp>
        <p:nvSpPr>
          <p:cNvPr id="276" name="Google Shape;276;p18"/>
          <p:cNvSpPr txBox="1"/>
          <p:nvPr/>
        </p:nvSpPr>
        <p:spPr>
          <a:xfrm>
            <a:off x="2945892" y="2822448"/>
            <a:ext cx="485140" cy="27305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2225">
            <a:spAutoFit/>
          </a:bodyPr>
          <a:lstStyle/>
          <a:p>
            <a:pPr indent="0" lvl="0" marL="635" marR="0" rtl="0" algn="ctr">
              <a:lnSpc>
                <a:spcPct val="100000"/>
              </a:lnSpc>
              <a:spcBef>
                <a:spcPts val="0"/>
              </a:spcBef>
              <a:spcAft>
                <a:spcPts val="0"/>
              </a:spcAft>
              <a:buNone/>
            </a:pPr>
            <a:r>
              <a:rPr lang="en-US" sz="1350">
                <a:solidFill>
                  <a:schemeClr val="dk1"/>
                </a:solidFill>
                <a:latin typeface="Calibri"/>
                <a:ea typeface="Calibri"/>
                <a:cs typeface="Calibri"/>
                <a:sym typeface="Calibri"/>
              </a:rPr>
              <a:t>A</a:t>
            </a:r>
            <a:endParaRPr sz="1350">
              <a:solidFill>
                <a:schemeClr val="dk1"/>
              </a:solidFill>
              <a:latin typeface="Calibri"/>
              <a:ea typeface="Calibri"/>
              <a:cs typeface="Calibri"/>
              <a:sym typeface="Calibri"/>
            </a:endParaRPr>
          </a:p>
        </p:txBody>
      </p:sp>
      <p:grpSp>
        <p:nvGrpSpPr>
          <p:cNvPr id="277" name="Google Shape;277;p18"/>
          <p:cNvGrpSpPr/>
          <p:nvPr/>
        </p:nvGrpSpPr>
        <p:grpSpPr>
          <a:xfrm>
            <a:off x="1848611" y="3715511"/>
            <a:ext cx="1581911" cy="275843"/>
            <a:chOff x="1848611" y="3715511"/>
            <a:chExt cx="1581911" cy="275843"/>
          </a:xfrm>
        </p:grpSpPr>
        <p:pic>
          <p:nvPicPr>
            <p:cNvPr id="278" name="Google Shape;278;p18"/>
            <p:cNvPicPr preferRelativeResize="0"/>
            <p:nvPr/>
          </p:nvPicPr>
          <p:blipFill rotWithShape="1">
            <a:blip r:embed="rId5">
              <a:alphaModFix/>
            </a:blip>
            <a:srcRect b="0" l="0" r="0" t="0"/>
            <a:stretch/>
          </p:blipFill>
          <p:spPr>
            <a:xfrm>
              <a:off x="1848611" y="3715511"/>
              <a:ext cx="484631" cy="271271"/>
            </a:xfrm>
            <a:prstGeom prst="rect">
              <a:avLst/>
            </a:prstGeom>
            <a:noFill/>
            <a:ln>
              <a:noFill/>
            </a:ln>
          </p:spPr>
        </p:pic>
        <p:pic>
          <p:nvPicPr>
            <p:cNvPr id="279" name="Google Shape;279;p18"/>
            <p:cNvPicPr preferRelativeResize="0"/>
            <p:nvPr/>
          </p:nvPicPr>
          <p:blipFill rotWithShape="1">
            <a:blip r:embed="rId6">
              <a:alphaModFix/>
            </a:blip>
            <a:srcRect b="0" l="0" r="0" t="0"/>
            <a:stretch/>
          </p:blipFill>
          <p:spPr>
            <a:xfrm>
              <a:off x="2945891" y="3718559"/>
              <a:ext cx="484631" cy="272795"/>
            </a:xfrm>
            <a:prstGeom prst="rect">
              <a:avLst/>
            </a:prstGeom>
            <a:noFill/>
            <a:ln>
              <a:noFill/>
            </a:ln>
          </p:spPr>
        </p:pic>
      </p:grpSp>
      <p:sp>
        <p:nvSpPr>
          <p:cNvPr id="280" name="Google Shape;280;p18"/>
          <p:cNvSpPr txBox="1"/>
          <p:nvPr/>
        </p:nvSpPr>
        <p:spPr>
          <a:xfrm>
            <a:off x="2945892" y="3718559"/>
            <a:ext cx="485140" cy="27305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2225">
            <a:spAutoFit/>
          </a:bodyPr>
          <a:lstStyle/>
          <a:p>
            <a:pPr indent="0" lvl="0" marL="0" marR="0" rtl="0" algn="ctr">
              <a:lnSpc>
                <a:spcPct val="100000"/>
              </a:lnSpc>
              <a:spcBef>
                <a:spcPts val="0"/>
              </a:spcBef>
              <a:spcAft>
                <a:spcPts val="0"/>
              </a:spcAft>
              <a:buNone/>
            </a:pPr>
            <a:r>
              <a:rPr lang="en-US" sz="1350">
                <a:solidFill>
                  <a:schemeClr val="dk1"/>
                </a:solidFill>
                <a:latin typeface="Calibri"/>
                <a:ea typeface="Calibri"/>
                <a:cs typeface="Calibri"/>
                <a:sym typeface="Calibri"/>
              </a:rPr>
              <a:t>E</a:t>
            </a:r>
            <a:endParaRPr sz="1350">
              <a:solidFill>
                <a:schemeClr val="dk1"/>
              </a:solidFill>
              <a:latin typeface="Calibri"/>
              <a:ea typeface="Calibri"/>
              <a:cs typeface="Calibri"/>
              <a:sym typeface="Calibri"/>
            </a:endParaRPr>
          </a:p>
        </p:txBody>
      </p:sp>
      <p:pic>
        <p:nvPicPr>
          <p:cNvPr id="281" name="Google Shape;281;p18"/>
          <p:cNvPicPr preferRelativeResize="0"/>
          <p:nvPr/>
        </p:nvPicPr>
        <p:blipFill rotWithShape="1">
          <a:blip r:embed="rId7">
            <a:alphaModFix/>
          </a:blip>
          <a:srcRect b="0" l="0" r="0" t="0"/>
          <a:stretch/>
        </p:blipFill>
        <p:spPr>
          <a:xfrm>
            <a:off x="4043171" y="3717035"/>
            <a:ext cx="486155" cy="271271"/>
          </a:xfrm>
          <a:prstGeom prst="rect">
            <a:avLst/>
          </a:prstGeom>
          <a:noFill/>
          <a:ln>
            <a:noFill/>
          </a:ln>
        </p:spPr>
      </p:pic>
      <p:sp>
        <p:nvSpPr>
          <p:cNvPr id="282" name="Google Shape;282;p18"/>
          <p:cNvSpPr txBox="1"/>
          <p:nvPr/>
        </p:nvSpPr>
        <p:spPr>
          <a:xfrm>
            <a:off x="4043171" y="3717035"/>
            <a:ext cx="486409" cy="27178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2225">
            <a:spAutoFit/>
          </a:bodyPr>
          <a:lstStyle/>
          <a:p>
            <a:pPr indent="0" lvl="0" marL="1270" marR="0" rtl="0" algn="ctr">
              <a:lnSpc>
                <a:spcPct val="100000"/>
              </a:lnSpc>
              <a:spcBef>
                <a:spcPts val="0"/>
              </a:spcBef>
              <a:spcAft>
                <a:spcPts val="0"/>
              </a:spcAft>
              <a:buNone/>
            </a:pPr>
            <a:r>
              <a:rPr lang="en-US" sz="1350">
                <a:solidFill>
                  <a:schemeClr val="dk1"/>
                </a:solidFill>
                <a:latin typeface="Calibri"/>
                <a:ea typeface="Calibri"/>
                <a:cs typeface="Calibri"/>
                <a:sym typeface="Calibri"/>
              </a:rPr>
              <a:t>F</a:t>
            </a:r>
            <a:endParaRPr sz="1350">
              <a:solidFill>
                <a:schemeClr val="dk1"/>
              </a:solidFill>
              <a:latin typeface="Calibri"/>
              <a:ea typeface="Calibri"/>
              <a:cs typeface="Calibri"/>
              <a:sym typeface="Calibri"/>
            </a:endParaRPr>
          </a:p>
        </p:txBody>
      </p:sp>
      <p:graphicFrame>
        <p:nvGraphicFramePr>
          <p:cNvPr id="283" name="Google Shape;283;p18"/>
          <p:cNvGraphicFramePr/>
          <p:nvPr/>
        </p:nvGraphicFramePr>
        <p:xfrm>
          <a:off x="1842516" y="3709415"/>
          <a:ext cx="3000000" cy="3000000"/>
        </p:xfrm>
        <a:graphic>
          <a:graphicData uri="http://schemas.openxmlformats.org/drawingml/2006/table">
            <a:tbl>
              <a:tblPr bandRow="1" firstRow="1">
                <a:noFill/>
                <a:tableStyleId>{F41C288E-4877-4D52-87B5-3EBEC6117634}</a:tableStyleId>
              </a:tblPr>
              <a:tblGrid>
                <a:gridCol w="242575"/>
                <a:gridCol w="242575"/>
              </a:tblGrid>
              <a:tr h="271275">
                <a:tc gridSpan="2">
                  <a:txBody>
                    <a:bodyPr/>
                    <a:lstStyle/>
                    <a:p>
                      <a:pPr indent="0" lvl="0" marL="0" marR="0" rtl="0" algn="ctr">
                        <a:lnSpc>
                          <a:spcPct val="100000"/>
                        </a:lnSpc>
                        <a:spcBef>
                          <a:spcPts val="0"/>
                        </a:spcBef>
                        <a:spcAft>
                          <a:spcPts val="0"/>
                        </a:spcAft>
                        <a:buNone/>
                      </a:pPr>
                      <a:r>
                        <a:rPr lang="en-US" sz="1350" u="none" cap="none" strike="noStrike">
                          <a:latin typeface="Calibri"/>
                          <a:ea typeface="Calibri"/>
                          <a:cs typeface="Calibri"/>
                          <a:sym typeface="Calibri"/>
                        </a:rPr>
                        <a:t>D</a:t>
                      </a:r>
                      <a:endParaRPr sz="1350" u="none" cap="none" strike="noStrike">
                        <a:latin typeface="Calibri"/>
                        <a:ea typeface="Calibri"/>
                        <a:cs typeface="Calibri"/>
                        <a:sym typeface="Calibri"/>
                      </a:endParaRPr>
                    </a:p>
                  </a:txBody>
                  <a:tcPr marT="21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620275">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R cap="flat" cmpd="sng" w="12700">
                      <a:solidFill>
                        <a:srgbClr val="0D567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0D5671"/>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275">
                <a:tc gridSpan="2">
                  <a:txBody>
                    <a:bodyPr/>
                    <a:lstStyle/>
                    <a:p>
                      <a:pPr indent="0" lvl="0" marL="635" marR="0" rtl="0" algn="ctr">
                        <a:lnSpc>
                          <a:spcPct val="100000"/>
                        </a:lnSpc>
                        <a:spcBef>
                          <a:spcPts val="0"/>
                        </a:spcBef>
                        <a:spcAft>
                          <a:spcPts val="0"/>
                        </a:spcAft>
                        <a:buNone/>
                      </a:pPr>
                      <a:r>
                        <a:rPr lang="en-US" sz="1350" u="none" cap="none" strike="noStrike">
                          <a:latin typeface="Calibri"/>
                          <a:ea typeface="Calibri"/>
                          <a:cs typeface="Calibri"/>
                          <a:sym typeface="Calibri"/>
                        </a:rPr>
                        <a:t>H</a:t>
                      </a:r>
                      <a:endParaRPr sz="1350" u="none" cap="none" strike="noStrike">
                        <a:latin typeface="Calibri"/>
                        <a:ea typeface="Calibri"/>
                        <a:cs typeface="Calibri"/>
                        <a:sym typeface="Calibri"/>
                      </a:endParaRPr>
                    </a:p>
                  </a:txBody>
                  <a:tcPr marT="222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pic>
        <p:nvPicPr>
          <p:cNvPr id="284" name="Google Shape;284;p18"/>
          <p:cNvPicPr preferRelativeResize="0"/>
          <p:nvPr/>
        </p:nvPicPr>
        <p:blipFill rotWithShape="1">
          <a:blip r:embed="rId5">
            <a:alphaModFix/>
          </a:blip>
          <a:srcRect b="0" l="0" r="0" t="0"/>
          <a:stretch/>
        </p:blipFill>
        <p:spPr>
          <a:xfrm>
            <a:off x="1848611" y="4607052"/>
            <a:ext cx="484631" cy="271272"/>
          </a:xfrm>
          <a:prstGeom prst="rect">
            <a:avLst/>
          </a:prstGeom>
          <a:noFill/>
          <a:ln>
            <a:noFill/>
          </a:ln>
        </p:spPr>
      </p:pic>
      <p:pic>
        <p:nvPicPr>
          <p:cNvPr id="285" name="Google Shape;285;p18"/>
          <p:cNvPicPr preferRelativeResize="0"/>
          <p:nvPr/>
        </p:nvPicPr>
        <p:blipFill rotWithShape="1">
          <a:blip r:embed="rId8">
            <a:alphaModFix/>
          </a:blip>
          <a:srcRect b="0" l="0" r="0" t="0"/>
          <a:stretch/>
        </p:blipFill>
        <p:spPr>
          <a:xfrm>
            <a:off x="4043171" y="4506467"/>
            <a:ext cx="486155" cy="272795"/>
          </a:xfrm>
          <a:prstGeom prst="rect">
            <a:avLst/>
          </a:prstGeom>
          <a:noFill/>
          <a:ln>
            <a:noFill/>
          </a:ln>
        </p:spPr>
      </p:pic>
      <p:sp>
        <p:nvSpPr>
          <p:cNvPr id="286" name="Google Shape;286;p18"/>
          <p:cNvSpPr txBox="1"/>
          <p:nvPr/>
        </p:nvSpPr>
        <p:spPr>
          <a:xfrm>
            <a:off x="4043171" y="4506467"/>
            <a:ext cx="486409" cy="27305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2850">
            <a:spAutoFit/>
          </a:bodyPr>
          <a:lstStyle/>
          <a:p>
            <a:pPr indent="0" lvl="0" marL="1905" marR="0" rtl="0" algn="ctr">
              <a:lnSpc>
                <a:spcPct val="100000"/>
              </a:lnSpc>
              <a:spcBef>
                <a:spcPts val="0"/>
              </a:spcBef>
              <a:spcAft>
                <a:spcPts val="0"/>
              </a:spcAft>
              <a:buNone/>
            </a:pPr>
            <a:r>
              <a:rPr lang="en-US" sz="1350">
                <a:solidFill>
                  <a:schemeClr val="dk1"/>
                </a:solidFill>
                <a:latin typeface="Calibri"/>
                <a:ea typeface="Calibri"/>
                <a:cs typeface="Calibri"/>
                <a:sym typeface="Calibri"/>
              </a:rPr>
              <a:t>İ</a:t>
            </a:r>
            <a:endParaRPr sz="1350">
              <a:solidFill>
                <a:schemeClr val="dk1"/>
              </a:solidFill>
              <a:latin typeface="Calibri"/>
              <a:ea typeface="Calibri"/>
              <a:cs typeface="Calibri"/>
              <a:sym typeface="Calibri"/>
            </a:endParaRPr>
          </a:p>
        </p:txBody>
      </p:sp>
      <p:pic>
        <p:nvPicPr>
          <p:cNvPr id="287" name="Google Shape;287;p18"/>
          <p:cNvPicPr preferRelativeResize="0"/>
          <p:nvPr/>
        </p:nvPicPr>
        <p:blipFill rotWithShape="1">
          <a:blip r:embed="rId9">
            <a:alphaModFix/>
          </a:blip>
          <a:srcRect b="0" l="0" r="0" t="0"/>
          <a:stretch/>
        </p:blipFill>
        <p:spPr>
          <a:xfrm>
            <a:off x="4907279" y="2834639"/>
            <a:ext cx="484631" cy="272796"/>
          </a:xfrm>
          <a:prstGeom prst="rect">
            <a:avLst/>
          </a:prstGeom>
          <a:noFill/>
          <a:ln>
            <a:noFill/>
          </a:ln>
        </p:spPr>
      </p:pic>
      <p:sp>
        <p:nvSpPr>
          <p:cNvPr id="288" name="Google Shape;288;p18"/>
          <p:cNvSpPr txBox="1"/>
          <p:nvPr/>
        </p:nvSpPr>
        <p:spPr>
          <a:xfrm>
            <a:off x="4907279" y="2834639"/>
            <a:ext cx="485140" cy="27305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2225">
            <a:spAutoFit/>
          </a:bodyPr>
          <a:lstStyle/>
          <a:p>
            <a:pPr indent="0" lvl="0" marL="0" marR="0" rtl="0" algn="ctr">
              <a:lnSpc>
                <a:spcPct val="100000"/>
              </a:lnSpc>
              <a:spcBef>
                <a:spcPts val="0"/>
              </a:spcBef>
              <a:spcAft>
                <a:spcPts val="0"/>
              </a:spcAft>
              <a:buNone/>
            </a:pPr>
            <a:r>
              <a:rPr lang="en-US" sz="1350">
                <a:solidFill>
                  <a:schemeClr val="dk1"/>
                </a:solidFill>
                <a:latin typeface="Calibri"/>
                <a:ea typeface="Calibri"/>
                <a:cs typeface="Calibri"/>
                <a:sym typeface="Calibri"/>
              </a:rPr>
              <a:t>B</a:t>
            </a:r>
            <a:endParaRPr sz="1350">
              <a:solidFill>
                <a:schemeClr val="dk1"/>
              </a:solidFill>
              <a:latin typeface="Calibri"/>
              <a:ea typeface="Calibri"/>
              <a:cs typeface="Calibri"/>
              <a:sym typeface="Calibri"/>
            </a:endParaRPr>
          </a:p>
        </p:txBody>
      </p:sp>
      <p:graphicFrame>
        <p:nvGraphicFramePr>
          <p:cNvPr id="289" name="Google Shape;289;p18"/>
          <p:cNvGraphicFramePr/>
          <p:nvPr/>
        </p:nvGraphicFramePr>
        <p:xfrm>
          <a:off x="6618731" y="2817876"/>
          <a:ext cx="3000000" cy="3000000"/>
        </p:xfrm>
        <a:graphic>
          <a:graphicData uri="http://schemas.openxmlformats.org/drawingml/2006/table">
            <a:tbl>
              <a:tblPr bandRow="1" firstRow="1">
                <a:noFill/>
                <a:tableStyleId>{F41C288E-4877-4D52-87B5-3EBEC6117634}</a:tableStyleId>
              </a:tblPr>
              <a:tblGrid>
                <a:gridCol w="242575"/>
                <a:gridCol w="243850"/>
              </a:tblGrid>
              <a:tr h="271275">
                <a:tc gridSpan="2">
                  <a:txBody>
                    <a:bodyPr/>
                    <a:lstStyle/>
                    <a:p>
                      <a:pPr indent="0" lvl="0" marL="1905" marR="0" rtl="0" algn="ctr">
                        <a:lnSpc>
                          <a:spcPct val="100000"/>
                        </a:lnSpc>
                        <a:spcBef>
                          <a:spcPts val="0"/>
                        </a:spcBef>
                        <a:spcAft>
                          <a:spcPts val="0"/>
                        </a:spcAft>
                        <a:buNone/>
                      </a:pPr>
                      <a:r>
                        <a:rPr lang="en-US" sz="1350" u="none" cap="none" strike="noStrike">
                          <a:latin typeface="Calibri"/>
                          <a:ea typeface="Calibri"/>
                          <a:cs typeface="Calibri"/>
                          <a:sym typeface="Calibri"/>
                        </a:rPr>
                        <a:t>C</a:t>
                      </a:r>
                      <a:endParaRPr sz="1350" u="none" cap="none" strike="noStrike">
                        <a:latin typeface="Calibri"/>
                        <a:ea typeface="Calibri"/>
                        <a:cs typeface="Calibri"/>
                        <a:sym typeface="Calibri"/>
                      </a:endParaRPr>
                    </a:p>
                  </a:txBody>
                  <a:tcPr marT="222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620275">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R cap="flat" cmpd="sng" w="12700">
                      <a:solidFill>
                        <a:srgbClr val="0D567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0D5671"/>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275">
                <a:tc gridSpan="2">
                  <a:txBody>
                    <a:bodyPr/>
                    <a:lstStyle/>
                    <a:p>
                      <a:pPr indent="0" lvl="0" marL="635" marR="0" rtl="0" algn="ctr">
                        <a:lnSpc>
                          <a:spcPct val="100000"/>
                        </a:lnSpc>
                        <a:spcBef>
                          <a:spcPts val="0"/>
                        </a:spcBef>
                        <a:spcAft>
                          <a:spcPts val="0"/>
                        </a:spcAft>
                        <a:buNone/>
                      </a:pPr>
                      <a:r>
                        <a:rPr lang="en-US" sz="1350" u="none" cap="none" strike="noStrike">
                          <a:latin typeface="Calibri"/>
                          <a:ea typeface="Calibri"/>
                          <a:cs typeface="Calibri"/>
                          <a:sym typeface="Calibri"/>
                        </a:rPr>
                        <a:t>G</a:t>
                      </a:r>
                      <a:endParaRPr sz="1350" u="none" cap="none" strike="noStrike">
                        <a:latin typeface="Calibri"/>
                        <a:ea typeface="Calibri"/>
                        <a:cs typeface="Calibri"/>
                        <a:sym typeface="Calibri"/>
                      </a:endParaRPr>
                    </a:p>
                  </a:txBody>
                  <a:tcPr marT="21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grpSp>
        <p:nvGrpSpPr>
          <p:cNvPr id="290" name="Google Shape;290;p18"/>
          <p:cNvGrpSpPr/>
          <p:nvPr/>
        </p:nvGrpSpPr>
        <p:grpSpPr>
          <a:xfrm>
            <a:off x="6624828" y="2823972"/>
            <a:ext cx="486155" cy="1162810"/>
            <a:chOff x="6624828" y="2823972"/>
            <a:chExt cx="486155" cy="1162810"/>
          </a:xfrm>
        </p:grpSpPr>
        <p:pic>
          <p:nvPicPr>
            <p:cNvPr id="291" name="Google Shape;291;p18"/>
            <p:cNvPicPr preferRelativeResize="0"/>
            <p:nvPr/>
          </p:nvPicPr>
          <p:blipFill rotWithShape="1">
            <a:blip r:embed="rId7">
              <a:alphaModFix/>
            </a:blip>
            <a:srcRect b="0" l="0" r="0" t="0"/>
            <a:stretch/>
          </p:blipFill>
          <p:spPr>
            <a:xfrm>
              <a:off x="6624828" y="2823972"/>
              <a:ext cx="486155" cy="271272"/>
            </a:xfrm>
            <a:prstGeom prst="rect">
              <a:avLst/>
            </a:prstGeom>
            <a:noFill/>
            <a:ln>
              <a:noFill/>
            </a:ln>
          </p:spPr>
        </p:pic>
        <p:pic>
          <p:nvPicPr>
            <p:cNvPr id="292" name="Google Shape;292;p18"/>
            <p:cNvPicPr preferRelativeResize="0"/>
            <p:nvPr/>
          </p:nvPicPr>
          <p:blipFill rotWithShape="1">
            <a:blip r:embed="rId7">
              <a:alphaModFix/>
            </a:blip>
            <a:srcRect b="0" l="0" r="0" t="0"/>
            <a:stretch/>
          </p:blipFill>
          <p:spPr>
            <a:xfrm>
              <a:off x="6624828" y="3715511"/>
              <a:ext cx="486155" cy="271271"/>
            </a:xfrm>
            <a:prstGeom prst="rect">
              <a:avLst/>
            </a:prstGeom>
            <a:noFill/>
            <a:ln>
              <a:noFill/>
            </a:ln>
          </p:spPr>
        </p:pic>
      </p:grpSp>
      <p:pic>
        <p:nvPicPr>
          <p:cNvPr id="293" name="Google Shape;293;p18"/>
          <p:cNvPicPr preferRelativeResize="0"/>
          <p:nvPr/>
        </p:nvPicPr>
        <p:blipFill rotWithShape="1">
          <a:blip r:embed="rId10">
            <a:alphaModFix/>
          </a:blip>
          <a:srcRect b="0" l="0" r="0" t="0"/>
          <a:stretch/>
        </p:blipFill>
        <p:spPr>
          <a:xfrm>
            <a:off x="6196584" y="4506467"/>
            <a:ext cx="484632" cy="272795"/>
          </a:xfrm>
          <a:prstGeom prst="rect">
            <a:avLst/>
          </a:prstGeom>
          <a:noFill/>
          <a:ln>
            <a:noFill/>
          </a:ln>
        </p:spPr>
      </p:pic>
      <p:sp>
        <p:nvSpPr>
          <p:cNvPr id="294" name="Google Shape;294;p18"/>
          <p:cNvSpPr txBox="1"/>
          <p:nvPr/>
        </p:nvSpPr>
        <p:spPr>
          <a:xfrm>
            <a:off x="6196584" y="4506467"/>
            <a:ext cx="485140" cy="27305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2850">
            <a:spAutoFit/>
          </a:bodyPr>
          <a:lstStyle/>
          <a:p>
            <a:pPr indent="0" lvl="0" marL="1270" marR="0" rtl="0" algn="ctr">
              <a:lnSpc>
                <a:spcPct val="100000"/>
              </a:lnSpc>
              <a:spcBef>
                <a:spcPts val="0"/>
              </a:spcBef>
              <a:spcAft>
                <a:spcPts val="0"/>
              </a:spcAft>
              <a:buNone/>
            </a:pPr>
            <a:r>
              <a:rPr lang="en-US" sz="1350">
                <a:solidFill>
                  <a:schemeClr val="dk1"/>
                </a:solidFill>
                <a:latin typeface="Calibri"/>
                <a:ea typeface="Calibri"/>
                <a:cs typeface="Calibri"/>
                <a:sym typeface="Calibri"/>
              </a:rPr>
              <a:t>J</a:t>
            </a:r>
            <a:endParaRPr sz="1350">
              <a:solidFill>
                <a:schemeClr val="dk1"/>
              </a:solidFill>
              <a:latin typeface="Calibri"/>
              <a:ea typeface="Calibri"/>
              <a:cs typeface="Calibri"/>
              <a:sym typeface="Calibri"/>
            </a:endParaRPr>
          </a:p>
        </p:txBody>
      </p:sp>
      <p:pic>
        <p:nvPicPr>
          <p:cNvPr id="295" name="Google Shape;295;p18"/>
          <p:cNvPicPr preferRelativeResize="0"/>
          <p:nvPr/>
        </p:nvPicPr>
        <p:blipFill rotWithShape="1">
          <a:blip r:embed="rId11">
            <a:alphaModFix/>
          </a:blip>
          <a:srcRect b="0" l="0" r="0" t="0"/>
          <a:stretch/>
        </p:blipFill>
        <p:spPr>
          <a:xfrm>
            <a:off x="7013447" y="4506467"/>
            <a:ext cx="484631" cy="272795"/>
          </a:xfrm>
          <a:prstGeom prst="rect">
            <a:avLst/>
          </a:prstGeom>
          <a:noFill/>
          <a:ln>
            <a:noFill/>
          </a:ln>
        </p:spPr>
      </p:pic>
      <p:sp>
        <p:nvSpPr>
          <p:cNvPr id="296" name="Google Shape;296;p18"/>
          <p:cNvSpPr txBox="1"/>
          <p:nvPr/>
        </p:nvSpPr>
        <p:spPr>
          <a:xfrm>
            <a:off x="7013447" y="4506467"/>
            <a:ext cx="485140" cy="27305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2850">
            <a:spAutoFit/>
          </a:bodyPr>
          <a:lstStyle/>
          <a:p>
            <a:pPr indent="0" lvl="0" marL="1270" marR="0" rtl="0" algn="ctr">
              <a:lnSpc>
                <a:spcPct val="100000"/>
              </a:lnSpc>
              <a:spcBef>
                <a:spcPts val="0"/>
              </a:spcBef>
              <a:spcAft>
                <a:spcPts val="0"/>
              </a:spcAft>
              <a:buNone/>
            </a:pPr>
            <a:r>
              <a:rPr lang="en-US" sz="1350">
                <a:solidFill>
                  <a:schemeClr val="dk1"/>
                </a:solidFill>
                <a:latin typeface="Calibri"/>
                <a:ea typeface="Calibri"/>
                <a:cs typeface="Calibri"/>
                <a:sym typeface="Calibri"/>
              </a:rPr>
              <a:t>K</a:t>
            </a:r>
            <a:endParaRPr sz="1350">
              <a:solidFill>
                <a:schemeClr val="dk1"/>
              </a:solidFill>
              <a:latin typeface="Calibri"/>
              <a:ea typeface="Calibri"/>
              <a:cs typeface="Calibri"/>
              <a:sym typeface="Calibri"/>
            </a:endParaRPr>
          </a:p>
        </p:txBody>
      </p:sp>
      <p:grpSp>
        <p:nvGrpSpPr>
          <p:cNvPr id="297" name="Google Shape;297;p18"/>
          <p:cNvGrpSpPr/>
          <p:nvPr/>
        </p:nvGrpSpPr>
        <p:grpSpPr>
          <a:xfrm>
            <a:off x="2090928" y="2401823"/>
            <a:ext cx="5164963" cy="2106295"/>
            <a:chOff x="2090928" y="2401823"/>
            <a:chExt cx="5164963" cy="2106295"/>
          </a:xfrm>
        </p:grpSpPr>
        <p:sp>
          <p:nvSpPr>
            <p:cNvPr id="298" name="Google Shape;298;p18"/>
            <p:cNvSpPr/>
            <p:nvPr/>
          </p:nvSpPr>
          <p:spPr>
            <a:xfrm>
              <a:off x="2090928" y="2401823"/>
              <a:ext cx="3058160" cy="2106295"/>
            </a:xfrm>
            <a:custGeom>
              <a:rect b="b" l="l" r="r" t="t"/>
              <a:pathLst>
                <a:path extrusionOk="0" h="2106295" w="3058160">
                  <a:moveTo>
                    <a:pt x="3058160" y="0"/>
                  </a:moveTo>
                  <a:lnTo>
                    <a:pt x="1097280" y="421766"/>
                  </a:lnTo>
                </a:path>
                <a:path extrusionOk="0" h="2106295" w="3058160">
                  <a:moveTo>
                    <a:pt x="1097661" y="693420"/>
                  </a:moveTo>
                  <a:lnTo>
                    <a:pt x="0" y="1313307"/>
                  </a:lnTo>
                </a:path>
                <a:path extrusionOk="0" h="2106295" w="3058160">
                  <a:moveTo>
                    <a:pt x="1097280" y="693420"/>
                  </a:moveTo>
                  <a:lnTo>
                    <a:pt x="1097280" y="1317244"/>
                  </a:lnTo>
                </a:path>
                <a:path extrusionOk="0" h="2106295" w="3058160">
                  <a:moveTo>
                    <a:pt x="1097280" y="693420"/>
                  </a:moveTo>
                  <a:lnTo>
                    <a:pt x="2194941" y="1315339"/>
                  </a:lnTo>
                </a:path>
                <a:path extrusionOk="0" h="2106295" w="3058160">
                  <a:moveTo>
                    <a:pt x="2278380" y="1586483"/>
                  </a:moveTo>
                  <a:lnTo>
                    <a:pt x="2278380" y="2104771"/>
                  </a:lnTo>
                </a:path>
                <a:path extrusionOk="0" h="2106295" w="3058160">
                  <a:moveTo>
                    <a:pt x="2194941" y="2105914"/>
                  </a:moveTo>
                  <a:lnTo>
                    <a:pt x="1097280" y="1589532"/>
                  </a:lnTo>
                </a:path>
              </a:pathLst>
            </a:custGeom>
            <a:noFill/>
            <a:ln cap="flat" cmpd="sng" w="12175">
              <a:solidFill>
                <a:srgbClr val="0D56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8"/>
            <p:cNvSpPr/>
            <p:nvPr/>
          </p:nvSpPr>
          <p:spPr>
            <a:xfrm>
              <a:off x="5149596" y="2401823"/>
              <a:ext cx="0" cy="433705"/>
            </a:xfrm>
            <a:custGeom>
              <a:rect b="b" l="l" r="r" t="t"/>
              <a:pathLst>
                <a:path extrusionOk="0" h="433705" w="120000">
                  <a:moveTo>
                    <a:pt x="0" y="0"/>
                  </a:moveTo>
                  <a:lnTo>
                    <a:pt x="0" y="433704"/>
                  </a:lnTo>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8"/>
            <p:cNvSpPr/>
            <p:nvPr/>
          </p:nvSpPr>
          <p:spPr>
            <a:xfrm>
              <a:off x="5149596" y="2401823"/>
              <a:ext cx="2106295" cy="2105660"/>
            </a:xfrm>
            <a:custGeom>
              <a:rect b="b" l="l" r="r" t="t"/>
              <a:pathLst>
                <a:path extrusionOk="0" h="2105660" w="2106295">
                  <a:moveTo>
                    <a:pt x="0" y="0"/>
                  </a:moveTo>
                  <a:lnTo>
                    <a:pt x="1718436" y="422528"/>
                  </a:lnTo>
                </a:path>
                <a:path extrusionOk="0" h="2105660" w="2106295">
                  <a:moveTo>
                    <a:pt x="1718818" y="1584959"/>
                  </a:moveTo>
                  <a:lnTo>
                    <a:pt x="1289303" y="2105279"/>
                  </a:lnTo>
                </a:path>
                <a:path extrusionOk="0" h="2105660" w="2106295">
                  <a:moveTo>
                    <a:pt x="1717548" y="1584959"/>
                  </a:moveTo>
                  <a:lnTo>
                    <a:pt x="2105913" y="2105279"/>
                  </a:lnTo>
                </a:path>
              </a:pathLst>
            </a:custGeom>
            <a:noFill/>
            <a:ln cap="flat" cmpd="sng" w="12175">
              <a:solidFill>
                <a:srgbClr val="0D56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1" name="Google Shape;301;p18"/>
          <p:cNvGrpSpPr/>
          <p:nvPr/>
        </p:nvGrpSpPr>
        <p:grpSpPr>
          <a:xfrm>
            <a:off x="1278044" y="2069547"/>
            <a:ext cx="144412" cy="2979508"/>
            <a:chOff x="1278044" y="2069547"/>
            <a:chExt cx="144412" cy="2979508"/>
          </a:xfrm>
        </p:grpSpPr>
        <p:pic>
          <p:nvPicPr>
            <p:cNvPr id="302" name="Google Shape;302;p18"/>
            <p:cNvPicPr preferRelativeResize="0"/>
            <p:nvPr/>
          </p:nvPicPr>
          <p:blipFill rotWithShape="1">
            <a:blip r:embed="rId12">
              <a:alphaModFix/>
            </a:blip>
            <a:srcRect b="0" l="0" r="0" t="0"/>
            <a:stretch/>
          </p:blipFill>
          <p:spPr>
            <a:xfrm>
              <a:off x="1278044" y="2069547"/>
              <a:ext cx="144412" cy="2979508"/>
            </a:xfrm>
            <a:prstGeom prst="rect">
              <a:avLst/>
            </a:prstGeom>
            <a:noFill/>
            <a:ln>
              <a:noFill/>
            </a:ln>
          </p:spPr>
        </p:pic>
        <p:sp>
          <p:nvSpPr>
            <p:cNvPr id="303" name="Google Shape;303;p18"/>
            <p:cNvSpPr/>
            <p:nvPr/>
          </p:nvSpPr>
          <p:spPr>
            <a:xfrm>
              <a:off x="1294002" y="2077973"/>
              <a:ext cx="80645" cy="2930525"/>
            </a:xfrm>
            <a:custGeom>
              <a:rect b="b" l="l" r="r" t="t"/>
              <a:pathLst>
                <a:path extrusionOk="0" h="2930525" w="80644">
                  <a:moveTo>
                    <a:pt x="28689" y="2852885"/>
                  </a:moveTo>
                  <a:lnTo>
                    <a:pt x="2793" y="2852928"/>
                  </a:lnTo>
                  <a:lnTo>
                    <a:pt x="41656" y="2930525"/>
                  </a:lnTo>
                  <a:lnTo>
                    <a:pt x="73977" y="2865882"/>
                  </a:lnTo>
                  <a:lnTo>
                    <a:pt x="28702" y="2865882"/>
                  </a:lnTo>
                  <a:lnTo>
                    <a:pt x="28689" y="2852885"/>
                  </a:lnTo>
                  <a:close/>
                </a:path>
                <a:path extrusionOk="0" h="2930525" w="80644">
                  <a:moveTo>
                    <a:pt x="80518" y="2852801"/>
                  </a:moveTo>
                  <a:lnTo>
                    <a:pt x="28689" y="2852885"/>
                  </a:lnTo>
                  <a:lnTo>
                    <a:pt x="28702" y="2865882"/>
                  </a:lnTo>
                  <a:lnTo>
                    <a:pt x="54609" y="2865755"/>
                  </a:lnTo>
                  <a:lnTo>
                    <a:pt x="54597" y="2852843"/>
                  </a:lnTo>
                  <a:lnTo>
                    <a:pt x="80496" y="2852843"/>
                  </a:lnTo>
                  <a:close/>
                </a:path>
                <a:path extrusionOk="0" h="2930525" w="80644">
                  <a:moveTo>
                    <a:pt x="80496" y="2852843"/>
                  </a:moveTo>
                  <a:lnTo>
                    <a:pt x="54597" y="2852843"/>
                  </a:lnTo>
                  <a:lnTo>
                    <a:pt x="54609" y="2865755"/>
                  </a:lnTo>
                  <a:lnTo>
                    <a:pt x="28702" y="2865882"/>
                  </a:lnTo>
                  <a:lnTo>
                    <a:pt x="73977" y="2865882"/>
                  </a:lnTo>
                  <a:lnTo>
                    <a:pt x="80496" y="2852843"/>
                  </a:lnTo>
                  <a:close/>
                </a:path>
                <a:path extrusionOk="0" h="2930525" w="80644">
                  <a:moveTo>
                    <a:pt x="51815" y="64770"/>
                  </a:moveTo>
                  <a:lnTo>
                    <a:pt x="25908" y="64770"/>
                  </a:lnTo>
                  <a:lnTo>
                    <a:pt x="28689" y="2852885"/>
                  </a:lnTo>
                  <a:lnTo>
                    <a:pt x="54597" y="2852843"/>
                  </a:lnTo>
                  <a:lnTo>
                    <a:pt x="51815" y="64770"/>
                  </a:lnTo>
                  <a:close/>
                </a:path>
                <a:path extrusionOk="0" h="2930525" w="80644">
                  <a:moveTo>
                    <a:pt x="38734" y="0"/>
                  </a:moveTo>
                  <a:lnTo>
                    <a:pt x="0" y="77724"/>
                  </a:lnTo>
                  <a:lnTo>
                    <a:pt x="25920" y="77724"/>
                  </a:lnTo>
                  <a:lnTo>
                    <a:pt x="25908" y="64770"/>
                  </a:lnTo>
                  <a:lnTo>
                    <a:pt x="71225" y="64770"/>
                  </a:lnTo>
                  <a:lnTo>
                    <a:pt x="38734" y="0"/>
                  </a:lnTo>
                  <a:close/>
                </a:path>
                <a:path extrusionOk="0" h="2930525" w="80644">
                  <a:moveTo>
                    <a:pt x="71225" y="64770"/>
                  </a:moveTo>
                  <a:lnTo>
                    <a:pt x="51815" y="64770"/>
                  </a:lnTo>
                  <a:lnTo>
                    <a:pt x="51828" y="77724"/>
                  </a:lnTo>
                  <a:lnTo>
                    <a:pt x="77724" y="77724"/>
                  </a:lnTo>
                  <a:lnTo>
                    <a:pt x="71225" y="6477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4" name="Google Shape;304;p18"/>
          <p:cNvGrpSpPr/>
          <p:nvPr/>
        </p:nvGrpSpPr>
        <p:grpSpPr>
          <a:xfrm>
            <a:off x="1482762" y="5139212"/>
            <a:ext cx="6056554" cy="169891"/>
            <a:chOff x="1482762" y="5139212"/>
            <a:chExt cx="6056554" cy="169891"/>
          </a:xfrm>
        </p:grpSpPr>
        <p:pic>
          <p:nvPicPr>
            <p:cNvPr id="305" name="Google Shape;305;p18"/>
            <p:cNvPicPr preferRelativeResize="0"/>
            <p:nvPr/>
          </p:nvPicPr>
          <p:blipFill rotWithShape="1">
            <a:blip r:embed="rId13">
              <a:alphaModFix/>
            </a:blip>
            <a:srcRect b="0" l="0" r="0" t="0"/>
            <a:stretch/>
          </p:blipFill>
          <p:spPr>
            <a:xfrm>
              <a:off x="1482762" y="5139212"/>
              <a:ext cx="6056554" cy="169891"/>
            </a:xfrm>
            <a:prstGeom prst="rect">
              <a:avLst/>
            </a:prstGeom>
            <a:noFill/>
            <a:ln>
              <a:noFill/>
            </a:ln>
          </p:spPr>
        </p:pic>
        <p:sp>
          <p:nvSpPr>
            <p:cNvPr id="306" name="Google Shape;306;p18"/>
            <p:cNvSpPr/>
            <p:nvPr/>
          </p:nvSpPr>
          <p:spPr>
            <a:xfrm>
              <a:off x="1491234" y="5147056"/>
              <a:ext cx="6009005" cy="114300"/>
            </a:xfrm>
            <a:custGeom>
              <a:rect b="b" l="l" r="r" t="t"/>
              <a:pathLst>
                <a:path extrusionOk="0" h="114300" w="6009005">
                  <a:moveTo>
                    <a:pt x="77469" y="36068"/>
                  </a:moveTo>
                  <a:lnTo>
                    <a:pt x="0" y="75438"/>
                  </a:lnTo>
                  <a:lnTo>
                    <a:pt x="77978" y="113792"/>
                  </a:lnTo>
                  <a:lnTo>
                    <a:pt x="77809" y="88011"/>
                  </a:lnTo>
                  <a:lnTo>
                    <a:pt x="64769" y="88011"/>
                  </a:lnTo>
                  <a:lnTo>
                    <a:pt x="64643" y="62103"/>
                  </a:lnTo>
                  <a:lnTo>
                    <a:pt x="77639" y="62022"/>
                  </a:lnTo>
                  <a:lnTo>
                    <a:pt x="77469" y="36068"/>
                  </a:lnTo>
                  <a:close/>
                </a:path>
                <a:path extrusionOk="0" h="114300" w="6009005">
                  <a:moveTo>
                    <a:pt x="77639" y="62022"/>
                  </a:moveTo>
                  <a:lnTo>
                    <a:pt x="64643" y="62103"/>
                  </a:lnTo>
                  <a:lnTo>
                    <a:pt x="64769" y="88011"/>
                  </a:lnTo>
                  <a:lnTo>
                    <a:pt x="77808" y="87930"/>
                  </a:lnTo>
                  <a:lnTo>
                    <a:pt x="77639" y="62022"/>
                  </a:lnTo>
                  <a:close/>
                </a:path>
                <a:path extrusionOk="0" h="114300" w="6009005">
                  <a:moveTo>
                    <a:pt x="77808" y="87930"/>
                  </a:moveTo>
                  <a:lnTo>
                    <a:pt x="64769" y="88011"/>
                  </a:lnTo>
                  <a:lnTo>
                    <a:pt x="77809" y="88011"/>
                  </a:lnTo>
                  <a:close/>
                </a:path>
                <a:path extrusionOk="0" h="114300" w="6009005">
                  <a:moveTo>
                    <a:pt x="5931026" y="25861"/>
                  </a:moveTo>
                  <a:lnTo>
                    <a:pt x="77639" y="62022"/>
                  </a:lnTo>
                  <a:lnTo>
                    <a:pt x="77808" y="87930"/>
                  </a:lnTo>
                  <a:lnTo>
                    <a:pt x="5931153" y="51769"/>
                  </a:lnTo>
                  <a:lnTo>
                    <a:pt x="5931026" y="25861"/>
                  </a:lnTo>
                  <a:close/>
                </a:path>
                <a:path extrusionOk="0" h="114300" w="6009005">
                  <a:moveTo>
                    <a:pt x="5983230" y="25781"/>
                  </a:moveTo>
                  <a:lnTo>
                    <a:pt x="5943981" y="25781"/>
                  </a:lnTo>
                  <a:lnTo>
                    <a:pt x="5944108" y="51689"/>
                  </a:lnTo>
                  <a:lnTo>
                    <a:pt x="5931153" y="51769"/>
                  </a:lnTo>
                  <a:lnTo>
                    <a:pt x="5931281" y="77724"/>
                  </a:lnTo>
                  <a:lnTo>
                    <a:pt x="6008750" y="38354"/>
                  </a:lnTo>
                  <a:lnTo>
                    <a:pt x="5983230" y="25781"/>
                  </a:lnTo>
                  <a:close/>
                </a:path>
                <a:path extrusionOk="0" h="114300" w="6009005">
                  <a:moveTo>
                    <a:pt x="5943981" y="25781"/>
                  </a:moveTo>
                  <a:lnTo>
                    <a:pt x="5931026" y="25861"/>
                  </a:lnTo>
                  <a:lnTo>
                    <a:pt x="5931153" y="51769"/>
                  </a:lnTo>
                  <a:lnTo>
                    <a:pt x="5944108" y="51689"/>
                  </a:lnTo>
                  <a:lnTo>
                    <a:pt x="5943981" y="25781"/>
                  </a:lnTo>
                  <a:close/>
                </a:path>
                <a:path extrusionOk="0" h="114300" w="6009005">
                  <a:moveTo>
                    <a:pt x="5930899" y="0"/>
                  </a:moveTo>
                  <a:lnTo>
                    <a:pt x="5931026" y="25861"/>
                  </a:lnTo>
                  <a:lnTo>
                    <a:pt x="5983230" y="25781"/>
                  </a:lnTo>
                  <a:lnTo>
                    <a:pt x="593089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7" name="Google Shape;307;p18"/>
          <p:cNvSpPr txBox="1"/>
          <p:nvPr/>
        </p:nvSpPr>
        <p:spPr>
          <a:xfrm>
            <a:off x="1538986" y="2332735"/>
            <a:ext cx="564515" cy="2324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350">
                <a:solidFill>
                  <a:schemeClr val="dk1"/>
                </a:solidFill>
                <a:latin typeface="Calibri"/>
                <a:ea typeface="Calibri"/>
                <a:cs typeface="Calibri"/>
                <a:sym typeface="Calibri"/>
              </a:rPr>
              <a:t>Derinlik</a:t>
            </a:r>
            <a:endParaRPr sz="1350">
              <a:solidFill>
                <a:schemeClr val="dk1"/>
              </a:solidFill>
              <a:latin typeface="Calibri"/>
              <a:ea typeface="Calibri"/>
              <a:cs typeface="Calibri"/>
              <a:sym typeface="Calibri"/>
            </a:endParaRPr>
          </a:p>
        </p:txBody>
      </p:sp>
      <p:sp>
        <p:nvSpPr>
          <p:cNvPr id="308" name="Google Shape;308;p18"/>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309" name="Google Shape;309;p18"/>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10" name="Google Shape;310;p18"/>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11" name="Google Shape;311;p18"/>
          <p:cNvSpPr txBox="1"/>
          <p:nvPr/>
        </p:nvSpPr>
        <p:spPr>
          <a:xfrm>
            <a:off x="4263009" y="5273421"/>
            <a:ext cx="573405" cy="2324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350">
                <a:solidFill>
                  <a:schemeClr val="dk1"/>
                </a:solidFill>
                <a:latin typeface="Calibri"/>
                <a:ea typeface="Calibri"/>
                <a:cs typeface="Calibri"/>
                <a:sym typeface="Calibri"/>
              </a:rPr>
              <a:t>Genişlik</a:t>
            </a:r>
            <a:endParaRPr sz="1350">
              <a:solidFill>
                <a:schemeClr val="dk1"/>
              </a:solidFill>
              <a:latin typeface="Calibri"/>
              <a:ea typeface="Calibri"/>
              <a:cs typeface="Calibri"/>
              <a:sym typeface="Calibri"/>
            </a:endParaRPr>
          </a:p>
        </p:txBody>
      </p:sp>
      <p:sp>
        <p:nvSpPr>
          <p:cNvPr id="312" name="Google Shape;312;p18"/>
          <p:cNvSpPr txBox="1"/>
          <p:nvPr/>
        </p:nvSpPr>
        <p:spPr>
          <a:xfrm>
            <a:off x="6040882" y="2300732"/>
            <a:ext cx="1256030" cy="2324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350">
                <a:solidFill>
                  <a:schemeClr val="dk1"/>
                </a:solidFill>
                <a:latin typeface="Calibri"/>
                <a:ea typeface="Calibri"/>
                <a:cs typeface="Calibri"/>
                <a:sym typeface="Calibri"/>
              </a:rPr>
              <a:t>Çıkış Yelpazesi = 3</a:t>
            </a:r>
            <a:endParaRPr sz="1350">
              <a:solidFill>
                <a:schemeClr val="dk1"/>
              </a:solidFill>
              <a:latin typeface="Calibri"/>
              <a:ea typeface="Calibri"/>
              <a:cs typeface="Calibri"/>
              <a:sym typeface="Calibri"/>
            </a:endParaRPr>
          </a:p>
        </p:txBody>
      </p:sp>
      <p:sp>
        <p:nvSpPr>
          <p:cNvPr id="313" name="Google Shape;313;p18"/>
          <p:cNvSpPr txBox="1"/>
          <p:nvPr/>
        </p:nvSpPr>
        <p:spPr>
          <a:xfrm>
            <a:off x="2611373" y="4287392"/>
            <a:ext cx="1254760" cy="2324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350">
                <a:solidFill>
                  <a:schemeClr val="dk1"/>
                </a:solidFill>
                <a:latin typeface="Calibri"/>
                <a:ea typeface="Calibri"/>
                <a:cs typeface="Calibri"/>
                <a:sym typeface="Calibri"/>
              </a:rPr>
              <a:t>Giriş Yelpazesi = 2</a:t>
            </a:r>
            <a:endParaRPr sz="135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İşlevsel Bağımsızlık	</a:t>
            </a:r>
            <a:endParaRPr/>
          </a:p>
        </p:txBody>
      </p:sp>
      <p:sp>
        <p:nvSpPr>
          <p:cNvPr id="319" name="Google Shape;319;p19"/>
          <p:cNvSpPr txBox="1"/>
          <p:nvPr/>
        </p:nvSpPr>
        <p:spPr>
          <a:xfrm>
            <a:off x="810259" y="1871294"/>
            <a:ext cx="6530340" cy="391795"/>
          </a:xfrm>
          <a:prstGeom prst="rect">
            <a:avLst/>
          </a:prstGeom>
          <a:noFill/>
          <a:ln>
            <a:noFill/>
          </a:ln>
        </p:spPr>
        <p:txBody>
          <a:bodyPr anchorCtr="0" anchor="t" bIns="0" lIns="0" spcFirstLastPara="1" rIns="0" wrap="square" tIns="12700">
            <a:spAutoFit/>
          </a:bodyPr>
          <a:lstStyle/>
          <a:p>
            <a:pPr indent="-258444" lvl="0" marL="270510" marR="0" rtl="0" algn="l">
              <a:lnSpc>
                <a:spcPct val="100000"/>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Modüllere	parametre	ile	veri	gönderilir	ve</a:t>
            </a:r>
            <a:endParaRPr sz="2400">
              <a:solidFill>
                <a:schemeClr val="dk1"/>
              </a:solidFill>
              <a:latin typeface="Arial"/>
              <a:ea typeface="Arial"/>
              <a:cs typeface="Arial"/>
              <a:sym typeface="Arial"/>
            </a:endParaRPr>
          </a:p>
        </p:txBody>
      </p:sp>
      <p:sp>
        <p:nvSpPr>
          <p:cNvPr id="320" name="Google Shape;320;p19"/>
          <p:cNvSpPr txBox="1"/>
          <p:nvPr/>
        </p:nvSpPr>
        <p:spPr>
          <a:xfrm>
            <a:off x="7357109" y="1871294"/>
            <a:ext cx="1026160" cy="757555"/>
          </a:xfrm>
          <a:prstGeom prst="rect">
            <a:avLst/>
          </a:prstGeom>
          <a:noFill/>
          <a:ln>
            <a:noFill/>
          </a:ln>
        </p:spPr>
        <p:txBody>
          <a:bodyPr anchorCtr="0" anchor="t" bIns="0" lIns="0" spcFirstLastPara="1" rIns="0" wrap="square" tIns="12700">
            <a:spAutoFit/>
          </a:bodyPr>
          <a:lstStyle/>
          <a:p>
            <a:pPr indent="0" lvl="0" marL="0" marR="6985" rtl="0" algn="r">
              <a:lnSpc>
                <a:spcPct val="100000"/>
              </a:lnSpc>
              <a:spcBef>
                <a:spcPts val="0"/>
              </a:spcBef>
              <a:spcAft>
                <a:spcPts val="0"/>
              </a:spcAft>
              <a:buNone/>
            </a:pPr>
            <a:r>
              <a:rPr lang="en-US" sz="2400">
                <a:solidFill>
                  <a:schemeClr val="dk1"/>
                </a:solidFill>
                <a:latin typeface="Arial"/>
                <a:ea typeface="Arial"/>
                <a:cs typeface="Arial"/>
                <a:sym typeface="Arial"/>
              </a:rPr>
              <a:t>sonuç</a:t>
            </a:r>
            <a:endParaRPr sz="2400">
              <a:solidFill>
                <a:schemeClr val="dk1"/>
              </a:solidFill>
              <a:latin typeface="Arial"/>
              <a:ea typeface="Arial"/>
              <a:cs typeface="Arial"/>
              <a:sym typeface="Arial"/>
            </a:endParaRPr>
          </a:p>
          <a:p>
            <a:pPr indent="0" lvl="0" marL="0" marR="5080" rtl="0" algn="r">
              <a:lnSpc>
                <a:spcPct val="100000"/>
              </a:lnSpc>
              <a:spcBef>
                <a:spcPts val="5"/>
              </a:spcBef>
              <a:spcAft>
                <a:spcPts val="0"/>
              </a:spcAft>
              <a:buNone/>
            </a:pPr>
            <a:r>
              <a:rPr lang="en-US" sz="2400">
                <a:solidFill>
                  <a:schemeClr val="dk1"/>
                </a:solidFill>
                <a:latin typeface="Arial"/>
                <a:ea typeface="Arial"/>
                <a:cs typeface="Arial"/>
                <a:sym typeface="Arial"/>
              </a:rPr>
              <a:t>parçası</a:t>
            </a:r>
            <a:endParaRPr sz="2400">
              <a:solidFill>
                <a:schemeClr val="dk1"/>
              </a:solidFill>
              <a:latin typeface="Arial"/>
              <a:ea typeface="Arial"/>
              <a:cs typeface="Arial"/>
              <a:sym typeface="Arial"/>
            </a:endParaRPr>
          </a:p>
        </p:txBody>
      </p:sp>
      <p:sp>
        <p:nvSpPr>
          <p:cNvPr id="321" name="Google Shape;321;p19"/>
          <p:cNvSpPr txBox="1"/>
          <p:nvPr/>
        </p:nvSpPr>
        <p:spPr>
          <a:xfrm>
            <a:off x="1068120" y="2237613"/>
            <a:ext cx="100838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değer  sadece</a:t>
            </a:r>
            <a:endParaRPr sz="2400">
              <a:solidFill>
                <a:schemeClr val="dk1"/>
              </a:solidFill>
              <a:latin typeface="Arial"/>
              <a:ea typeface="Arial"/>
              <a:cs typeface="Arial"/>
              <a:sym typeface="Arial"/>
            </a:endParaRPr>
          </a:p>
        </p:txBody>
      </p:sp>
      <p:sp>
        <p:nvSpPr>
          <p:cNvPr id="322" name="Google Shape;322;p19"/>
          <p:cNvSpPr txBox="1"/>
          <p:nvPr/>
        </p:nvSpPr>
        <p:spPr>
          <a:xfrm>
            <a:off x="2054098" y="2237613"/>
            <a:ext cx="5121275" cy="756920"/>
          </a:xfrm>
          <a:prstGeom prst="rect">
            <a:avLst/>
          </a:prstGeom>
          <a:noFill/>
          <a:ln>
            <a:noFill/>
          </a:ln>
        </p:spPr>
        <p:txBody>
          <a:bodyPr anchorCtr="0" anchor="t" bIns="0" lIns="0" spcFirstLastPara="1" rIns="0" wrap="square" tIns="12700">
            <a:spAutoFit/>
          </a:bodyPr>
          <a:lstStyle/>
          <a:p>
            <a:pPr indent="-226059" lvl="0" marL="238125" marR="5080" rtl="0" algn="l">
              <a:lnSpc>
                <a:spcPct val="100000"/>
              </a:lnSpc>
              <a:spcBef>
                <a:spcPts val="0"/>
              </a:spcBef>
              <a:spcAft>
                <a:spcPts val="0"/>
              </a:spcAft>
              <a:buNone/>
            </a:pPr>
            <a:r>
              <a:rPr lang="en-US" sz="2400">
                <a:solidFill>
                  <a:schemeClr val="dk1"/>
                </a:solidFill>
                <a:latin typeface="Arial"/>
                <a:ea typeface="Arial"/>
                <a:cs typeface="Arial"/>
                <a:sym typeface="Arial"/>
              </a:rPr>
              <a:t>alınır.		Bu	modülü	çağıran	program  bu	sonucu	kullanabilir.	Çağrılan</a:t>
            </a:r>
            <a:endParaRPr sz="2400">
              <a:solidFill>
                <a:schemeClr val="dk1"/>
              </a:solidFill>
              <a:latin typeface="Arial"/>
              <a:ea typeface="Arial"/>
              <a:cs typeface="Arial"/>
              <a:sym typeface="Arial"/>
            </a:endParaRPr>
          </a:p>
        </p:txBody>
      </p:sp>
      <p:sp>
        <p:nvSpPr>
          <p:cNvPr id="323" name="Google Shape;323;p19"/>
          <p:cNvSpPr txBox="1"/>
          <p:nvPr/>
        </p:nvSpPr>
        <p:spPr>
          <a:xfrm>
            <a:off x="7183373" y="2603372"/>
            <a:ext cx="119570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modülün</a:t>
            </a:r>
            <a:endParaRPr sz="2400">
              <a:solidFill>
                <a:schemeClr val="dk1"/>
              </a:solidFill>
              <a:latin typeface="Arial"/>
              <a:ea typeface="Arial"/>
              <a:cs typeface="Arial"/>
              <a:sym typeface="Arial"/>
            </a:endParaRPr>
          </a:p>
        </p:txBody>
      </p:sp>
      <p:sp>
        <p:nvSpPr>
          <p:cNvPr id="324" name="Google Shape;324;p19"/>
          <p:cNvSpPr txBox="1"/>
          <p:nvPr/>
        </p:nvSpPr>
        <p:spPr>
          <a:xfrm>
            <a:off x="1068120" y="2969133"/>
            <a:ext cx="53822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işlevsel olarak yaptıkları ile ilgili değildir.</a:t>
            </a:r>
            <a:endParaRPr sz="2400">
              <a:solidFill>
                <a:schemeClr val="dk1"/>
              </a:solidFill>
              <a:latin typeface="Arial"/>
              <a:ea typeface="Arial"/>
              <a:cs typeface="Arial"/>
              <a:sym typeface="Arial"/>
            </a:endParaRPr>
          </a:p>
        </p:txBody>
      </p:sp>
      <p:pic>
        <p:nvPicPr>
          <p:cNvPr id="325" name="Google Shape;325;p19"/>
          <p:cNvPicPr preferRelativeResize="0"/>
          <p:nvPr/>
        </p:nvPicPr>
        <p:blipFill rotWithShape="1">
          <a:blip r:embed="rId3">
            <a:alphaModFix/>
          </a:blip>
          <a:srcRect b="0" l="0" r="0" t="0"/>
          <a:stretch/>
        </p:blipFill>
        <p:spPr>
          <a:xfrm>
            <a:off x="3649979" y="3592067"/>
            <a:ext cx="2712637" cy="2572512"/>
          </a:xfrm>
          <a:prstGeom prst="rect">
            <a:avLst/>
          </a:prstGeom>
          <a:noFill/>
          <a:ln>
            <a:noFill/>
          </a:ln>
        </p:spPr>
      </p:pic>
      <p:sp>
        <p:nvSpPr>
          <p:cNvPr id="326" name="Google Shape;326;p19"/>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327" name="Google Shape;327;p19"/>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28" name="Google Shape;328;p19"/>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0"/>
          <p:cNvPicPr preferRelativeResize="0"/>
          <p:nvPr/>
        </p:nvPicPr>
        <p:blipFill rotWithShape="1">
          <a:blip r:embed="rId3">
            <a:alphaModFix/>
          </a:blip>
          <a:srcRect b="0" l="0" r="0" t="0"/>
          <a:stretch/>
        </p:blipFill>
        <p:spPr>
          <a:xfrm>
            <a:off x="2677667" y="4177284"/>
            <a:ext cx="4719828" cy="2282952"/>
          </a:xfrm>
          <a:prstGeom prst="rect">
            <a:avLst/>
          </a:prstGeom>
          <a:noFill/>
          <a:ln>
            <a:noFill/>
          </a:ln>
        </p:spPr>
      </p:pic>
      <p:sp>
        <p:nvSpPr>
          <p:cNvPr id="334" name="Google Shape;334;p20"/>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Veri Tasarımı	</a:t>
            </a:r>
            <a:endParaRPr/>
          </a:p>
        </p:txBody>
      </p:sp>
      <p:sp>
        <p:nvSpPr>
          <p:cNvPr id="335" name="Google Shape;335;p20"/>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336" name="Google Shape;336;p20"/>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37" name="Google Shape;337;p20"/>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38" name="Google Shape;338;p20"/>
          <p:cNvSpPr txBox="1"/>
          <p:nvPr/>
        </p:nvSpPr>
        <p:spPr>
          <a:xfrm>
            <a:off x="810259" y="1871294"/>
            <a:ext cx="7499984" cy="2001520"/>
          </a:xfrm>
          <a:prstGeom prst="rect">
            <a:avLst/>
          </a:prstGeom>
          <a:noFill/>
          <a:ln>
            <a:noFill/>
          </a:ln>
        </p:spPr>
        <p:txBody>
          <a:bodyPr anchorCtr="0" anchor="t" bIns="0" lIns="0" spcFirstLastPara="1" rIns="0" wrap="square" tIns="12700">
            <a:spAutoFit/>
          </a:bodyPr>
          <a:lstStyle/>
          <a:p>
            <a:pPr indent="-270510" lvl="0" marL="270510" marR="0" rtl="0" algn="l">
              <a:lnSpc>
                <a:spcPct val="100000"/>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Yapı Tasarımı, arayüz tasarımı ve süreç tasarımından</a:t>
            </a:r>
            <a:endParaRPr sz="2400">
              <a:solidFill>
                <a:schemeClr val="dk1"/>
              </a:solidFill>
              <a:latin typeface="Arial"/>
              <a:ea typeface="Arial"/>
              <a:cs typeface="Arial"/>
              <a:sym typeface="Arial"/>
            </a:endParaRPr>
          </a:p>
          <a:p>
            <a:pPr indent="0" lvl="0" marL="0" marR="62230" rtl="0" algn="ctr">
              <a:lnSpc>
                <a:spcPct val="100000"/>
              </a:lnSpc>
              <a:spcBef>
                <a:spcPts val="5"/>
              </a:spcBef>
              <a:spcAft>
                <a:spcPts val="0"/>
              </a:spcAft>
              <a:buNone/>
            </a:pPr>
            <a:r>
              <a:rPr lang="en-US" sz="2400">
                <a:solidFill>
                  <a:schemeClr val="dk1"/>
                </a:solidFill>
                <a:latin typeface="Arial"/>
                <a:ea typeface="Arial"/>
                <a:cs typeface="Arial"/>
                <a:sym typeface="Arial"/>
              </a:rPr>
              <a:t>önce yapılması gereken ilk tasarım veri tasarımıdır.</a:t>
            </a:r>
            <a:endParaRPr sz="2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350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Bilgi saklama ve soyutlama bu işlem için önemli</a:t>
            </a:r>
            <a:endParaRPr sz="2400">
              <a:solidFill>
                <a:schemeClr val="dk1"/>
              </a:solidFill>
              <a:latin typeface="Arial"/>
              <a:ea typeface="Arial"/>
              <a:cs typeface="Arial"/>
              <a:sym typeface="Arial"/>
            </a:endParaRPr>
          </a:p>
          <a:p>
            <a:pPr indent="0" lvl="0" marL="270510" marR="0" rtl="0" algn="l">
              <a:lnSpc>
                <a:spcPct val="100000"/>
              </a:lnSpc>
              <a:spcBef>
                <a:spcPts val="5"/>
              </a:spcBef>
              <a:spcAft>
                <a:spcPts val="0"/>
              </a:spcAft>
              <a:buNone/>
            </a:pPr>
            <a:r>
              <a:rPr lang="en-US" sz="2400">
                <a:solidFill>
                  <a:schemeClr val="dk1"/>
                </a:solidFill>
                <a:latin typeface="Arial"/>
                <a:ea typeface="Arial"/>
                <a:cs typeface="Arial"/>
                <a:sym typeface="Arial"/>
              </a:rPr>
              <a:t>kavramlardır.</a:t>
            </a:r>
            <a:endParaRPr sz="2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p:nvPr/>
        </p:nvSpPr>
        <p:spPr>
          <a:xfrm>
            <a:off x="894588" y="1737360"/>
            <a:ext cx="7475220" cy="0"/>
          </a:xfrm>
          <a:custGeom>
            <a:rect b="b" l="l" r="r" t="t"/>
            <a:pathLst>
              <a:path extrusionOk="0" h="120000" w="7475220">
                <a:moveTo>
                  <a:pt x="0" y="0"/>
                </a:moveTo>
                <a:lnTo>
                  <a:pt x="7475219"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1"/>
          <p:cNvSpPr txBox="1"/>
          <p:nvPr>
            <p:ph type="title"/>
          </p:nvPr>
        </p:nvSpPr>
        <p:spPr>
          <a:xfrm>
            <a:off x="901700" y="1105865"/>
            <a:ext cx="717359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u="none"/>
              <a:t>Veri Tasarımında Dikkat Edilecek Konular</a:t>
            </a:r>
            <a:endParaRPr sz="3600"/>
          </a:p>
        </p:txBody>
      </p:sp>
      <p:sp>
        <p:nvSpPr>
          <p:cNvPr id="345" name="Google Shape;345;p21"/>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346" name="Google Shape;346;p21"/>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47" name="Google Shape;347;p21"/>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48" name="Google Shape;348;p21"/>
          <p:cNvSpPr txBox="1"/>
          <p:nvPr/>
        </p:nvSpPr>
        <p:spPr>
          <a:xfrm>
            <a:off x="810259" y="1859407"/>
            <a:ext cx="7340600" cy="3743325"/>
          </a:xfrm>
          <a:prstGeom prst="rect">
            <a:avLst/>
          </a:prstGeom>
          <a:noFill/>
          <a:ln>
            <a:noFill/>
          </a:ln>
        </p:spPr>
        <p:txBody>
          <a:bodyPr anchorCtr="0" anchor="t" bIns="0" lIns="0" spcFirstLastPara="1" rIns="0" wrap="square" tIns="12700">
            <a:spAutoFit/>
          </a:bodyPr>
          <a:lstStyle/>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Değişik veri yapıları değerlendirilmelidir.</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1CACE3"/>
              </a:buClr>
              <a:buSzPts val="2000"/>
              <a:buFont typeface="Noto Sans Symbols"/>
              <a:buNone/>
            </a:pPr>
            <a:r>
              <a:t/>
            </a:r>
            <a:endParaRPr sz="2000">
              <a:solidFill>
                <a:schemeClr val="dk1"/>
              </a:solidFill>
              <a:latin typeface="Arial"/>
              <a:ea typeface="Arial"/>
              <a:cs typeface="Arial"/>
              <a:sym typeface="Arial"/>
            </a:endParaRPr>
          </a:p>
          <a:p>
            <a:pPr indent="0" lvl="0" marL="0" marR="0" rtl="0" algn="l">
              <a:lnSpc>
                <a:spcPct val="100000"/>
              </a:lnSpc>
              <a:spcBef>
                <a:spcPts val="10"/>
              </a:spcBef>
              <a:spcAft>
                <a:spcPts val="0"/>
              </a:spcAft>
              <a:buClr>
                <a:srgbClr val="1CACE3"/>
              </a:buClr>
              <a:buSzPts val="1700"/>
              <a:buFont typeface="Noto Sans Symbols"/>
              <a:buNone/>
            </a:pPr>
            <a:r>
              <a:t/>
            </a:r>
            <a:endParaRPr sz="1700">
              <a:solidFill>
                <a:schemeClr val="dk1"/>
              </a:solidFill>
              <a:latin typeface="Arial"/>
              <a:ea typeface="Arial"/>
              <a:cs typeface="Arial"/>
              <a:sym typeface="Arial"/>
            </a:endParaRPr>
          </a:p>
          <a:p>
            <a:pPr indent="-258444" lvl="0" marL="270510" marR="1400175" rtl="0" algn="l">
              <a:lnSpc>
                <a:spcPct val="113888"/>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Bütün veri yapıları ve bunlar üzerinde yapılacak işlemler  tanımlanmalıdır.</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1CACE3"/>
              </a:buClr>
              <a:buSzPts val="2000"/>
              <a:buFont typeface="Noto Sans Symbols"/>
              <a:buNone/>
            </a:pPr>
            <a:r>
              <a:t/>
            </a:r>
            <a:endParaRPr sz="2000">
              <a:solidFill>
                <a:schemeClr val="dk1"/>
              </a:solidFill>
              <a:latin typeface="Arial"/>
              <a:ea typeface="Arial"/>
              <a:cs typeface="Arial"/>
              <a:sym typeface="Arial"/>
            </a:endParaRPr>
          </a:p>
          <a:p>
            <a:pPr indent="-258444" lvl="0" marL="270510" marR="0" rtl="0" algn="l">
              <a:lnSpc>
                <a:spcPct val="100000"/>
              </a:lnSpc>
              <a:spcBef>
                <a:spcPts val="176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Alt düzeyde tasarım kararları tasarım süreci içerisinde geciktirilmelidir.</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1CACE3"/>
              </a:buClr>
              <a:buSzPts val="2000"/>
              <a:buFont typeface="Noto Sans Symbols"/>
              <a:buNone/>
            </a:pPr>
            <a:r>
              <a:t/>
            </a:r>
            <a:endParaRPr sz="2000">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1CACE3"/>
              </a:buClr>
              <a:buSzPts val="1550"/>
              <a:buFont typeface="Noto Sans Symbols"/>
              <a:buNone/>
            </a:pPr>
            <a:r>
              <a:t/>
            </a:r>
            <a:endParaRPr sz="155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Bazı çok kullanılan veri yapıları için bir kütüphane oluşturulmalıdır.</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1CACE3"/>
              </a:buClr>
              <a:buSzPts val="2000"/>
              <a:buFont typeface="Noto Sans Symbols"/>
              <a:buNone/>
            </a:pPr>
            <a:r>
              <a:t/>
            </a:r>
            <a:endParaRPr sz="2000">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1CACE3"/>
              </a:buClr>
              <a:buSzPts val="1550"/>
              <a:buFont typeface="Noto Sans Symbols"/>
              <a:buNone/>
            </a:pPr>
            <a:r>
              <a:t/>
            </a:r>
            <a:endParaRPr sz="155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Kullanılacak programlama dili soyut veri tiplerini desteklemelidir.</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Yapısal Tasarım	</a:t>
            </a:r>
            <a:endParaRPr/>
          </a:p>
        </p:txBody>
      </p:sp>
      <p:sp>
        <p:nvSpPr>
          <p:cNvPr id="354" name="Google Shape;354;p22"/>
          <p:cNvSpPr txBox="1"/>
          <p:nvPr/>
        </p:nvSpPr>
        <p:spPr>
          <a:xfrm>
            <a:off x="810259" y="1856358"/>
            <a:ext cx="7483475" cy="3007360"/>
          </a:xfrm>
          <a:prstGeom prst="rect">
            <a:avLst/>
          </a:prstGeom>
          <a:noFill/>
          <a:ln>
            <a:noFill/>
          </a:ln>
        </p:spPr>
        <p:txBody>
          <a:bodyPr anchorCtr="0" anchor="t" bIns="0" lIns="0" spcFirstLastPara="1" rIns="0" wrap="square" tIns="35550">
            <a:spAutoFit/>
          </a:bodyPr>
          <a:lstStyle/>
          <a:p>
            <a:pPr indent="-258444" lvl="0" marL="270510" marR="5080" rtl="0" algn="l">
              <a:lnSpc>
                <a:spcPct val="114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Yapısal Tasarımın ana hedefi modüler bir yapı geliştirip modüller  arasındaki kontrol ilişkilerini temsil etmektir.</a:t>
            </a:r>
            <a:endParaRPr sz="2000">
              <a:solidFill>
                <a:schemeClr val="dk1"/>
              </a:solidFill>
              <a:latin typeface="Arial"/>
              <a:ea typeface="Arial"/>
              <a:cs typeface="Arial"/>
              <a:sym typeface="Arial"/>
            </a:endParaRPr>
          </a:p>
          <a:p>
            <a:pPr indent="-258444" lvl="0" marL="270510" marR="218440" rtl="0" algn="l">
              <a:lnSpc>
                <a:spcPct val="114000"/>
              </a:lnSpc>
              <a:spcBef>
                <a:spcPts val="144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Ayrıca </a:t>
            </a:r>
            <a:r>
              <a:rPr lang="en-US" sz="2000">
                <a:solidFill>
                  <a:schemeClr val="dk1"/>
                </a:solidFill>
                <a:latin typeface="Arial"/>
                <a:ea typeface="Arial"/>
                <a:cs typeface="Arial"/>
                <a:sym typeface="Arial"/>
              </a:rPr>
              <a:t>yapısal tasarım bazen de veri akışlarını gösteren biçime  dönüştürülebilir.</a:t>
            </a:r>
            <a:endParaRPr sz="2000">
              <a:solidFill>
                <a:schemeClr val="dk1"/>
              </a:solidFill>
              <a:latin typeface="Arial"/>
              <a:ea typeface="Arial"/>
              <a:cs typeface="Arial"/>
              <a:sym typeface="Arial"/>
            </a:endParaRPr>
          </a:p>
          <a:p>
            <a:pPr indent="-258444" lvl="0" marL="270510" marR="0" rtl="0" algn="l">
              <a:lnSpc>
                <a:spcPct val="100000"/>
              </a:lnSpc>
              <a:spcBef>
                <a:spcPts val="127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Veri Akışları Üç parçada incelenebilir</a:t>
            </a:r>
            <a:endParaRPr sz="2000">
              <a:solidFill>
                <a:schemeClr val="dk1"/>
              </a:solidFill>
              <a:latin typeface="Arial"/>
              <a:ea typeface="Arial"/>
              <a:cs typeface="Arial"/>
              <a:sym typeface="Arial"/>
            </a:endParaRPr>
          </a:p>
          <a:p>
            <a:pPr indent="-215265" lvl="1" marL="570230" marR="0" rtl="0" algn="l">
              <a:lnSpc>
                <a:spcPct val="100000"/>
              </a:lnSpc>
              <a:spcBef>
                <a:spcPts val="500"/>
              </a:spcBef>
              <a:spcAft>
                <a:spcPts val="0"/>
              </a:spcAft>
              <a:buClr>
                <a:srgbClr val="9999FF"/>
              </a:buClr>
              <a:buSzPts val="1450"/>
              <a:buFont typeface="Noto Sans Symbols"/>
              <a:buChar char="●"/>
            </a:pPr>
            <a:r>
              <a:rPr b="0" i="0" lang="en-US" sz="2100" u="none" cap="none" strike="noStrike">
                <a:solidFill>
                  <a:schemeClr val="dk1"/>
                </a:solidFill>
                <a:latin typeface="Arial"/>
                <a:ea typeface="Arial"/>
                <a:cs typeface="Arial"/>
                <a:sym typeface="Arial"/>
              </a:rPr>
              <a:t>Girdi Akışı</a:t>
            </a:r>
            <a:endParaRPr b="0" i="0" sz="2100" u="none" cap="none" strike="noStrike">
              <a:solidFill>
                <a:schemeClr val="dk1"/>
              </a:solidFill>
              <a:latin typeface="Arial"/>
              <a:ea typeface="Arial"/>
              <a:cs typeface="Arial"/>
              <a:sym typeface="Arial"/>
            </a:endParaRPr>
          </a:p>
          <a:p>
            <a:pPr indent="-215265" lvl="1" marL="570230" marR="0" rtl="0" algn="l">
              <a:lnSpc>
                <a:spcPct val="100000"/>
              </a:lnSpc>
              <a:spcBef>
                <a:spcPts val="500"/>
              </a:spcBef>
              <a:spcAft>
                <a:spcPts val="0"/>
              </a:spcAft>
              <a:buClr>
                <a:srgbClr val="9999FF"/>
              </a:buClr>
              <a:buSzPts val="1450"/>
              <a:buFont typeface="Noto Sans Symbols"/>
              <a:buChar char="●"/>
            </a:pPr>
            <a:r>
              <a:rPr b="0" i="0" lang="en-US" sz="2100" u="none" cap="none" strike="noStrike">
                <a:solidFill>
                  <a:schemeClr val="dk1"/>
                </a:solidFill>
                <a:latin typeface="Arial"/>
                <a:ea typeface="Arial"/>
                <a:cs typeface="Arial"/>
                <a:sym typeface="Arial"/>
              </a:rPr>
              <a:t>Çıktı Akışı</a:t>
            </a:r>
            <a:endParaRPr b="0" i="0" sz="2100" u="none" cap="none" strike="noStrike">
              <a:solidFill>
                <a:schemeClr val="dk1"/>
              </a:solidFill>
              <a:latin typeface="Arial"/>
              <a:ea typeface="Arial"/>
              <a:cs typeface="Arial"/>
              <a:sym typeface="Arial"/>
            </a:endParaRPr>
          </a:p>
          <a:p>
            <a:pPr indent="-215265" lvl="1" marL="570230" marR="0" rtl="0" algn="l">
              <a:lnSpc>
                <a:spcPct val="100000"/>
              </a:lnSpc>
              <a:spcBef>
                <a:spcPts val="505"/>
              </a:spcBef>
              <a:spcAft>
                <a:spcPts val="0"/>
              </a:spcAft>
              <a:buClr>
                <a:srgbClr val="9999FF"/>
              </a:buClr>
              <a:buSzPts val="1450"/>
              <a:buFont typeface="Noto Sans Symbols"/>
              <a:buChar char="●"/>
            </a:pPr>
            <a:r>
              <a:rPr b="0" i="0" lang="en-US" sz="2100" u="none" cap="none" strike="noStrike">
                <a:solidFill>
                  <a:schemeClr val="dk1"/>
                </a:solidFill>
                <a:latin typeface="Arial"/>
                <a:ea typeface="Arial"/>
                <a:cs typeface="Arial"/>
                <a:sym typeface="Arial"/>
              </a:rPr>
              <a:t>İşlem Akışı</a:t>
            </a:r>
            <a:endParaRPr b="0" i="0" sz="2100" u="none" cap="none" strike="noStrike">
              <a:solidFill>
                <a:schemeClr val="dk1"/>
              </a:solidFill>
              <a:latin typeface="Arial"/>
              <a:ea typeface="Arial"/>
              <a:cs typeface="Arial"/>
              <a:sym typeface="Arial"/>
            </a:endParaRPr>
          </a:p>
        </p:txBody>
      </p:sp>
      <p:pic>
        <p:nvPicPr>
          <p:cNvPr id="355" name="Google Shape;355;p22"/>
          <p:cNvPicPr preferRelativeResize="0"/>
          <p:nvPr/>
        </p:nvPicPr>
        <p:blipFill rotWithShape="1">
          <a:blip r:embed="rId3">
            <a:alphaModFix/>
          </a:blip>
          <a:srcRect b="0" l="0" r="0" t="0"/>
          <a:stretch/>
        </p:blipFill>
        <p:spPr>
          <a:xfrm>
            <a:off x="3525011" y="3808476"/>
            <a:ext cx="4107821" cy="2356104"/>
          </a:xfrm>
          <a:prstGeom prst="rect">
            <a:avLst/>
          </a:prstGeom>
          <a:noFill/>
          <a:ln>
            <a:noFill/>
          </a:ln>
        </p:spPr>
      </p:pic>
      <p:sp>
        <p:nvSpPr>
          <p:cNvPr id="356" name="Google Shape;356;p22"/>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357" name="Google Shape;357;p22"/>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58" name="Google Shape;358;p22"/>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3"/>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Ayrıntı Tasarım- Süreç Tasarımı </a:t>
            </a:r>
            <a:endParaRPr/>
          </a:p>
        </p:txBody>
      </p:sp>
      <p:sp>
        <p:nvSpPr>
          <p:cNvPr id="364" name="Google Shape;364;p23"/>
          <p:cNvSpPr txBox="1"/>
          <p:nvPr/>
        </p:nvSpPr>
        <p:spPr>
          <a:xfrm>
            <a:off x="810259" y="1708277"/>
            <a:ext cx="7062470" cy="2673985"/>
          </a:xfrm>
          <a:prstGeom prst="rect">
            <a:avLst/>
          </a:prstGeom>
          <a:noFill/>
          <a:ln>
            <a:noFill/>
          </a:ln>
        </p:spPr>
        <p:txBody>
          <a:bodyPr anchorCtr="0" anchor="t" bIns="0" lIns="0" spcFirstLastPara="1" rIns="0" wrap="square" tIns="163825">
            <a:spAutoFit/>
          </a:bodyPr>
          <a:lstStyle/>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Süreç tasarımı; veri, yapı ve ara yüz tasarımından sonra yapılır.</a:t>
            </a:r>
            <a:endParaRPr sz="1800">
              <a:solidFill>
                <a:schemeClr val="dk1"/>
              </a:solidFill>
              <a:latin typeface="Arial"/>
              <a:ea typeface="Arial"/>
              <a:cs typeface="Arial"/>
              <a:sym typeface="Arial"/>
            </a:endParaRPr>
          </a:p>
          <a:p>
            <a:pPr indent="-258444" lvl="0" marL="270510" marR="0" rtl="0" algn="l">
              <a:lnSpc>
                <a:spcPct val="100000"/>
              </a:lnSpc>
              <a:spcBef>
                <a:spcPts val="119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İdeal şartlarda bütün algoritmik detayın belirtilmesi amaçlanır.</a:t>
            </a:r>
            <a:endParaRPr sz="1800">
              <a:solidFill>
                <a:schemeClr val="dk1"/>
              </a:solidFill>
              <a:latin typeface="Arial"/>
              <a:ea typeface="Arial"/>
              <a:cs typeface="Arial"/>
              <a:sym typeface="Arial"/>
            </a:endParaRPr>
          </a:p>
          <a:p>
            <a:pPr indent="-258444" lvl="0" marL="270510" marR="60960" rtl="0" algn="l">
              <a:lnSpc>
                <a:spcPct val="113888"/>
              </a:lnSpc>
              <a:spcBef>
                <a:spcPts val="1345"/>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Ayrıca süreç belirtiminin tek anlamı olması gerekir, değişik şahıslar  tarafından farklı yorumlanmamalıdır.</a:t>
            </a:r>
            <a:endParaRPr sz="1800">
              <a:solidFill>
                <a:schemeClr val="dk1"/>
              </a:solidFill>
              <a:latin typeface="Arial"/>
              <a:ea typeface="Arial"/>
              <a:cs typeface="Arial"/>
              <a:sym typeface="Arial"/>
            </a:endParaRPr>
          </a:p>
          <a:p>
            <a:pPr indent="-258444" lvl="0" marL="270510" marR="5080" rtl="0" algn="l">
              <a:lnSpc>
                <a:spcPct val="113888"/>
              </a:lnSpc>
              <a:spcBef>
                <a:spcPts val="1305"/>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Doğal diller kullanılabilir (açıklamalarda, çünkü doğal dil tek anlamlı  değildir)</a:t>
            </a:r>
            <a:endParaRPr sz="1800">
              <a:solidFill>
                <a:schemeClr val="dk1"/>
              </a:solidFill>
              <a:latin typeface="Arial"/>
              <a:ea typeface="Arial"/>
              <a:cs typeface="Arial"/>
              <a:sym typeface="Arial"/>
            </a:endParaRPr>
          </a:p>
          <a:p>
            <a:pPr indent="-258444" lvl="0" marL="270510" marR="0" rtl="0" algn="l">
              <a:lnSpc>
                <a:spcPct val="100000"/>
              </a:lnSpc>
              <a:spcBef>
                <a:spcPts val="114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Süreç Tanımlama Dili (PDL)</a:t>
            </a:r>
            <a:endParaRPr sz="1800">
              <a:solidFill>
                <a:schemeClr val="dk1"/>
              </a:solidFill>
              <a:latin typeface="Arial"/>
              <a:ea typeface="Arial"/>
              <a:cs typeface="Arial"/>
              <a:sym typeface="Arial"/>
            </a:endParaRPr>
          </a:p>
        </p:txBody>
      </p:sp>
      <p:pic>
        <p:nvPicPr>
          <p:cNvPr id="365" name="Google Shape;365;p23"/>
          <p:cNvPicPr preferRelativeResize="0"/>
          <p:nvPr/>
        </p:nvPicPr>
        <p:blipFill rotWithShape="1">
          <a:blip r:embed="rId3">
            <a:alphaModFix/>
          </a:blip>
          <a:srcRect b="0" l="0" r="0" t="0"/>
          <a:stretch/>
        </p:blipFill>
        <p:spPr>
          <a:xfrm>
            <a:off x="4875276" y="3596640"/>
            <a:ext cx="2382012" cy="2380488"/>
          </a:xfrm>
          <a:prstGeom prst="rect">
            <a:avLst/>
          </a:prstGeom>
          <a:noFill/>
          <a:ln>
            <a:noFill/>
          </a:ln>
        </p:spPr>
      </p:pic>
      <p:sp>
        <p:nvSpPr>
          <p:cNvPr id="366" name="Google Shape;366;p23"/>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367" name="Google Shape;367;p23"/>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68" name="Google Shape;368;p23"/>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Yapısal Program Yapıları	</a:t>
            </a:r>
            <a:endParaRPr/>
          </a:p>
        </p:txBody>
      </p:sp>
      <p:sp>
        <p:nvSpPr>
          <p:cNvPr id="374" name="Google Shape;374;p24"/>
          <p:cNvSpPr txBox="1"/>
          <p:nvPr/>
        </p:nvSpPr>
        <p:spPr>
          <a:xfrm>
            <a:off x="810259" y="1811531"/>
            <a:ext cx="5170805" cy="3157855"/>
          </a:xfrm>
          <a:prstGeom prst="rect">
            <a:avLst/>
          </a:prstGeom>
          <a:noFill/>
          <a:ln>
            <a:noFill/>
          </a:ln>
        </p:spPr>
        <p:txBody>
          <a:bodyPr anchorCtr="0" anchor="t" bIns="0" lIns="0" spcFirstLastPara="1" rIns="0" wrap="square" tIns="57775">
            <a:spAutoFit/>
          </a:bodyPr>
          <a:lstStyle/>
          <a:p>
            <a:pPr indent="-258444" lvl="0" marL="270510" marR="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Yapısal programlamanın temel amacı;</a:t>
            </a:r>
            <a:endParaRPr sz="2000">
              <a:solidFill>
                <a:schemeClr val="dk1"/>
              </a:solidFill>
              <a:latin typeface="Arial"/>
              <a:ea typeface="Arial"/>
              <a:cs typeface="Arial"/>
              <a:sym typeface="Arial"/>
            </a:endParaRPr>
          </a:p>
          <a:p>
            <a:pPr indent="-215265" lvl="1" marL="570230" marR="0" rtl="0" algn="l">
              <a:lnSpc>
                <a:spcPct val="100000"/>
              </a:lnSpc>
              <a:spcBef>
                <a:spcPts val="385"/>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program karmaşıklığını en aza indirmek,</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395"/>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program anlaşılabilirliğini artırmaktır.</a:t>
            </a:r>
            <a:endParaRPr b="0" i="0" sz="2000" u="none" cap="none" strike="noStrike">
              <a:solidFill>
                <a:schemeClr val="dk1"/>
              </a:solidFill>
              <a:latin typeface="Arial"/>
              <a:ea typeface="Arial"/>
              <a:cs typeface="Arial"/>
              <a:sym typeface="Arial"/>
            </a:endParaRPr>
          </a:p>
          <a:p>
            <a:pPr indent="-258444" lvl="0" marL="270510" marR="0" rtl="0" algn="l">
              <a:lnSpc>
                <a:spcPct val="100000"/>
              </a:lnSpc>
              <a:spcBef>
                <a:spcPts val="1335"/>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Bu amaçla şu yapıları kullanılır;</a:t>
            </a:r>
            <a:endParaRPr sz="2000">
              <a:solidFill>
                <a:schemeClr val="dk1"/>
              </a:solidFill>
              <a:latin typeface="Arial"/>
              <a:ea typeface="Arial"/>
              <a:cs typeface="Arial"/>
              <a:sym typeface="Arial"/>
            </a:endParaRPr>
          </a:p>
          <a:p>
            <a:pPr indent="-215265" lvl="1" marL="570230" marR="0" rtl="0" algn="l">
              <a:lnSpc>
                <a:spcPct val="100000"/>
              </a:lnSpc>
              <a:spcBef>
                <a:spcPts val="505"/>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Ardışıl İşlem yapısı</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515"/>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Koşullu işlem yapısı</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520"/>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Döngü yapısı</a:t>
            </a:r>
            <a:endParaRPr b="0" i="0" sz="2000" u="none" cap="none" strike="noStrike">
              <a:solidFill>
                <a:schemeClr val="dk1"/>
              </a:solidFill>
              <a:latin typeface="Arial"/>
              <a:ea typeface="Arial"/>
              <a:cs typeface="Arial"/>
              <a:sym typeface="Arial"/>
            </a:endParaRPr>
          </a:p>
          <a:p>
            <a:pPr indent="-258444" lvl="0" marL="270510" marR="0" rtl="0" algn="l">
              <a:lnSpc>
                <a:spcPct val="100000"/>
              </a:lnSpc>
              <a:spcBef>
                <a:spcPts val="145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GOTO kullanımı uygun değildir.</a:t>
            </a:r>
            <a:endParaRPr sz="2000">
              <a:solidFill>
                <a:schemeClr val="dk1"/>
              </a:solidFill>
              <a:latin typeface="Arial"/>
              <a:ea typeface="Arial"/>
              <a:cs typeface="Arial"/>
              <a:sym typeface="Arial"/>
            </a:endParaRPr>
          </a:p>
        </p:txBody>
      </p:sp>
      <p:pic>
        <p:nvPicPr>
          <p:cNvPr id="375" name="Google Shape;375;p24"/>
          <p:cNvPicPr preferRelativeResize="0"/>
          <p:nvPr/>
        </p:nvPicPr>
        <p:blipFill rotWithShape="1">
          <a:blip r:embed="rId3">
            <a:alphaModFix/>
          </a:blip>
          <a:srcRect b="0" l="0" r="0" t="0"/>
          <a:stretch/>
        </p:blipFill>
        <p:spPr>
          <a:xfrm>
            <a:off x="4983867" y="3083699"/>
            <a:ext cx="3245777" cy="2491399"/>
          </a:xfrm>
          <a:prstGeom prst="rect">
            <a:avLst/>
          </a:prstGeom>
          <a:noFill/>
          <a:ln>
            <a:noFill/>
          </a:ln>
        </p:spPr>
      </p:pic>
      <p:sp>
        <p:nvSpPr>
          <p:cNvPr id="376" name="Google Shape;376;p24"/>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377" name="Google Shape;377;p24"/>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78" name="Google Shape;378;p24"/>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ph type="title"/>
          </p:nvPr>
        </p:nvSpPr>
        <p:spPr>
          <a:xfrm>
            <a:off x="901700" y="977849"/>
            <a:ext cx="687133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u="none"/>
              <a:t>Program Akış Diyagramı Yapıları</a:t>
            </a:r>
            <a:endParaRPr sz="4400"/>
          </a:p>
        </p:txBody>
      </p:sp>
      <p:pic>
        <p:nvPicPr>
          <p:cNvPr id="384" name="Google Shape;384;p25"/>
          <p:cNvPicPr preferRelativeResize="0"/>
          <p:nvPr/>
        </p:nvPicPr>
        <p:blipFill rotWithShape="1">
          <a:blip r:embed="rId3">
            <a:alphaModFix/>
          </a:blip>
          <a:srcRect b="0" l="0" r="0" t="0"/>
          <a:stretch/>
        </p:blipFill>
        <p:spPr>
          <a:xfrm>
            <a:off x="5424678" y="2638805"/>
            <a:ext cx="1644396" cy="505968"/>
          </a:xfrm>
          <a:prstGeom prst="rect">
            <a:avLst/>
          </a:prstGeom>
          <a:noFill/>
          <a:ln>
            <a:noFill/>
          </a:ln>
        </p:spPr>
      </p:pic>
      <p:sp>
        <p:nvSpPr>
          <p:cNvPr id="385" name="Google Shape;385;p25"/>
          <p:cNvSpPr txBox="1"/>
          <p:nvPr/>
        </p:nvSpPr>
        <p:spPr>
          <a:xfrm>
            <a:off x="5424678" y="2638805"/>
            <a:ext cx="1644650" cy="506095"/>
          </a:xfrm>
          <a:prstGeom prst="rect">
            <a:avLst/>
          </a:prstGeom>
          <a:noFill/>
          <a:ln cap="flat" cmpd="sng" w="28950">
            <a:solidFill>
              <a:srgbClr val="124262"/>
            </a:solidFill>
            <a:prstDash val="solid"/>
            <a:round/>
            <a:headEnd len="sm" w="sm" type="none"/>
            <a:tailEnd len="sm" w="sm" type="none"/>
          </a:ln>
        </p:spPr>
        <p:txBody>
          <a:bodyPr anchorCtr="0" anchor="t" bIns="0" lIns="0" spcFirstLastPara="1" rIns="0" wrap="square" tIns="100325">
            <a:spAutoFit/>
          </a:bodyPr>
          <a:lstStyle/>
          <a:p>
            <a:pPr indent="0" lvl="0" marL="428625"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Sayı oku</a:t>
            </a:r>
            <a:endParaRPr sz="1800">
              <a:solidFill>
                <a:schemeClr val="dk1"/>
              </a:solidFill>
              <a:latin typeface="Calibri"/>
              <a:ea typeface="Calibri"/>
              <a:cs typeface="Calibri"/>
              <a:sym typeface="Calibri"/>
            </a:endParaRPr>
          </a:p>
        </p:txBody>
      </p:sp>
      <p:pic>
        <p:nvPicPr>
          <p:cNvPr id="386" name="Google Shape;386;p25"/>
          <p:cNvPicPr preferRelativeResize="0"/>
          <p:nvPr/>
        </p:nvPicPr>
        <p:blipFill rotWithShape="1">
          <a:blip r:embed="rId4">
            <a:alphaModFix/>
          </a:blip>
          <a:srcRect b="0" l="0" r="0" t="0"/>
          <a:stretch/>
        </p:blipFill>
        <p:spPr>
          <a:xfrm>
            <a:off x="5424678" y="3463290"/>
            <a:ext cx="1644396" cy="504444"/>
          </a:xfrm>
          <a:prstGeom prst="rect">
            <a:avLst/>
          </a:prstGeom>
          <a:noFill/>
          <a:ln>
            <a:noFill/>
          </a:ln>
        </p:spPr>
      </p:pic>
      <p:sp>
        <p:nvSpPr>
          <p:cNvPr id="387" name="Google Shape;387;p25"/>
          <p:cNvSpPr txBox="1"/>
          <p:nvPr/>
        </p:nvSpPr>
        <p:spPr>
          <a:xfrm>
            <a:off x="5424678" y="3463290"/>
            <a:ext cx="1644650" cy="504825"/>
          </a:xfrm>
          <a:prstGeom prst="rect">
            <a:avLst/>
          </a:prstGeom>
          <a:noFill/>
          <a:ln cap="flat" cmpd="sng" w="28950">
            <a:solidFill>
              <a:srgbClr val="124262"/>
            </a:solidFill>
            <a:prstDash val="solid"/>
            <a:round/>
            <a:headEnd len="sm" w="sm" type="none"/>
            <a:tailEnd len="sm" w="sm" type="none"/>
          </a:ln>
        </p:spPr>
        <p:txBody>
          <a:bodyPr anchorCtr="0" anchor="t" bIns="0" lIns="0" spcFirstLastPara="1" rIns="0" wrap="square" tIns="99675">
            <a:spAutoFit/>
          </a:bodyPr>
          <a:lstStyle/>
          <a:p>
            <a:pPr indent="0" lvl="0" marL="37973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2 ile Çarp</a:t>
            </a:r>
            <a:endParaRPr sz="1800">
              <a:solidFill>
                <a:schemeClr val="dk1"/>
              </a:solidFill>
              <a:latin typeface="Calibri"/>
              <a:ea typeface="Calibri"/>
              <a:cs typeface="Calibri"/>
              <a:sym typeface="Calibri"/>
            </a:endParaRPr>
          </a:p>
        </p:txBody>
      </p:sp>
      <p:pic>
        <p:nvPicPr>
          <p:cNvPr id="388" name="Google Shape;388;p25"/>
          <p:cNvPicPr preferRelativeResize="0"/>
          <p:nvPr/>
        </p:nvPicPr>
        <p:blipFill rotWithShape="1">
          <a:blip r:embed="rId4">
            <a:alphaModFix/>
          </a:blip>
          <a:srcRect b="0" l="0" r="0" t="0"/>
          <a:stretch/>
        </p:blipFill>
        <p:spPr>
          <a:xfrm>
            <a:off x="5424678" y="4286250"/>
            <a:ext cx="1644396" cy="504444"/>
          </a:xfrm>
          <a:prstGeom prst="rect">
            <a:avLst/>
          </a:prstGeom>
          <a:noFill/>
          <a:ln>
            <a:noFill/>
          </a:ln>
        </p:spPr>
      </p:pic>
      <p:sp>
        <p:nvSpPr>
          <p:cNvPr id="389" name="Google Shape;389;p25"/>
          <p:cNvSpPr txBox="1"/>
          <p:nvPr/>
        </p:nvSpPr>
        <p:spPr>
          <a:xfrm>
            <a:off x="5424678" y="4286250"/>
            <a:ext cx="1644650" cy="504825"/>
          </a:xfrm>
          <a:prstGeom prst="rect">
            <a:avLst/>
          </a:prstGeom>
          <a:noFill/>
          <a:ln cap="flat" cmpd="sng" w="28950">
            <a:solidFill>
              <a:srgbClr val="124262"/>
            </a:solidFill>
            <a:prstDash val="solid"/>
            <a:round/>
            <a:headEnd len="sm" w="sm" type="none"/>
            <a:tailEnd len="sm" w="sm" type="none"/>
          </a:ln>
        </p:spPr>
        <p:txBody>
          <a:bodyPr anchorCtr="0" anchor="t" bIns="0" lIns="0" spcFirstLastPara="1" rIns="0" wrap="square" tIns="100325">
            <a:spAutoFit/>
          </a:bodyPr>
          <a:lstStyle/>
          <a:p>
            <a:pPr indent="0" lvl="0" marL="13335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Sonucu Göster</a:t>
            </a:r>
            <a:endParaRPr sz="1800">
              <a:solidFill>
                <a:schemeClr val="dk1"/>
              </a:solidFill>
              <a:latin typeface="Calibri"/>
              <a:ea typeface="Calibri"/>
              <a:cs typeface="Calibri"/>
              <a:sym typeface="Calibri"/>
            </a:endParaRPr>
          </a:p>
        </p:txBody>
      </p:sp>
      <p:sp>
        <p:nvSpPr>
          <p:cNvPr id="390" name="Google Shape;390;p25"/>
          <p:cNvSpPr/>
          <p:nvPr/>
        </p:nvSpPr>
        <p:spPr>
          <a:xfrm>
            <a:off x="6204204" y="3144773"/>
            <a:ext cx="86995" cy="1142365"/>
          </a:xfrm>
          <a:custGeom>
            <a:rect b="b" l="l" r="r" t="t"/>
            <a:pathLst>
              <a:path extrusionOk="0" h="1142364" w="86995">
                <a:moveTo>
                  <a:pt x="86868" y="1055116"/>
                </a:moveTo>
                <a:lnTo>
                  <a:pt x="57912" y="1055116"/>
                </a:lnTo>
                <a:lnTo>
                  <a:pt x="57912" y="822960"/>
                </a:lnTo>
                <a:lnTo>
                  <a:pt x="28956" y="822960"/>
                </a:lnTo>
                <a:lnTo>
                  <a:pt x="28956" y="1055116"/>
                </a:lnTo>
                <a:lnTo>
                  <a:pt x="0" y="1055116"/>
                </a:lnTo>
                <a:lnTo>
                  <a:pt x="43434" y="1141984"/>
                </a:lnTo>
                <a:lnTo>
                  <a:pt x="79629" y="1069594"/>
                </a:lnTo>
                <a:lnTo>
                  <a:pt x="86868" y="1055116"/>
                </a:lnTo>
                <a:close/>
              </a:path>
              <a:path extrusionOk="0" h="1142364" w="86995">
                <a:moveTo>
                  <a:pt x="86868" y="232156"/>
                </a:moveTo>
                <a:lnTo>
                  <a:pt x="57912" y="232156"/>
                </a:lnTo>
                <a:lnTo>
                  <a:pt x="57912" y="0"/>
                </a:lnTo>
                <a:lnTo>
                  <a:pt x="28956" y="0"/>
                </a:lnTo>
                <a:lnTo>
                  <a:pt x="28956" y="232156"/>
                </a:lnTo>
                <a:lnTo>
                  <a:pt x="0" y="232156"/>
                </a:lnTo>
                <a:lnTo>
                  <a:pt x="43434" y="319024"/>
                </a:lnTo>
                <a:lnTo>
                  <a:pt x="79616" y="246634"/>
                </a:lnTo>
                <a:lnTo>
                  <a:pt x="86868" y="232156"/>
                </a:lnTo>
                <a:close/>
              </a:path>
            </a:pathLst>
          </a:custGeom>
          <a:solidFill>
            <a:srgbClr val="0D0D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91" name="Google Shape;391;p25"/>
          <p:cNvGrpSpPr/>
          <p:nvPr/>
        </p:nvGrpSpPr>
        <p:grpSpPr>
          <a:xfrm>
            <a:off x="2337816" y="3144012"/>
            <a:ext cx="1477010" cy="878205"/>
            <a:chOff x="2337816" y="3144012"/>
            <a:chExt cx="1477010" cy="878205"/>
          </a:xfrm>
        </p:grpSpPr>
        <p:pic>
          <p:nvPicPr>
            <p:cNvPr id="392" name="Google Shape;392;p25"/>
            <p:cNvPicPr preferRelativeResize="0"/>
            <p:nvPr/>
          </p:nvPicPr>
          <p:blipFill rotWithShape="1">
            <a:blip r:embed="rId5">
              <a:alphaModFix/>
            </a:blip>
            <a:srcRect b="0" l="0" r="0" t="0"/>
            <a:stretch/>
          </p:blipFill>
          <p:spPr>
            <a:xfrm>
              <a:off x="2337816" y="3144012"/>
              <a:ext cx="1476756" cy="877824"/>
            </a:xfrm>
            <a:prstGeom prst="rect">
              <a:avLst/>
            </a:prstGeom>
            <a:noFill/>
            <a:ln>
              <a:noFill/>
            </a:ln>
          </p:spPr>
        </p:pic>
        <p:sp>
          <p:nvSpPr>
            <p:cNvPr id="393" name="Google Shape;393;p25"/>
            <p:cNvSpPr/>
            <p:nvPr/>
          </p:nvSpPr>
          <p:spPr>
            <a:xfrm>
              <a:off x="2337816" y="3144012"/>
              <a:ext cx="1477010" cy="878205"/>
            </a:xfrm>
            <a:custGeom>
              <a:rect b="b" l="l" r="r" t="t"/>
              <a:pathLst>
                <a:path extrusionOk="0" h="878204" w="1477010">
                  <a:moveTo>
                    <a:pt x="0" y="146303"/>
                  </a:moveTo>
                  <a:lnTo>
                    <a:pt x="7461" y="100071"/>
                  </a:lnTo>
                  <a:lnTo>
                    <a:pt x="28236" y="59911"/>
                  </a:lnTo>
                  <a:lnTo>
                    <a:pt x="59911" y="28236"/>
                  </a:lnTo>
                  <a:lnTo>
                    <a:pt x="100071" y="7461"/>
                  </a:lnTo>
                  <a:lnTo>
                    <a:pt x="146303" y="0"/>
                  </a:lnTo>
                  <a:lnTo>
                    <a:pt x="1330451" y="0"/>
                  </a:lnTo>
                  <a:lnTo>
                    <a:pt x="1376684" y="7461"/>
                  </a:lnTo>
                  <a:lnTo>
                    <a:pt x="1416844" y="28236"/>
                  </a:lnTo>
                  <a:lnTo>
                    <a:pt x="1448519" y="59911"/>
                  </a:lnTo>
                  <a:lnTo>
                    <a:pt x="1469294" y="100071"/>
                  </a:lnTo>
                  <a:lnTo>
                    <a:pt x="1476756" y="146303"/>
                  </a:lnTo>
                  <a:lnTo>
                    <a:pt x="1476756" y="731519"/>
                  </a:lnTo>
                  <a:lnTo>
                    <a:pt x="1469294" y="777752"/>
                  </a:lnTo>
                  <a:lnTo>
                    <a:pt x="1448519" y="817912"/>
                  </a:lnTo>
                  <a:lnTo>
                    <a:pt x="1416844" y="849587"/>
                  </a:lnTo>
                  <a:lnTo>
                    <a:pt x="1376684" y="870362"/>
                  </a:lnTo>
                  <a:lnTo>
                    <a:pt x="1330451" y="877824"/>
                  </a:lnTo>
                  <a:lnTo>
                    <a:pt x="146303" y="877824"/>
                  </a:lnTo>
                  <a:lnTo>
                    <a:pt x="100071" y="870362"/>
                  </a:lnTo>
                  <a:lnTo>
                    <a:pt x="59911" y="849587"/>
                  </a:lnTo>
                  <a:lnTo>
                    <a:pt x="28236" y="817912"/>
                  </a:lnTo>
                  <a:lnTo>
                    <a:pt x="7461" y="777752"/>
                  </a:lnTo>
                  <a:lnTo>
                    <a:pt x="0" y="731519"/>
                  </a:lnTo>
                  <a:lnTo>
                    <a:pt x="0" y="146303"/>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4" name="Google Shape;394;p25"/>
          <p:cNvSpPr txBox="1"/>
          <p:nvPr/>
        </p:nvSpPr>
        <p:spPr>
          <a:xfrm>
            <a:off x="2485389" y="3280994"/>
            <a:ext cx="1184275" cy="57467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1800">
                <a:solidFill>
                  <a:srgbClr val="0D0D0D"/>
                </a:solidFill>
                <a:latin typeface="Calibri"/>
                <a:ea typeface="Calibri"/>
                <a:cs typeface="Calibri"/>
                <a:sym typeface="Calibri"/>
              </a:rPr>
              <a:t>Ardışıl İşlem</a:t>
            </a:r>
            <a:endParaRPr sz="1800">
              <a:solidFill>
                <a:schemeClr val="dk1"/>
              </a:solidFill>
              <a:latin typeface="Calibri"/>
              <a:ea typeface="Calibri"/>
              <a:cs typeface="Calibri"/>
              <a:sym typeface="Calibri"/>
            </a:endParaRPr>
          </a:p>
          <a:p>
            <a:pPr indent="0" lvl="0" marL="0" marR="0" rtl="0" algn="ctr">
              <a:lnSpc>
                <a:spcPct val="100000"/>
              </a:lnSpc>
              <a:spcBef>
                <a:spcPts val="5"/>
              </a:spcBef>
              <a:spcAft>
                <a:spcPts val="0"/>
              </a:spcAft>
              <a:buNone/>
            </a:pPr>
            <a:r>
              <a:rPr b="1" lang="en-US" sz="1800">
                <a:solidFill>
                  <a:srgbClr val="0D0D0D"/>
                </a:solidFill>
                <a:latin typeface="Calibri"/>
                <a:ea typeface="Calibri"/>
                <a:cs typeface="Calibri"/>
                <a:sym typeface="Calibri"/>
              </a:rPr>
              <a:t>Yapısı</a:t>
            </a:r>
            <a:endParaRPr sz="1800">
              <a:solidFill>
                <a:schemeClr val="dk1"/>
              </a:solidFill>
              <a:latin typeface="Calibri"/>
              <a:ea typeface="Calibri"/>
              <a:cs typeface="Calibri"/>
              <a:sym typeface="Calibri"/>
            </a:endParaRPr>
          </a:p>
        </p:txBody>
      </p:sp>
      <p:sp>
        <p:nvSpPr>
          <p:cNvPr id="395" name="Google Shape;395;p25"/>
          <p:cNvSpPr/>
          <p:nvPr/>
        </p:nvSpPr>
        <p:spPr>
          <a:xfrm>
            <a:off x="4190238" y="2797301"/>
            <a:ext cx="685800" cy="1742439"/>
          </a:xfrm>
          <a:custGeom>
            <a:rect b="b" l="l" r="r" t="t"/>
            <a:pathLst>
              <a:path extrusionOk="0" h="1742439" w="685800">
                <a:moveTo>
                  <a:pt x="0" y="0"/>
                </a:moveTo>
                <a:lnTo>
                  <a:pt x="78617" y="1506"/>
                </a:lnTo>
                <a:lnTo>
                  <a:pt x="150789" y="5798"/>
                </a:lnTo>
                <a:lnTo>
                  <a:pt x="214457" y="12536"/>
                </a:lnTo>
                <a:lnTo>
                  <a:pt x="267561" y="21380"/>
                </a:lnTo>
                <a:lnTo>
                  <a:pt x="308043" y="31990"/>
                </a:lnTo>
                <a:lnTo>
                  <a:pt x="342900" y="57150"/>
                </a:lnTo>
                <a:lnTo>
                  <a:pt x="342900" y="813816"/>
                </a:lnTo>
                <a:lnTo>
                  <a:pt x="351957" y="826938"/>
                </a:lnTo>
                <a:lnTo>
                  <a:pt x="418238" y="849585"/>
                </a:lnTo>
                <a:lnTo>
                  <a:pt x="471342" y="858429"/>
                </a:lnTo>
                <a:lnTo>
                  <a:pt x="535010" y="865167"/>
                </a:lnTo>
                <a:lnTo>
                  <a:pt x="607182" y="869459"/>
                </a:lnTo>
                <a:lnTo>
                  <a:pt x="685800" y="870966"/>
                </a:lnTo>
                <a:lnTo>
                  <a:pt x="607182" y="872472"/>
                </a:lnTo>
                <a:lnTo>
                  <a:pt x="535010" y="876764"/>
                </a:lnTo>
                <a:lnTo>
                  <a:pt x="471342" y="883502"/>
                </a:lnTo>
                <a:lnTo>
                  <a:pt x="418238" y="892346"/>
                </a:lnTo>
                <a:lnTo>
                  <a:pt x="377756" y="902956"/>
                </a:lnTo>
                <a:lnTo>
                  <a:pt x="342900" y="928116"/>
                </a:lnTo>
                <a:lnTo>
                  <a:pt x="342900" y="1684782"/>
                </a:lnTo>
                <a:lnTo>
                  <a:pt x="333842" y="1697904"/>
                </a:lnTo>
                <a:lnTo>
                  <a:pt x="267561" y="1720551"/>
                </a:lnTo>
                <a:lnTo>
                  <a:pt x="214457" y="1729395"/>
                </a:lnTo>
                <a:lnTo>
                  <a:pt x="150789" y="1736133"/>
                </a:lnTo>
                <a:lnTo>
                  <a:pt x="78617" y="1740425"/>
                </a:lnTo>
                <a:lnTo>
                  <a:pt x="0" y="1741932"/>
                </a:lnTo>
              </a:path>
            </a:pathLst>
          </a:custGeom>
          <a:noFill/>
          <a:ln cap="flat" cmpd="sng" w="38100">
            <a:solidFill>
              <a:srgbClr val="99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25"/>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397" name="Google Shape;397;p25"/>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398" name="Google Shape;398;p25"/>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pSp>
        <p:nvGrpSpPr>
          <p:cNvPr id="75" name="Google Shape;75;p8"/>
          <p:cNvGrpSpPr/>
          <p:nvPr/>
        </p:nvGrpSpPr>
        <p:grpSpPr>
          <a:xfrm>
            <a:off x="307847" y="1243583"/>
            <a:ext cx="8435340" cy="493776"/>
            <a:chOff x="307847" y="1243583"/>
            <a:chExt cx="8435340" cy="493776"/>
          </a:xfrm>
        </p:grpSpPr>
        <p:sp>
          <p:nvSpPr>
            <p:cNvPr id="76" name="Google Shape;76;p8"/>
            <p:cNvSpPr/>
            <p:nvPr/>
          </p:nvSpPr>
          <p:spPr>
            <a:xfrm>
              <a:off x="894588" y="1737359"/>
              <a:ext cx="7475220" cy="0"/>
            </a:xfrm>
            <a:custGeom>
              <a:rect b="b" l="l" r="r" t="t"/>
              <a:pathLst>
                <a:path extrusionOk="0" h="120000" w="7475220">
                  <a:moveTo>
                    <a:pt x="0" y="0"/>
                  </a:moveTo>
                  <a:lnTo>
                    <a:pt x="7475219"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7" name="Google Shape;77;p8"/>
            <p:cNvPicPr preferRelativeResize="0"/>
            <p:nvPr/>
          </p:nvPicPr>
          <p:blipFill rotWithShape="1">
            <a:blip r:embed="rId3">
              <a:alphaModFix/>
            </a:blip>
            <a:srcRect b="0" l="0" r="0" t="0"/>
            <a:stretch/>
          </p:blipFill>
          <p:spPr>
            <a:xfrm>
              <a:off x="307847" y="1243583"/>
              <a:ext cx="8435340" cy="365760"/>
            </a:xfrm>
            <a:prstGeom prst="rect">
              <a:avLst/>
            </a:prstGeom>
            <a:noFill/>
            <a:ln>
              <a:noFill/>
            </a:ln>
          </p:spPr>
        </p:pic>
        <p:sp>
          <p:nvSpPr>
            <p:cNvPr id="78" name="Google Shape;78;p8"/>
            <p:cNvSpPr/>
            <p:nvPr/>
          </p:nvSpPr>
          <p:spPr>
            <a:xfrm>
              <a:off x="307847" y="1243583"/>
              <a:ext cx="8435340" cy="365760"/>
            </a:xfrm>
            <a:custGeom>
              <a:rect b="b" l="l" r="r" t="t"/>
              <a:pathLst>
                <a:path extrusionOk="0" h="365759" w="8435340">
                  <a:moveTo>
                    <a:pt x="0" y="36575"/>
                  </a:moveTo>
                  <a:lnTo>
                    <a:pt x="2873" y="22342"/>
                  </a:lnTo>
                  <a:lnTo>
                    <a:pt x="10710" y="10715"/>
                  </a:lnTo>
                  <a:lnTo>
                    <a:pt x="22336" y="2875"/>
                  </a:lnTo>
                  <a:lnTo>
                    <a:pt x="36576" y="0"/>
                  </a:lnTo>
                  <a:lnTo>
                    <a:pt x="8398764" y="0"/>
                  </a:lnTo>
                  <a:lnTo>
                    <a:pt x="8412997" y="2875"/>
                  </a:lnTo>
                  <a:lnTo>
                    <a:pt x="8424624" y="10715"/>
                  </a:lnTo>
                  <a:lnTo>
                    <a:pt x="8432464" y="22342"/>
                  </a:lnTo>
                  <a:lnTo>
                    <a:pt x="8435340" y="36575"/>
                  </a:lnTo>
                  <a:lnTo>
                    <a:pt x="8435340" y="329183"/>
                  </a:lnTo>
                  <a:lnTo>
                    <a:pt x="8432464" y="343417"/>
                  </a:lnTo>
                  <a:lnTo>
                    <a:pt x="8424624" y="355044"/>
                  </a:lnTo>
                  <a:lnTo>
                    <a:pt x="8412997" y="362884"/>
                  </a:lnTo>
                  <a:lnTo>
                    <a:pt x="8398764" y="365760"/>
                  </a:lnTo>
                  <a:lnTo>
                    <a:pt x="36576" y="365760"/>
                  </a:lnTo>
                  <a:lnTo>
                    <a:pt x="22336" y="362884"/>
                  </a:lnTo>
                  <a:lnTo>
                    <a:pt x="10710" y="355044"/>
                  </a:lnTo>
                  <a:lnTo>
                    <a:pt x="2873" y="343417"/>
                  </a:lnTo>
                  <a:lnTo>
                    <a:pt x="0" y="329183"/>
                  </a:lnTo>
                  <a:lnTo>
                    <a:pt x="0" y="36575"/>
                  </a:lnTo>
                  <a:close/>
                </a:path>
              </a:pathLst>
            </a:custGeom>
            <a:noFill/>
            <a:ln cap="flat" cmpd="sng" w="12175">
              <a:solidFill>
                <a:srgbClr val="28C4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9" name="Google Shape;79;p8"/>
          <p:cNvGrpSpPr/>
          <p:nvPr/>
        </p:nvGrpSpPr>
        <p:grpSpPr>
          <a:xfrm>
            <a:off x="1150620" y="1609343"/>
            <a:ext cx="7274305" cy="3662300"/>
            <a:chOff x="1150620" y="1609343"/>
            <a:chExt cx="7274305" cy="3662300"/>
          </a:xfrm>
        </p:grpSpPr>
        <p:sp>
          <p:nvSpPr>
            <p:cNvPr id="80" name="Google Shape;80;p8"/>
            <p:cNvSpPr/>
            <p:nvPr/>
          </p:nvSpPr>
          <p:spPr>
            <a:xfrm>
              <a:off x="1150620" y="1609343"/>
              <a:ext cx="193040" cy="721995"/>
            </a:xfrm>
            <a:custGeom>
              <a:rect b="b" l="l" r="r" t="t"/>
              <a:pathLst>
                <a:path extrusionOk="0" h="721994" w="193040">
                  <a:moveTo>
                    <a:pt x="0" y="0"/>
                  </a:moveTo>
                  <a:lnTo>
                    <a:pt x="0" y="721867"/>
                  </a:lnTo>
                  <a:lnTo>
                    <a:pt x="192786" y="721867"/>
                  </a:lnTo>
                </a:path>
              </a:pathLst>
            </a:custGeom>
            <a:noFill/>
            <a:ln cap="flat" cmpd="sng" w="12175">
              <a:solidFill>
                <a:srgbClr val="1388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344168" y="2157983"/>
              <a:ext cx="7038340" cy="346075"/>
            </a:xfrm>
            <a:custGeom>
              <a:rect b="b" l="l" r="r" t="t"/>
              <a:pathLst>
                <a:path extrusionOk="0" h="346075" w="7038340">
                  <a:moveTo>
                    <a:pt x="0" y="34543"/>
                  </a:moveTo>
                  <a:lnTo>
                    <a:pt x="2718" y="21109"/>
                  </a:lnTo>
                  <a:lnTo>
                    <a:pt x="10128" y="10128"/>
                  </a:lnTo>
                  <a:lnTo>
                    <a:pt x="21109" y="2718"/>
                  </a:lnTo>
                  <a:lnTo>
                    <a:pt x="34543" y="0"/>
                  </a:lnTo>
                  <a:lnTo>
                    <a:pt x="7003287" y="0"/>
                  </a:lnTo>
                  <a:lnTo>
                    <a:pt x="7016722" y="2718"/>
                  </a:lnTo>
                  <a:lnTo>
                    <a:pt x="7027703" y="10128"/>
                  </a:lnTo>
                  <a:lnTo>
                    <a:pt x="7035113" y="21109"/>
                  </a:lnTo>
                  <a:lnTo>
                    <a:pt x="7037832" y="34543"/>
                  </a:lnTo>
                  <a:lnTo>
                    <a:pt x="7037832" y="311403"/>
                  </a:lnTo>
                  <a:lnTo>
                    <a:pt x="7035113" y="324838"/>
                  </a:lnTo>
                  <a:lnTo>
                    <a:pt x="7027703" y="335819"/>
                  </a:lnTo>
                  <a:lnTo>
                    <a:pt x="7016722" y="343229"/>
                  </a:lnTo>
                  <a:lnTo>
                    <a:pt x="7003287" y="345948"/>
                  </a:lnTo>
                  <a:lnTo>
                    <a:pt x="34543" y="345948"/>
                  </a:lnTo>
                  <a:lnTo>
                    <a:pt x="21109" y="343229"/>
                  </a:lnTo>
                  <a:lnTo>
                    <a:pt x="10128" y="335819"/>
                  </a:lnTo>
                  <a:lnTo>
                    <a:pt x="2718" y="324838"/>
                  </a:lnTo>
                  <a:lnTo>
                    <a:pt x="0" y="311403"/>
                  </a:lnTo>
                  <a:lnTo>
                    <a:pt x="0" y="34543"/>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1150620" y="1609343"/>
              <a:ext cx="186055" cy="1122680"/>
            </a:xfrm>
            <a:custGeom>
              <a:rect b="b" l="l" r="r" t="t"/>
              <a:pathLst>
                <a:path extrusionOk="0" h="1122680" w="186055">
                  <a:moveTo>
                    <a:pt x="0" y="0"/>
                  </a:moveTo>
                  <a:lnTo>
                    <a:pt x="0" y="1122298"/>
                  </a:lnTo>
                  <a:lnTo>
                    <a:pt x="185674" y="1122298"/>
                  </a:lnTo>
                </a:path>
              </a:pathLst>
            </a:custGeom>
            <a:noFill/>
            <a:ln cap="flat" cmpd="sng" w="12175">
              <a:solidFill>
                <a:srgbClr val="1388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1336548" y="2570987"/>
              <a:ext cx="7038340" cy="320040"/>
            </a:xfrm>
            <a:custGeom>
              <a:rect b="b" l="l" r="r" t="t"/>
              <a:pathLst>
                <a:path extrusionOk="0" h="320039" w="7038340">
                  <a:moveTo>
                    <a:pt x="0" y="32003"/>
                  </a:moveTo>
                  <a:lnTo>
                    <a:pt x="2518" y="19556"/>
                  </a:lnTo>
                  <a:lnTo>
                    <a:pt x="9382" y="9382"/>
                  </a:lnTo>
                  <a:lnTo>
                    <a:pt x="19556" y="2518"/>
                  </a:lnTo>
                  <a:lnTo>
                    <a:pt x="32004" y="0"/>
                  </a:lnTo>
                  <a:lnTo>
                    <a:pt x="7005828" y="0"/>
                  </a:lnTo>
                  <a:lnTo>
                    <a:pt x="7018275" y="2518"/>
                  </a:lnTo>
                  <a:lnTo>
                    <a:pt x="7028449" y="9382"/>
                  </a:lnTo>
                  <a:lnTo>
                    <a:pt x="7035313" y="19556"/>
                  </a:lnTo>
                  <a:lnTo>
                    <a:pt x="7037832" y="32003"/>
                  </a:lnTo>
                  <a:lnTo>
                    <a:pt x="7037832" y="288036"/>
                  </a:lnTo>
                  <a:lnTo>
                    <a:pt x="7035313" y="300483"/>
                  </a:lnTo>
                  <a:lnTo>
                    <a:pt x="7028449" y="310657"/>
                  </a:lnTo>
                  <a:lnTo>
                    <a:pt x="7018275" y="317521"/>
                  </a:lnTo>
                  <a:lnTo>
                    <a:pt x="7005828" y="320039"/>
                  </a:lnTo>
                  <a:lnTo>
                    <a:pt x="32004" y="320039"/>
                  </a:lnTo>
                  <a:lnTo>
                    <a:pt x="19556" y="317521"/>
                  </a:lnTo>
                  <a:lnTo>
                    <a:pt x="9382" y="310657"/>
                  </a:lnTo>
                  <a:lnTo>
                    <a:pt x="2518" y="300483"/>
                  </a:lnTo>
                  <a:lnTo>
                    <a:pt x="0" y="288036"/>
                  </a:lnTo>
                  <a:lnTo>
                    <a:pt x="0" y="32003"/>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1150620" y="1609343"/>
              <a:ext cx="169545" cy="1530985"/>
            </a:xfrm>
            <a:custGeom>
              <a:rect b="b" l="l" r="r" t="t"/>
              <a:pathLst>
                <a:path extrusionOk="0" h="1530985" w="169544">
                  <a:moveTo>
                    <a:pt x="0" y="0"/>
                  </a:moveTo>
                  <a:lnTo>
                    <a:pt x="0" y="1530603"/>
                  </a:lnTo>
                  <a:lnTo>
                    <a:pt x="169418" y="1530603"/>
                  </a:lnTo>
                </a:path>
              </a:pathLst>
            </a:custGeom>
            <a:noFill/>
            <a:ln cap="flat" cmpd="sng" w="12175">
              <a:solidFill>
                <a:srgbClr val="1388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1319784" y="2994659"/>
              <a:ext cx="7039609" cy="289560"/>
            </a:xfrm>
            <a:custGeom>
              <a:rect b="b" l="l" r="r" t="t"/>
              <a:pathLst>
                <a:path extrusionOk="0" h="289560" w="7039609">
                  <a:moveTo>
                    <a:pt x="0" y="28955"/>
                  </a:moveTo>
                  <a:lnTo>
                    <a:pt x="2274" y="17680"/>
                  </a:lnTo>
                  <a:lnTo>
                    <a:pt x="8477" y="8477"/>
                  </a:lnTo>
                  <a:lnTo>
                    <a:pt x="17680" y="2274"/>
                  </a:lnTo>
                  <a:lnTo>
                    <a:pt x="28956" y="0"/>
                  </a:lnTo>
                  <a:lnTo>
                    <a:pt x="7010400" y="0"/>
                  </a:lnTo>
                  <a:lnTo>
                    <a:pt x="7021675" y="2274"/>
                  </a:lnTo>
                  <a:lnTo>
                    <a:pt x="7030878" y="8477"/>
                  </a:lnTo>
                  <a:lnTo>
                    <a:pt x="7037081" y="17680"/>
                  </a:lnTo>
                  <a:lnTo>
                    <a:pt x="7039356" y="28955"/>
                  </a:lnTo>
                  <a:lnTo>
                    <a:pt x="7039356" y="260603"/>
                  </a:lnTo>
                  <a:lnTo>
                    <a:pt x="7037081" y="271879"/>
                  </a:lnTo>
                  <a:lnTo>
                    <a:pt x="7030878" y="281082"/>
                  </a:lnTo>
                  <a:lnTo>
                    <a:pt x="7021675" y="287285"/>
                  </a:lnTo>
                  <a:lnTo>
                    <a:pt x="7010400" y="289560"/>
                  </a:lnTo>
                  <a:lnTo>
                    <a:pt x="28956" y="289560"/>
                  </a:lnTo>
                  <a:lnTo>
                    <a:pt x="17680" y="287285"/>
                  </a:lnTo>
                  <a:lnTo>
                    <a:pt x="8477" y="281082"/>
                  </a:lnTo>
                  <a:lnTo>
                    <a:pt x="2274" y="271879"/>
                  </a:lnTo>
                  <a:lnTo>
                    <a:pt x="0" y="260603"/>
                  </a:lnTo>
                  <a:lnTo>
                    <a:pt x="0" y="28955"/>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p:nvPr/>
          </p:nvSpPr>
          <p:spPr>
            <a:xfrm>
              <a:off x="1150620" y="1609343"/>
              <a:ext cx="169545" cy="1936114"/>
            </a:xfrm>
            <a:custGeom>
              <a:rect b="b" l="l" r="r" t="t"/>
              <a:pathLst>
                <a:path extrusionOk="0" h="1936114" w="169544">
                  <a:moveTo>
                    <a:pt x="0" y="0"/>
                  </a:moveTo>
                  <a:lnTo>
                    <a:pt x="0" y="1936114"/>
                  </a:lnTo>
                  <a:lnTo>
                    <a:pt x="169418" y="1936114"/>
                  </a:lnTo>
                </a:path>
              </a:pathLst>
            </a:custGeom>
            <a:noFill/>
            <a:ln cap="flat" cmpd="sng" w="12175">
              <a:solidFill>
                <a:srgbClr val="1388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8"/>
            <p:cNvSpPr/>
            <p:nvPr/>
          </p:nvSpPr>
          <p:spPr>
            <a:xfrm>
              <a:off x="1319784" y="3371087"/>
              <a:ext cx="7039609" cy="347980"/>
            </a:xfrm>
            <a:custGeom>
              <a:rect b="b" l="l" r="r" t="t"/>
              <a:pathLst>
                <a:path extrusionOk="0" h="347979" w="7039609">
                  <a:moveTo>
                    <a:pt x="0" y="34798"/>
                  </a:moveTo>
                  <a:lnTo>
                    <a:pt x="2740" y="21270"/>
                  </a:lnTo>
                  <a:lnTo>
                    <a:pt x="10207" y="10207"/>
                  </a:lnTo>
                  <a:lnTo>
                    <a:pt x="21270" y="2740"/>
                  </a:lnTo>
                  <a:lnTo>
                    <a:pt x="34797" y="0"/>
                  </a:lnTo>
                  <a:lnTo>
                    <a:pt x="7004558" y="0"/>
                  </a:lnTo>
                  <a:lnTo>
                    <a:pt x="7018085" y="2740"/>
                  </a:lnTo>
                  <a:lnTo>
                    <a:pt x="7029148" y="10207"/>
                  </a:lnTo>
                  <a:lnTo>
                    <a:pt x="7036615" y="21270"/>
                  </a:lnTo>
                  <a:lnTo>
                    <a:pt x="7039356" y="34798"/>
                  </a:lnTo>
                  <a:lnTo>
                    <a:pt x="7039356" y="312674"/>
                  </a:lnTo>
                  <a:lnTo>
                    <a:pt x="7036615" y="326201"/>
                  </a:lnTo>
                  <a:lnTo>
                    <a:pt x="7029148" y="337264"/>
                  </a:lnTo>
                  <a:lnTo>
                    <a:pt x="7018085" y="344731"/>
                  </a:lnTo>
                  <a:lnTo>
                    <a:pt x="7004558" y="347472"/>
                  </a:lnTo>
                  <a:lnTo>
                    <a:pt x="34797" y="347472"/>
                  </a:lnTo>
                  <a:lnTo>
                    <a:pt x="21270" y="344731"/>
                  </a:lnTo>
                  <a:lnTo>
                    <a:pt x="10207" y="337264"/>
                  </a:lnTo>
                  <a:lnTo>
                    <a:pt x="2740" y="326201"/>
                  </a:lnTo>
                  <a:lnTo>
                    <a:pt x="0" y="312674"/>
                  </a:lnTo>
                  <a:lnTo>
                    <a:pt x="0" y="34798"/>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8"/>
            <p:cNvSpPr/>
            <p:nvPr/>
          </p:nvSpPr>
          <p:spPr>
            <a:xfrm>
              <a:off x="1150620" y="1609343"/>
              <a:ext cx="194945" cy="2397760"/>
            </a:xfrm>
            <a:custGeom>
              <a:rect b="b" l="l" r="r" t="t"/>
              <a:pathLst>
                <a:path extrusionOk="0" h="2397760" w="194944">
                  <a:moveTo>
                    <a:pt x="0" y="0"/>
                  </a:moveTo>
                  <a:lnTo>
                    <a:pt x="0" y="2397379"/>
                  </a:lnTo>
                  <a:lnTo>
                    <a:pt x="194691" y="2397379"/>
                  </a:lnTo>
                </a:path>
              </a:pathLst>
            </a:custGeom>
            <a:noFill/>
            <a:ln cap="flat" cmpd="sng" w="12175">
              <a:solidFill>
                <a:srgbClr val="1388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8"/>
            <p:cNvSpPr/>
            <p:nvPr/>
          </p:nvSpPr>
          <p:spPr>
            <a:xfrm>
              <a:off x="1345692" y="3846575"/>
              <a:ext cx="7038340" cy="320040"/>
            </a:xfrm>
            <a:custGeom>
              <a:rect b="b" l="l" r="r" t="t"/>
              <a:pathLst>
                <a:path extrusionOk="0" h="320039" w="7038340">
                  <a:moveTo>
                    <a:pt x="0" y="32004"/>
                  </a:moveTo>
                  <a:lnTo>
                    <a:pt x="2518" y="19556"/>
                  </a:lnTo>
                  <a:lnTo>
                    <a:pt x="9382" y="9382"/>
                  </a:lnTo>
                  <a:lnTo>
                    <a:pt x="19556" y="2518"/>
                  </a:lnTo>
                  <a:lnTo>
                    <a:pt x="32004" y="0"/>
                  </a:lnTo>
                  <a:lnTo>
                    <a:pt x="7005828" y="0"/>
                  </a:lnTo>
                  <a:lnTo>
                    <a:pt x="7018275" y="2518"/>
                  </a:lnTo>
                  <a:lnTo>
                    <a:pt x="7028449" y="9382"/>
                  </a:lnTo>
                  <a:lnTo>
                    <a:pt x="7035313" y="19556"/>
                  </a:lnTo>
                  <a:lnTo>
                    <a:pt x="7037832" y="32004"/>
                  </a:lnTo>
                  <a:lnTo>
                    <a:pt x="7037832" y="288036"/>
                  </a:lnTo>
                  <a:lnTo>
                    <a:pt x="7035313" y="300483"/>
                  </a:lnTo>
                  <a:lnTo>
                    <a:pt x="7028449" y="310657"/>
                  </a:lnTo>
                  <a:lnTo>
                    <a:pt x="7018275" y="317521"/>
                  </a:lnTo>
                  <a:lnTo>
                    <a:pt x="7005828" y="320040"/>
                  </a:lnTo>
                  <a:lnTo>
                    <a:pt x="32004" y="320040"/>
                  </a:lnTo>
                  <a:lnTo>
                    <a:pt x="19556" y="317521"/>
                  </a:lnTo>
                  <a:lnTo>
                    <a:pt x="9382" y="310657"/>
                  </a:lnTo>
                  <a:lnTo>
                    <a:pt x="2518" y="300483"/>
                  </a:lnTo>
                  <a:lnTo>
                    <a:pt x="0" y="288036"/>
                  </a:lnTo>
                  <a:lnTo>
                    <a:pt x="0" y="32004"/>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8"/>
            <p:cNvSpPr/>
            <p:nvPr/>
          </p:nvSpPr>
          <p:spPr>
            <a:xfrm>
              <a:off x="1150620" y="1609343"/>
              <a:ext cx="235585" cy="2911475"/>
            </a:xfrm>
            <a:custGeom>
              <a:rect b="b" l="l" r="r" t="t"/>
              <a:pathLst>
                <a:path extrusionOk="0" h="2911475" w="235584">
                  <a:moveTo>
                    <a:pt x="0" y="0"/>
                  </a:moveTo>
                  <a:lnTo>
                    <a:pt x="0" y="2911220"/>
                  </a:lnTo>
                  <a:lnTo>
                    <a:pt x="235331" y="2911220"/>
                  </a:lnTo>
                </a:path>
              </a:pathLst>
            </a:custGeom>
            <a:noFill/>
            <a:ln cap="flat" cmpd="sng" w="12175">
              <a:solidFill>
                <a:srgbClr val="1388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8"/>
            <p:cNvSpPr/>
            <p:nvPr/>
          </p:nvSpPr>
          <p:spPr>
            <a:xfrm>
              <a:off x="1385316" y="4317491"/>
              <a:ext cx="7039609" cy="405765"/>
            </a:xfrm>
            <a:custGeom>
              <a:rect b="b" l="l" r="r" t="t"/>
              <a:pathLst>
                <a:path extrusionOk="0" h="405764" w="7039609">
                  <a:moveTo>
                    <a:pt x="0" y="40512"/>
                  </a:moveTo>
                  <a:lnTo>
                    <a:pt x="3186" y="24753"/>
                  </a:lnTo>
                  <a:lnTo>
                    <a:pt x="11874" y="11874"/>
                  </a:lnTo>
                  <a:lnTo>
                    <a:pt x="24753" y="3186"/>
                  </a:lnTo>
                  <a:lnTo>
                    <a:pt x="40512" y="0"/>
                  </a:lnTo>
                  <a:lnTo>
                    <a:pt x="6998842" y="0"/>
                  </a:lnTo>
                  <a:lnTo>
                    <a:pt x="7014602" y="3186"/>
                  </a:lnTo>
                  <a:lnTo>
                    <a:pt x="7027481" y="11874"/>
                  </a:lnTo>
                  <a:lnTo>
                    <a:pt x="7036169" y="24753"/>
                  </a:lnTo>
                  <a:lnTo>
                    <a:pt x="7039356" y="40512"/>
                  </a:lnTo>
                  <a:lnTo>
                    <a:pt x="7039356" y="364870"/>
                  </a:lnTo>
                  <a:lnTo>
                    <a:pt x="7036169" y="380630"/>
                  </a:lnTo>
                  <a:lnTo>
                    <a:pt x="7027481" y="393509"/>
                  </a:lnTo>
                  <a:lnTo>
                    <a:pt x="7014602" y="402197"/>
                  </a:lnTo>
                  <a:lnTo>
                    <a:pt x="6998842" y="405383"/>
                  </a:lnTo>
                  <a:lnTo>
                    <a:pt x="40512" y="405383"/>
                  </a:lnTo>
                  <a:lnTo>
                    <a:pt x="24753" y="402197"/>
                  </a:lnTo>
                  <a:lnTo>
                    <a:pt x="11874" y="393509"/>
                  </a:lnTo>
                  <a:lnTo>
                    <a:pt x="3186" y="380630"/>
                  </a:lnTo>
                  <a:lnTo>
                    <a:pt x="0" y="364870"/>
                  </a:lnTo>
                  <a:lnTo>
                    <a:pt x="0" y="40512"/>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8"/>
            <p:cNvSpPr/>
            <p:nvPr/>
          </p:nvSpPr>
          <p:spPr>
            <a:xfrm>
              <a:off x="1150620" y="1609343"/>
              <a:ext cx="200025" cy="3456304"/>
            </a:xfrm>
            <a:custGeom>
              <a:rect b="b" l="l" r="r" t="t"/>
              <a:pathLst>
                <a:path extrusionOk="0" h="3456304" w="200025">
                  <a:moveTo>
                    <a:pt x="0" y="0"/>
                  </a:moveTo>
                  <a:lnTo>
                    <a:pt x="0" y="3455797"/>
                  </a:lnTo>
                  <a:lnTo>
                    <a:pt x="200025" y="3455797"/>
                  </a:lnTo>
                </a:path>
              </a:pathLst>
            </a:custGeom>
            <a:noFill/>
            <a:ln cap="flat" cmpd="sng" w="12175">
              <a:solidFill>
                <a:srgbClr val="1388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8"/>
            <p:cNvSpPr/>
            <p:nvPr/>
          </p:nvSpPr>
          <p:spPr>
            <a:xfrm>
              <a:off x="1350264" y="4856988"/>
              <a:ext cx="7039609" cy="414655"/>
            </a:xfrm>
            <a:custGeom>
              <a:rect b="b" l="l" r="r" t="t"/>
              <a:pathLst>
                <a:path extrusionOk="0" h="414654" w="7039609">
                  <a:moveTo>
                    <a:pt x="0" y="41401"/>
                  </a:moveTo>
                  <a:lnTo>
                    <a:pt x="3254" y="25288"/>
                  </a:lnTo>
                  <a:lnTo>
                    <a:pt x="12128" y="12128"/>
                  </a:lnTo>
                  <a:lnTo>
                    <a:pt x="25288" y="3254"/>
                  </a:lnTo>
                  <a:lnTo>
                    <a:pt x="41402" y="0"/>
                  </a:lnTo>
                  <a:lnTo>
                    <a:pt x="6997954" y="0"/>
                  </a:lnTo>
                  <a:lnTo>
                    <a:pt x="7014067" y="3254"/>
                  </a:lnTo>
                  <a:lnTo>
                    <a:pt x="7027227" y="12128"/>
                  </a:lnTo>
                  <a:lnTo>
                    <a:pt x="7036101" y="25288"/>
                  </a:lnTo>
                  <a:lnTo>
                    <a:pt x="7039356" y="41401"/>
                  </a:lnTo>
                  <a:lnTo>
                    <a:pt x="7039356" y="373125"/>
                  </a:lnTo>
                  <a:lnTo>
                    <a:pt x="7036101" y="389239"/>
                  </a:lnTo>
                  <a:lnTo>
                    <a:pt x="7027227" y="402399"/>
                  </a:lnTo>
                  <a:lnTo>
                    <a:pt x="7014067" y="411273"/>
                  </a:lnTo>
                  <a:lnTo>
                    <a:pt x="6997954" y="414528"/>
                  </a:lnTo>
                  <a:lnTo>
                    <a:pt x="41402" y="414528"/>
                  </a:lnTo>
                  <a:lnTo>
                    <a:pt x="25288" y="411273"/>
                  </a:lnTo>
                  <a:lnTo>
                    <a:pt x="12128" y="402399"/>
                  </a:lnTo>
                  <a:lnTo>
                    <a:pt x="3254" y="389239"/>
                  </a:lnTo>
                  <a:lnTo>
                    <a:pt x="0" y="373125"/>
                  </a:lnTo>
                  <a:lnTo>
                    <a:pt x="0" y="41401"/>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4" name="Google Shape;94;p8"/>
          <p:cNvSpPr txBox="1"/>
          <p:nvPr/>
        </p:nvSpPr>
        <p:spPr>
          <a:xfrm>
            <a:off x="1362013" y="2051394"/>
            <a:ext cx="7015480" cy="3161665"/>
          </a:xfrm>
          <a:prstGeom prst="rect">
            <a:avLst/>
          </a:prstGeom>
          <a:noFill/>
          <a:ln>
            <a:noFill/>
          </a:ln>
        </p:spPr>
        <p:txBody>
          <a:bodyPr anchorCtr="0" anchor="t" bIns="0" lIns="0" spcFirstLastPara="1" rIns="0" wrap="square" tIns="8875">
            <a:spAutoFit/>
          </a:bodyPr>
          <a:lstStyle/>
          <a:p>
            <a:pPr indent="15239" lvl="0" marL="60960" marR="84455" rtl="0" algn="just">
              <a:lnSpc>
                <a:spcPct val="120800"/>
              </a:lnSpc>
              <a:spcBef>
                <a:spcPts val="0"/>
              </a:spcBef>
              <a:spcAft>
                <a:spcPts val="0"/>
              </a:spcAft>
              <a:buNone/>
            </a:pPr>
            <a:r>
              <a:rPr lang="en-US" sz="2200">
                <a:solidFill>
                  <a:schemeClr val="dk1"/>
                </a:solidFill>
                <a:latin typeface="Calibri"/>
                <a:ea typeface="Calibri"/>
                <a:cs typeface="Calibri"/>
                <a:sym typeface="Calibri"/>
              </a:rPr>
              <a:t>Yazılım Tasarımının Önemi…………………………….…………………...4  Tasarım Kavramları………………………………………........................8  Yapısal Tasarım………………………………………………………….….….16  Tasarlanması Gereken Ortak Alt Sistemler………………………29</a:t>
            </a:r>
            <a:endParaRPr sz="2200">
              <a:solidFill>
                <a:schemeClr val="dk1"/>
              </a:solidFill>
              <a:latin typeface="Calibri"/>
              <a:ea typeface="Calibri"/>
              <a:cs typeface="Calibri"/>
              <a:sym typeface="Calibri"/>
            </a:endParaRPr>
          </a:p>
          <a:p>
            <a:pPr indent="0" lvl="0" marL="109220" marR="0" rtl="0" algn="just">
              <a:lnSpc>
                <a:spcPct val="100000"/>
              </a:lnSpc>
              <a:spcBef>
                <a:spcPts val="995"/>
              </a:spcBef>
              <a:spcAft>
                <a:spcPts val="0"/>
              </a:spcAft>
              <a:buNone/>
            </a:pPr>
            <a:r>
              <a:rPr lang="en-US" sz="2200">
                <a:solidFill>
                  <a:schemeClr val="dk1"/>
                </a:solidFill>
                <a:latin typeface="Calibri"/>
                <a:ea typeface="Calibri"/>
                <a:cs typeface="Calibri"/>
                <a:sym typeface="Calibri"/>
              </a:rPr>
              <a:t>Kullanıcı Arayüz Tasarımı………………………………………………….36</a:t>
            </a:r>
            <a:endParaRPr sz="2200">
              <a:solidFill>
                <a:schemeClr val="dk1"/>
              </a:solidFill>
              <a:latin typeface="Calibri"/>
              <a:ea typeface="Calibri"/>
              <a:cs typeface="Calibri"/>
              <a:sym typeface="Calibri"/>
            </a:endParaRPr>
          </a:p>
          <a:p>
            <a:pPr indent="0" lvl="0" marL="137160" marR="0" rtl="0" algn="just">
              <a:lnSpc>
                <a:spcPct val="100000"/>
              </a:lnSpc>
              <a:spcBef>
                <a:spcPts val="1405"/>
              </a:spcBef>
              <a:spcAft>
                <a:spcPts val="0"/>
              </a:spcAft>
              <a:buNone/>
            </a:pPr>
            <a:r>
              <a:rPr lang="en-US" sz="2200">
                <a:solidFill>
                  <a:schemeClr val="dk1"/>
                </a:solidFill>
                <a:latin typeface="Calibri"/>
                <a:ea typeface="Calibri"/>
                <a:cs typeface="Calibri"/>
                <a:sym typeface="Calibri"/>
              </a:rPr>
              <a:t>Tasarım Kalite Ölçütleri……………………………………………….……43</a:t>
            </a:r>
            <a:endParaRPr sz="2200">
              <a:solidFill>
                <a:schemeClr val="dk1"/>
              </a:solidFill>
              <a:latin typeface="Calibri"/>
              <a:ea typeface="Calibri"/>
              <a:cs typeface="Calibri"/>
              <a:sym typeface="Calibri"/>
            </a:endParaRPr>
          </a:p>
          <a:p>
            <a:pPr indent="0" lvl="0" marL="88265" marR="0" rtl="0" algn="l">
              <a:lnSpc>
                <a:spcPct val="100000"/>
              </a:lnSpc>
              <a:spcBef>
                <a:spcPts val="1650"/>
              </a:spcBef>
              <a:spcAft>
                <a:spcPts val="0"/>
              </a:spcAft>
              <a:buNone/>
            </a:pPr>
            <a:r>
              <a:rPr lang="en-US" sz="2200">
                <a:solidFill>
                  <a:schemeClr val="dk1"/>
                </a:solidFill>
                <a:latin typeface="Calibri"/>
                <a:ea typeface="Calibri"/>
                <a:cs typeface="Calibri"/>
                <a:sym typeface="Calibri"/>
              </a:rPr>
              <a:t>Yapışıklık………………………………………………………………….……….50</a:t>
            </a:r>
            <a:endParaRPr sz="2200">
              <a:solidFill>
                <a:schemeClr val="dk1"/>
              </a:solidFill>
              <a:latin typeface="Calibri"/>
              <a:ea typeface="Calibri"/>
              <a:cs typeface="Calibri"/>
              <a:sym typeface="Calibri"/>
            </a:endParaRPr>
          </a:p>
        </p:txBody>
      </p:sp>
      <p:sp>
        <p:nvSpPr>
          <p:cNvPr id="95" name="Google Shape;95;p8"/>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96" name="Google Shape;96;p8"/>
          <p:cNvSpPr txBox="1"/>
          <p:nvPr>
            <p:ph type="title"/>
          </p:nvPr>
        </p:nvSpPr>
        <p:spPr>
          <a:xfrm>
            <a:off x="761365" y="292353"/>
            <a:ext cx="7621269"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İçerik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6"/>
          <p:cNvSpPr txBox="1"/>
          <p:nvPr>
            <p:ph type="title"/>
          </p:nvPr>
        </p:nvSpPr>
        <p:spPr>
          <a:xfrm>
            <a:off x="761365" y="292353"/>
            <a:ext cx="7621269" cy="1379220"/>
          </a:xfrm>
          <a:prstGeom prst="rect">
            <a:avLst/>
          </a:prstGeom>
          <a:noFill/>
          <a:ln>
            <a:noFill/>
          </a:ln>
        </p:spPr>
        <p:txBody>
          <a:bodyPr anchorCtr="0" anchor="t" bIns="0" lIns="0" spcFirstLastPara="1" rIns="0" wrap="square" tIns="124450">
            <a:spAutoFit/>
          </a:bodyPr>
          <a:lstStyle/>
          <a:p>
            <a:pPr indent="0" lvl="0" marL="152400" marR="5080" rtl="0" algn="l">
              <a:lnSpc>
                <a:spcPct val="102083"/>
              </a:lnSpc>
              <a:spcBef>
                <a:spcPts val="0"/>
              </a:spcBef>
              <a:spcAft>
                <a:spcPts val="0"/>
              </a:spcAft>
              <a:buNone/>
            </a:pPr>
            <a:r>
              <a:rPr lang="en-US" u="none"/>
              <a:t>Program Akış Diyagramı  </a:t>
            </a:r>
            <a:r>
              <a:rPr lang="en-US"/>
              <a:t>Yapıları	</a:t>
            </a:r>
            <a:endParaRPr/>
          </a:p>
        </p:txBody>
      </p:sp>
      <p:grpSp>
        <p:nvGrpSpPr>
          <p:cNvPr id="404" name="Google Shape;404;p26"/>
          <p:cNvGrpSpPr/>
          <p:nvPr/>
        </p:nvGrpSpPr>
        <p:grpSpPr>
          <a:xfrm>
            <a:off x="1385315" y="3144012"/>
            <a:ext cx="1477010" cy="878205"/>
            <a:chOff x="1385315" y="3144012"/>
            <a:chExt cx="1477010" cy="878205"/>
          </a:xfrm>
        </p:grpSpPr>
        <p:pic>
          <p:nvPicPr>
            <p:cNvPr id="405" name="Google Shape;405;p26"/>
            <p:cNvPicPr preferRelativeResize="0"/>
            <p:nvPr/>
          </p:nvPicPr>
          <p:blipFill rotWithShape="1">
            <a:blip r:embed="rId3">
              <a:alphaModFix/>
            </a:blip>
            <a:srcRect b="0" l="0" r="0" t="0"/>
            <a:stretch/>
          </p:blipFill>
          <p:spPr>
            <a:xfrm>
              <a:off x="1385315" y="3144012"/>
              <a:ext cx="1476756" cy="877824"/>
            </a:xfrm>
            <a:prstGeom prst="rect">
              <a:avLst/>
            </a:prstGeom>
            <a:noFill/>
            <a:ln>
              <a:noFill/>
            </a:ln>
          </p:spPr>
        </p:pic>
        <p:sp>
          <p:nvSpPr>
            <p:cNvPr id="406" name="Google Shape;406;p26"/>
            <p:cNvSpPr/>
            <p:nvPr/>
          </p:nvSpPr>
          <p:spPr>
            <a:xfrm>
              <a:off x="1385315" y="3144012"/>
              <a:ext cx="1477010" cy="878205"/>
            </a:xfrm>
            <a:custGeom>
              <a:rect b="b" l="l" r="r" t="t"/>
              <a:pathLst>
                <a:path extrusionOk="0" h="878204" w="1477010">
                  <a:moveTo>
                    <a:pt x="0" y="146303"/>
                  </a:moveTo>
                  <a:lnTo>
                    <a:pt x="7461" y="100071"/>
                  </a:lnTo>
                  <a:lnTo>
                    <a:pt x="28236" y="59911"/>
                  </a:lnTo>
                  <a:lnTo>
                    <a:pt x="59911" y="28236"/>
                  </a:lnTo>
                  <a:lnTo>
                    <a:pt x="100071" y="7461"/>
                  </a:lnTo>
                  <a:lnTo>
                    <a:pt x="146303" y="0"/>
                  </a:lnTo>
                  <a:lnTo>
                    <a:pt x="1330452" y="0"/>
                  </a:lnTo>
                  <a:lnTo>
                    <a:pt x="1376684" y="7461"/>
                  </a:lnTo>
                  <a:lnTo>
                    <a:pt x="1416844" y="28236"/>
                  </a:lnTo>
                  <a:lnTo>
                    <a:pt x="1448519" y="59911"/>
                  </a:lnTo>
                  <a:lnTo>
                    <a:pt x="1469294" y="100071"/>
                  </a:lnTo>
                  <a:lnTo>
                    <a:pt x="1476756" y="146303"/>
                  </a:lnTo>
                  <a:lnTo>
                    <a:pt x="1476756" y="731519"/>
                  </a:lnTo>
                  <a:lnTo>
                    <a:pt x="1469294" y="777752"/>
                  </a:lnTo>
                  <a:lnTo>
                    <a:pt x="1448519" y="817912"/>
                  </a:lnTo>
                  <a:lnTo>
                    <a:pt x="1416844" y="849587"/>
                  </a:lnTo>
                  <a:lnTo>
                    <a:pt x="1376684" y="870362"/>
                  </a:lnTo>
                  <a:lnTo>
                    <a:pt x="1330452" y="877824"/>
                  </a:lnTo>
                  <a:lnTo>
                    <a:pt x="146303" y="877824"/>
                  </a:lnTo>
                  <a:lnTo>
                    <a:pt x="100071" y="870362"/>
                  </a:lnTo>
                  <a:lnTo>
                    <a:pt x="59911" y="849587"/>
                  </a:lnTo>
                  <a:lnTo>
                    <a:pt x="28236" y="817912"/>
                  </a:lnTo>
                  <a:lnTo>
                    <a:pt x="7461" y="777752"/>
                  </a:lnTo>
                  <a:lnTo>
                    <a:pt x="0" y="731519"/>
                  </a:lnTo>
                  <a:lnTo>
                    <a:pt x="0" y="146303"/>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7" name="Google Shape;407;p26"/>
          <p:cNvSpPr txBox="1"/>
          <p:nvPr/>
        </p:nvSpPr>
        <p:spPr>
          <a:xfrm>
            <a:off x="1583816" y="3280994"/>
            <a:ext cx="1080770" cy="57467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1800">
                <a:solidFill>
                  <a:srgbClr val="0D0D0D"/>
                </a:solidFill>
                <a:latin typeface="Calibri"/>
                <a:ea typeface="Calibri"/>
                <a:cs typeface="Calibri"/>
                <a:sym typeface="Calibri"/>
              </a:rPr>
              <a:t>Şartlı İşlem</a:t>
            </a:r>
            <a:endParaRPr sz="1800">
              <a:solidFill>
                <a:schemeClr val="dk1"/>
              </a:solidFill>
              <a:latin typeface="Calibri"/>
              <a:ea typeface="Calibri"/>
              <a:cs typeface="Calibri"/>
              <a:sym typeface="Calibri"/>
            </a:endParaRPr>
          </a:p>
          <a:p>
            <a:pPr indent="0" lvl="0" marL="0" marR="0" rtl="0" algn="ctr">
              <a:lnSpc>
                <a:spcPct val="100000"/>
              </a:lnSpc>
              <a:spcBef>
                <a:spcPts val="5"/>
              </a:spcBef>
              <a:spcAft>
                <a:spcPts val="0"/>
              </a:spcAft>
              <a:buNone/>
            </a:pPr>
            <a:r>
              <a:rPr b="1" lang="en-US" sz="1800">
                <a:solidFill>
                  <a:srgbClr val="0D0D0D"/>
                </a:solidFill>
                <a:latin typeface="Calibri"/>
                <a:ea typeface="Calibri"/>
                <a:cs typeface="Calibri"/>
                <a:sym typeface="Calibri"/>
              </a:rPr>
              <a:t>Yapısı</a:t>
            </a:r>
            <a:endParaRPr sz="1800">
              <a:solidFill>
                <a:schemeClr val="dk1"/>
              </a:solidFill>
              <a:latin typeface="Calibri"/>
              <a:ea typeface="Calibri"/>
              <a:cs typeface="Calibri"/>
              <a:sym typeface="Calibri"/>
            </a:endParaRPr>
          </a:p>
        </p:txBody>
      </p:sp>
      <p:sp>
        <p:nvSpPr>
          <p:cNvPr id="408" name="Google Shape;408;p26"/>
          <p:cNvSpPr/>
          <p:nvPr/>
        </p:nvSpPr>
        <p:spPr>
          <a:xfrm>
            <a:off x="3236214" y="2797301"/>
            <a:ext cx="685800" cy="1742439"/>
          </a:xfrm>
          <a:custGeom>
            <a:rect b="b" l="l" r="r" t="t"/>
            <a:pathLst>
              <a:path extrusionOk="0" h="1742439" w="685800">
                <a:moveTo>
                  <a:pt x="0" y="0"/>
                </a:moveTo>
                <a:lnTo>
                  <a:pt x="78617" y="1506"/>
                </a:lnTo>
                <a:lnTo>
                  <a:pt x="150789" y="5798"/>
                </a:lnTo>
                <a:lnTo>
                  <a:pt x="214457" y="12536"/>
                </a:lnTo>
                <a:lnTo>
                  <a:pt x="267561" y="21380"/>
                </a:lnTo>
                <a:lnTo>
                  <a:pt x="308043" y="31990"/>
                </a:lnTo>
                <a:lnTo>
                  <a:pt x="342900" y="57150"/>
                </a:lnTo>
                <a:lnTo>
                  <a:pt x="342900" y="813816"/>
                </a:lnTo>
                <a:lnTo>
                  <a:pt x="351957" y="826938"/>
                </a:lnTo>
                <a:lnTo>
                  <a:pt x="418238" y="849585"/>
                </a:lnTo>
                <a:lnTo>
                  <a:pt x="471342" y="858429"/>
                </a:lnTo>
                <a:lnTo>
                  <a:pt x="535010" y="865167"/>
                </a:lnTo>
                <a:lnTo>
                  <a:pt x="607182" y="869459"/>
                </a:lnTo>
                <a:lnTo>
                  <a:pt x="685800" y="870966"/>
                </a:lnTo>
                <a:lnTo>
                  <a:pt x="607182" y="872472"/>
                </a:lnTo>
                <a:lnTo>
                  <a:pt x="535010" y="876764"/>
                </a:lnTo>
                <a:lnTo>
                  <a:pt x="471342" y="883502"/>
                </a:lnTo>
                <a:lnTo>
                  <a:pt x="418238" y="892346"/>
                </a:lnTo>
                <a:lnTo>
                  <a:pt x="377756" y="902956"/>
                </a:lnTo>
                <a:lnTo>
                  <a:pt x="342900" y="928116"/>
                </a:lnTo>
                <a:lnTo>
                  <a:pt x="342900" y="1684782"/>
                </a:lnTo>
                <a:lnTo>
                  <a:pt x="333842" y="1697904"/>
                </a:lnTo>
                <a:lnTo>
                  <a:pt x="267561" y="1720551"/>
                </a:lnTo>
                <a:lnTo>
                  <a:pt x="214457" y="1729395"/>
                </a:lnTo>
                <a:lnTo>
                  <a:pt x="150789" y="1736133"/>
                </a:lnTo>
                <a:lnTo>
                  <a:pt x="78617" y="1740425"/>
                </a:lnTo>
                <a:lnTo>
                  <a:pt x="0" y="1741932"/>
                </a:lnTo>
              </a:path>
            </a:pathLst>
          </a:custGeom>
          <a:noFill/>
          <a:ln cap="flat" cmpd="sng" w="38100">
            <a:solidFill>
              <a:srgbClr val="99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09" name="Google Shape;409;p26"/>
          <p:cNvGrpSpPr/>
          <p:nvPr/>
        </p:nvGrpSpPr>
        <p:grpSpPr>
          <a:xfrm>
            <a:off x="4719065" y="2353818"/>
            <a:ext cx="1879600" cy="887094"/>
            <a:chOff x="4719065" y="2353818"/>
            <a:chExt cx="1879600" cy="887094"/>
          </a:xfrm>
        </p:grpSpPr>
        <p:pic>
          <p:nvPicPr>
            <p:cNvPr id="410" name="Google Shape;410;p26"/>
            <p:cNvPicPr preferRelativeResize="0"/>
            <p:nvPr/>
          </p:nvPicPr>
          <p:blipFill rotWithShape="1">
            <a:blip r:embed="rId4">
              <a:alphaModFix/>
            </a:blip>
            <a:srcRect b="0" l="0" r="0" t="0"/>
            <a:stretch/>
          </p:blipFill>
          <p:spPr>
            <a:xfrm>
              <a:off x="4719065" y="2353818"/>
              <a:ext cx="1879091" cy="886968"/>
            </a:xfrm>
            <a:prstGeom prst="rect">
              <a:avLst/>
            </a:prstGeom>
            <a:noFill/>
            <a:ln>
              <a:noFill/>
            </a:ln>
          </p:spPr>
        </p:pic>
        <p:sp>
          <p:nvSpPr>
            <p:cNvPr id="411" name="Google Shape;411;p26"/>
            <p:cNvSpPr/>
            <p:nvPr/>
          </p:nvSpPr>
          <p:spPr>
            <a:xfrm>
              <a:off x="4719065" y="2353818"/>
              <a:ext cx="1879600" cy="887094"/>
            </a:xfrm>
            <a:custGeom>
              <a:rect b="b" l="l" r="r" t="t"/>
              <a:pathLst>
                <a:path extrusionOk="0" h="887094" w="1879600">
                  <a:moveTo>
                    <a:pt x="0" y="443484"/>
                  </a:moveTo>
                  <a:lnTo>
                    <a:pt x="939546" y="0"/>
                  </a:lnTo>
                  <a:lnTo>
                    <a:pt x="1879091" y="443484"/>
                  </a:lnTo>
                  <a:lnTo>
                    <a:pt x="939546" y="886968"/>
                  </a:lnTo>
                  <a:lnTo>
                    <a:pt x="0" y="443484"/>
                  </a:lnTo>
                  <a:close/>
                </a:path>
              </a:pathLst>
            </a:custGeom>
            <a:noFill/>
            <a:ln cap="flat" cmpd="sng" w="28950">
              <a:solidFill>
                <a:srgbClr val="124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2" name="Google Shape;412;p26"/>
          <p:cNvSpPr txBox="1"/>
          <p:nvPr/>
        </p:nvSpPr>
        <p:spPr>
          <a:xfrm>
            <a:off x="5288026" y="2632075"/>
            <a:ext cx="7404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Sayı &lt; 0</a:t>
            </a:r>
            <a:endParaRPr sz="1800">
              <a:solidFill>
                <a:schemeClr val="dk1"/>
              </a:solidFill>
              <a:latin typeface="Calibri"/>
              <a:ea typeface="Calibri"/>
              <a:cs typeface="Calibri"/>
              <a:sym typeface="Calibri"/>
            </a:endParaRPr>
          </a:p>
        </p:txBody>
      </p:sp>
      <p:grpSp>
        <p:nvGrpSpPr>
          <p:cNvPr id="413" name="Google Shape;413;p26"/>
          <p:cNvGrpSpPr/>
          <p:nvPr/>
        </p:nvGrpSpPr>
        <p:grpSpPr>
          <a:xfrm>
            <a:off x="4836414" y="4037838"/>
            <a:ext cx="1644650" cy="504825"/>
            <a:chOff x="4836414" y="4037838"/>
            <a:chExt cx="1644650" cy="504825"/>
          </a:xfrm>
        </p:grpSpPr>
        <p:pic>
          <p:nvPicPr>
            <p:cNvPr id="414" name="Google Shape;414;p26"/>
            <p:cNvPicPr preferRelativeResize="0"/>
            <p:nvPr/>
          </p:nvPicPr>
          <p:blipFill rotWithShape="1">
            <a:blip r:embed="rId5">
              <a:alphaModFix/>
            </a:blip>
            <a:srcRect b="0" l="0" r="0" t="0"/>
            <a:stretch/>
          </p:blipFill>
          <p:spPr>
            <a:xfrm>
              <a:off x="4836414" y="4037838"/>
              <a:ext cx="1644395" cy="504444"/>
            </a:xfrm>
            <a:prstGeom prst="rect">
              <a:avLst/>
            </a:prstGeom>
            <a:noFill/>
            <a:ln>
              <a:noFill/>
            </a:ln>
          </p:spPr>
        </p:pic>
        <p:sp>
          <p:nvSpPr>
            <p:cNvPr id="415" name="Google Shape;415;p26"/>
            <p:cNvSpPr/>
            <p:nvPr/>
          </p:nvSpPr>
          <p:spPr>
            <a:xfrm>
              <a:off x="4836414" y="4037838"/>
              <a:ext cx="1644650" cy="504825"/>
            </a:xfrm>
            <a:custGeom>
              <a:rect b="b" l="l" r="r" t="t"/>
              <a:pathLst>
                <a:path extrusionOk="0" h="504825" w="1644650">
                  <a:moveTo>
                    <a:pt x="0" y="504444"/>
                  </a:moveTo>
                  <a:lnTo>
                    <a:pt x="1644395" y="504444"/>
                  </a:lnTo>
                  <a:lnTo>
                    <a:pt x="1644395" y="0"/>
                  </a:lnTo>
                  <a:lnTo>
                    <a:pt x="0" y="0"/>
                  </a:lnTo>
                  <a:lnTo>
                    <a:pt x="0" y="504444"/>
                  </a:lnTo>
                  <a:close/>
                </a:path>
              </a:pathLst>
            </a:custGeom>
            <a:noFill/>
            <a:ln cap="flat" cmpd="sng" w="28950">
              <a:solidFill>
                <a:srgbClr val="124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6" name="Google Shape;416;p26"/>
          <p:cNvSpPr txBox="1"/>
          <p:nvPr/>
        </p:nvSpPr>
        <p:spPr>
          <a:xfrm>
            <a:off x="5022341" y="4125214"/>
            <a:ext cx="12706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Sayı = - (Sayı)</a:t>
            </a:r>
            <a:endParaRPr sz="1800">
              <a:solidFill>
                <a:schemeClr val="dk1"/>
              </a:solidFill>
              <a:latin typeface="Calibri"/>
              <a:ea typeface="Calibri"/>
              <a:cs typeface="Calibri"/>
              <a:sym typeface="Calibri"/>
            </a:endParaRPr>
          </a:p>
        </p:txBody>
      </p:sp>
      <p:sp>
        <p:nvSpPr>
          <p:cNvPr id="417" name="Google Shape;417;p26"/>
          <p:cNvSpPr/>
          <p:nvPr/>
        </p:nvSpPr>
        <p:spPr>
          <a:xfrm>
            <a:off x="5615940" y="2782823"/>
            <a:ext cx="1678305" cy="2295525"/>
          </a:xfrm>
          <a:custGeom>
            <a:rect b="b" l="l" r="r" t="t"/>
            <a:pathLst>
              <a:path extrusionOk="0" h="2295525" w="1678304">
                <a:moveTo>
                  <a:pt x="86868" y="1168273"/>
                </a:moveTo>
                <a:lnTo>
                  <a:pt x="57912" y="1168273"/>
                </a:lnTo>
                <a:lnTo>
                  <a:pt x="57912" y="457962"/>
                </a:lnTo>
                <a:lnTo>
                  <a:pt x="28956" y="457962"/>
                </a:lnTo>
                <a:lnTo>
                  <a:pt x="28956" y="1168273"/>
                </a:lnTo>
                <a:lnTo>
                  <a:pt x="0" y="1168273"/>
                </a:lnTo>
                <a:lnTo>
                  <a:pt x="43434" y="1255141"/>
                </a:lnTo>
                <a:lnTo>
                  <a:pt x="79629" y="1182751"/>
                </a:lnTo>
                <a:lnTo>
                  <a:pt x="86868" y="1168273"/>
                </a:lnTo>
                <a:close/>
              </a:path>
              <a:path extrusionOk="0" h="2295525" w="1678304">
                <a:moveTo>
                  <a:pt x="1677797" y="6477"/>
                </a:moveTo>
                <a:lnTo>
                  <a:pt x="1671320" y="0"/>
                </a:lnTo>
                <a:lnTo>
                  <a:pt x="983488" y="0"/>
                </a:lnTo>
                <a:lnTo>
                  <a:pt x="983488" y="28956"/>
                </a:lnTo>
                <a:lnTo>
                  <a:pt x="1648841" y="28956"/>
                </a:lnTo>
                <a:lnTo>
                  <a:pt x="1648841" y="2020570"/>
                </a:lnTo>
                <a:lnTo>
                  <a:pt x="131292" y="2019325"/>
                </a:lnTo>
                <a:lnTo>
                  <a:pt x="133604" y="1991741"/>
                </a:lnTo>
                <a:lnTo>
                  <a:pt x="57912" y="2021916"/>
                </a:lnTo>
                <a:lnTo>
                  <a:pt x="57912" y="1759458"/>
                </a:lnTo>
                <a:lnTo>
                  <a:pt x="28956" y="1759458"/>
                </a:lnTo>
                <a:lnTo>
                  <a:pt x="28956" y="2208657"/>
                </a:lnTo>
                <a:lnTo>
                  <a:pt x="0" y="2208657"/>
                </a:lnTo>
                <a:lnTo>
                  <a:pt x="43434" y="2295525"/>
                </a:lnTo>
                <a:lnTo>
                  <a:pt x="79629" y="2223135"/>
                </a:lnTo>
                <a:lnTo>
                  <a:pt x="86868" y="2208657"/>
                </a:lnTo>
                <a:lnTo>
                  <a:pt x="57912" y="2208657"/>
                </a:lnTo>
                <a:lnTo>
                  <a:pt x="57912" y="2036533"/>
                </a:lnTo>
                <a:lnTo>
                  <a:pt x="126365" y="2078355"/>
                </a:lnTo>
                <a:lnTo>
                  <a:pt x="128879" y="2048268"/>
                </a:lnTo>
                <a:lnTo>
                  <a:pt x="115570" y="2048256"/>
                </a:lnTo>
                <a:lnTo>
                  <a:pt x="128879" y="2048256"/>
                </a:lnTo>
                <a:lnTo>
                  <a:pt x="1663319" y="2049526"/>
                </a:lnTo>
                <a:lnTo>
                  <a:pt x="1671320" y="2049526"/>
                </a:lnTo>
                <a:lnTo>
                  <a:pt x="1677797" y="2043049"/>
                </a:lnTo>
                <a:lnTo>
                  <a:pt x="1677797" y="2035048"/>
                </a:lnTo>
                <a:lnTo>
                  <a:pt x="1677797" y="28956"/>
                </a:lnTo>
                <a:lnTo>
                  <a:pt x="1677797" y="14478"/>
                </a:lnTo>
                <a:lnTo>
                  <a:pt x="1677797" y="6477"/>
                </a:lnTo>
                <a:close/>
              </a:path>
            </a:pathLst>
          </a:custGeom>
          <a:solidFill>
            <a:srgbClr val="0D0D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26"/>
          <p:cNvSpPr txBox="1"/>
          <p:nvPr/>
        </p:nvSpPr>
        <p:spPr>
          <a:xfrm>
            <a:off x="4964938" y="3437001"/>
            <a:ext cx="6057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Doğru</a:t>
            </a:r>
            <a:endParaRPr sz="1800">
              <a:solidFill>
                <a:schemeClr val="dk1"/>
              </a:solidFill>
              <a:latin typeface="Calibri"/>
              <a:ea typeface="Calibri"/>
              <a:cs typeface="Calibri"/>
              <a:sym typeface="Calibri"/>
            </a:endParaRPr>
          </a:p>
        </p:txBody>
      </p:sp>
      <p:sp>
        <p:nvSpPr>
          <p:cNvPr id="419" name="Google Shape;419;p26"/>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420" name="Google Shape;420;p26"/>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421" name="Google Shape;421;p26"/>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422" name="Google Shape;422;p26"/>
          <p:cNvSpPr txBox="1"/>
          <p:nvPr/>
        </p:nvSpPr>
        <p:spPr>
          <a:xfrm>
            <a:off x="6675881" y="2476246"/>
            <a:ext cx="5689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Yanlış</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7"/>
          <p:cNvSpPr txBox="1"/>
          <p:nvPr>
            <p:ph type="title"/>
          </p:nvPr>
        </p:nvSpPr>
        <p:spPr>
          <a:xfrm>
            <a:off x="761365" y="292353"/>
            <a:ext cx="7621269" cy="1379220"/>
          </a:xfrm>
          <a:prstGeom prst="rect">
            <a:avLst/>
          </a:prstGeom>
          <a:noFill/>
          <a:ln>
            <a:noFill/>
          </a:ln>
        </p:spPr>
        <p:txBody>
          <a:bodyPr anchorCtr="0" anchor="t" bIns="0" lIns="0" spcFirstLastPara="1" rIns="0" wrap="square" tIns="124450">
            <a:spAutoFit/>
          </a:bodyPr>
          <a:lstStyle/>
          <a:p>
            <a:pPr indent="0" lvl="0" marL="152400" marR="5080" rtl="0" algn="l">
              <a:lnSpc>
                <a:spcPct val="102083"/>
              </a:lnSpc>
              <a:spcBef>
                <a:spcPts val="0"/>
              </a:spcBef>
              <a:spcAft>
                <a:spcPts val="0"/>
              </a:spcAft>
              <a:buNone/>
            </a:pPr>
            <a:r>
              <a:rPr lang="en-US" u="none"/>
              <a:t>Program Akış Diyagramı  </a:t>
            </a:r>
            <a:r>
              <a:rPr lang="en-US"/>
              <a:t>Yapıları	</a:t>
            </a:r>
            <a:endParaRPr/>
          </a:p>
        </p:txBody>
      </p:sp>
      <p:grpSp>
        <p:nvGrpSpPr>
          <p:cNvPr id="428" name="Google Shape;428;p27"/>
          <p:cNvGrpSpPr/>
          <p:nvPr/>
        </p:nvGrpSpPr>
        <p:grpSpPr>
          <a:xfrm>
            <a:off x="670559" y="3157727"/>
            <a:ext cx="1475740" cy="879475"/>
            <a:chOff x="670559" y="3157727"/>
            <a:chExt cx="1475740" cy="879475"/>
          </a:xfrm>
        </p:grpSpPr>
        <p:pic>
          <p:nvPicPr>
            <p:cNvPr id="429" name="Google Shape;429;p27"/>
            <p:cNvPicPr preferRelativeResize="0"/>
            <p:nvPr/>
          </p:nvPicPr>
          <p:blipFill rotWithShape="1">
            <a:blip r:embed="rId3">
              <a:alphaModFix/>
            </a:blip>
            <a:srcRect b="0" l="0" r="0" t="0"/>
            <a:stretch/>
          </p:blipFill>
          <p:spPr>
            <a:xfrm>
              <a:off x="670559" y="3157727"/>
              <a:ext cx="1475232" cy="879348"/>
            </a:xfrm>
            <a:prstGeom prst="rect">
              <a:avLst/>
            </a:prstGeom>
            <a:noFill/>
            <a:ln>
              <a:noFill/>
            </a:ln>
          </p:spPr>
        </p:pic>
        <p:sp>
          <p:nvSpPr>
            <p:cNvPr id="430" name="Google Shape;430;p27"/>
            <p:cNvSpPr/>
            <p:nvPr/>
          </p:nvSpPr>
          <p:spPr>
            <a:xfrm>
              <a:off x="670559" y="3157727"/>
              <a:ext cx="1475740" cy="879475"/>
            </a:xfrm>
            <a:custGeom>
              <a:rect b="b" l="l" r="r" t="t"/>
              <a:pathLst>
                <a:path extrusionOk="0" h="879475" w="1475739">
                  <a:moveTo>
                    <a:pt x="0" y="146558"/>
                  </a:moveTo>
                  <a:lnTo>
                    <a:pt x="7472" y="100250"/>
                  </a:lnTo>
                  <a:lnTo>
                    <a:pt x="28278" y="60021"/>
                  </a:lnTo>
                  <a:lnTo>
                    <a:pt x="60004" y="28289"/>
                  </a:lnTo>
                  <a:lnTo>
                    <a:pt x="100236" y="7475"/>
                  </a:lnTo>
                  <a:lnTo>
                    <a:pt x="146558" y="0"/>
                  </a:lnTo>
                  <a:lnTo>
                    <a:pt x="1328673" y="0"/>
                  </a:lnTo>
                  <a:lnTo>
                    <a:pt x="1374981" y="7475"/>
                  </a:lnTo>
                  <a:lnTo>
                    <a:pt x="1415210" y="28289"/>
                  </a:lnTo>
                  <a:lnTo>
                    <a:pt x="1446942" y="60021"/>
                  </a:lnTo>
                  <a:lnTo>
                    <a:pt x="1467756" y="100250"/>
                  </a:lnTo>
                  <a:lnTo>
                    <a:pt x="1475232" y="146558"/>
                  </a:lnTo>
                  <a:lnTo>
                    <a:pt x="1475232" y="732790"/>
                  </a:lnTo>
                  <a:lnTo>
                    <a:pt x="1467756" y="779097"/>
                  </a:lnTo>
                  <a:lnTo>
                    <a:pt x="1446942" y="819326"/>
                  </a:lnTo>
                  <a:lnTo>
                    <a:pt x="1415210" y="851058"/>
                  </a:lnTo>
                  <a:lnTo>
                    <a:pt x="1374981" y="871872"/>
                  </a:lnTo>
                  <a:lnTo>
                    <a:pt x="1328673" y="879348"/>
                  </a:lnTo>
                  <a:lnTo>
                    <a:pt x="146558" y="879348"/>
                  </a:lnTo>
                  <a:lnTo>
                    <a:pt x="100236" y="871872"/>
                  </a:lnTo>
                  <a:lnTo>
                    <a:pt x="60004" y="851058"/>
                  </a:lnTo>
                  <a:lnTo>
                    <a:pt x="28278" y="819326"/>
                  </a:lnTo>
                  <a:lnTo>
                    <a:pt x="7472" y="779097"/>
                  </a:lnTo>
                  <a:lnTo>
                    <a:pt x="0" y="732790"/>
                  </a:lnTo>
                  <a:lnTo>
                    <a:pt x="0" y="146558"/>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1" name="Google Shape;431;p27"/>
          <p:cNvSpPr txBox="1"/>
          <p:nvPr/>
        </p:nvSpPr>
        <p:spPr>
          <a:xfrm>
            <a:off x="1044041" y="3158997"/>
            <a:ext cx="728980" cy="848360"/>
          </a:xfrm>
          <a:prstGeom prst="rect">
            <a:avLst/>
          </a:prstGeom>
          <a:noFill/>
          <a:ln>
            <a:noFill/>
          </a:ln>
        </p:spPr>
        <p:txBody>
          <a:bodyPr anchorCtr="0" anchor="t" bIns="0" lIns="0" spcFirstLastPara="1" rIns="0" wrap="square" tIns="12700">
            <a:spAutoFit/>
          </a:bodyPr>
          <a:lstStyle/>
          <a:p>
            <a:pPr indent="1270" lvl="0" marL="12700" marR="5080" rtl="0" algn="ctr">
              <a:lnSpc>
                <a:spcPct val="100000"/>
              </a:lnSpc>
              <a:spcBef>
                <a:spcPts val="0"/>
              </a:spcBef>
              <a:spcAft>
                <a:spcPts val="0"/>
              </a:spcAft>
              <a:buNone/>
            </a:pPr>
            <a:r>
              <a:rPr b="1" lang="en-US" sz="1800">
                <a:solidFill>
                  <a:srgbClr val="0D0D0D"/>
                </a:solidFill>
                <a:latin typeface="Calibri"/>
                <a:ea typeface="Calibri"/>
                <a:cs typeface="Calibri"/>
                <a:sym typeface="Calibri"/>
              </a:rPr>
              <a:t>Tekrarlı  İşlem  Yapıları</a:t>
            </a:r>
            <a:endParaRPr sz="1800">
              <a:solidFill>
                <a:schemeClr val="dk1"/>
              </a:solidFill>
              <a:latin typeface="Calibri"/>
              <a:ea typeface="Calibri"/>
              <a:cs typeface="Calibri"/>
              <a:sym typeface="Calibri"/>
            </a:endParaRPr>
          </a:p>
        </p:txBody>
      </p:sp>
      <p:sp>
        <p:nvSpPr>
          <p:cNvPr id="432" name="Google Shape;432;p27"/>
          <p:cNvSpPr/>
          <p:nvPr/>
        </p:nvSpPr>
        <p:spPr>
          <a:xfrm>
            <a:off x="2061210" y="2812542"/>
            <a:ext cx="685800" cy="1742439"/>
          </a:xfrm>
          <a:custGeom>
            <a:rect b="b" l="l" r="r" t="t"/>
            <a:pathLst>
              <a:path extrusionOk="0" h="1742439" w="685800">
                <a:moveTo>
                  <a:pt x="0" y="0"/>
                </a:moveTo>
                <a:lnTo>
                  <a:pt x="78617" y="1506"/>
                </a:lnTo>
                <a:lnTo>
                  <a:pt x="150789" y="5798"/>
                </a:lnTo>
                <a:lnTo>
                  <a:pt x="214457" y="12536"/>
                </a:lnTo>
                <a:lnTo>
                  <a:pt x="267561" y="21380"/>
                </a:lnTo>
                <a:lnTo>
                  <a:pt x="308043" y="31990"/>
                </a:lnTo>
                <a:lnTo>
                  <a:pt x="342900" y="57150"/>
                </a:lnTo>
                <a:lnTo>
                  <a:pt x="342900" y="813816"/>
                </a:lnTo>
                <a:lnTo>
                  <a:pt x="351957" y="826938"/>
                </a:lnTo>
                <a:lnTo>
                  <a:pt x="418238" y="849585"/>
                </a:lnTo>
                <a:lnTo>
                  <a:pt x="471342" y="858429"/>
                </a:lnTo>
                <a:lnTo>
                  <a:pt x="535010" y="865167"/>
                </a:lnTo>
                <a:lnTo>
                  <a:pt x="607182" y="869459"/>
                </a:lnTo>
                <a:lnTo>
                  <a:pt x="685800" y="870966"/>
                </a:lnTo>
                <a:lnTo>
                  <a:pt x="607182" y="872472"/>
                </a:lnTo>
                <a:lnTo>
                  <a:pt x="535010" y="876764"/>
                </a:lnTo>
                <a:lnTo>
                  <a:pt x="471342" y="883502"/>
                </a:lnTo>
                <a:lnTo>
                  <a:pt x="418238" y="892346"/>
                </a:lnTo>
                <a:lnTo>
                  <a:pt x="377756" y="902956"/>
                </a:lnTo>
                <a:lnTo>
                  <a:pt x="342900" y="928116"/>
                </a:lnTo>
                <a:lnTo>
                  <a:pt x="342900" y="1684782"/>
                </a:lnTo>
                <a:lnTo>
                  <a:pt x="333842" y="1697904"/>
                </a:lnTo>
                <a:lnTo>
                  <a:pt x="267561" y="1720551"/>
                </a:lnTo>
                <a:lnTo>
                  <a:pt x="214457" y="1729395"/>
                </a:lnTo>
                <a:lnTo>
                  <a:pt x="150789" y="1736133"/>
                </a:lnTo>
                <a:lnTo>
                  <a:pt x="78617" y="1740425"/>
                </a:lnTo>
                <a:lnTo>
                  <a:pt x="0" y="1741932"/>
                </a:lnTo>
              </a:path>
            </a:pathLst>
          </a:custGeom>
          <a:noFill/>
          <a:ln cap="flat" cmpd="sng" w="38100">
            <a:solidFill>
              <a:srgbClr val="99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33" name="Google Shape;433;p27"/>
          <p:cNvGrpSpPr/>
          <p:nvPr/>
        </p:nvGrpSpPr>
        <p:grpSpPr>
          <a:xfrm>
            <a:off x="3559301" y="2271522"/>
            <a:ext cx="1880870" cy="887094"/>
            <a:chOff x="3559301" y="2271522"/>
            <a:chExt cx="1880870" cy="887094"/>
          </a:xfrm>
        </p:grpSpPr>
        <p:pic>
          <p:nvPicPr>
            <p:cNvPr id="434" name="Google Shape;434;p27"/>
            <p:cNvPicPr preferRelativeResize="0"/>
            <p:nvPr/>
          </p:nvPicPr>
          <p:blipFill rotWithShape="1">
            <a:blip r:embed="rId4">
              <a:alphaModFix/>
            </a:blip>
            <a:srcRect b="0" l="0" r="0" t="0"/>
            <a:stretch/>
          </p:blipFill>
          <p:spPr>
            <a:xfrm>
              <a:off x="3559301" y="2271522"/>
              <a:ext cx="1880615" cy="886967"/>
            </a:xfrm>
            <a:prstGeom prst="rect">
              <a:avLst/>
            </a:prstGeom>
            <a:noFill/>
            <a:ln>
              <a:noFill/>
            </a:ln>
          </p:spPr>
        </p:pic>
        <p:sp>
          <p:nvSpPr>
            <p:cNvPr id="435" name="Google Shape;435;p27"/>
            <p:cNvSpPr/>
            <p:nvPr/>
          </p:nvSpPr>
          <p:spPr>
            <a:xfrm>
              <a:off x="3559301" y="2271522"/>
              <a:ext cx="1880870" cy="887094"/>
            </a:xfrm>
            <a:custGeom>
              <a:rect b="b" l="l" r="r" t="t"/>
              <a:pathLst>
                <a:path extrusionOk="0" h="887094" w="1880870">
                  <a:moveTo>
                    <a:pt x="0" y="443483"/>
                  </a:moveTo>
                  <a:lnTo>
                    <a:pt x="940308" y="0"/>
                  </a:lnTo>
                  <a:lnTo>
                    <a:pt x="1880615" y="443483"/>
                  </a:lnTo>
                  <a:lnTo>
                    <a:pt x="940308" y="886967"/>
                  </a:lnTo>
                  <a:lnTo>
                    <a:pt x="0" y="443483"/>
                  </a:lnTo>
                  <a:close/>
                </a:path>
              </a:pathLst>
            </a:custGeom>
            <a:noFill/>
            <a:ln cap="flat" cmpd="sng" w="28950">
              <a:solidFill>
                <a:srgbClr val="124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6" name="Google Shape;436;p27"/>
          <p:cNvSpPr txBox="1"/>
          <p:nvPr/>
        </p:nvSpPr>
        <p:spPr>
          <a:xfrm>
            <a:off x="4128896" y="2550414"/>
            <a:ext cx="7404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Sayı &lt; 0</a:t>
            </a:r>
            <a:endParaRPr sz="1800">
              <a:solidFill>
                <a:schemeClr val="dk1"/>
              </a:solidFill>
              <a:latin typeface="Calibri"/>
              <a:ea typeface="Calibri"/>
              <a:cs typeface="Calibri"/>
              <a:sym typeface="Calibri"/>
            </a:endParaRPr>
          </a:p>
        </p:txBody>
      </p:sp>
      <p:grpSp>
        <p:nvGrpSpPr>
          <p:cNvPr id="437" name="Google Shape;437;p27"/>
          <p:cNvGrpSpPr/>
          <p:nvPr/>
        </p:nvGrpSpPr>
        <p:grpSpPr>
          <a:xfrm>
            <a:off x="3678174" y="3955541"/>
            <a:ext cx="1643380" cy="504825"/>
            <a:chOff x="3678174" y="3955541"/>
            <a:chExt cx="1643380" cy="504825"/>
          </a:xfrm>
        </p:grpSpPr>
        <p:pic>
          <p:nvPicPr>
            <p:cNvPr id="438" name="Google Shape;438;p27"/>
            <p:cNvPicPr preferRelativeResize="0"/>
            <p:nvPr/>
          </p:nvPicPr>
          <p:blipFill rotWithShape="1">
            <a:blip r:embed="rId5">
              <a:alphaModFix/>
            </a:blip>
            <a:srcRect b="0" l="0" r="0" t="0"/>
            <a:stretch/>
          </p:blipFill>
          <p:spPr>
            <a:xfrm>
              <a:off x="3678174" y="3955541"/>
              <a:ext cx="1642872" cy="504444"/>
            </a:xfrm>
            <a:prstGeom prst="rect">
              <a:avLst/>
            </a:prstGeom>
            <a:noFill/>
            <a:ln>
              <a:noFill/>
            </a:ln>
          </p:spPr>
        </p:pic>
        <p:sp>
          <p:nvSpPr>
            <p:cNvPr id="439" name="Google Shape;439;p27"/>
            <p:cNvSpPr/>
            <p:nvPr/>
          </p:nvSpPr>
          <p:spPr>
            <a:xfrm>
              <a:off x="3678174" y="3955541"/>
              <a:ext cx="1643380" cy="504825"/>
            </a:xfrm>
            <a:custGeom>
              <a:rect b="b" l="l" r="r" t="t"/>
              <a:pathLst>
                <a:path extrusionOk="0" h="504825" w="1643379">
                  <a:moveTo>
                    <a:pt x="0" y="504443"/>
                  </a:moveTo>
                  <a:lnTo>
                    <a:pt x="1642872" y="504443"/>
                  </a:lnTo>
                  <a:lnTo>
                    <a:pt x="1642872" y="0"/>
                  </a:lnTo>
                  <a:lnTo>
                    <a:pt x="0" y="0"/>
                  </a:lnTo>
                  <a:lnTo>
                    <a:pt x="0" y="504443"/>
                  </a:lnTo>
                  <a:close/>
                </a:path>
              </a:pathLst>
            </a:custGeom>
            <a:noFill/>
            <a:ln cap="flat" cmpd="sng" w="28950">
              <a:solidFill>
                <a:srgbClr val="124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0" name="Google Shape;440;p27"/>
          <p:cNvSpPr txBox="1"/>
          <p:nvPr/>
        </p:nvSpPr>
        <p:spPr>
          <a:xfrm>
            <a:off x="3829939" y="4043553"/>
            <a:ext cx="13392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Sayı = Sayı + 1</a:t>
            </a:r>
            <a:endParaRPr sz="1800">
              <a:solidFill>
                <a:schemeClr val="dk1"/>
              </a:solidFill>
              <a:latin typeface="Calibri"/>
              <a:ea typeface="Calibri"/>
              <a:cs typeface="Calibri"/>
              <a:sym typeface="Calibri"/>
            </a:endParaRPr>
          </a:p>
        </p:txBody>
      </p:sp>
      <p:sp>
        <p:nvSpPr>
          <p:cNvPr id="441" name="Google Shape;441;p27"/>
          <p:cNvSpPr/>
          <p:nvPr/>
        </p:nvSpPr>
        <p:spPr>
          <a:xfrm>
            <a:off x="2970276" y="2700527"/>
            <a:ext cx="1572895" cy="1255395"/>
          </a:xfrm>
          <a:custGeom>
            <a:rect b="b" l="l" r="r" t="t"/>
            <a:pathLst>
              <a:path extrusionOk="0" h="1255395" w="1572895">
                <a:moveTo>
                  <a:pt x="590042" y="0"/>
                </a:moveTo>
                <a:lnTo>
                  <a:pt x="35433" y="0"/>
                </a:lnTo>
                <a:lnTo>
                  <a:pt x="28956" y="6477"/>
                </a:lnTo>
                <a:lnTo>
                  <a:pt x="28956" y="813308"/>
                </a:lnTo>
                <a:lnTo>
                  <a:pt x="0" y="813308"/>
                </a:lnTo>
                <a:lnTo>
                  <a:pt x="43434" y="900176"/>
                </a:lnTo>
                <a:lnTo>
                  <a:pt x="79629" y="827786"/>
                </a:lnTo>
                <a:lnTo>
                  <a:pt x="86868" y="813308"/>
                </a:lnTo>
                <a:lnTo>
                  <a:pt x="57912" y="813308"/>
                </a:lnTo>
                <a:lnTo>
                  <a:pt x="57912" y="28956"/>
                </a:lnTo>
                <a:lnTo>
                  <a:pt x="590042" y="28956"/>
                </a:lnTo>
                <a:lnTo>
                  <a:pt x="590042" y="14478"/>
                </a:lnTo>
                <a:lnTo>
                  <a:pt x="590042" y="0"/>
                </a:lnTo>
                <a:close/>
              </a:path>
              <a:path extrusionOk="0" h="1255395" w="1572895">
                <a:moveTo>
                  <a:pt x="1572768" y="1168273"/>
                </a:moveTo>
                <a:lnTo>
                  <a:pt x="1543812" y="1168273"/>
                </a:lnTo>
                <a:lnTo>
                  <a:pt x="1543812" y="457962"/>
                </a:lnTo>
                <a:lnTo>
                  <a:pt x="1514856" y="457962"/>
                </a:lnTo>
                <a:lnTo>
                  <a:pt x="1514856" y="1168273"/>
                </a:lnTo>
                <a:lnTo>
                  <a:pt x="1485900" y="1168273"/>
                </a:lnTo>
                <a:lnTo>
                  <a:pt x="1529334" y="1255141"/>
                </a:lnTo>
                <a:lnTo>
                  <a:pt x="1565529" y="1182751"/>
                </a:lnTo>
                <a:lnTo>
                  <a:pt x="1572768" y="1168273"/>
                </a:lnTo>
                <a:close/>
              </a:path>
            </a:pathLst>
          </a:custGeom>
          <a:solidFill>
            <a:srgbClr val="0D0D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27"/>
          <p:cNvSpPr txBox="1"/>
          <p:nvPr/>
        </p:nvSpPr>
        <p:spPr>
          <a:xfrm>
            <a:off x="3806190" y="3355340"/>
            <a:ext cx="6057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Doğru</a:t>
            </a:r>
            <a:endParaRPr sz="1800">
              <a:solidFill>
                <a:schemeClr val="dk1"/>
              </a:solidFill>
              <a:latin typeface="Calibri"/>
              <a:ea typeface="Calibri"/>
              <a:cs typeface="Calibri"/>
              <a:sym typeface="Calibri"/>
            </a:endParaRPr>
          </a:p>
        </p:txBody>
      </p:sp>
      <p:sp>
        <p:nvSpPr>
          <p:cNvPr id="443" name="Google Shape;443;p27"/>
          <p:cNvSpPr txBox="1"/>
          <p:nvPr/>
        </p:nvSpPr>
        <p:spPr>
          <a:xfrm>
            <a:off x="2983738" y="2401570"/>
            <a:ext cx="5689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Yanlış</a:t>
            </a:r>
            <a:endParaRPr sz="1800">
              <a:solidFill>
                <a:schemeClr val="dk1"/>
              </a:solidFill>
              <a:latin typeface="Calibri"/>
              <a:ea typeface="Calibri"/>
              <a:cs typeface="Calibri"/>
              <a:sym typeface="Calibri"/>
            </a:endParaRPr>
          </a:p>
        </p:txBody>
      </p:sp>
      <p:sp>
        <p:nvSpPr>
          <p:cNvPr id="444" name="Google Shape;444;p27"/>
          <p:cNvSpPr/>
          <p:nvPr/>
        </p:nvSpPr>
        <p:spPr>
          <a:xfrm>
            <a:off x="4485132" y="2671572"/>
            <a:ext cx="1140460" cy="1974850"/>
          </a:xfrm>
          <a:custGeom>
            <a:rect b="b" l="l" r="r" t="t"/>
            <a:pathLst>
              <a:path extrusionOk="0" h="1974850" w="1140460">
                <a:moveTo>
                  <a:pt x="28955" y="1788667"/>
                </a:moveTo>
                <a:lnTo>
                  <a:pt x="0" y="1788667"/>
                </a:lnTo>
                <a:lnTo>
                  <a:pt x="0" y="1968119"/>
                </a:lnTo>
                <a:lnTo>
                  <a:pt x="6476" y="1974595"/>
                </a:lnTo>
                <a:lnTo>
                  <a:pt x="1133982" y="1974595"/>
                </a:lnTo>
                <a:lnTo>
                  <a:pt x="1140459" y="1968119"/>
                </a:lnTo>
                <a:lnTo>
                  <a:pt x="1140459" y="1960117"/>
                </a:lnTo>
                <a:lnTo>
                  <a:pt x="28955" y="1960117"/>
                </a:lnTo>
                <a:lnTo>
                  <a:pt x="14477" y="1945639"/>
                </a:lnTo>
                <a:lnTo>
                  <a:pt x="28955" y="1945639"/>
                </a:lnTo>
                <a:lnTo>
                  <a:pt x="28955" y="1788667"/>
                </a:lnTo>
                <a:close/>
              </a:path>
              <a:path extrusionOk="0" h="1974850" w="1140460">
                <a:moveTo>
                  <a:pt x="28955" y="1945639"/>
                </a:moveTo>
                <a:lnTo>
                  <a:pt x="14477" y="1945639"/>
                </a:lnTo>
                <a:lnTo>
                  <a:pt x="28955" y="1960117"/>
                </a:lnTo>
                <a:lnTo>
                  <a:pt x="28955" y="1945639"/>
                </a:lnTo>
                <a:close/>
              </a:path>
              <a:path extrusionOk="0" h="1974850" w="1140460">
                <a:moveTo>
                  <a:pt x="1111503" y="1945639"/>
                </a:moveTo>
                <a:lnTo>
                  <a:pt x="28955" y="1945639"/>
                </a:lnTo>
                <a:lnTo>
                  <a:pt x="28955" y="1960117"/>
                </a:lnTo>
                <a:lnTo>
                  <a:pt x="1111503" y="1960117"/>
                </a:lnTo>
                <a:lnTo>
                  <a:pt x="1111503" y="1945639"/>
                </a:lnTo>
                <a:close/>
              </a:path>
              <a:path extrusionOk="0" h="1974850" w="1140460">
                <a:moveTo>
                  <a:pt x="1111503" y="43433"/>
                </a:moveTo>
                <a:lnTo>
                  <a:pt x="1111503" y="1960117"/>
                </a:lnTo>
                <a:lnTo>
                  <a:pt x="1125981" y="1945639"/>
                </a:lnTo>
                <a:lnTo>
                  <a:pt x="1140459" y="1945639"/>
                </a:lnTo>
                <a:lnTo>
                  <a:pt x="1140459" y="57912"/>
                </a:lnTo>
                <a:lnTo>
                  <a:pt x="1125981" y="57912"/>
                </a:lnTo>
                <a:lnTo>
                  <a:pt x="1111503" y="43433"/>
                </a:lnTo>
                <a:close/>
              </a:path>
              <a:path extrusionOk="0" h="1974850" w="1140460">
                <a:moveTo>
                  <a:pt x="1140459" y="1945639"/>
                </a:moveTo>
                <a:lnTo>
                  <a:pt x="1125981" y="1945639"/>
                </a:lnTo>
                <a:lnTo>
                  <a:pt x="1111503" y="1960117"/>
                </a:lnTo>
                <a:lnTo>
                  <a:pt x="1140459" y="1960117"/>
                </a:lnTo>
                <a:lnTo>
                  <a:pt x="1140459" y="1945639"/>
                </a:lnTo>
                <a:close/>
              </a:path>
              <a:path extrusionOk="0" h="1974850" w="1140460">
                <a:moveTo>
                  <a:pt x="1041400" y="0"/>
                </a:moveTo>
                <a:lnTo>
                  <a:pt x="954531" y="43433"/>
                </a:lnTo>
                <a:lnTo>
                  <a:pt x="1041400" y="86867"/>
                </a:lnTo>
                <a:lnTo>
                  <a:pt x="1041400" y="57912"/>
                </a:lnTo>
                <a:lnTo>
                  <a:pt x="1026921" y="57912"/>
                </a:lnTo>
                <a:lnTo>
                  <a:pt x="1026921" y="28955"/>
                </a:lnTo>
                <a:lnTo>
                  <a:pt x="1041400" y="28955"/>
                </a:lnTo>
                <a:lnTo>
                  <a:pt x="1041400" y="0"/>
                </a:lnTo>
                <a:close/>
              </a:path>
              <a:path extrusionOk="0" h="1974850" w="1140460">
                <a:moveTo>
                  <a:pt x="1041400" y="28955"/>
                </a:moveTo>
                <a:lnTo>
                  <a:pt x="1026921" y="28955"/>
                </a:lnTo>
                <a:lnTo>
                  <a:pt x="1026921" y="57912"/>
                </a:lnTo>
                <a:lnTo>
                  <a:pt x="1041400" y="57912"/>
                </a:lnTo>
                <a:lnTo>
                  <a:pt x="1041400" y="28955"/>
                </a:lnTo>
                <a:close/>
              </a:path>
              <a:path extrusionOk="0" h="1974850" w="1140460">
                <a:moveTo>
                  <a:pt x="1133982" y="28955"/>
                </a:moveTo>
                <a:lnTo>
                  <a:pt x="1041400" y="28955"/>
                </a:lnTo>
                <a:lnTo>
                  <a:pt x="1041400" y="57912"/>
                </a:lnTo>
                <a:lnTo>
                  <a:pt x="1111503" y="57912"/>
                </a:lnTo>
                <a:lnTo>
                  <a:pt x="1111503" y="43433"/>
                </a:lnTo>
                <a:lnTo>
                  <a:pt x="1140459" y="43433"/>
                </a:lnTo>
                <a:lnTo>
                  <a:pt x="1140459" y="35432"/>
                </a:lnTo>
                <a:lnTo>
                  <a:pt x="1133982" y="28955"/>
                </a:lnTo>
                <a:close/>
              </a:path>
              <a:path extrusionOk="0" h="1974850" w="1140460">
                <a:moveTo>
                  <a:pt x="1140459" y="43433"/>
                </a:moveTo>
                <a:lnTo>
                  <a:pt x="1111503" y="43433"/>
                </a:lnTo>
                <a:lnTo>
                  <a:pt x="1125981" y="57912"/>
                </a:lnTo>
                <a:lnTo>
                  <a:pt x="1140459" y="57912"/>
                </a:lnTo>
                <a:lnTo>
                  <a:pt x="1140459" y="43433"/>
                </a:lnTo>
                <a:close/>
              </a:path>
            </a:pathLst>
          </a:custGeom>
          <a:solidFill>
            <a:srgbClr val="0D0D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45" name="Google Shape;445;p27"/>
          <p:cNvGrpSpPr/>
          <p:nvPr/>
        </p:nvGrpSpPr>
        <p:grpSpPr>
          <a:xfrm>
            <a:off x="5891021" y="3441953"/>
            <a:ext cx="1880870" cy="887094"/>
            <a:chOff x="5891021" y="3441953"/>
            <a:chExt cx="1880870" cy="887094"/>
          </a:xfrm>
        </p:grpSpPr>
        <p:pic>
          <p:nvPicPr>
            <p:cNvPr id="446" name="Google Shape;446;p27"/>
            <p:cNvPicPr preferRelativeResize="0"/>
            <p:nvPr/>
          </p:nvPicPr>
          <p:blipFill rotWithShape="1">
            <a:blip r:embed="rId4">
              <a:alphaModFix/>
            </a:blip>
            <a:srcRect b="0" l="0" r="0" t="0"/>
            <a:stretch/>
          </p:blipFill>
          <p:spPr>
            <a:xfrm>
              <a:off x="5891021" y="3441953"/>
              <a:ext cx="1880616" cy="886968"/>
            </a:xfrm>
            <a:prstGeom prst="rect">
              <a:avLst/>
            </a:prstGeom>
            <a:noFill/>
            <a:ln>
              <a:noFill/>
            </a:ln>
          </p:spPr>
        </p:pic>
        <p:sp>
          <p:nvSpPr>
            <p:cNvPr id="447" name="Google Shape;447;p27"/>
            <p:cNvSpPr/>
            <p:nvPr/>
          </p:nvSpPr>
          <p:spPr>
            <a:xfrm>
              <a:off x="5891021" y="3441953"/>
              <a:ext cx="1880870" cy="887094"/>
            </a:xfrm>
            <a:custGeom>
              <a:rect b="b" l="l" r="r" t="t"/>
              <a:pathLst>
                <a:path extrusionOk="0" h="887095" w="1880870">
                  <a:moveTo>
                    <a:pt x="0" y="443484"/>
                  </a:moveTo>
                  <a:lnTo>
                    <a:pt x="940307" y="0"/>
                  </a:lnTo>
                  <a:lnTo>
                    <a:pt x="1880616" y="443484"/>
                  </a:lnTo>
                  <a:lnTo>
                    <a:pt x="940307" y="886968"/>
                  </a:lnTo>
                  <a:lnTo>
                    <a:pt x="0" y="443484"/>
                  </a:lnTo>
                  <a:close/>
                </a:path>
              </a:pathLst>
            </a:custGeom>
            <a:noFill/>
            <a:ln cap="flat" cmpd="sng" w="28950">
              <a:solidFill>
                <a:srgbClr val="124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8" name="Google Shape;448;p27"/>
          <p:cNvSpPr txBox="1"/>
          <p:nvPr/>
        </p:nvSpPr>
        <p:spPr>
          <a:xfrm>
            <a:off x="6460616" y="3721100"/>
            <a:ext cx="7404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Sayı &lt; 0</a:t>
            </a:r>
            <a:endParaRPr sz="1800">
              <a:solidFill>
                <a:schemeClr val="dk1"/>
              </a:solidFill>
              <a:latin typeface="Calibri"/>
              <a:ea typeface="Calibri"/>
              <a:cs typeface="Calibri"/>
              <a:sym typeface="Calibri"/>
            </a:endParaRPr>
          </a:p>
        </p:txBody>
      </p:sp>
      <p:pic>
        <p:nvPicPr>
          <p:cNvPr id="449" name="Google Shape;449;p27"/>
          <p:cNvPicPr preferRelativeResize="0"/>
          <p:nvPr/>
        </p:nvPicPr>
        <p:blipFill rotWithShape="1">
          <a:blip r:embed="rId5">
            <a:alphaModFix/>
          </a:blip>
          <a:srcRect b="0" l="0" r="0" t="0"/>
          <a:stretch/>
        </p:blipFill>
        <p:spPr>
          <a:xfrm>
            <a:off x="6009894" y="2359914"/>
            <a:ext cx="1642872" cy="504443"/>
          </a:xfrm>
          <a:prstGeom prst="rect">
            <a:avLst/>
          </a:prstGeom>
          <a:noFill/>
          <a:ln>
            <a:noFill/>
          </a:ln>
        </p:spPr>
      </p:pic>
      <p:sp>
        <p:nvSpPr>
          <p:cNvPr id="450" name="Google Shape;450;p27"/>
          <p:cNvSpPr txBox="1"/>
          <p:nvPr/>
        </p:nvSpPr>
        <p:spPr>
          <a:xfrm>
            <a:off x="6009894" y="2359914"/>
            <a:ext cx="1643380" cy="504825"/>
          </a:xfrm>
          <a:prstGeom prst="rect">
            <a:avLst/>
          </a:prstGeom>
          <a:noFill/>
          <a:ln cap="flat" cmpd="sng" w="28950">
            <a:solidFill>
              <a:srgbClr val="124262"/>
            </a:solidFill>
            <a:prstDash val="solid"/>
            <a:round/>
            <a:headEnd len="sm" w="sm" type="none"/>
            <a:tailEnd len="sm" w="sm" type="none"/>
          </a:ln>
        </p:spPr>
        <p:txBody>
          <a:bodyPr anchorCtr="0" anchor="t" bIns="0" lIns="0" spcFirstLastPara="1" rIns="0" wrap="square" tIns="99675">
            <a:spAutoFit/>
          </a:bodyPr>
          <a:lstStyle/>
          <a:p>
            <a:pPr indent="0" lvl="0" marL="16383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Sayı = Sayı + 1</a:t>
            </a:r>
            <a:endParaRPr sz="1800">
              <a:solidFill>
                <a:schemeClr val="dk1"/>
              </a:solidFill>
              <a:latin typeface="Calibri"/>
              <a:ea typeface="Calibri"/>
              <a:cs typeface="Calibri"/>
              <a:sym typeface="Calibri"/>
            </a:endParaRPr>
          </a:p>
        </p:txBody>
      </p:sp>
      <p:sp>
        <p:nvSpPr>
          <p:cNvPr id="451" name="Google Shape;451;p27"/>
          <p:cNvSpPr/>
          <p:nvPr/>
        </p:nvSpPr>
        <p:spPr>
          <a:xfrm>
            <a:off x="6787895" y="2864357"/>
            <a:ext cx="86995" cy="578485"/>
          </a:xfrm>
          <a:custGeom>
            <a:rect b="b" l="l" r="r" t="t"/>
            <a:pathLst>
              <a:path extrusionOk="0" h="578485" w="86995">
                <a:moveTo>
                  <a:pt x="28955" y="491363"/>
                </a:moveTo>
                <a:lnTo>
                  <a:pt x="0" y="491363"/>
                </a:lnTo>
                <a:lnTo>
                  <a:pt x="43433" y="578230"/>
                </a:lnTo>
                <a:lnTo>
                  <a:pt x="79628" y="505840"/>
                </a:lnTo>
                <a:lnTo>
                  <a:pt x="28955" y="505840"/>
                </a:lnTo>
                <a:lnTo>
                  <a:pt x="28955" y="491363"/>
                </a:lnTo>
                <a:close/>
              </a:path>
              <a:path extrusionOk="0" h="578485" w="86995">
                <a:moveTo>
                  <a:pt x="57911" y="0"/>
                </a:moveTo>
                <a:lnTo>
                  <a:pt x="28955" y="0"/>
                </a:lnTo>
                <a:lnTo>
                  <a:pt x="28955" y="505840"/>
                </a:lnTo>
                <a:lnTo>
                  <a:pt x="57911" y="505840"/>
                </a:lnTo>
                <a:lnTo>
                  <a:pt x="57911" y="0"/>
                </a:lnTo>
                <a:close/>
              </a:path>
              <a:path extrusionOk="0" h="578485" w="86995">
                <a:moveTo>
                  <a:pt x="86868" y="491363"/>
                </a:moveTo>
                <a:lnTo>
                  <a:pt x="57911" y="491363"/>
                </a:lnTo>
                <a:lnTo>
                  <a:pt x="57911" y="505840"/>
                </a:lnTo>
                <a:lnTo>
                  <a:pt x="79628" y="505840"/>
                </a:lnTo>
                <a:lnTo>
                  <a:pt x="86868" y="491363"/>
                </a:lnTo>
                <a:close/>
              </a:path>
            </a:pathLst>
          </a:custGeom>
          <a:solidFill>
            <a:srgbClr val="0D0D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27"/>
          <p:cNvSpPr txBox="1"/>
          <p:nvPr/>
        </p:nvSpPr>
        <p:spPr>
          <a:xfrm>
            <a:off x="6187185" y="4421885"/>
            <a:ext cx="6057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Doğru</a:t>
            </a:r>
            <a:endParaRPr sz="1800">
              <a:solidFill>
                <a:schemeClr val="dk1"/>
              </a:solidFill>
              <a:latin typeface="Calibri"/>
              <a:ea typeface="Calibri"/>
              <a:cs typeface="Calibri"/>
              <a:sym typeface="Calibri"/>
            </a:endParaRPr>
          </a:p>
        </p:txBody>
      </p:sp>
      <p:sp>
        <p:nvSpPr>
          <p:cNvPr id="453" name="Google Shape;453;p27"/>
          <p:cNvSpPr txBox="1"/>
          <p:nvPr/>
        </p:nvSpPr>
        <p:spPr>
          <a:xfrm>
            <a:off x="7732268" y="3952747"/>
            <a:ext cx="5689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Yanlış</a:t>
            </a:r>
            <a:endParaRPr sz="1800">
              <a:solidFill>
                <a:schemeClr val="dk1"/>
              </a:solidFill>
              <a:latin typeface="Calibri"/>
              <a:ea typeface="Calibri"/>
              <a:cs typeface="Calibri"/>
              <a:sym typeface="Calibri"/>
            </a:endParaRPr>
          </a:p>
        </p:txBody>
      </p:sp>
      <p:sp>
        <p:nvSpPr>
          <p:cNvPr id="454" name="Google Shape;454;p27"/>
          <p:cNvSpPr/>
          <p:nvPr/>
        </p:nvSpPr>
        <p:spPr>
          <a:xfrm>
            <a:off x="6787896" y="2596895"/>
            <a:ext cx="1405890" cy="2242185"/>
          </a:xfrm>
          <a:custGeom>
            <a:rect b="b" l="l" r="r" t="t"/>
            <a:pathLst>
              <a:path extrusionOk="0" h="2242185" w="1405890">
                <a:moveTo>
                  <a:pt x="86868" y="2155063"/>
                </a:moveTo>
                <a:lnTo>
                  <a:pt x="57912" y="2155063"/>
                </a:lnTo>
                <a:lnTo>
                  <a:pt x="57912" y="1732026"/>
                </a:lnTo>
                <a:lnTo>
                  <a:pt x="28956" y="1732026"/>
                </a:lnTo>
                <a:lnTo>
                  <a:pt x="28956" y="2155063"/>
                </a:lnTo>
                <a:lnTo>
                  <a:pt x="0" y="2155063"/>
                </a:lnTo>
                <a:lnTo>
                  <a:pt x="43434" y="2241931"/>
                </a:lnTo>
                <a:lnTo>
                  <a:pt x="79629" y="2169541"/>
                </a:lnTo>
                <a:lnTo>
                  <a:pt x="86868" y="2155063"/>
                </a:lnTo>
                <a:close/>
              </a:path>
              <a:path extrusionOk="0" h="2242185" w="1405890">
                <a:moveTo>
                  <a:pt x="1405509" y="6477"/>
                </a:moveTo>
                <a:lnTo>
                  <a:pt x="1399032" y="0"/>
                </a:lnTo>
                <a:lnTo>
                  <a:pt x="864870" y="0"/>
                </a:lnTo>
                <a:lnTo>
                  <a:pt x="864870" y="28956"/>
                </a:lnTo>
                <a:lnTo>
                  <a:pt x="1376553" y="28956"/>
                </a:lnTo>
                <a:lnTo>
                  <a:pt x="1376553" y="1273937"/>
                </a:lnTo>
                <a:lnTo>
                  <a:pt x="1069975" y="1273937"/>
                </a:lnTo>
                <a:lnTo>
                  <a:pt x="1069975" y="1244981"/>
                </a:lnTo>
                <a:lnTo>
                  <a:pt x="983107" y="1288415"/>
                </a:lnTo>
                <a:lnTo>
                  <a:pt x="1069975" y="1331849"/>
                </a:lnTo>
                <a:lnTo>
                  <a:pt x="1069975" y="1302893"/>
                </a:lnTo>
                <a:lnTo>
                  <a:pt x="1399032" y="1302893"/>
                </a:lnTo>
                <a:lnTo>
                  <a:pt x="1405509" y="1296416"/>
                </a:lnTo>
                <a:lnTo>
                  <a:pt x="1405509" y="1288415"/>
                </a:lnTo>
                <a:lnTo>
                  <a:pt x="1405509" y="1273937"/>
                </a:lnTo>
                <a:lnTo>
                  <a:pt x="1405509" y="28956"/>
                </a:lnTo>
                <a:lnTo>
                  <a:pt x="1405509" y="14478"/>
                </a:lnTo>
                <a:lnTo>
                  <a:pt x="1405509" y="6477"/>
                </a:lnTo>
                <a:close/>
              </a:path>
            </a:pathLst>
          </a:custGeom>
          <a:solidFill>
            <a:srgbClr val="0D0D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27"/>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456" name="Google Shape;456;p27"/>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457" name="Google Shape;457;p27"/>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8"/>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Program Akış Diyagramları	</a:t>
            </a:r>
            <a:endParaRPr/>
          </a:p>
        </p:txBody>
      </p:sp>
      <p:pic>
        <p:nvPicPr>
          <p:cNvPr id="463" name="Google Shape;463;p28"/>
          <p:cNvPicPr preferRelativeResize="0"/>
          <p:nvPr/>
        </p:nvPicPr>
        <p:blipFill rotWithShape="1">
          <a:blip r:embed="rId3">
            <a:alphaModFix/>
          </a:blip>
          <a:srcRect b="0" l="0" r="0" t="0"/>
          <a:stretch/>
        </p:blipFill>
        <p:spPr>
          <a:xfrm>
            <a:off x="1136530" y="1967918"/>
            <a:ext cx="6870939" cy="3494107"/>
          </a:xfrm>
          <a:prstGeom prst="rect">
            <a:avLst/>
          </a:prstGeom>
          <a:noFill/>
          <a:ln>
            <a:noFill/>
          </a:ln>
        </p:spPr>
      </p:pic>
      <p:sp>
        <p:nvSpPr>
          <p:cNvPr id="464" name="Google Shape;464;p28"/>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465" name="Google Shape;465;p28"/>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466" name="Google Shape;466;p28"/>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9"/>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Kutu Diyagramları	</a:t>
            </a:r>
            <a:endParaRPr/>
          </a:p>
        </p:txBody>
      </p:sp>
      <p:grpSp>
        <p:nvGrpSpPr>
          <p:cNvPr id="472" name="Google Shape;472;p29"/>
          <p:cNvGrpSpPr/>
          <p:nvPr/>
        </p:nvGrpSpPr>
        <p:grpSpPr>
          <a:xfrm>
            <a:off x="1210055" y="3166872"/>
            <a:ext cx="1477010" cy="879475"/>
            <a:chOff x="1210055" y="3166872"/>
            <a:chExt cx="1477010" cy="879475"/>
          </a:xfrm>
        </p:grpSpPr>
        <p:pic>
          <p:nvPicPr>
            <p:cNvPr id="473" name="Google Shape;473;p29"/>
            <p:cNvPicPr preferRelativeResize="0"/>
            <p:nvPr/>
          </p:nvPicPr>
          <p:blipFill rotWithShape="1">
            <a:blip r:embed="rId3">
              <a:alphaModFix/>
            </a:blip>
            <a:srcRect b="0" l="0" r="0" t="0"/>
            <a:stretch/>
          </p:blipFill>
          <p:spPr>
            <a:xfrm>
              <a:off x="1210055" y="3166872"/>
              <a:ext cx="1476756" cy="879347"/>
            </a:xfrm>
            <a:prstGeom prst="rect">
              <a:avLst/>
            </a:prstGeom>
            <a:noFill/>
            <a:ln>
              <a:noFill/>
            </a:ln>
          </p:spPr>
        </p:pic>
        <p:sp>
          <p:nvSpPr>
            <p:cNvPr id="474" name="Google Shape;474;p29"/>
            <p:cNvSpPr/>
            <p:nvPr/>
          </p:nvSpPr>
          <p:spPr>
            <a:xfrm>
              <a:off x="1210055" y="3166872"/>
              <a:ext cx="1477010" cy="879475"/>
            </a:xfrm>
            <a:custGeom>
              <a:rect b="b" l="l" r="r" t="t"/>
              <a:pathLst>
                <a:path extrusionOk="0" h="879475" w="1477010">
                  <a:moveTo>
                    <a:pt x="0" y="146557"/>
                  </a:moveTo>
                  <a:lnTo>
                    <a:pt x="7475" y="100250"/>
                  </a:lnTo>
                  <a:lnTo>
                    <a:pt x="28289" y="60021"/>
                  </a:lnTo>
                  <a:lnTo>
                    <a:pt x="60021" y="28289"/>
                  </a:lnTo>
                  <a:lnTo>
                    <a:pt x="100250" y="7475"/>
                  </a:lnTo>
                  <a:lnTo>
                    <a:pt x="146557" y="0"/>
                  </a:lnTo>
                  <a:lnTo>
                    <a:pt x="1330198" y="0"/>
                  </a:lnTo>
                  <a:lnTo>
                    <a:pt x="1376505" y="7475"/>
                  </a:lnTo>
                  <a:lnTo>
                    <a:pt x="1416734" y="28289"/>
                  </a:lnTo>
                  <a:lnTo>
                    <a:pt x="1448466" y="60021"/>
                  </a:lnTo>
                  <a:lnTo>
                    <a:pt x="1469280" y="100250"/>
                  </a:lnTo>
                  <a:lnTo>
                    <a:pt x="1476756" y="146557"/>
                  </a:lnTo>
                  <a:lnTo>
                    <a:pt x="1476756" y="732789"/>
                  </a:lnTo>
                  <a:lnTo>
                    <a:pt x="1469280" y="779097"/>
                  </a:lnTo>
                  <a:lnTo>
                    <a:pt x="1448466" y="819326"/>
                  </a:lnTo>
                  <a:lnTo>
                    <a:pt x="1416734" y="851058"/>
                  </a:lnTo>
                  <a:lnTo>
                    <a:pt x="1376505" y="871872"/>
                  </a:lnTo>
                  <a:lnTo>
                    <a:pt x="1330198" y="879347"/>
                  </a:lnTo>
                  <a:lnTo>
                    <a:pt x="146557" y="879347"/>
                  </a:lnTo>
                  <a:lnTo>
                    <a:pt x="100250" y="871872"/>
                  </a:lnTo>
                  <a:lnTo>
                    <a:pt x="60021" y="851058"/>
                  </a:lnTo>
                  <a:lnTo>
                    <a:pt x="28289" y="819326"/>
                  </a:lnTo>
                  <a:lnTo>
                    <a:pt x="7475" y="779097"/>
                  </a:lnTo>
                  <a:lnTo>
                    <a:pt x="0" y="732789"/>
                  </a:lnTo>
                  <a:lnTo>
                    <a:pt x="0" y="146557"/>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5" name="Google Shape;475;p29"/>
          <p:cNvSpPr txBox="1"/>
          <p:nvPr/>
        </p:nvSpPr>
        <p:spPr>
          <a:xfrm>
            <a:off x="1356741" y="3305047"/>
            <a:ext cx="1184275" cy="574040"/>
          </a:xfrm>
          <a:prstGeom prst="rect">
            <a:avLst/>
          </a:prstGeom>
          <a:noFill/>
          <a:ln>
            <a:noFill/>
          </a:ln>
        </p:spPr>
        <p:txBody>
          <a:bodyPr anchorCtr="0" anchor="t" bIns="0" lIns="0" spcFirstLastPara="1" rIns="0" wrap="square" tIns="12700">
            <a:spAutoFit/>
          </a:bodyPr>
          <a:lstStyle/>
          <a:p>
            <a:pPr indent="-306705" lvl="0" marL="318770" marR="5080" rtl="0" algn="l">
              <a:lnSpc>
                <a:spcPct val="100000"/>
              </a:lnSpc>
              <a:spcBef>
                <a:spcPts val="0"/>
              </a:spcBef>
              <a:spcAft>
                <a:spcPts val="0"/>
              </a:spcAft>
              <a:buNone/>
            </a:pPr>
            <a:r>
              <a:rPr b="1" lang="en-US" sz="1800">
                <a:solidFill>
                  <a:srgbClr val="0D0D0D"/>
                </a:solidFill>
                <a:latin typeface="Calibri"/>
                <a:ea typeface="Calibri"/>
                <a:cs typeface="Calibri"/>
                <a:sym typeface="Calibri"/>
              </a:rPr>
              <a:t>Ardışıl İşlem  Yapısı</a:t>
            </a:r>
            <a:endParaRPr sz="1800">
              <a:solidFill>
                <a:schemeClr val="dk1"/>
              </a:solidFill>
              <a:latin typeface="Calibri"/>
              <a:ea typeface="Calibri"/>
              <a:cs typeface="Calibri"/>
              <a:sym typeface="Calibri"/>
            </a:endParaRPr>
          </a:p>
        </p:txBody>
      </p:sp>
      <p:sp>
        <p:nvSpPr>
          <p:cNvPr id="476" name="Google Shape;476;p29"/>
          <p:cNvSpPr/>
          <p:nvPr/>
        </p:nvSpPr>
        <p:spPr>
          <a:xfrm>
            <a:off x="2687573" y="2844545"/>
            <a:ext cx="685800" cy="1742439"/>
          </a:xfrm>
          <a:custGeom>
            <a:rect b="b" l="l" r="r" t="t"/>
            <a:pathLst>
              <a:path extrusionOk="0" h="1742439" w="685800">
                <a:moveTo>
                  <a:pt x="0" y="0"/>
                </a:moveTo>
                <a:lnTo>
                  <a:pt x="78617" y="1506"/>
                </a:lnTo>
                <a:lnTo>
                  <a:pt x="150789" y="5798"/>
                </a:lnTo>
                <a:lnTo>
                  <a:pt x="214457" y="12536"/>
                </a:lnTo>
                <a:lnTo>
                  <a:pt x="267561" y="21380"/>
                </a:lnTo>
                <a:lnTo>
                  <a:pt x="308043" y="31990"/>
                </a:lnTo>
                <a:lnTo>
                  <a:pt x="342900" y="57150"/>
                </a:lnTo>
                <a:lnTo>
                  <a:pt x="342900" y="813815"/>
                </a:lnTo>
                <a:lnTo>
                  <a:pt x="351957" y="826938"/>
                </a:lnTo>
                <a:lnTo>
                  <a:pt x="418238" y="849585"/>
                </a:lnTo>
                <a:lnTo>
                  <a:pt x="471342" y="858429"/>
                </a:lnTo>
                <a:lnTo>
                  <a:pt x="535010" y="865167"/>
                </a:lnTo>
                <a:lnTo>
                  <a:pt x="607182" y="869459"/>
                </a:lnTo>
                <a:lnTo>
                  <a:pt x="685800" y="870965"/>
                </a:lnTo>
                <a:lnTo>
                  <a:pt x="607182" y="872472"/>
                </a:lnTo>
                <a:lnTo>
                  <a:pt x="535010" y="876764"/>
                </a:lnTo>
                <a:lnTo>
                  <a:pt x="471342" y="883502"/>
                </a:lnTo>
                <a:lnTo>
                  <a:pt x="418238" y="892346"/>
                </a:lnTo>
                <a:lnTo>
                  <a:pt x="377756" y="902956"/>
                </a:lnTo>
                <a:lnTo>
                  <a:pt x="342900" y="928115"/>
                </a:lnTo>
                <a:lnTo>
                  <a:pt x="342900" y="1684781"/>
                </a:lnTo>
                <a:lnTo>
                  <a:pt x="333842" y="1697904"/>
                </a:lnTo>
                <a:lnTo>
                  <a:pt x="267561" y="1720551"/>
                </a:lnTo>
                <a:lnTo>
                  <a:pt x="214457" y="1729395"/>
                </a:lnTo>
                <a:lnTo>
                  <a:pt x="150789" y="1736133"/>
                </a:lnTo>
                <a:lnTo>
                  <a:pt x="78617" y="1740425"/>
                </a:lnTo>
                <a:lnTo>
                  <a:pt x="0" y="1741931"/>
                </a:lnTo>
              </a:path>
            </a:pathLst>
          </a:custGeom>
          <a:noFill/>
          <a:ln cap="flat" cmpd="sng" w="38100">
            <a:solidFill>
              <a:srgbClr val="99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7" name="Google Shape;477;p29"/>
          <p:cNvPicPr preferRelativeResize="0"/>
          <p:nvPr/>
        </p:nvPicPr>
        <p:blipFill rotWithShape="1">
          <a:blip r:embed="rId4">
            <a:alphaModFix/>
          </a:blip>
          <a:srcRect b="0" l="0" r="0" t="0"/>
          <a:stretch/>
        </p:blipFill>
        <p:spPr>
          <a:xfrm>
            <a:off x="3998445" y="2086079"/>
            <a:ext cx="2994020" cy="3236190"/>
          </a:xfrm>
          <a:prstGeom prst="rect">
            <a:avLst/>
          </a:prstGeom>
          <a:noFill/>
          <a:ln>
            <a:noFill/>
          </a:ln>
        </p:spPr>
      </p:pic>
      <p:sp>
        <p:nvSpPr>
          <p:cNvPr id="478" name="Google Shape;478;p29"/>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479" name="Google Shape;479;p29"/>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480" name="Google Shape;480;p29"/>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0"/>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Kutu Diyagramları	</a:t>
            </a:r>
            <a:endParaRPr/>
          </a:p>
        </p:txBody>
      </p:sp>
      <p:grpSp>
        <p:nvGrpSpPr>
          <p:cNvPr id="486" name="Google Shape;486;p30"/>
          <p:cNvGrpSpPr/>
          <p:nvPr/>
        </p:nvGrpSpPr>
        <p:grpSpPr>
          <a:xfrm>
            <a:off x="694944" y="3140964"/>
            <a:ext cx="1477010" cy="879475"/>
            <a:chOff x="694944" y="3140964"/>
            <a:chExt cx="1477010" cy="879475"/>
          </a:xfrm>
        </p:grpSpPr>
        <p:pic>
          <p:nvPicPr>
            <p:cNvPr id="487" name="Google Shape;487;p30"/>
            <p:cNvPicPr preferRelativeResize="0"/>
            <p:nvPr/>
          </p:nvPicPr>
          <p:blipFill rotWithShape="1">
            <a:blip r:embed="rId3">
              <a:alphaModFix/>
            </a:blip>
            <a:srcRect b="0" l="0" r="0" t="0"/>
            <a:stretch/>
          </p:blipFill>
          <p:spPr>
            <a:xfrm>
              <a:off x="694944" y="3140964"/>
              <a:ext cx="1476756" cy="879348"/>
            </a:xfrm>
            <a:prstGeom prst="rect">
              <a:avLst/>
            </a:prstGeom>
            <a:noFill/>
            <a:ln>
              <a:noFill/>
            </a:ln>
          </p:spPr>
        </p:pic>
        <p:sp>
          <p:nvSpPr>
            <p:cNvPr id="488" name="Google Shape;488;p30"/>
            <p:cNvSpPr/>
            <p:nvPr/>
          </p:nvSpPr>
          <p:spPr>
            <a:xfrm>
              <a:off x="694944" y="3140964"/>
              <a:ext cx="1477010" cy="879475"/>
            </a:xfrm>
            <a:custGeom>
              <a:rect b="b" l="l" r="r" t="t"/>
              <a:pathLst>
                <a:path extrusionOk="0" h="879475" w="1477010">
                  <a:moveTo>
                    <a:pt x="0" y="146558"/>
                  </a:moveTo>
                  <a:lnTo>
                    <a:pt x="7472" y="100250"/>
                  </a:lnTo>
                  <a:lnTo>
                    <a:pt x="28278" y="60021"/>
                  </a:lnTo>
                  <a:lnTo>
                    <a:pt x="60004" y="28289"/>
                  </a:lnTo>
                  <a:lnTo>
                    <a:pt x="100236" y="7475"/>
                  </a:lnTo>
                  <a:lnTo>
                    <a:pt x="146558" y="0"/>
                  </a:lnTo>
                  <a:lnTo>
                    <a:pt x="1330198" y="0"/>
                  </a:lnTo>
                  <a:lnTo>
                    <a:pt x="1376505" y="7475"/>
                  </a:lnTo>
                  <a:lnTo>
                    <a:pt x="1416734" y="28289"/>
                  </a:lnTo>
                  <a:lnTo>
                    <a:pt x="1448466" y="60021"/>
                  </a:lnTo>
                  <a:lnTo>
                    <a:pt x="1469280" y="100250"/>
                  </a:lnTo>
                  <a:lnTo>
                    <a:pt x="1476756" y="146558"/>
                  </a:lnTo>
                  <a:lnTo>
                    <a:pt x="1476756" y="732790"/>
                  </a:lnTo>
                  <a:lnTo>
                    <a:pt x="1469280" y="779097"/>
                  </a:lnTo>
                  <a:lnTo>
                    <a:pt x="1448466" y="819326"/>
                  </a:lnTo>
                  <a:lnTo>
                    <a:pt x="1416734" y="851058"/>
                  </a:lnTo>
                  <a:lnTo>
                    <a:pt x="1376505" y="871872"/>
                  </a:lnTo>
                  <a:lnTo>
                    <a:pt x="1330198" y="879348"/>
                  </a:lnTo>
                  <a:lnTo>
                    <a:pt x="146558" y="879348"/>
                  </a:lnTo>
                  <a:lnTo>
                    <a:pt x="100236" y="871872"/>
                  </a:lnTo>
                  <a:lnTo>
                    <a:pt x="60004" y="851058"/>
                  </a:lnTo>
                  <a:lnTo>
                    <a:pt x="28278" y="819326"/>
                  </a:lnTo>
                  <a:lnTo>
                    <a:pt x="7472" y="779097"/>
                  </a:lnTo>
                  <a:lnTo>
                    <a:pt x="0" y="732790"/>
                  </a:lnTo>
                  <a:lnTo>
                    <a:pt x="0" y="146558"/>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9" name="Google Shape;489;p30"/>
          <p:cNvSpPr txBox="1"/>
          <p:nvPr/>
        </p:nvSpPr>
        <p:spPr>
          <a:xfrm>
            <a:off x="894080" y="3279140"/>
            <a:ext cx="1080770" cy="57467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1800">
                <a:solidFill>
                  <a:srgbClr val="0D0D0D"/>
                </a:solidFill>
                <a:latin typeface="Calibri"/>
                <a:ea typeface="Calibri"/>
                <a:cs typeface="Calibri"/>
                <a:sym typeface="Calibri"/>
              </a:rPr>
              <a:t>Şartlı İşlem</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800">
                <a:solidFill>
                  <a:srgbClr val="0D0D0D"/>
                </a:solidFill>
                <a:latin typeface="Calibri"/>
                <a:ea typeface="Calibri"/>
                <a:cs typeface="Calibri"/>
                <a:sym typeface="Calibri"/>
              </a:rPr>
              <a:t>Yapısı</a:t>
            </a:r>
            <a:endParaRPr sz="1800">
              <a:solidFill>
                <a:schemeClr val="dk1"/>
              </a:solidFill>
              <a:latin typeface="Calibri"/>
              <a:ea typeface="Calibri"/>
              <a:cs typeface="Calibri"/>
              <a:sym typeface="Calibri"/>
            </a:endParaRPr>
          </a:p>
        </p:txBody>
      </p:sp>
      <p:sp>
        <p:nvSpPr>
          <p:cNvPr id="490" name="Google Shape;490;p30"/>
          <p:cNvSpPr/>
          <p:nvPr/>
        </p:nvSpPr>
        <p:spPr>
          <a:xfrm>
            <a:off x="2105405" y="2710433"/>
            <a:ext cx="685800" cy="1742439"/>
          </a:xfrm>
          <a:custGeom>
            <a:rect b="b" l="l" r="r" t="t"/>
            <a:pathLst>
              <a:path extrusionOk="0" h="1742439" w="685800">
                <a:moveTo>
                  <a:pt x="0" y="0"/>
                </a:moveTo>
                <a:lnTo>
                  <a:pt x="78617" y="1506"/>
                </a:lnTo>
                <a:lnTo>
                  <a:pt x="150789" y="5798"/>
                </a:lnTo>
                <a:lnTo>
                  <a:pt x="214457" y="12536"/>
                </a:lnTo>
                <a:lnTo>
                  <a:pt x="267561" y="21380"/>
                </a:lnTo>
                <a:lnTo>
                  <a:pt x="308043" y="31990"/>
                </a:lnTo>
                <a:lnTo>
                  <a:pt x="342900" y="57150"/>
                </a:lnTo>
                <a:lnTo>
                  <a:pt x="342900" y="813815"/>
                </a:lnTo>
                <a:lnTo>
                  <a:pt x="351957" y="826938"/>
                </a:lnTo>
                <a:lnTo>
                  <a:pt x="418238" y="849585"/>
                </a:lnTo>
                <a:lnTo>
                  <a:pt x="471342" y="858429"/>
                </a:lnTo>
                <a:lnTo>
                  <a:pt x="535010" y="865167"/>
                </a:lnTo>
                <a:lnTo>
                  <a:pt x="607182" y="869459"/>
                </a:lnTo>
                <a:lnTo>
                  <a:pt x="685800" y="870965"/>
                </a:lnTo>
                <a:lnTo>
                  <a:pt x="607182" y="872472"/>
                </a:lnTo>
                <a:lnTo>
                  <a:pt x="535010" y="876764"/>
                </a:lnTo>
                <a:lnTo>
                  <a:pt x="471342" y="883502"/>
                </a:lnTo>
                <a:lnTo>
                  <a:pt x="418238" y="892346"/>
                </a:lnTo>
                <a:lnTo>
                  <a:pt x="377756" y="902956"/>
                </a:lnTo>
                <a:lnTo>
                  <a:pt x="342900" y="928115"/>
                </a:lnTo>
                <a:lnTo>
                  <a:pt x="342900" y="1684782"/>
                </a:lnTo>
                <a:lnTo>
                  <a:pt x="333842" y="1697904"/>
                </a:lnTo>
                <a:lnTo>
                  <a:pt x="267561" y="1720551"/>
                </a:lnTo>
                <a:lnTo>
                  <a:pt x="214457" y="1729395"/>
                </a:lnTo>
                <a:lnTo>
                  <a:pt x="150789" y="1736133"/>
                </a:lnTo>
                <a:lnTo>
                  <a:pt x="78617" y="1740425"/>
                </a:lnTo>
                <a:lnTo>
                  <a:pt x="0" y="1741932"/>
                </a:lnTo>
              </a:path>
            </a:pathLst>
          </a:custGeom>
          <a:noFill/>
          <a:ln cap="flat" cmpd="sng" w="38100">
            <a:solidFill>
              <a:srgbClr val="99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1" name="Google Shape;491;p30"/>
          <p:cNvPicPr preferRelativeResize="0"/>
          <p:nvPr/>
        </p:nvPicPr>
        <p:blipFill rotWithShape="1">
          <a:blip r:embed="rId4">
            <a:alphaModFix/>
          </a:blip>
          <a:srcRect b="0" l="0" r="0" t="0"/>
          <a:stretch/>
        </p:blipFill>
        <p:spPr>
          <a:xfrm>
            <a:off x="3029711" y="2516123"/>
            <a:ext cx="5272873" cy="2122024"/>
          </a:xfrm>
          <a:prstGeom prst="rect">
            <a:avLst/>
          </a:prstGeom>
          <a:noFill/>
          <a:ln>
            <a:noFill/>
          </a:ln>
        </p:spPr>
      </p:pic>
      <p:sp>
        <p:nvSpPr>
          <p:cNvPr id="492" name="Google Shape;492;p30"/>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493" name="Google Shape;493;p30"/>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494" name="Google Shape;494;p30"/>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1"/>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Kutu Diyagramları	</a:t>
            </a:r>
            <a:endParaRPr/>
          </a:p>
        </p:txBody>
      </p:sp>
      <p:grpSp>
        <p:nvGrpSpPr>
          <p:cNvPr id="500" name="Google Shape;500;p31"/>
          <p:cNvGrpSpPr/>
          <p:nvPr/>
        </p:nvGrpSpPr>
        <p:grpSpPr>
          <a:xfrm>
            <a:off x="1295399" y="3189731"/>
            <a:ext cx="1477010" cy="879475"/>
            <a:chOff x="1295399" y="3189731"/>
            <a:chExt cx="1477010" cy="879475"/>
          </a:xfrm>
        </p:grpSpPr>
        <p:pic>
          <p:nvPicPr>
            <p:cNvPr id="501" name="Google Shape;501;p31"/>
            <p:cNvPicPr preferRelativeResize="0"/>
            <p:nvPr/>
          </p:nvPicPr>
          <p:blipFill rotWithShape="1">
            <a:blip r:embed="rId3">
              <a:alphaModFix/>
            </a:blip>
            <a:srcRect b="0" l="0" r="0" t="0"/>
            <a:stretch/>
          </p:blipFill>
          <p:spPr>
            <a:xfrm>
              <a:off x="1295399" y="3189731"/>
              <a:ext cx="1476756" cy="879347"/>
            </a:xfrm>
            <a:prstGeom prst="rect">
              <a:avLst/>
            </a:prstGeom>
            <a:noFill/>
            <a:ln>
              <a:noFill/>
            </a:ln>
          </p:spPr>
        </p:pic>
        <p:sp>
          <p:nvSpPr>
            <p:cNvPr id="502" name="Google Shape;502;p31"/>
            <p:cNvSpPr/>
            <p:nvPr/>
          </p:nvSpPr>
          <p:spPr>
            <a:xfrm>
              <a:off x="1295399" y="3189731"/>
              <a:ext cx="1477010" cy="879475"/>
            </a:xfrm>
            <a:custGeom>
              <a:rect b="b" l="l" r="r" t="t"/>
              <a:pathLst>
                <a:path extrusionOk="0" h="879475" w="1477010">
                  <a:moveTo>
                    <a:pt x="0" y="146557"/>
                  </a:moveTo>
                  <a:lnTo>
                    <a:pt x="7475" y="100250"/>
                  </a:lnTo>
                  <a:lnTo>
                    <a:pt x="28289" y="60021"/>
                  </a:lnTo>
                  <a:lnTo>
                    <a:pt x="60021" y="28289"/>
                  </a:lnTo>
                  <a:lnTo>
                    <a:pt x="100250" y="7475"/>
                  </a:lnTo>
                  <a:lnTo>
                    <a:pt x="146558" y="0"/>
                  </a:lnTo>
                  <a:lnTo>
                    <a:pt x="1330198" y="0"/>
                  </a:lnTo>
                  <a:lnTo>
                    <a:pt x="1376505" y="7475"/>
                  </a:lnTo>
                  <a:lnTo>
                    <a:pt x="1416734" y="28289"/>
                  </a:lnTo>
                  <a:lnTo>
                    <a:pt x="1448466" y="60021"/>
                  </a:lnTo>
                  <a:lnTo>
                    <a:pt x="1469280" y="100250"/>
                  </a:lnTo>
                  <a:lnTo>
                    <a:pt x="1476756" y="146557"/>
                  </a:lnTo>
                  <a:lnTo>
                    <a:pt x="1476756" y="732789"/>
                  </a:lnTo>
                  <a:lnTo>
                    <a:pt x="1469280" y="779097"/>
                  </a:lnTo>
                  <a:lnTo>
                    <a:pt x="1448466" y="819326"/>
                  </a:lnTo>
                  <a:lnTo>
                    <a:pt x="1416734" y="851058"/>
                  </a:lnTo>
                  <a:lnTo>
                    <a:pt x="1376505" y="871872"/>
                  </a:lnTo>
                  <a:lnTo>
                    <a:pt x="1330198" y="879347"/>
                  </a:lnTo>
                  <a:lnTo>
                    <a:pt x="146558" y="879347"/>
                  </a:lnTo>
                  <a:lnTo>
                    <a:pt x="100250" y="871872"/>
                  </a:lnTo>
                  <a:lnTo>
                    <a:pt x="60021" y="851058"/>
                  </a:lnTo>
                  <a:lnTo>
                    <a:pt x="28289" y="819326"/>
                  </a:lnTo>
                  <a:lnTo>
                    <a:pt x="7475" y="779097"/>
                  </a:lnTo>
                  <a:lnTo>
                    <a:pt x="0" y="732789"/>
                  </a:lnTo>
                  <a:lnTo>
                    <a:pt x="0" y="146557"/>
                  </a:lnTo>
                  <a:close/>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3" name="Google Shape;503;p31"/>
          <p:cNvSpPr txBox="1"/>
          <p:nvPr/>
        </p:nvSpPr>
        <p:spPr>
          <a:xfrm>
            <a:off x="1669795" y="3190443"/>
            <a:ext cx="728345" cy="848994"/>
          </a:xfrm>
          <a:prstGeom prst="rect">
            <a:avLst/>
          </a:prstGeom>
          <a:noFill/>
          <a:ln>
            <a:noFill/>
          </a:ln>
        </p:spPr>
        <p:txBody>
          <a:bodyPr anchorCtr="0" anchor="t" bIns="0" lIns="0" spcFirstLastPara="1" rIns="0" wrap="square" tIns="12700">
            <a:spAutoFit/>
          </a:bodyPr>
          <a:lstStyle/>
          <a:p>
            <a:pPr indent="1270" lvl="0" marL="12700" marR="5080" rtl="0" algn="ctr">
              <a:lnSpc>
                <a:spcPct val="100000"/>
              </a:lnSpc>
              <a:spcBef>
                <a:spcPts val="0"/>
              </a:spcBef>
              <a:spcAft>
                <a:spcPts val="0"/>
              </a:spcAft>
              <a:buNone/>
            </a:pPr>
            <a:r>
              <a:rPr b="1" lang="en-US" sz="1800">
                <a:solidFill>
                  <a:srgbClr val="0D0D0D"/>
                </a:solidFill>
                <a:latin typeface="Calibri"/>
                <a:ea typeface="Calibri"/>
                <a:cs typeface="Calibri"/>
                <a:sym typeface="Calibri"/>
              </a:rPr>
              <a:t>Tekrarlı  İşlem  Yapıları</a:t>
            </a:r>
            <a:endParaRPr sz="1800">
              <a:solidFill>
                <a:schemeClr val="dk1"/>
              </a:solidFill>
              <a:latin typeface="Calibri"/>
              <a:ea typeface="Calibri"/>
              <a:cs typeface="Calibri"/>
              <a:sym typeface="Calibri"/>
            </a:endParaRPr>
          </a:p>
        </p:txBody>
      </p:sp>
      <p:sp>
        <p:nvSpPr>
          <p:cNvPr id="504" name="Google Shape;504;p31"/>
          <p:cNvSpPr/>
          <p:nvPr/>
        </p:nvSpPr>
        <p:spPr>
          <a:xfrm>
            <a:off x="3030473" y="2844545"/>
            <a:ext cx="685800" cy="1742439"/>
          </a:xfrm>
          <a:custGeom>
            <a:rect b="b" l="l" r="r" t="t"/>
            <a:pathLst>
              <a:path extrusionOk="0" h="1742439" w="685800">
                <a:moveTo>
                  <a:pt x="0" y="0"/>
                </a:moveTo>
                <a:lnTo>
                  <a:pt x="78617" y="1506"/>
                </a:lnTo>
                <a:lnTo>
                  <a:pt x="150789" y="5798"/>
                </a:lnTo>
                <a:lnTo>
                  <a:pt x="214457" y="12536"/>
                </a:lnTo>
                <a:lnTo>
                  <a:pt x="267561" y="21380"/>
                </a:lnTo>
                <a:lnTo>
                  <a:pt x="308043" y="31990"/>
                </a:lnTo>
                <a:lnTo>
                  <a:pt x="342900" y="57150"/>
                </a:lnTo>
                <a:lnTo>
                  <a:pt x="342900" y="813815"/>
                </a:lnTo>
                <a:lnTo>
                  <a:pt x="351957" y="826938"/>
                </a:lnTo>
                <a:lnTo>
                  <a:pt x="418238" y="849585"/>
                </a:lnTo>
                <a:lnTo>
                  <a:pt x="471342" y="858429"/>
                </a:lnTo>
                <a:lnTo>
                  <a:pt x="535010" y="865167"/>
                </a:lnTo>
                <a:lnTo>
                  <a:pt x="607182" y="869459"/>
                </a:lnTo>
                <a:lnTo>
                  <a:pt x="685800" y="870965"/>
                </a:lnTo>
                <a:lnTo>
                  <a:pt x="607182" y="872472"/>
                </a:lnTo>
                <a:lnTo>
                  <a:pt x="535010" y="876764"/>
                </a:lnTo>
                <a:lnTo>
                  <a:pt x="471342" y="883502"/>
                </a:lnTo>
                <a:lnTo>
                  <a:pt x="418238" y="892346"/>
                </a:lnTo>
                <a:lnTo>
                  <a:pt x="377756" y="902956"/>
                </a:lnTo>
                <a:lnTo>
                  <a:pt x="342900" y="928115"/>
                </a:lnTo>
                <a:lnTo>
                  <a:pt x="342900" y="1684781"/>
                </a:lnTo>
                <a:lnTo>
                  <a:pt x="333842" y="1697904"/>
                </a:lnTo>
                <a:lnTo>
                  <a:pt x="267561" y="1720551"/>
                </a:lnTo>
                <a:lnTo>
                  <a:pt x="214457" y="1729395"/>
                </a:lnTo>
                <a:lnTo>
                  <a:pt x="150789" y="1736133"/>
                </a:lnTo>
                <a:lnTo>
                  <a:pt x="78617" y="1740425"/>
                </a:lnTo>
                <a:lnTo>
                  <a:pt x="0" y="1741931"/>
                </a:lnTo>
              </a:path>
            </a:pathLst>
          </a:custGeom>
          <a:noFill/>
          <a:ln cap="flat" cmpd="sng" w="38100">
            <a:solidFill>
              <a:srgbClr val="99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05" name="Google Shape;505;p31"/>
          <p:cNvPicPr preferRelativeResize="0"/>
          <p:nvPr/>
        </p:nvPicPr>
        <p:blipFill rotWithShape="1">
          <a:blip r:embed="rId4">
            <a:alphaModFix/>
          </a:blip>
          <a:srcRect b="0" l="0" r="0" t="0"/>
          <a:stretch/>
        </p:blipFill>
        <p:spPr>
          <a:xfrm>
            <a:off x="4047744" y="2335549"/>
            <a:ext cx="3393948" cy="2596114"/>
          </a:xfrm>
          <a:prstGeom prst="rect">
            <a:avLst/>
          </a:prstGeom>
          <a:noFill/>
          <a:ln>
            <a:noFill/>
          </a:ln>
        </p:spPr>
      </p:pic>
      <p:sp>
        <p:nvSpPr>
          <p:cNvPr id="506" name="Google Shape;506;p31"/>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07" name="Google Shape;507;p31"/>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08" name="Google Shape;508;p31"/>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2"/>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Karar Tabloları	</a:t>
            </a:r>
            <a:endParaRPr/>
          </a:p>
        </p:txBody>
      </p:sp>
      <p:sp>
        <p:nvSpPr>
          <p:cNvPr id="514" name="Google Shape;514;p32"/>
          <p:cNvSpPr txBox="1"/>
          <p:nvPr/>
        </p:nvSpPr>
        <p:spPr>
          <a:xfrm>
            <a:off x="810259" y="1873122"/>
            <a:ext cx="7339330" cy="2550160"/>
          </a:xfrm>
          <a:prstGeom prst="rect">
            <a:avLst/>
          </a:prstGeom>
          <a:noFill/>
          <a:ln>
            <a:noFill/>
          </a:ln>
        </p:spPr>
        <p:txBody>
          <a:bodyPr anchorCtr="0" anchor="t" bIns="0" lIns="0" spcFirstLastPara="1" rIns="0" wrap="square" tIns="12700">
            <a:spAutoFit/>
          </a:bodyPr>
          <a:lstStyle/>
          <a:p>
            <a:pPr indent="-258444" lvl="0" marL="270510" marR="40894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Bazen karmaşık koşul değerlendirmeleri yapmak gerekir. Bunların  düzenli bir gösterilimi karar tablolarında yapılabilir.</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1CACE3"/>
              </a:buClr>
              <a:buSzPts val="2600"/>
              <a:buFont typeface="Noto Sans Symbols"/>
              <a:buNone/>
            </a:pPr>
            <a:r>
              <a:t/>
            </a:r>
            <a:endParaRPr sz="260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Öncelikle, bütün işlemler saptanmalı, sonra ön koşullar belirlenmelidir.</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1CACE3"/>
              </a:buClr>
              <a:buSzPts val="2600"/>
              <a:buFont typeface="Noto Sans Symbols"/>
              <a:buNone/>
            </a:pPr>
            <a:r>
              <a:t/>
            </a:r>
            <a:endParaRPr sz="260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Belirli işlemler ile belirli koşulları birleştirerek tablo oluşturulur.</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1CACE3"/>
              </a:buClr>
              <a:buSzPts val="2600"/>
              <a:buFont typeface="Noto Sans Symbols"/>
              <a:buNone/>
            </a:pPr>
            <a:r>
              <a:t/>
            </a:r>
            <a:endParaRPr sz="260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Alt tarafta ise işlemler benzer satırlar olarak gösterilir.</a:t>
            </a:r>
            <a:endParaRPr sz="1800">
              <a:solidFill>
                <a:schemeClr val="dk1"/>
              </a:solidFill>
              <a:latin typeface="Arial"/>
              <a:ea typeface="Arial"/>
              <a:cs typeface="Arial"/>
              <a:sym typeface="Arial"/>
            </a:endParaRPr>
          </a:p>
        </p:txBody>
      </p:sp>
      <p:pic>
        <p:nvPicPr>
          <p:cNvPr id="515" name="Google Shape;515;p32"/>
          <p:cNvPicPr preferRelativeResize="0"/>
          <p:nvPr/>
        </p:nvPicPr>
        <p:blipFill rotWithShape="1">
          <a:blip r:embed="rId3">
            <a:alphaModFix/>
          </a:blip>
          <a:srcRect b="0" l="0" r="0" t="0"/>
          <a:stretch/>
        </p:blipFill>
        <p:spPr>
          <a:xfrm>
            <a:off x="3061716" y="4716779"/>
            <a:ext cx="3307079" cy="1333500"/>
          </a:xfrm>
          <a:prstGeom prst="rect">
            <a:avLst/>
          </a:prstGeom>
          <a:noFill/>
          <a:ln>
            <a:noFill/>
          </a:ln>
        </p:spPr>
      </p:pic>
      <p:sp>
        <p:nvSpPr>
          <p:cNvPr id="516" name="Google Shape;516;p32"/>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17" name="Google Shape;517;p32"/>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18" name="Google Shape;518;p32"/>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3"/>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Karar Tabloları	</a:t>
            </a:r>
            <a:endParaRPr/>
          </a:p>
        </p:txBody>
      </p:sp>
      <p:pic>
        <p:nvPicPr>
          <p:cNvPr id="524" name="Google Shape;524;p33"/>
          <p:cNvPicPr preferRelativeResize="0"/>
          <p:nvPr/>
        </p:nvPicPr>
        <p:blipFill rotWithShape="1">
          <a:blip r:embed="rId3">
            <a:alphaModFix/>
          </a:blip>
          <a:srcRect b="0" l="0" r="0" t="0"/>
          <a:stretch/>
        </p:blipFill>
        <p:spPr>
          <a:xfrm>
            <a:off x="1786127" y="2133600"/>
            <a:ext cx="5522976" cy="3267456"/>
          </a:xfrm>
          <a:prstGeom prst="rect">
            <a:avLst/>
          </a:prstGeom>
          <a:noFill/>
          <a:ln>
            <a:noFill/>
          </a:ln>
        </p:spPr>
      </p:pic>
      <p:sp>
        <p:nvSpPr>
          <p:cNvPr id="525" name="Google Shape;525;p33"/>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26" name="Google Shape;526;p33"/>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27" name="Google Shape;527;p33"/>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4"/>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Program Tasarım Dili	</a:t>
            </a:r>
            <a:endParaRPr/>
          </a:p>
        </p:txBody>
      </p:sp>
      <p:sp>
        <p:nvSpPr>
          <p:cNvPr id="533" name="Google Shape;533;p34"/>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34" name="Google Shape;534;p34"/>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35" name="Google Shape;535;p34"/>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36" name="Google Shape;536;p34"/>
          <p:cNvSpPr txBox="1"/>
          <p:nvPr/>
        </p:nvSpPr>
        <p:spPr>
          <a:xfrm>
            <a:off x="810259" y="1871294"/>
            <a:ext cx="7439659" cy="3437254"/>
          </a:xfrm>
          <a:prstGeom prst="rect">
            <a:avLst/>
          </a:prstGeom>
          <a:noFill/>
          <a:ln>
            <a:noFill/>
          </a:ln>
        </p:spPr>
        <p:txBody>
          <a:bodyPr anchorCtr="0" anchor="t" bIns="0" lIns="0" spcFirstLastPara="1" rIns="0" wrap="square" tIns="13325">
            <a:spAutoFit/>
          </a:bodyPr>
          <a:lstStyle/>
          <a:p>
            <a:pPr indent="-258444" lvl="0" marL="270510" marR="0" rtl="0" algn="l">
              <a:lnSpc>
                <a:spcPct val="100000"/>
              </a:lnSpc>
              <a:spcBef>
                <a:spcPts val="0"/>
              </a:spcBef>
              <a:spcAft>
                <a:spcPts val="0"/>
              </a:spcAft>
              <a:buClr>
                <a:srgbClr val="1CACE3"/>
              </a:buClr>
              <a:buSzPts val="1600"/>
              <a:buFont typeface="Noto Sans Symbols"/>
              <a:buChar char="●"/>
            </a:pPr>
            <a:r>
              <a:rPr lang="en-US" sz="2000">
                <a:solidFill>
                  <a:srgbClr val="9999FF"/>
                </a:solidFill>
                <a:latin typeface="Arial"/>
                <a:ea typeface="Arial"/>
                <a:cs typeface="Arial"/>
                <a:sym typeface="Arial"/>
              </a:rPr>
              <a:t>Program Tasarım Dilleri </a:t>
            </a:r>
            <a:r>
              <a:rPr lang="en-US" sz="2000">
                <a:solidFill>
                  <a:schemeClr val="dk1"/>
                </a:solidFill>
                <a:latin typeface="Arial"/>
                <a:ea typeface="Arial"/>
                <a:cs typeface="Arial"/>
                <a:sym typeface="Arial"/>
              </a:rPr>
              <a:t>süreç belirtiminde doğal dillerin</a:t>
            </a:r>
            <a:endParaRPr sz="2000">
              <a:solidFill>
                <a:schemeClr val="dk1"/>
              </a:solidFill>
              <a:latin typeface="Arial"/>
              <a:ea typeface="Arial"/>
              <a:cs typeface="Arial"/>
              <a:sym typeface="Arial"/>
            </a:endParaRPr>
          </a:p>
          <a:p>
            <a:pPr indent="0" lvl="0" marL="270510" marR="0" rtl="0" algn="l">
              <a:lnSpc>
                <a:spcPct val="100000"/>
              </a:lnSpc>
              <a:spcBef>
                <a:spcPts val="0"/>
              </a:spcBef>
              <a:spcAft>
                <a:spcPts val="0"/>
              </a:spcAft>
              <a:buNone/>
            </a:pPr>
            <a:r>
              <a:rPr lang="en-US" sz="2000">
                <a:solidFill>
                  <a:schemeClr val="dk1"/>
                </a:solidFill>
                <a:latin typeface="Arial"/>
                <a:ea typeface="Arial"/>
                <a:cs typeface="Arial"/>
                <a:sym typeface="Arial"/>
              </a:rPr>
              <a:t>programlama dili ile sentezlenmesi şeklinde ortaya çıkmıştır.</a:t>
            </a:r>
            <a:endParaRPr sz="20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750">
              <a:solidFill>
                <a:schemeClr val="dk1"/>
              </a:solidFill>
              <a:latin typeface="Arial"/>
              <a:ea typeface="Arial"/>
              <a:cs typeface="Arial"/>
              <a:sym typeface="Arial"/>
            </a:endParaRPr>
          </a:p>
          <a:p>
            <a:pPr indent="-258444" lvl="0" marL="270510" marR="508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Hangi programlama dilinin kullanılacağından bağımsız özellikler  bulunmalıdır.</a:t>
            </a:r>
            <a:endParaRPr sz="2000">
              <a:solidFill>
                <a:schemeClr val="dk1"/>
              </a:solidFill>
              <a:latin typeface="Arial"/>
              <a:ea typeface="Arial"/>
              <a:cs typeface="Arial"/>
              <a:sym typeface="Arial"/>
            </a:endParaRPr>
          </a:p>
          <a:p>
            <a:pPr indent="0" lvl="0" marL="396875" marR="0" rtl="0" algn="l">
              <a:lnSpc>
                <a:spcPct val="100000"/>
              </a:lnSpc>
              <a:spcBef>
                <a:spcPts val="400"/>
              </a:spcBef>
              <a:spcAft>
                <a:spcPts val="0"/>
              </a:spcAft>
              <a:buNone/>
            </a:pPr>
            <a:r>
              <a:rPr lang="en-US" sz="1600">
                <a:solidFill>
                  <a:schemeClr val="dk1"/>
                </a:solidFill>
                <a:latin typeface="Arial"/>
                <a:ea typeface="Arial"/>
                <a:cs typeface="Arial"/>
                <a:sym typeface="Arial"/>
              </a:rPr>
              <a:t>DO</a:t>
            </a:r>
            <a:endParaRPr sz="1600">
              <a:solidFill>
                <a:schemeClr val="dk1"/>
              </a:solidFill>
              <a:latin typeface="Arial"/>
              <a:ea typeface="Arial"/>
              <a:cs typeface="Arial"/>
              <a:sym typeface="Arial"/>
            </a:endParaRPr>
          </a:p>
          <a:p>
            <a:pPr indent="0" lvl="0" marL="579755" marR="0" rtl="0" algn="l">
              <a:lnSpc>
                <a:spcPct val="100000"/>
              </a:lnSpc>
              <a:spcBef>
                <a:spcPts val="385"/>
              </a:spcBef>
              <a:spcAft>
                <a:spcPts val="0"/>
              </a:spcAft>
              <a:buNone/>
            </a:pPr>
            <a:r>
              <a:rPr lang="en-US" sz="1600">
                <a:solidFill>
                  <a:schemeClr val="dk1"/>
                </a:solidFill>
                <a:latin typeface="Arial"/>
                <a:ea typeface="Arial"/>
                <a:cs typeface="Arial"/>
                <a:sym typeface="Arial"/>
              </a:rPr>
              <a:t>Hesap Numarasını Oku</a:t>
            </a:r>
            <a:endParaRPr sz="1600">
              <a:solidFill>
                <a:schemeClr val="dk1"/>
              </a:solidFill>
              <a:latin typeface="Arial"/>
              <a:ea typeface="Arial"/>
              <a:cs typeface="Arial"/>
              <a:sym typeface="Arial"/>
            </a:endParaRPr>
          </a:p>
          <a:p>
            <a:pPr indent="-239394" lvl="0" marL="819150" marR="2449195" rtl="0" algn="l">
              <a:lnSpc>
                <a:spcPct val="96250"/>
              </a:lnSpc>
              <a:spcBef>
                <a:spcPts val="560"/>
              </a:spcBef>
              <a:spcAft>
                <a:spcPts val="0"/>
              </a:spcAft>
              <a:buNone/>
            </a:pPr>
            <a:r>
              <a:rPr lang="en-US" sz="1600">
                <a:solidFill>
                  <a:schemeClr val="dk1"/>
                </a:solidFill>
                <a:latin typeface="Arial"/>
                <a:ea typeface="Arial"/>
                <a:cs typeface="Arial"/>
                <a:sym typeface="Arial"/>
              </a:rPr>
              <a:t>IF (hesap numarası geçerli değil) başlangıca dön  işlem türünü iste</a:t>
            </a:r>
            <a:endParaRPr sz="1600">
              <a:solidFill>
                <a:schemeClr val="dk1"/>
              </a:solidFill>
              <a:latin typeface="Arial"/>
              <a:ea typeface="Arial"/>
              <a:cs typeface="Arial"/>
              <a:sym typeface="Arial"/>
            </a:endParaRPr>
          </a:p>
          <a:p>
            <a:pPr indent="0" lvl="0" marL="579755" marR="0" rtl="0" algn="l">
              <a:lnSpc>
                <a:spcPct val="100000"/>
              </a:lnSpc>
              <a:spcBef>
                <a:spcPts val="395"/>
              </a:spcBef>
              <a:spcAft>
                <a:spcPts val="0"/>
              </a:spcAft>
              <a:buNone/>
            </a:pPr>
            <a:r>
              <a:rPr lang="en-US" sz="1600">
                <a:solidFill>
                  <a:schemeClr val="dk1"/>
                </a:solidFill>
                <a:latin typeface="Arial"/>
                <a:ea typeface="Arial"/>
                <a:cs typeface="Arial"/>
                <a:sym typeface="Arial"/>
              </a:rPr>
              <a:t>IF (para yatırma islemi) { para_yatir(); Başlangıca dön}</a:t>
            </a:r>
            <a:endParaRPr sz="1600">
              <a:solidFill>
                <a:schemeClr val="dk1"/>
              </a:solidFill>
              <a:latin typeface="Arial"/>
              <a:ea typeface="Arial"/>
              <a:cs typeface="Arial"/>
              <a:sym typeface="Arial"/>
            </a:endParaRPr>
          </a:p>
          <a:p>
            <a:pPr indent="182244" lvl="0" marL="396875" marR="3488690" rtl="0" algn="l">
              <a:lnSpc>
                <a:spcPct val="120000"/>
              </a:lnSpc>
              <a:spcBef>
                <a:spcPts val="0"/>
              </a:spcBef>
              <a:spcAft>
                <a:spcPts val="0"/>
              </a:spcAft>
              <a:buNone/>
            </a:pPr>
            <a:r>
              <a:rPr lang="en-US" sz="1600">
                <a:solidFill>
                  <a:schemeClr val="dk1"/>
                </a:solidFill>
                <a:latin typeface="Arial"/>
                <a:ea typeface="Arial"/>
                <a:cs typeface="Arial"/>
                <a:sym typeface="Arial"/>
              </a:rPr>
              <a:t>IF (yeterli bakiye yok) başlangıca dön  WHILE</a:t>
            </a:r>
            <a:endParaRPr sz="16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5"/>
          <p:cNvSpPr/>
          <p:nvPr/>
        </p:nvSpPr>
        <p:spPr>
          <a:xfrm>
            <a:off x="894588" y="1737360"/>
            <a:ext cx="7475220" cy="0"/>
          </a:xfrm>
          <a:custGeom>
            <a:rect b="b" l="l" r="r" t="t"/>
            <a:pathLst>
              <a:path extrusionOk="0" h="120000" w="7475220">
                <a:moveTo>
                  <a:pt x="0" y="0"/>
                </a:moveTo>
                <a:lnTo>
                  <a:pt x="7475219"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35"/>
          <p:cNvSpPr txBox="1"/>
          <p:nvPr>
            <p:ph type="title"/>
          </p:nvPr>
        </p:nvSpPr>
        <p:spPr>
          <a:xfrm>
            <a:off x="901700" y="1105865"/>
            <a:ext cx="7325359"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u="none"/>
              <a:t>Tasarlanması Gereken Ortak Alt Sistemler</a:t>
            </a:r>
            <a:endParaRPr sz="3600"/>
          </a:p>
        </p:txBody>
      </p:sp>
      <p:sp>
        <p:nvSpPr>
          <p:cNvPr id="543" name="Google Shape;543;p35"/>
          <p:cNvSpPr txBox="1"/>
          <p:nvPr/>
        </p:nvSpPr>
        <p:spPr>
          <a:xfrm>
            <a:off x="1153464" y="1871294"/>
            <a:ext cx="3058160" cy="2907030"/>
          </a:xfrm>
          <a:prstGeom prst="rect">
            <a:avLst/>
          </a:prstGeom>
          <a:noFill/>
          <a:ln>
            <a:noFill/>
          </a:ln>
        </p:spPr>
        <p:txBody>
          <a:bodyPr anchorCtr="0" anchor="t" bIns="0" lIns="0" spcFirstLastPara="1" rIns="0" wrap="square" tIns="12700">
            <a:spAutoFit/>
          </a:bodyPr>
          <a:lstStyle/>
          <a:p>
            <a:pPr indent="-257809" lvl="0" marL="269875" marR="0" rtl="0" algn="l">
              <a:lnSpc>
                <a:spcPct val="100000"/>
              </a:lnSpc>
              <a:spcBef>
                <a:spcPts val="0"/>
              </a:spcBef>
              <a:spcAft>
                <a:spcPts val="0"/>
              </a:spcAft>
              <a:buClr>
                <a:srgbClr val="1CACE3"/>
              </a:buClr>
              <a:buSzPts val="1650"/>
              <a:buFont typeface="Noto Sans Symbols"/>
              <a:buChar char="●"/>
            </a:pPr>
            <a:r>
              <a:rPr lang="en-US" sz="2100">
                <a:solidFill>
                  <a:schemeClr val="dk1"/>
                </a:solidFill>
                <a:latin typeface="Arial"/>
                <a:ea typeface="Arial"/>
                <a:cs typeface="Arial"/>
                <a:sym typeface="Arial"/>
              </a:rPr>
              <a:t>Yetkilendirme altsistemi</a:t>
            </a:r>
            <a:endParaRPr sz="2100">
              <a:solidFill>
                <a:schemeClr val="dk1"/>
              </a:solidFill>
              <a:latin typeface="Arial"/>
              <a:ea typeface="Arial"/>
              <a:cs typeface="Arial"/>
              <a:sym typeface="Arial"/>
            </a:endParaRPr>
          </a:p>
          <a:p>
            <a:pPr indent="-257809" lvl="0" marL="269875" marR="0" rtl="0" algn="l">
              <a:lnSpc>
                <a:spcPct val="100000"/>
              </a:lnSpc>
              <a:spcBef>
                <a:spcPts val="1515"/>
              </a:spcBef>
              <a:spcAft>
                <a:spcPts val="0"/>
              </a:spcAft>
              <a:buClr>
                <a:srgbClr val="1CACE3"/>
              </a:buClr>
              <a:buSzPts val="1650"/>
              <a:buFont typeface="Noto Sans Symbols"/>
              <a:buChar char="●"/>
            </a:pPr>
            <a:r>
              <a:rPr lang="en-US" sz="2100">
                <a:solidFill>
                  <a:schemeClr val="dk1"/>
                </a:solidFill>
                <a:latin typeface="Arial"/>
                <a:ea typeface="Arial"/>
                <a:cs typeface="Arial"/>
                <a:sym typeface="Arial"/>
              </a:rPr>
              <a:t>Güvenlik altsistemi</a:t>
            </a:r>
            <a:endParaRPr sz="2100">
              <a:solidFill>
                <a:schemeClr val="dk1"/>
              </a:solidFill>
              <a:latin typeface="Arial"/>
              <a:ea typeface="Arial"/>
              <a:cs typeface="Arial"/>
              <a:sym typeface="Arial"/>
            </a:endParaRPr>
          </a:p>
          <a:p>
            <a:pPr indent="-257809" lvl="0" marL="269875" marR="0" rtl="0" algn="l">
              <a:lnSpc>
                <a:spcPct val="100000"/>
              </a:lnSpc>
              <a:spcBef>
                <a:spcPts val="1510"/>
              </a:spcBef>
              <a:spcAft>
                <a:spcPts val="0"/>
              </a:spcAft>
              <a:buClr>
                <a:srgbClr val="1CACE3"/>
              </a:buClr>
              <a:buSzPts val="1650"/>
              <a:buFont typeface="Noto Sans Symbols"/>
              <a:buChar char="●"/>
            </a:pPr>
            <a:r>
              <a:rPr lang="en-US" sz="2100">
                <a:solidFill>
                  <a:schemeClr val="dk1"/>
                </a:solidFill>
                <a:latin typeface="Arial"/>
                <a:ea typeface="Arial"/>
                <a:cs typeface="Arial"/>
                <a:sym typeface="Arial"/>
              </a:rPr>
              <a:t>Yedekleme altsistemi</a:t>
            </a:r>
            <a:endParaRPr sz="2100">
              <a:solidFill>
                <a:schemeClr val="dk1"/>
              </a:solidFill>
              <a:latin typeface="Arial"/>
              <a:ea typeface="Arial"/>
              <a:cs typeface="Arial"/>
              <a:sym typeface="Arial"/>
            </a:endParaRPr>
          </a:p>
          <a:p>
            <a:pPr indent="-257809" lvl="0" marL="269875" marR="0" rtl="0" algn="l">
              <a:lnSpc>
                <a:spcPct val="100000"/>
              </a:lnSpc>
              <a:spcBef>
                <a:spcPts val="1515"/>
              </a:spcBef>
              <a:spcAft>
                <a:spcPts val="0"/>
              </a:spcAft>
              <a:buClr>
                <a:srgbClr val="1CACE3"/>
              </a:buClr>
              <a:buSzPts val="1650"/>
              <a:buFont typeface="Noto Sans Symbols"/>
              <a:buChar char="●"/>
            </a:pPr>
            <a:r>
              <a:rPr lang="en-US" sz="2100">
                <a:solidFill>
                  <a:schemeClr val="dk1"/>
                </a:solidFill>
                <a:latin typeface="Arial"/>
                <a:ea typeface="Arial"/>
                <a:cs typeface="Arial"/>
                <a:sym typeface="Arial"/>
              </a:rPr>
              <a:t>Veri transferi altsistemi</a:t>
            </a:r>
            <a:endParaRPr sz="2100">
              <a:solidFill>
                <a:schemeClr val="dk1"/>
              </a:solidFill>
              <a:latin typeface="Arial"/>
              <a:ea typeface="Arial"/>
              <a:cs typeface="Arial"/>
              <a:sym typeface="Arial"/>
            </a:endParaRPr>
          </a:p>
          <a:p>
            <a:pPr indent="-257809" lvl="0" marL="269875" marR="0" rtl="0" algn="l">
              <a:lnSpc>
                <a:spcPct val="100000"/>
              </a:lnSpc>
              <a:spcBef>
                <a:spcPts val="1515"/>
              </a:spcBef>
              <a:spcAft>
                <a:spcPts val="0"/>
              </a:spcAft>
              <a:buClr>
                <a:srgbClr val="1CACE3"/>
              </a:buClr>
              <a:buSzPts val="1650"/>
              <a:buFont typeface="Noto Sans Symbols"/>
              <a:buChar char="●"/>
            </a:pPr>
            <a:r>
              <a:rPr lang="en-US" sz="2100">
                <a:solidFill>
                  <a:schemeClr val="dk1"/>
                </a:solidFill>
                <a:latin typeface="Arial"/>
                <a:ea typeface="Arial"/>
                <a:cs typeface="Arial"/>
                <a:sym typeface="Arial"/>
              </a:rPr>
              <a:t>Arşiv altsistemi</a:t>
            </a:r>
            <a:endParaRPr sz="2100">
              <a:solidFill>
                <a:schemeClr val="dk1"/>
              </a:solidFill>
              <a:latin typeface="Arial"/>
              <a:ea typeface="Arial"/>
              <a:cs typeface="Arial"/>
              <a:sym typeface="Arial"/>
            </a:endParaRPr>
          </a:p>
          <a:p>
            <a:pPr indent="-257809" lvl="0" marL="269875" marR="0" rtl="0" algn="l">
              <a:lnSpc>
                <a:spcPct val="100000"/>
              </a:lnSpc>
              <a:spcBef>
                <a:spcPts val="1510"/>
              </a:spcBef>
              <a:spcAft>
                <a:spcPts val="0"/>
              </a:spcAft>
              <a:buClr>
                <a:srgbClr val="1CACE3"/>
              </a:buClr>
              <a:buSzPts val="1650"/>
              <a:buFont typeface="Noto Sans Symbols"/>
              <a:buChar char="●"/>
            </a:pPr>
            <a:r>
              <a:rPr lang="en-US" sz="2100">
                <a:solidFill>
                  <a:schemeClr val="dk1"/>
                </a:solidFill>
                <a:latin typeface="Arial"/>
                <a:ea typeface="Arial"/>
                <a:cs typeface="Arial"/>
                <a:sym typeface="Arial"/>
              </a:rPr>
              <a:t>Dönüştürme altsistemi</a:t>
            </a:r>
            <a:endParaRPr sz="2100">
              <a:solidFill>
                <a:schemeClr val="dk1"/>
              </a:solidFill>
              <a:latin typeface="Arial"/>
              <a:ea typeface="Arial"/>
              <a:cs typeface="Arial"/>
              <a:sym typeface="Arial"/>
            </a:endParaRPr>
          </a:p>
        </p:txBody>
      </p:sp>
      <p:pic>
        <p:nvPicPr>
          <p:cNvPr id="544" name="Google Shape;544;p35"/>
          <p:cNvPicPr preferRelativeResize="0"/>
          <p:nvPr/>
        </p:nvPicPr>
        <p:blipFill rotWithShape="1">
          <a:blip r:embed="rId3">
            <a:alphaModFix/>
          </a:blip>
          <a:srcRect b="0" l="0" r="0" t="0"/>
          <a:stretch/>
        </p:blipFill>
        <p:spPr>
          <a:xfrm>
            <a:off x="4781803" y="2566923"/>
            <a:ext cx="3187700" cy="1968500"/>
          </a:xfrm>
          <a:prstGeom prst="rect">
            <a:avLst/>
          </a:prstGeom>
          <a:noFill/>
          <a:ln>
            <a:noFill/>
          </a:ln>
        </p:spPr>
      </p:pic>
      <p:sp>
        <p:nvSpPr>
          <p:cNvPr id="545" name="Google Shape;545;p35"/>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46" name="Google Shape;546;p35"/>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47" name="Google Shape;547;p35"/>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Amaçlar	</a:t>
            </a:r>
            <a:endParaRPr/>
          </a:p>
        </p:txBody>
      </p:sp>
      <p:sp>
        <p:nvSpPr>
          <p:cNvPr id="103" name="Google Shape;103;p9"/>
          <p:cNvSpPr txBox="1"/>
          <p:nvPr/>
        </p:nvSpPr>
        <p:spPr>
          <a:xfrm>
            <a:off x="773683" y="1902028"/>
            <a:ext cx="5812790" cy="3099435"/>
          </a:xfrm>
          <a:prstGeom prst="rect">
            <a:avLst/>
          </a:prstGeom>
          <a:noFill/>
          <a:ln>
            <a:noFill/>
          </a:ln>
        </p:spPr>
        <p:txBody>
          <a:bodyPr anchorCtr="0" anchor="t" bIns="0" lIns="0" spcFirstLastPara="1" rIns="0" wrap="square" tIns="12700">
            <a:spAutoFit/>
          </a:bodyPr>
          <a:lstStyle/>
          <a:p>
            <a:pPr indent="-257809" lvl="0" marL="269875"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Tasarımın ne olduğunu ve çeşitli tasarım türlerinin</a:t>
            </a:r>
            <a:endParaRPr sz="1800">
              <a:solidFill>
                <a:schemeClr val="dk1"/>
              </a:solidFill>
              <a:latin typeface="Arial"/>
              <a:ea typeface="Arial"/>
              <a:cs typeface="Arial"/>
              <a:sym typeface="Arial"/>
            </a:endParaRPr>
          </a:p>
          <a:p>
            <a:pPr indent="0" lvl="0" marL="269875" marR="0" rtl="0" algn="l">
              <a:lnSpc>
                <a:spcPct val="100000"/>
              </a:lnSpc>
              <a:spcBef>
                <a:spcPts val="5"/>
              </a:spcBef>
              <a:spcAft>
                <a:spcPts val="0"/>
              </a:spcAft>
              <a:buNone/>
            </a:pPr>
            <a:r>
              <a:rPr lang="en-US" sz="1800">
                <a:solidFill>
                  <a:schemeClr val="dk1"/>
                </a:solidFill>
                <a:latin typeface="Arial"/>
                <a:ea typeface="Arial"/>
                <a:cs typeface="Arial"/>
                <a:sym typeface="Arial"/>
              </a:rPr>
              <a:t>ürünün farklı yönleriyle nasıl ilgilendiğini açıklamak</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2600">
              <a:solidFill>
                <a:schemeClr val="dk1"/>
              </a:solidFill>
              <a:latin typeface="Arial"/>
              <a:ea typeface="Arial"/>
              <a:cs typeface="Arial"/>
              <a:sym typeface="Arial"/>
            </a:endParaRPr>
          </a:p>
          <a:p>
            <a:pPr indent="-257809" lvl="0" marL="269875" marR="64135" rtl="0" algn="l">
              <a:lnSpc>
                <a:spcPct val="100000"/>
              </a:lnSpc>
              <a:spcBef>
                <a:spcPts val="5"/>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Tasarımı bir problem çözme etkinliği olarak sunmak,  soyutlama ve modellemenin tasarımdaki rolünü ortaya  koymak</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1CACE3"/>
              </a:buClr>
              <a:buSzPts val="2600"/>
              <a:buFont typeface="Noto Sans Symbols"/>
              <a:buNone/>
            </a:pPr>
            <a:r>
              <a:t/>
            </a:r>
            <a:endParaRPr sz="2600">
              <a:solidFill>
                <a:schemeClr val="dk1"/>
              </a:solidFill>
              <a:latin typeface="Arial"/>
              <a:ea typeface="Arial"/>
              <a:cs typeface="Arial"/>
              <a:sym typeface="Arial"/>
            </a:endParaRPr>
          </a:p>
          <a:p>
            <a:pPr indent="-257809" lvl="0" marL="269875"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Yazılım yaşam döngüsünde tasarımın yerini belirlemek</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1CACE3"/>
              </a:buClr>
              <a:buSzPts val="2600"/>
              <a:buFont typeface="Noto Sans Symbols"/>
              <a:buNone/>
            </a:pPr>
            <a:r>
              <a:t/>
            </a:r>
            <a:endParaRPr sz="2600">
              <a:solidFill>
                <a:schemeClr val="dk1"/>
              </a:solidFill>
              <a:latin typeface="Arial"/>
              <a:ea typeface="Arial"/>
              <a:cs typeface="Arial"/>
              <a:sym typeface="Arial"/>
            </a:endParaRPr>
          </a:p>
          <a:p>
            <a:pPr indent="-257809" lvl="0" marL="269875"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Yazılım mühendisliğinde tasarım metotlarını incelemek</a:t>
            </a:r>
            <a:endParaRPr sz="1800">
              <a:solidFill>
                <a:schemeClr val="dk1"/>
              </a:solidFill>
              <a:latin typeface="Arial"/>
              <a:ea typeface="Arial"/>
              <a:cs typeface="Arial"/>
              <a:sym typeface="Arial"/>
            </a:endParaRPr>
          </a:p>
        </p:txBody>
      </p:sp>
      <p:pic>
        <p:nvPicPr>
          <p:cNvPr id="104" name="Google Shape;104;p9"/>
          <p:cNvPicPr preferRelativeResize="0"/>
          <p:nvPr/>
        </p:nvPicPr>
        <p:blipFill rotWithShape="1">
          <a:blip r:embed="rId3">
            <a:alphaModFix/>
          </a:blip>
          <a:srcRect b="0" l="0" r="0" t="0"/>
          <a:stretch/>
        </p:blipFill>
        <p:spPr>
          <a:xfrm>
            <a:off x="6230111" y="903731"/>
            <a:ext cx="2321051" cy="2293620"/>
          </a:xfrm>
          <a:prstGeom prst="rect">
            <a:avLst/>
          </a:prstGeom>
          <a:noFill/>
          <a:ln>
            <a:noFill/>
          </a:ln>
        </p:spPr>
      </p:pic>
      <p:sp>
        <p:nvSpPr>
          <p:cNvPr id="105" name="Google Shape;105;p9"/>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106" name="Google Shape;106;p9"/>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107" name="Google Shape;107;p9"/>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6"/>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Yetkilendirme Alt Sistemi	</a:t>
            </a:r>
            <a:endParaRPr/>
          </a:p>
        </p:txBody>
      </p:sp>
      <p:sp>
        <p:nvSpPr>
          <p:cNvPr id="553" name="Google Shape;553;p36"/>
          <p:cNvSpPr txBox="1"/>
          <p:nvPr/>
        </p:nvSpPr>
        <p:spPr>
          <a:xfrm>
            <a:off x="810259" y="1871294"/>
            <a:ext cx="7177405" cy="2784475"/>
          </a:xfrm>
          <a:prstGeom prst="rect">
            <a:avLst/>
          </a:prstGeom>
          <a:noFill/>
          <a:ln>
            <a:noFill/>
          </a:ln>
        </p:spPr>
        <p:txBody>
          <a:bodyPr anchorCtr="0" anchor="t" bIns="0" lIns="0" spcFirstLastPara="1" rIns="0" wrap="square" tIns="13325">
            <a:spAutoFit/>
          </a:bodyPr>
          <a:lstStyle/>
          <a:p>
            <a:pPr indent="-258444" lvl="0" marL="270510" marR="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Özellikle kurumsal uygulamalarda farklı kullanıcıların</a:t>
            </a:r>
            <a:endParaRPr sz="2000">
              <a:solidFill>
                <a:schemeClr val="dk1"/>
              </a:solidFill>
              <a:latin typeface="Arial"/>
              <a:ea typeface="Arial"/>
              <a:cs typeface="Arial"/>
              <a:sym typeface="Arial"/>
            </a:endParaRPr>
          </a:p>
          <a:p>
            <a:pPr indent="0" lvl="0" marL="270510" marR="0" rtl="0" algn="l">
              <a:lnSpc>
                <a:spcPct val="100000"/>
              </a:lnSpc>
              <a:spcBef>
                <a:spcPts val="0"/>
              </a:spcBef>
              <a:spcAft>
                <a:spcPts val="0"/>
              </a:spcAft>
              <a:buNone/>
            </a:pPr>
            <a:r>
              <a:rPr lang="en-US" sz="2000">
                <a:solidFill>
                  <a:schemeClr val="dk1"/>
                </a:solidFill>
                <a:latin typeface="Arial"/>
                <a:ea typeface="Arial"/>
                <a:cs typeface="Arial"/>
                <a:sym typeface="Arial"/>
              </a:rPr>
              <a:t>kullanabilecekleri ve kullanamayacakları özellikleri ifade eder.</a:t>
            </a:r>
            <a:endParaRPr sz="2000">
              <a:solidFill>
                <a:schemeClr val="dk1"/>
              </a:solidFill>
              <a:latin typeface="Arial"/>
              <a:ea typeface="Arial"/>
              <a:cs typeface="Arial"/>
              <a:sym typeface="Arial"/>
            </a:endParaRPr>
          </a:p>
          <a:p>
            <a:pPr indent="-215265" lvl="1" marL="570230" marR="0" rtl="0" algn="l">
              <a:lnSpc>
                <a:spcPct val="100000"/>
              </a:lnSpc>
              <a:spcBef>
                <a:spcPts val="520"/>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İşlev bazında yetkilendirme</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515"/>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Ekran bazında yetkilendirme</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515"/>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Ekran alanları bazında yetkilendirme</a:t>
            </a:r>
            <a:endParaRPr b="0" i="0" sz="2000" u="none" cap="none" strike="noStrike">
              <a:solidFill>
                <a:schemeClr val="dk1"/>
              </a:solidFill>
              <a:latin typeface="Arial"/>
              <a:ea typeface="Arial"/>
              <a:cs typeface="Arial"/>
              <a:sym typeface="Arial"/>
            </a:endParaRPr>
          </a:p>
          <a:p>
            <a:pPr indent="0" lvl="1" marL="457200" marR="0" rtl="0" algn="l">
              <a:lnSpc>
                <a:spcPct val="100000"/>
              </a:lnSpc>
              <a:spcBef>
                <a:spcPts val="25"/>
              </a:spcBef>
              <a:spcAft>
                <a:spcPts val="0"/>
              </a:spcAft>
              <a:buClr>
                <a:srgbClr val="9999FF"/>
              </a:buClr>
              <a:buSzPts val="2900"/>
              <a:buFont typeface="Noto Sans Symbols"/>
              <a:buNone/>
            </a:pPr>
            <a:r>
              <a:t/>
            </a:r>
            <a:endParaRPr b="0" i="0" sz="2900" u="none" cap="none" strike="noStrike">
              <a:solidFill>
                <a:schemeClr val="dk1"/>
              </a:solidFill>
              <a:latin typeface="Arial"/>
              <a:ea typeface="Arial"/>
              <a:cs typeface="Arial"/>
              <a:sym typeface="Arial"/>
            </a:endParaRPr>
          </a:p>
          <a:p>
            <a:pPr indent="-258444" lvl="0" marL="270510" marR="986789" rtl="0" algn="l">
              <a:lnSpc>
                <a:spcPct val="100000"/>
              </a:lnSpc>
              <a:spcBef>
                <a:spcPts val="5"/>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Oracle veri tabanına erişim konusunda yetkilendirme  yapmaktadır.</a:t>
            </a:r>
            <a:endParaRPr sz="2000">
              <a:solidFill>
                <a:schemeClr val="dk1"/>
              </a:solidFill>
              <a:latin typeface="Arial"/>
              <a:ea typeface="Arial"/>
              <a:cs typeface="Arial"/>
              <a:sym typeface="Arial"/>
            </a:endParaRPr>
          </a:p>
        </p:txBody>
      </p:sp>
      <p:pic>
        <p:nvPicPr>
          <p:cNvPr id="554" name="Google Shape;554;p36"/>
          <p:cNvPicPr preferRelativeResize="0"/>
          <p:nvPr/>
        </p:nvPicPr>
        <p:blipFill rotWithShape="1">
          <a:blip r:embed="rId3">
            <a:alphaModFix/>
          </a:blip>
          <a:srcRect b="0" l="0" r="0" t="0"/>
          <a:stretch/>
        </p:blipFill>
        <p:spPr>
          <a:xfrm>
            <a:off x="6380988" y="2526792"/>
            <a:ext cx="1571243" cy="1571243"/>
          </a:xfrm>
          <a:prstGeom prst="rect">
            <a:avLst/>
          </a:prstGeom>
          <a:noFill/>
          <a:ln>
            <a:noFill/>
          </a:ln>
        </p:spPr>
      </p:pic>
      <p:sp>
        <p:nvSpPr>
          <p:cNvPr id="555" name="Google Shape;555;p36"/>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56" name="Google Shape;556;p36"/>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57" name="Google Shape;557;p36"/>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7"/>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Güvenlik Alt Sistemi	</a:t>
            </a:r>
            <a:endParaRPr/>
          </a:p>
        </p:txBody>
      </p:sp>
      <p:sp>
        <p:nvSpPr>
          <p:cNvPr id="563" name="Google Shape;563;p37"/>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64" name="Google Shape;564;p37"/>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65" name="Google Shape;565;p37"/>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66" name="Google Shape;566;p37"/>
          <p:cNvSpPr txBox="1"/>
          <p:nvPr/>
        </p:nvSpPr>
        <p:spPr>
          <a:xfrm>
            <a:off x="810259" y="1871294"/>
            <a:ext cx="7206615" cy="3745865"/>
          </a:xfrm>
          <a:prstGeom prst="rect">
            <a:avLst/>
          </a:prstGeom>
          <a:noFill/>
          <a:ln>
            <a:noFill/>
          </a:ln>
        </p:spPr>
        <p:txBody>
          <a:bodyPr anchorCtr="0" anchor="t" bIns="0" lIns="0" spcFirstLastPara="1" rIns="0" wrap="square" tIns="13325">
            <a:spAutoFit/>
          </a:bodyPr>
          <a:lstStyle/>
          <a:p>
            <a:pPr indent="-343535" lvl="0" marL="355600" marR="52705"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Güvenlik alt sistemi, bilgi sisteminde yapılan işlerin ve yapan  kullanıcıların izlerinin saklanması ve gereken durumlarda  sunulması ile ilgilidir.</a:t>
            </a:r>
            <a:endParaRPr sz="2000">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1CACE3"/>
              </a:buClr>
              <a:buSzPts val="2900"/>
              <a:buFont typeface="Noto Sans Symbols"/>
              <a:buNone/>
            </a:pPr>
            <a:r>
              <a:t/>
            </a:r>
            <a:endParaRPr sz="2900">
              <a:solidFill>
                <a:schemeClr val="dk1"/>
              </a:solidFill>
              <a:latin typeface="Arial"/>
              <a:ea typeface="Arial"/>
              <a:cs typeface="Arial"/>
              <a:sym typeface="Arial"/>
            </a:endParaRPr>
          </a:p>
          <a:p>
            <a:pPr indent="-343535" lvl="0" marL="355600" marR="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Bir çok yazılım geliştirme ortamı ve işletim sistemi, bu amaca</a:t>
            </a:r>
            <a:endParaRPr sz="2000">
              <a:solidFill>
                <a:schemeClr val="dk1"/>
              </a:solidFill>
              <a:latin typeface="Arial"/>
              <a:ea typeface="Arial"/>
              <a:cs typeface="Arial"/>
              <a:sym typeface="Arial"/>
            </a:endParaRPr>
          </a:p>
          <a:p>
            <a:pPr indent="0" lvl="0" marL="355600" marR="0" rtl="0" algn="l">
              <a:lnSpc>
                <a:spcPct val="100000"/>
              </a:lnSpc>
              <a:spcBef>
                <a:spcPts val="5"/>
              </a:spcBef>
              <a:spcAft>
                <a:spcPts val="0"/>
              </a:spcAft>
              <a:buNone/>
            </a:pPr>
            <a:r>
              <a:rPr lang="en-US" sz="2000">
                <a:solidFill>
                  <a:schemeClr val="dk1"/>
                </a:solidFill>
                <a:latin typeface="Arial"/>
                <a:ea typeface="Arial"/>
                <a:cs typeface="Arial"/>
                <a:sym typeface="Arial"/>
              </a:rPr>
              <a:t>yönelik olarak, "</a:t>
            </a:r>
            <a:r>
              <a:rPr b="1" lang="en-US" sz="2000">
                <a:solidFill>
                  <a:srgbClr val="0D5671"/>
                </a:solidFill>
                <a:latin typeface="Arial"/>
                <a:ea typeface="Arial"/>
                <a:cs typeface="Arial"/>
                <a:sym typeface="Arial"/>
              </a:rPr>
              <a:t>sistem günlüğü</a:t>
            </a:r>
            <a:r>
              <a:rPr lang="en-US" sz="2000">
                <a:solidFill>
                  <a:schemeClr val="dk1"/>
                </a:solidFill>
                <a:latin typeface="Arial"/>
                <a:ea typeface="Arial"/>
                <a:cs typeface="Arial"/>
                <a:sym typeface="Arial"/>
              </a:rPr>
              <a:t>" olanakları sağlamaktadır.</a:t>
            </a:r>
            <a:endParaRPr sz="20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2900">
              <a:solidFill>
                <a:schemeClr val="dk1"/>
              </a:solidFill>
              <a:latin typeface="Arial"/>
              <a:ea typeface="Arial"/>
              <a:cs typeface="Arial"/>
              <a:sym typeface="Arial"/>
            </a:endParaRPr>
          </a:p>
          <a:p>
            <a:pPr indent="-343535" lvl="0" marL="355600" marR="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Sistem günlüğü ile sunulanın olanaklar yeterli olmadığı</a:t>
            </a:r>
            <a:endParaRPr sz="2000">
              <a:solidFill>
                <a:schemeClr val="dk1"/>
              </a:solidFill>
              <a:latin typeface="Arial"/>
              <a:ea typeface="Arial"/>
              <a:cs typeface="Arial"/>
              <a:sym typeface="Arial"/>
            </a:endParaRPr>
          </a:p>
          <a:p>
            <a:pPr indent="0" lvl="0" marL="355600" marR="0" rtl="0" algn="l">
              <a:lnSpc>
                <a:spcPct val="100000"/>
              </a:lnSpc>
              <a:spcBef>
                <a:spcPts val="0"/>
              </a:spcBef>
              <a:spcAft>
                <a:spcPts val="0"/>
              </a:spcAft>
              <a:buNone/>
            </a:pPr>
            <a:r>
              <a:rPr lang="en-US" sz="2000">
                <a:solidFill>
                  <a:schemeClr val="dk1"/>
                </a:solidFill>
                <a:latin typeface="Arial"/>
                <a:ea typeface="Arial"/>
                <a:cs typeface="Arial"/>
                <a:sym typeface="Arial"/>
              </a:rPr>
              <a:t>durumlarda ek yazılımlar geliştirilmesi gerekmektedir.</a:t>
            </a:r>
            <a:endParaRPr sz="20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2900">
              <a:solidFill>
                <a:schemeClr val="dk1"/>
              </a:solidFill>
              <a:latin typeface="Arial"/>
              <a:ea typeface="Arial"/>
              <a:cs typeface="Arial"/>
              <a:sym typeface="Arial"/>
            </a:endParaRPr>
          </a:p>
          <a:p>
            <a:pPr indent="-343535" lvl="0" marL="355600" marR="0" rtl="0" algn="l">
              <a:lnSpc>
                <a:spcPct val="100000"/>
              </a:lnSpc>
              <a:spcBef>
                <a:spcPts val="5"/>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LOG files (Sistem günlüğü)</a:t>
            </a:r>
            <a:endParaRPr sz="20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8"/>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Yedekleme Alt Sistemi	</a:t>
            </a:r>
            <a:endParaRPr/>
          </a:p>
        </p:txBody>
      </p:sp>
      <p:sp>
        <p:nvSpPr>
          <p:cNvPr id="572" name="Google Shape;572;p38"/>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73" name="Google Shape;573;p38"/>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74" name="Google Shape;574;p38"/>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75" name="Google Shape;575;p38"/>
          <p:cNvSpPr txBox="1"/>
          <p:nvPr/>
        </p:nvSpPr>
        <p:spPr>
          <a:xfrm>
            <a:off x="810259" y="1835023"/>
            <a:ext cx="7534909" cy="3790315"/>
          </a:xfrm>
          <a:prstGeom prst="rect">
            <a:avLst/>
          </a:prstGeom>
          <a:noFill/>
          <a:ln>
            <a:noFill/>
          </a:ln>
        </p:spPr>
        <p:txBody>
          <a:bodyPr anchorCtr="0" anchor="t" bIns="0" lIns="0" spcFirstLastPara="1" rIns="0" wrap="square" tIns="40625">
            <a:spAutoFit/>
          </a:bodyPr>
          <a:lstStyle/>
          <a:p>
            <a:pPr indent="-258444" lvl="0" marL="270510" marR="808990" rtl="0" algn="just">
              <a:lnSpc>
                <a:spcPct val="90000"/>
              </a:lnSpc>
              <a:spcBef>
                <a:spcPts val="0"/>
              </a:spcBef>
              <a:spcAft>
                <a:spcPts val="0"/>
              </a:spcAft>
              <a:buClr>
                <a:srgbClr val="1CACE3"/>
              </a:buClr>
              <a:buSzPts val="1500"/>
              <a:buFont typeface="Noto Sans Symbols"/>
              <a:buChar char="●"/>
            </a:pPr>
            <a:r>
              <a:rPr lang="en-US" sz="1900">
                <a:solidFill>
                  <a:schemeClr val="dk1"/>
                </a:solidFill>
                <a:latin typeface="Calibri"/>
                <a:ea typeface="Calibri"/>
                <a:cs typeface="Calibri"/>
                <a:sym typeface="Calibri"/>
              </a:rPr>
              <a:t>Her bilgi sisteminin olağandışı durumlara hazırlıklı olmak amacıyla  kullandıkları veri tabanı (sistem) yedekleme ve yedekten geri alma  işlemlerinin olması gerekmektedir.</a:t>
            </a:r>
            <a:endParaRPr sz="19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Clr>
                <a:srgbClr val="1CACE3"/>
              </a:buClr>
              <a:buSzPts val="2200"/>
              <a:buFont typeface="Noto Sans Symbols"/>
              <a:buNone/>
            </a:pPr>
            <a:r>
              <a:t/>
            </a:r>
            <a:endParaRPr sz="2200">
              <a:solidFill>
                <a:schemeClr val="dk1"/>
              </a:solidFill>
              <a:latin typeface="Calibri"/>
              <a:ea typeface="Calibri"/>
              <a:cs typeface="Calibri"/>
              <a:sym typeface="Calibri"/>
            </a:endParaRPr>
          </a:p>
          <a:p>
            <a:pPr indent="-258444" lvl="0" marL="270510" marR="0" rtl="0" algn="l">
              <a:lnSpc>
                <a:spcPct val="113947"/>
              </a:lnSpc>
              <a:spcBef>
                <a:spcPts val="5"/>
              </a:spcBef>
              <a:spcAft>
                <a:spcPts val="0"/>
              </a:spcAft>
              <a:buClr>
                <a:srgbClr val="1CACE3"/>
              </a:buClr>
              <a:buSzPts val="1500"/>
              <a:buFont typeface="Noto Sans Symbols"/>
              <a:buChar char="●"/>
            </a:pPr>
            <a:r>
              <a:rPr lang="en-US" sz="1900">
                <a:solidFill>
                  <a:schemeClr val="dk1"/>
                </a:solidFill>
                <a:latin typeface="Calibri"/>
                <a:ea typeface="Calibri"/>
                <a:cs typeface="Calibri"/>
                <a:sym typeface="Calibri"/>
              </a:rPr>
              <a:t>Günümüzde tüm veri tabanı yönetim sistemi geliştirme platformları,</a:t>
            </a:r>
            <a:endParaRPr sz="1900">
              <a:solidFill>
                <a:schemeClr val="dk1"/>
              </a:solidFill>
              <a:latin typeface="Calibri"/>
              <a:ea typeface="Calibri"/>
              <a:cs typeface="Calibri"/>
              <a:sym typeface="Calibri"/>
            </a:endParaRPr>
          </a:p>
          <a:p>
            <a:pPr indent="0" lvl="0" marL="270510" marR="0" rtl="0" algn="l">
              <a:lnSpc>
                <a:spcPct val="113947"/>
              </a:lnSpc>
              <a:spcBef>
                <a:spcPts val="0"/>
              </a:spcBef>
              <a:spcAft>
                <a:spcPts val="0"/>
              </a:spcAft>
              <a:buNone/>
            </a:pPr>
            <a:r>
              <a:rPr lang="en-US" sz="1900">
                <a:solidFill>
                  <a:schemeClr val="dk1"/>
                </a:solidFill>
                <a:latin typeface="Calibri"/>
                <a:ea typeface="Calibri"/>
                <a:cs typeface="Calibri"/>
                <a:sym typeface="Calibri"/>
              </a:rPr>
              <a:t>oldukça zengin yedekleme ve yedekten geri alma olanakları sağlamaktadır.</a:t>
            </a:r>
            <a:endParaRPr sz="19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450">
              <a:solidFill>
                <a:schemeClr val="dk1"/>
              </a:solidFill>
              <a:latin typeface="Calibri"/>
              <a:ea typeface="Calibri"/>
              <a:cs typeface="Calibri"/>
              <a:sym typeface="Calibri"/>
            </a:endParaRPr>
          </a:p>
          <a:p>
            <a:pPr indent="-258444" lvl="0" marL="270510" marR="240665" rtl="0" algn="l">
              <a:lnSpc>
                <a:spcPct val="107894"/>
              </a:lnSpc>
              <a:spcBef>
                <a:spcPts val="0"/>
              </a:spcBef>
              <a:spcAft>
                <a:spcPts val="0"/>
              </a:spcAft>
              <a:buClr>
                <a:srgbClr val="1CACE3"/>
              </a:buClr>
              <a:buSzPts val="1500"/>
              <a:buFont typeface="Noto Sans Symbols"/>
              <a:buChar char="●"/>
            </a:pPr>
            <a:r>
              <a:rPr lang="en-US" sz="1900">
                <a:solidFill>
                  <a:schemeClr val="dk1"/>
                </a:solidFill>
                <a:latin typeface="Calibri"/>
                <a:ea typeface="Calibri"/>
                <a:cs typeface="Calibri"/>
                <a:sym typeface="Calibri"/>
              </a:rPr>
              <a:t>Bu konuda, tasarım bağlamında yapılması gereken, yedekleme işleminin  düzenlenmesini tasarlamak olmalıdır.</a:t>
            </a:r>
            <a:endParaRPr sz="19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rgbClr val="1CACE3"/>
              </a:buClr>
              <a:buSzPts val="2400"/>
              <a:buFont typeface="Noto Sans Symbols"/>
              <a:buNone/>
            </a:pPr>
            <a:r>
              <a:t/>
            </a:r>
            <a:endParaRPr sz="2400">
              <a:solidFill>
                <a:schemeClr val="dk1"/>
              </a:solidFill>
              <a:latin typeface="Calibri"/>
              <a:ea typeface="Calibri"/>
              <a:cs typeface="Calibri"/>
              <a:sym typeface="Calibri"/>
            </a:endParaRPr>
          </a:p>
          <a:p>
            <a:pPr indent="-258444" lvl="0" marL="270510" marR="535305" rtl="0" algn="l">
              <a:lnSpc>
                <a:spcPct val="107894"/>
              </a:lnSpc>
              <a:spcBef>
                <a:spcPts val="0"/>
              </a:spcBef>
              <a:spcAft>
                <a:spcPts val="0"/>
              </a:spcAft>
              <a:buClr>
                <a:srgbClr val="1CACE3"/>
              </a:buClr>
              <a:buSzPts val="1500"/>
              <a:buFont typeface="Noto Sans Symbols"/>
              <a:buChar char="●"/>
            </a:pPr>
            <a:r>
              <a:rPr lang="en-US" sz="1900">
                <a:solidFill>
                  <a:schemeClr val="dk1"/>
                </a:solidFill>
                <a:latin typeface="Calibri"/>
                <a:ea typeface="Calibri"/>
                <a:cs typeface="Calibri"/>
                <a:sym typeface="Calibri"/>
              </a:rPr>
              <a:t>Yedeklemenin hangi sıklıkla yapılacağı, ne zaman, elle ya da otomatik  olarak yapılıp yapılmayacağı gibi planlamalar, tasarım aşamasında  yapılmalıdır.</a:t>
            </a:r>
            <a:endParaRPr sz="19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9"/>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Veri İletişim Alt Sistemi	</a:t>
            </a:r>
            <a:endParaRPr/>
          </a:p>
        </p:txBody>
      </p:sp>
      <p:sp>
        <p:nvSpPr>
          <p:cNvPr id="581" name="Google Shape;581;p39"/>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82" name="Google Shape;582;p39"/>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83" name="Google Shape;583;p39"/>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84" name="Google Shape;584;p39"/>
          <p:cNvSpPr txBox="1"/>
          <p:nvPr/>
        </p:nvSpPr>
        <p:spPr>
          <a:xfrm>
            <a:off x="810259" y="1867026"/>
            <a:ext cx="7447915" cy="3910329"/>
          </a:xfrm>
          <a:prstGeom prst="rect">
            <a:avLst/>
          </a:prstGeom>
          <a:noFill/>
          <a:ln>
            <a:noFill/>
          </a:ln>
        </p:spPr>
        <p:txBody>
          <a:bodyPr anchorCtr="0" anchor="t" bIns="0" lIns="0" spcFirstLastPara="1" rIns="0" wrap="square" tIns="12050">
            <a:spAutoFit/>
          </a:bodyPr>
          <a:lstStyle/>
          <a:p>
            <a:pPr indent="-258444" lvl="0" marL="270510" marR="0" rtl="0" algn="l">
              <a:lnSpc>
                <a:spcPct val="100000"/>
              </a:lnSpc>
              <a:spcBef>
                <a:spcPts val="0"/>
              </a:spcBef>
              <a:spcAft>
                <a:spcPts val="0"/>
              </a:spcAft>
              <a:buClr>
                <a:srgbClr val="1CACE3"/>
              </a:buClr>
              <a:buSzPts val="1250"/>
              <a:buFont typeface="Noto Sans Symbols"/>
              <a:buChar char="●"/>
            </a:pPr>
            <a:r>
              <a:rPr lang="en-US" sz="1600">
                <a:solidFill>
                  <a:schemeClr val="dk1"/>
                </a:solidFill>
                <a:latin typeface="Calibri"/>
                <a:ea typeface="Calibri"/>
                <a:cs typeface="Calibri"/>
                <a:sym typeface="Calibri"/>
              </a:rPr>
              <a:t>Coğrafi olarak dağıtılmış hizmet birimlerinde çalışan makineler arasında veri akışının</a:t>
            </a:r>
            <a:endParaRPr sz="1600">
              <a:solidFill>
                <a:schemeClr val="dk1"/>
              </a:solidFill>
              <a:latin typeface="Calibri"/>
              <a:ea typeface="Calibri"/>
              <a:cs typeface="Calibri"/>
              <a:sym typeface="Calibri"/>
            </a:endParaRPr>
          </a:p>
          <a:p>
            <a:pPr indent="0" lvl="0" marL="270510" marR="0" rtl="0" algn="l">
              <a:lnSpc>
                <a:spcPct val="100000"/>
              </a:lnSpc>
              <a:spcBef>
                <a:spcPts val="0"/>
              </a:spcBef>
              <a:spcAft>
                <a:spcPts val="0"/>
              </a:spcAft>
              <a:buNone/>
            </a:pPr>
            <a:r>
              <a:rPr lang="en-US" sz="1600">
                <a:solidFill>
                  <a:schemeClr val="dk1"/>
                </a:solidFill>
                <a:latin typeface="Calibri"/>
                <a:ea typeface="Calibri"/>
                <a:cs typeface="Calibri"/>
                <a:sym typeface="Calibri"/>
              </a:rPr>
              <a:t>sağlanması işlemleri</a:t>
            </a:r>
            <a:endParaRPr sz="16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200">
              <a:solidFill>
                <a:schemeClr val="dk1"/>
              </a:solidFill>
              <a:latin typeface="Calibri"/>
              <a:ea typeface="Calibri"/>
              <a:cs typeface="Calibri"/>
              <a:sym typeface="Calibri"/>
            </a:endParaRPr>
          </a:p>
          <a:p>
            <a:pPr indent="-258444" lvl="0" marL="270510" marR="5080" rtl="0" algn="l">
              <a:lnSpc>
                <a:spcPct val="100000"/>
              </a:lnSpc>
              <a:spcBef>
                <a:spcPts val="0"/>
              </a:spcBef>
              <a:spcAft>
                <a:spcPts val="0"/>
              </a:spcAft>
              <a:buClr>
                <a:srgbClr val="1CACE3"/>
              </a:buClr>
              <a:buSzPts val="1250"/>
              <a:buFont typeface="Noto Sans Symbols"/>
              <a:buChar char="●"/>
            </a:pPr>
            <a:r>
              <a:rPr b="1" lang="en-US" sz="1600">
                <a:solidFill>
                  <a:srgbClr val="C4442A"/>
                </a:solidFill>
                <a:latin typeface="Calibri"/>
                <a:ea typeface="Calibri"/>
                <a:cs typeface="Calibri"/>
                <a:sym typeface="Calibri"/>
              </a:rPr>
              <a:t>Çevirim içi veri iletimi (real-time): </a:t>
            </a:r>
            <a:r>
              <a:rPr lang="en-US" sz="1600">
                <a:solidFill>
                  <a:srgbClr val="404040"/>
                </a:solidFill>
                <a:latin typeface="Calibri"/>
                <a:ea typeface="Calibri"/>
                <a:cs typeface="Calibri"/>
                <a:sym typeface="Calibri"/>
              </a:rPr>
              <a:t>Verinin bir birimden diğerine anında iletilmesi olarak  tanımlanır.</a:t>
            </a:r>
            <a:endParaRPr sz="1600">
              <a:solidFill>
                <a:schemeClr val="dk1"/>
              </a:solidFill>
              <a:latin typeface="Calibri"/>
              <a:ea typeface="Calibri"/>
              <a:cs typeface="Calibri"/>
              <a:sym typeface="Calibri"/>
            </a:endParaRPr>
          </a:p>
          <a:p>
            <a:pPr indent="-257809" lvl="1" marL="613410" marR="0" rtl="0" algn="l">
              <a:lnSpc>
                <a:spcPct val="100000"/>
              </a:lnSpc>
              <a:spcBef>
                <a:spcPts val="345"/>
              </a:spcBef>
              <a:spcAft>
                <a:spcPts val="0"/>
              </a:spcAft>
              <a:buClr>
                <a:srgbClr val="1CACE3"/>
              </a:buClr>
              <a:buSzPts val="1100"/>
              <a:buFont typeface="Noto Sans Symbols"/>
              <a:buChar char="●"/>
            </a:pPr>
            <a:r>
              <a:rPr b="0" i="0" lang="en-US" sz="1400" u="none" cap="none" strike="noStrike">
                <a:solidFill>
                  <a:srgbClr val="404040"/>
                </a:solidFill>
                <a:latin typeface="Calibri"/>
                <a:ea typeface="Calibri"/>
                <a:cs typeface="Calibri"/>
                <a:sym typeface="Calibri"/>
              </a:rPr>
              <a:t>Bu tür veri iletişimi, gerçek zamanlı sistemler için oldukça önemlidir.</a:t>
            </a:r>
            <a:endParaRPr b="0" i="0" sz="1400" u="none" cap="none" strike="noStrike">
              <a:solidFill>
                <a:schemeClr val="dk1"/>
              </a:solidFill>
              <a:latin typeface="Calibri"/>
              <a:ea typeface="Calibri"/>
              <a:cs typeface="Calibri"/>
              <a:sym typeface="Calibri"/>
            </a:endParaRPr>
          </a:p>
          <a:p>
            <a:pPr indent="-257809" lvl="1" marL="613410" marR="45720" rtl="0" algn="l">
              <a:lnSpc>
                <a:spcPct val="100000"/>
              </a:lnSpc>
              <a:spcBef>
                <a:spcPts val="335"/>
              </a:spcBef>
              <a:spcAft>
                <a:spcPts val="0"/>
              </a:spcAft>
              <a:buClr>
                <a:srgbClr val="1CACE3"/>
              </a:buClr>
              <a:buSzPts val="1100"/>
              <a:buFont typeface="Noto Sans Symbols"/>
              <a:buChar char="●"/>
            </a:pPr>
            <a:r>
              <a:rPr b="0" i="0" lang="en-US" sz="1400" u="none" cap="none" strike="noStrike">
                <a:solidFill>
                  <a:srgbClr val="404040"/>
                </a:solidFill>
                <a:latin typeface="Calibri"/>
                <a:ea typeface="Calibri"/>
                <a:cs typeface="Calibri"/>
                <a:sym typeface="Calibri"/>
              </a:rPr>
              <a:t>Bilgi sistemi uygulamalarında, - zamansal kritiklik, gerçek zamanlı uygulamalara oranla daha az  olduğu için - bu tür iletişim çok yaygın değildir.</a:t>
            </a:r>
            <a:endParaRPr b="0" i="0" sz="14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1CACE3"/>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258444" lvl="0" marL="270510" marR="0" rtl="0" algn="l">
              <a:lnSpc>
                <a:spcPct val="100000"/>
              </a:lnSpc>
              <a:spcBef>
                <a:spcPts val="975"/>
              </a:spcBef>
              <a:spcAft>
                <a:spcPts val="0"/>
              </a:spcAft>
              <a:buClr>
                <a:srgbClr val="1CACE3"/>
              </a:buClr>
              <a:buSzPts val="1250"/>
              <a:buFont typeface="Noto Sans Symbols"/>
              <a:buChar char="●"/>
            </a:pPr>
            <a:r>
              <a:rPr b="1" lang="en-US" sz="1600">
                <a:solidFill>
                  <a:srgbClr val="C4442A"/>
                </a:solidFill>
                <a:latin typeface="Calibri"/>
                <a:ea typeface="Calibri"/>
                <a:cs typeface="Calibri"/>
                <a:sym typeface="Calibri"/>
              </a:rPr>
              <a:t>Çevirim dışı veri iletimi (disketler, teypler): </a:t>
            </a:r>
            <a:r>
              <a:rPr lang="en-US" sz="1600">
                <a:solidFill>
                  <a:srgbClr val="404040"/>
                </a:solidFill>
                <a:latin typeface="Calibri"/>
                <a:ea typeface="Calibri"/>
                <a:cs typeface="Calibri"/>
                <a:sym typeface="Calibri"/>
              </a:rPr>
              <a:t>Bilgilerin iletişim hatları kanalıyla değil,</a:t>
            </a:r>
            <a:endParaRPr sz="1600">
              <a:solidFill>
                <a:schemeClr val="dk1"/>
              </a:solidFill>
              <a:latin typeface="Calibri"/>
              <a:ea typeface="Calibri"/>
              <a:cs typeface="Calibri"/>
              <a:sym typeface="Calibri"/>
            </a:endParaRPr>
          </a:p>
          <a:p>
            <a:pPr indent="0" lvl="0" marL="270510" marR="0" rtl="0" algn="l">
              <a:lnSpc>
                <a:spcPct val="100000"/>
              </a:lnSpc>
              <a:spcBef>
                <a:spcPts val="0"/>
              </a:spcBef>
              <a:spcAft>
                <a:spcPts val="0"/>
              </a:spcAft>
              <a:buNone/>
            </a:pPr>
            <a:r>
              <a:rPr lang="en-US" sz="1600">
                <a:solidFill>
                  <a:srgbClr val="404040"/>
                </a:solidFill>
                <a:latin typeface="Calibri"/>
                <a:ea typeface="Calibri"/>
                <a:cs typeface="Calibri"/>
                <a:sym typeface="Calibri"/>
              </a:rPr>
              <a:t>çevrim dışı ortamlar (teyp, disket, cd vb.) aracılığı ile iletilmesi çevrim dışı iletişim olarak</a:t>
            </a:r>
            <a:endParaRPr sz="1600">
              <a:solidFill>
                <a:schemeClr val="dk1"/>
              </a:solidFill>
              <a:latin typeface="Calibri"/>
              <a:ea typeface="Calibri"/>
              <a:cs typeface="Calibri"/>
              <a:sym typeface="Calibri"/>
            </a:endParaRPr>
          </a:p>
          <a:p>
            <a:pPr indent="0" lvl="0" marL="270510" marR="0" rtl="0" algn="l">
              <a:lnSpc>
                <a:spcPct val="100000"/>
              </a:lnSpc>
              <a:spcBef>
                <a:spcPts val="0"/>
              </a:spcBef>
              <a:spcAft>
                <a:spcPts val="0"/>
              </a:spcAft>
              <a:buNone/>
            </a:pPr>
            <a:r>
              <a:rPr lang="en-US" sz="1600">
                <a:solidFill>
                  <a:srgbClr val="404040"/>
                </a:solidFill>
                <a:latin typeface="Calibri"/>
                <a:ea typeface="Calibri"/>
                <a:cs typeface="Calibri"/>
                <a:sym typeface="Calibri"/>
              </a:rPr>
              <a:t>tanımlanmaktadır.</a:t>
            </a:r>
            <a:endParaRPr sz="1600">
              <a:solidFill>
                <a:schemeClr val="dk1"/>
              </a:solidFill>
              <a:latin typeface="Calibri"/>
              <a:ea typeface="Calibri"/>
              <a:cs typeface="Calibri"/>
              <a:sym typeface="Calibri"/>
            </a:endParaRPr>
          </a:p>
          <a:p>
            <a:pPr indent="-257809" lvl="1" marL="613410" marR="0" rtl="0" algn="l">
              <a:lnSpc>
                <a:spcPct val="100000"/>
              </a:lnSpc>
              <a:spcBef>
                <a:spcPts val="345"/>
              </a:spcBef>
              <a:spcAft>
                <a:spcPts val="0"/>
              </a:spcAft>
              <a:buClr>
                <a:srgbClr val="1CACE3"/>
              </a:buClr>
              <a:buSzPts val="1100"/>
              <a:buFont typeface="Noto Sans Symbols"/>
              <a:buChar char="●"/>
            </a:pPr>
            <a:r>
              <a:rPr b="0" i="0" lang="en-US" sz="1400" u="none" cap="none" strike="noStrike">
                <a:solidFill>
                  <a:srgbClr val="404040"/>
                </a:solidFill>
                <a:latin typeface="Calibri"/>
                <a:ea typeface="Calibri"/>
                <a:cs typeface="Calibri"/>
                <a:sym typeface="Calibri"/>
              </a:rPr>
              <a:t>Kısacası, "kargo" olarak tanımlanan iletişimin, el ile yapılan türüdür.</a:t>
            </a:r>
            <a:endParaRPr b="0" i="0" sz="1400" u="none" cap="none" strike="noStrike">
              <a:solidFill>
                <a:schemeClr val="dk1"/>
              </a:solidFill>
              <a:latin typeface="Calibri"/>
              <a:ea typeface="Calibri"/>
              <a:cs typeface="Calibri"/>
              <a:sym typeface="Calibri"/>
            </a:endParaRPr>
          </a:p>
          <a:p>
            <a:pPr indent="-257809" lvl="1" marL="613410" marR="0" rtl="0" algn="l">
              <a:lnSpc>
                <a:spcPct val="100000"/>
              </a:lnSpc>
              <a:spcBef>
                <a:spcPts val="335"/>
              </a:spcBef>
              <a:spcAft>
                <a:spcPts val="0"/>
              </a:spcAft>
              <a:buClr>
                <a:srgbClr val="1CACE3"/>
              </a:buClr>
              <a:buSzPts val="1100"/>
              <a:buFont typeface="Noto Sans Symbols"/>
              <a:buChar char="●"/>
            </a:pPr>
            <a:r>
              <a:rPr b="0" i="0" lang="en-US" sz="1400" u="none" cap="none" strike="noStrike">
                <a:solidFill>
                  <a:srgbClr val="404040"/>
                </a:solidFill>
                <a:latin typeface="Calibri"/>
                <a:ea typeface="Calibri"/>
                <a:cs typeface="Calibri"/>
                <a:sym typeface="Calibri"/>
              </a:rPr>
              <a:t>Ağ iletişiminin sağlanamadığı durumlarda kullanılan bir yöntemdir.</a:t>
            </a:r>
            <a:endParaRPr b="0" i="0" sz="1400" u="none" cap="none" strike="noStrike">
              <a:solidFill>
                <a:schemeClr val="dk1"/>
              </a:solidFill>
              <a:latin typeface="Calibri"/>
              <a:ea typeface="Calibri"/>
              <a:cs typeface="Calibri"/>
              <a:sym typeface="Calibri"/>
            </a:endParaRPr>
          </a:p>
          <a:p>
            <a:pPr indent="-257809" lvl="1" marL="613410" marR="0" rtl="0" algn="l">
              <a:lnSpc>
                <a:spcPct val="100000"/>
              </a:lnSpc>
              <a:spcBef>
                <a:spcPts val="335"/>
              </a:spcBef>
              <a:spcAft>
                <a:spcPts val="0"/>
              </a:spcAft>
              <a:buClr>
                <a:srgbClr val="1CACE3"/>
              </a:buClr>
              <a:buSzPts val="1100"/>
              <a:buFont typeface="Noto Sans Symbols"/>
              <a:buChar char="●"/>
            </a:pPr>
            <a:r>
              <a:rPr b="0" i="0" lang="en-US" sz="1400" u="none" cap="none" strike="noStrike">
                <a:solidFill>
                  <a:srgbClr val="404040"/>
                </a:solidFill>
                <a:latin typeface="Calibri"/>
                <a:ea typeface="Calibri"/>
                <a:cs typeface="Calibri"/>
                <a:sym typeface="Calibri"/>
              </a:rPr>
              <a:t>Kullanımı giderek azalmaktadır.</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0"/>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Arşiv Alt Sistemi	</a:t>
            </a:r>
            <a:endParaRPr/>
          </a:p>
        </p:txBody>
      </p:sp>
      <p:sp>
        <p:nvSpPr>
          <p:cNvPr id="590" name="Google Shape;590;p40"/>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591" name="Google Shape;591;p40"/>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92" name="Google Shape;592;p40"/>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593" name="Google Shape;593;p40"/>
          <p:cNvSpPr txBox="1"/>
          <p:nvPr/>
        </p:nvSpPr>
        <p:spPr>
          <a:xfrm>
            <a:off x="810259" y="1865502"/>
            <a:ext cx="7433945" cy="3705860"/>
          </a:xfrm>
          <a:prstGeom prst="rect">
            <a:avLst/>
          </a:prstGeom>
          <a:noFill/>
          <a:ln>
            <a:noFill/>
          </a:ln>
        </p:spPr>
        <p:txBody>
          <a:bodyPr anchorCtr="0" anchor="t" bIns="0" lIns="0" spcFirstLastPara="1" rIns="0" wrap="square" tIns="13325">
            <a:spAutoFit/>
          </a:bodyPr>
          <a:lstStyle/>
          <a:p>
            <a:pPr indent="-258444" lvl="0" marL="270510" marR="0" rtl="0" algn="l">
              <a:lnSpc>
                <a:spcPct val="100000"/>
              </a:lnSpc>
              <a:spcBef>
                <a:spcPts val="0"/>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Belirli bir süre sonrasında sık olarak kullanılmayacak olan bilgilerin ayrılması ve</a:t>
            </a:r>
            <a:endParaRPr sz="1700">
              <a:solidFill>
                <a:schemeClr val="dk1"/>
              </a:solidFill>
              <a:latin typeface="Calibri"/>
              <a:ea typeface="Calibri"/>
              <a:cs typeface="Calibri"/>
              <a:sym typeface="Calibri"/>
            </a:endParaRPr>
          </a:p>
          <a:p>
            <a:pPr indent="0" lvl="0" marL="270510" marR="0" rtl="0" algn="l">
              <a:lnSpc>
                <a:spcPct val="100000"/>
              </a:lnSpc>
              <a:spcBef>
                <a:spcPts val="0"/>
              </a:spcBef>
              <a:spcAft>
                <a:spcPts val="0"/>
              </a:spcAft>
              <a:buNone/>
            </a:pPr>
            <a:r>
              <a:rPr lang="en-US" sz="1700">
                <a:solidFill>
                  <a:schemeClr val="dk1"/>
                </a:solidFill>
                <a:latin typeface="Calibri"/>
                <a:ea typeface="Calibri"/>
                <a:cs typeface="Calibri"/>
                <a:sym typeface="Calibri"/>
              </a:rPr>
              <a:t>gerektiğinde bu bilgilere erişimi sağlayan alt sistemlerdir.</a:t>
            </a:r>
            <a:endParaRPr sz="17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2300">
              <a:solidFill>
                <a:schemeClr val="dk1"/>
              </a:solidFill>
              <a:latin typeface="Calibri"/>
              <a:ea typeface="Calibri"/>
              <a:cs typeface="Calibri"/>
              <a:sym typeface="Calibri"/>
            </a:endParaRPr>
          </a:p>
          <a:p>
            <a:pPr indent="-258444" lvl="0" marL="270510" marR="5080" rtl="0" algn="l">
              <a:lnSpc>
                <a:spcPct val="100000"/>
              </a:lnSpc>
              <a:spcBef>
                <a:spcPts val="5"/>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Örneğin, insan kaynakları yönetimi bilgi sisteminde, emekli olan bir kişiye ilişkin  bilgilerin, çevrim-içi olarak tutulan veri tabanından alınarak, çevrim dışı bir ortama  alınması ve aradan örneğin beş yıl geçtikten sonra, pasaport işlemleri için gerek  duyulabilecek kişi bilgilerine erişilmesini sağlayan işlemler arşiv alt sistemleri  tarafından gerçekleştirilmektedir.</a:t>
            </a:r>
            <a:endParaRPr sz="17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Clr>
                <a:srgbClr val="1CACE3"/>
              </a:buClr>
              <a:buSzPts val="2300"/>
              <a:buFont typeface="Noto Sans Symbols"/>
              <a:buNone/>
            </a:pPr>
            <a:r>
              <a:t/>
            </a:r>
            <a:endParaRPr sz="2300">
              <a:solidFill>
                <a:schemeClr val="dk1"/>
              </a:solidFill>
              <a:latin typeface="Calibri"/>
              <a:ea typeface="Calibri"/>
              <a:cs typeface="Calibri"/>
              <a:sym typeface="Calibri"/>
            </a:endParaRPr>
          </a:p>
          <a:p>
            <a:pPr indent="-258444" lvl="0" marL="270510" marR="0" rtl="0" algn="l">
              <a:lnSpc>
                <a:spcPct val="100000"/>
              </a:lnSpc>
              <a:spcBef>
                <a:spcPts val="0"/>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İşlem türü olarak ortak bir çok özellik içeren arşiv alt sistemleri, uygulama bazında</a:t>
            </a:r>
            <a:endParaRPr sz="1700">
              <a:solidFill>
                <a:schemeClr val="dk1"/>
              </a:solidFill>
              <a:latin typeface="Calibri"/>
              <a:ea typeface="Calibri"/>
              <a:cs typeface="Calibri"/>
              <a:sym typeface="Calibri"/>
            </a:endParaRPr>
          </a:p>
          <a:p>
            <a:pPr indent="0" lvl="0" marL="270510" marR="0" rtl="0" algn="l">
              <a:lnSpc>
                <a:spcPct val="100000"/>
              </a:lnSpc>
              <a:spcBef>
                <a:spcPts val="0"/>
              </a:spcBef>
              <a:spcAft>
                <a:spcPts val="0"/>
              </a:spcAft>
              <a:buNone/>
            </a:pPr>
            <a:r>
              <a:rPr lang="en-US" sz="1700">
                <a:solidFill>
                  <a:schemeClr val="dk1"/>
                </a:solidFill>
                <a:latin typeface="Calibri"/>
                <a:ea typeface="Calibri"/>
                <a:cs typeface="Calibri"/>
                <a:sym typeface="Calibri"/>
              </a:rPr>
              <a:t>az da olsa farklılaşabilmektedir.</a:t>
            </a:r>
            <a:endParaRPr sz="17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258444" lvl="0" marL="270510" marR="0" rtl="0" algn="l">
              <a:lnSpc>
                <a:spcPct val="100000"/>
              </a:lnSpc>
              <a:spcBef>
                <a:spcPts val="0"/>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Aktif veri tabanı.</a:t>
            </a:r>
            <a:endParaRPr sz="17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1"/>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Dönüştürme Alt Sistemi	</a:t>
            </a:r>
            <a:endParaRPr/>
          </a:p>
        </p:txBody>
      </p:sp>
      <p:sp>
        <p:nvSpPr>
          <p:cNvPr id="599" name="Google Shape;599;p41"/>
          <p:cNvSpPr txBox="1"/>
          <p:nvPr/>
        </p:nvSpPr>
        <p:spPr>
          <a:xfrm>
            <a:off x="810259" y="1871294"/>
            <a:ext cx="7466965" cy="1978025"/>
          </a:xfrm>
          <a:prstGeom prst="rect">
            <a:avLst/>
          </a:prstGeom>
          <a:noFill/>
          <a:ln>
            <a:noFill/>
          </a:ln>
        </p:spPr>
        <p:txBody>
          <a:bodyPr anchorCtr="0" anchor="t" bIns="0" lIns="0" spcFirstLastPara="1" rIns="0" wrap="square" tIns="13325">
            <a:spAutoFit/>
          </a:bodyPr>
          <a:lstStyle/>
          <a:p>
            <a:pPr indent="-258444" lvl="0" marL="270510" marR="439419" rtl="0" algn="just">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Geliştirilen bilgi sisteminin uygulamaya alınmadan önce veri  dönüştürme (mevcut sistemdeki verilerin yeni bilgi sistemine  aktarılması) işlemlerine ihtiyaç vardır.</a:t>
            </a:r>
            <a:endParaRPr sz="2000">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1CACE3"/>
              </a:buClr>
              <a:buSzPts val="2900"/>
              <a:buFont typeface="Noto Sans Symbols"/>
              <a:buNone/>
            </a:pPr>
            <a:r>
              <a:t/>
            </a:r>
            <a:endParaRPr sz="290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Mevcut uygulamalardaki bilgisayar ortamında saklanan bilgilerin</a:t>
            </a:r>
            <a:endParaRPr sz="2000">
              <a:solidFill>
                <a:schemeClr val="dk1"/>
              </a:solidFill>
              <a:latin typeface="Arial"/>
              <a:ea typeface="Arial"/>
              <a:cs typeface="Arial"/>
              <a:sym typeface="Arial"/>
            </a:endParaRPr>
          </a:p>
          <a:p>
            <a:pPr indent="0" lvl="0" marL="270510" marR="0" rtl="0" algn="l">
              <a:lnSpc>
                <a:spcPct val="100000"/>
              </a:lnSpc>
              <a:spcBef>
                <a:spcPts val="5"/>
              </a:spcBef>
              <a:spcAft>
                <a:spcPts val="0"/>
              </a:spcAft>
              <a:buNone/>
            </a:pPr>
            <a:r>
              <a:rPr lang="en-US" sz="2000">
                <a:solidFill>
                  <a:schemeClr val="dk1"/>
                </a:solidFill>
                <a:latin typeface="Arial"/>
                <a:ea typeface="Arial"/>
                <a:cs typeface="Arial"/>
                <a:sym typeface="Arial"/>
              </a:rPr>
              <a:t>ortam çeşitliliği, dönüştürme işlemlerini zorlaştırır.</a:t>
            </a:r>
            <a:endParaRPr sz="2000">
              <a:solidFill>
                <a:schemeClr val="dk1"/>
              </a:solidFill>
              <a:latin typeface="Arial"/>
              <a:ea typeface="Arial"/>
              <a:cs typeface="Arial"/>
              <a:sym typeface="Arial"/>
            </a:endParaRPr>
          </a:p>
        </p:txBody>
      </p:sp>
      <p:pic>
        <p:nvPicPr>
          <p:cNvPr id="600" name="Google Shape;600;p41"/>
          <p:cNvPicPr preferRelativeResize="0"/>
          <p:nvPr/>
        </p:nvPicPr>
        <p:blipFill rotWithShape="1">
          <a:blip r:embed="rId3">
            <a:alphaModFix/>
          </a:blip>
          <a:srcRect b="0" l="0" r="0" t="0"/>
          <a:stretch/>
        </p:blipFill>
        <p:spPr>
          <a:xfrm>
            <a:off x="3589020" y="4162044"/>
            <a:ext cx="2209800" cy="1676400"/>
          </a:xfrm>
          <a:prstGeom prst="rect">
            <a:avLst/>
          </a:prstGeom>
          <a:noFill/>
          <a:ln>
            <a:noFill/>
          </a:ln>
        </p:spPr>
      </p:pic>
      <p:sp>
        <p:nvSpPr>
          <p:cNvPr id="601" name="Google Shape;601;p41"/>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02" name="Google Shape;602;p41"/>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03" name="Google Shape;603;p41"/>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2"/>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Kullanıcı Arayüz Tasarımı	</a:t>
            </a:r>
            <a:endParaRPr/>
          </a:p>
        </p:txBody>
      </p:sp>
      <p:sp>
        <p:nvSpPr>
          <p:cNvPr id="609" name="Google Shape;609;p42"/>
          <p:cNvSpPr txBox="1"/>
          <p:nvPr/>
        </p:nvSpPr>
        <p:spPr>
          <a:xfrm>
            <a:off x="2465958" y="3962527"/>
            <a:ext cx="4685030" cy="1946275"/>
          </a:xfrm>
          <a:prstGeom prst="rect">
            <a:avLst/>
          </a:prstGeom>
          <a:noFill/>
          <a:ln>
            <a:noFill/>
          </a:ln>
        </p:spPr>
        <p:txBody>
          <a:bodyPr anchorCtr="0" anchor="t" bIns="0" lIns="0" spcFirstLastPara="1" rIns="0" wrap="square" tIns="12700">
            <a:spAutoFit/>
          </a:bodyPr>
          <a:lstStyle/>
          <a:p>
            <a:pPr indent="-257809" lvl="0" marL="269875"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Calibri"/>
                <a:ea typeface="Calibri"/>
                <a:cs typeface="Calibri"/>
                <a:sym typeface="Calibri"/>
              </a:rPr>
              <a:t>Kullanıcı ile ilişkisi olmayan arayüzler</a:t>
            </a:r>
            <a:endParaRPr sz="1800">
              <a:solidFill>
                <a:schemeClr val="dk1"/>
              </a:solidFill>
              <a:latin typeface="Calibri"/>
              <a:ea typeface="Calibri"/>
              <a:cs typeface="Calibri"/>
              <a:sym typeface="Calibri"/>
            </a:endParaRPr>
          </a:p>
          <a:p>
            <a:pPr indent="-215265" lvl="1" marL="570230" marR="0" rtl="0" algn="l">
              <a:lnSpc>
                <a:spcPct val="100000"/>
              </a:lnSpc>
              <a:spcBef>
                <a:spcPts val="0"/>
              </a:spcBef>
              <a:spcAft>
                <a:spcPts val="0"/>
              </a:spcAft>
              <a:buClr>
                <a:srgbClr val="9999FF"/>
              </a:buClr>
              <a:buSzPts val="1250"/>
              <a:buFont typeface="Noto Sans Symbols"/>
              <a:buChar char="●"/>
            </a:pPr>
            <a:r>
              <a:rPr b="0" i="0" lang="en-US" sz="1800" u="none" cap="none" strike="noStrike">
                <a:solidFill>
                  <a:schemeClr val="dk1"/>
                </a:solidFill>
                <a:latin typeface="Calibri"/>
                <a:ea typeface="Calibri"/>
                <a:cs typeface="Calibri"/>
                <a:sym typeface="Calibri"/>
              </a:rPr>
              <a:t>Modüller arası arayüz</a:t>
            </a:r>
            <a:endParaRPr b="0" i="0" sz="1800" u="none" cap="none" strike="noStrike">
              <a:solidFill>
                <a:schemeClr val="dk1"/>
              </a:solidFill>
              <a:latin typeface="Calibri"/>
              <a:ea typeface="Calibri"/>
              <a:cs typeface="Calibri"/>
              <a:sym typeface="Calibri"/>
            </a:endParaRPr>
          </a:p>
          <a:p>
            <a:pPr indent="-215265" lvl="1" marL="570230" marR="0" rtl="0" algn="l">
              <a:lnSpc>
                <a:spcPct val="100000"/>
              </a:lnSpc>
              <a:spcBef>
                <a:spcPts val="0"/>
              </a:spcBef>
              <a:spcAft>
                <a:spcPts val="0"/>
              </a:spcAft>
              <a:buClr>
                <a:srgbClr val="9999FF"/>
              </a:buClr>
              <a:buSzPts val="1250"/>
              <a:buFont typeface="Noto Sans Symbols"/>
              <a:buChar char="●"/>
            </a:pPr>
            <a:r>
              <a:rPr b="0" i="0" lang="en-US" sz="1800" u="none" cap="none" strike="noStrike">
                <a:solidFill>
                  <a:schemeClr val="dk1"/>
                </a:solidFill>
                <a:latin typeface="Calibri"/>
                <a:ea typeface="Calibri"/>
                <a:cs typeface="Calibri"/>
                <a:sym typeface="Calibri"/>
              </a:rPr>
              <a:t>Sistem ile dış nesneler arası arayüz</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20"/>
              </a:spcBef>
              <a:spcAft>
                <a:spcPts val="0"/>
              </a:spcAft>
              <a:buClr>
                <a:srgbClr val="9999FF"/>
              </a:buClr>
              <a:buSzPts val="1750"/>
              <a:buFont typeface="Noto Sans Symbols"/>
              <a:buNone/>
            </a:pPr>
            <a:r>
              <a:t/>
            </a:r>
            <a:endParaRPr b="0" i="0" sz="1750" u="none" cap="none" strike="noStrike">
              <a:solidFill>
                <a:schemeClr val="dk1"/>
              </a:solidFill>
              <a:latin typeface="Calibri"/>
              <a:ea typeface="Calibri"/>
              <a:cs typeface="Calibri"/>
              <a:sym typeface="Calibri"/>
            </a:endParaRPr>
          </a:p>
          <a:p>
            <a:pPr indent="-257809" lvl="0" marL="269875"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Calibri"/>
                <a:ea typeface="Calibri"/>
                <a:cs typeface="Calibri"/>
                <a:sym typeface="Calibri"/>
              </a:rPr>
              <a:t>Kullanıcı arayüzleri</a:t>
            </a:r>
            <a:endParaRPr sz="1800">
              <a:solidFill>
                <a:schemeClr val="dk1"/>
              </a:solidFill>
              <a:latin typeface="Calibri"/>
              <a:ea typeface="Calibri"/>
              <a:cs typeface="Calibri"/>
              <a:sym typeface="Calibri"/>
            </a:endParaRPr>
          </a:p>
          <a:p>
            <a:pPr indent="-215265" lvl="1" marL="570230" marR="0" rtl="0" algn="l">
              <a:lnSpc>
                <a:spcPct val="100000"/>
              </a:lnSpc>
              <a:spcBef>
                <a:spcPts val="5"/>
              </a:spcBef>
              <a:spcAft>
                <a:spcPts val="0"/>
              </a:spcAft>
              <a:buClr>
                <a:srgbClr val="9999FF"/>
              </a:buClr>
              <a:buSzPts val="1250"/>
              <a:buFont typeface="Noto Sans Symbols"/>
              <a:buChar char="●"/>
            </a:pPr>
            <a:r>
              <a:rPr b="0" i="0" lang="en-US" sz="1800" u="none" cap="none" strike="noStrike">
                <a:solidFill>
                  <a:schemeClr val="dk1"/>
                </a:solidFill>
                <a:latin typeface="Calibri"/>
                <a:ea typeface="Calibri"/>
                <a:cs typeface="Calibri"/>
                <a:sym typeface="Calibri"/>
              </a:rPr>
              <a:t>Kullanım kolaylığı ve öğrenim zamanı esastır.</a:t>
            </a:r>
            <a:endParaRPr b="0" i="0" sz="1800" u="none" cap="none" strike="noStrike">
              <a:solidFill>
                <a:schemeClr val="dk1"/>
              </a:solidFill>
              <a:latin typeface="Calibri"/>
              <a:ea typeface="Calibri"/>
              <a:cs typeface="Calibri"/>
              <a:sym typeface="Calibri"/>
            </a:endParaRPr>
          </a:p>
          <a:p>
            <a:pPr indent="-215265" lvl="1" marL="570230" marR="0" rtl="0" algn="l">
              <a:lnSpc>
                <a:spcPct val="100000"/>
              </a:lnSpc>
              <a:spcBef>
                <a:spcPts val="0"/>
              </a:spcBef>
              <a:spcAft>
                <a:spcPts val="0"/>
              </a:spcAft>
              <a:buClr>
                <a:srgbClr val="9999FF"/>
              </a:buClr>
              <a:buSzPts val="1250"/>
              <a:buFont typeface="Noto Sans Symbols"/>
              <a:buChar char="●"/>
            </a:pPr>
            <a:r>
              <a:rPr b="0" i="0" lang="en-US" sz="1800" u="none" cap="none" strike="noStrike">
                <a:solidFill>
                  <a:schemeClr val="dk1"/>
                </a:solidFill>
                <a:latin typeface="Calibri"/>
                <a:ea typeface="Calibri"/>
                <a:cs typeface="Calibri"/>
                <a:sym typeface="Calibri"/>
              </a:rPr>
              <a:t>Program = arayüz yaklaşımı vardır.</a:t>
            </a:r>
            <a:endParaRPr b="0" i="0" sz="1800" u="none" cap="none" strike="noStrike">
              <a:solidFill>
                <a:schemeClr val="dk1"/>
              </a:solidFill>
              <a:latin typeface="Calibri"/>
              <a:ea typeface="Calibri"/>
              <a:cs typeface="Calibri"/>
              <a:sym typeface="Calibri"/>
            </a:endParaRPr>
          </a:p>
        </p:txBody>
      </p:sp>
      <p:pic>
        <p:nvPicPr>
          <p:cNvPr id="610" name="Google Shape;610;p42"/>
          <p:cNvPicPr preferRelativeResize="0"/>
          <p:nvPr/>
        </p:nvPicPr>
        <p:blipFill rotWithShape="1">
          <a:blip r:embed="rId3">
            <a:alphaModFix/>
          </a:blip>
          <a:srcRect b="0" l="0" r="0" t="0"/>
          <a:stretch/>
        </p:blipFill>
        <p:spPr>
          <a:xfrm>
            <a:off x="2111967" y="1998507"/>
            <a:ext cx="4473140" cy="1759568"/>
          </a:xfrm>
          <a:prstGeom prst="rect">
            <a:avLst/>
          </a:prstGeom>
          <a:noFill/>
          <a:ln>
            <a:noFill/>
          </a:ln>
        </p:spPr>
      </p:pic>
      <p:sp>
        <p:nvSpPr>
          <p:cNvPr id="611" name="Google Shape;611;p42"/>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12" name="Google Shape;612;p42"/>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13" name="Google Shape;613;p42"/>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3"/>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Genel Prensipler	</a:t>
            </a:r>
            <a:endParaRPr/>
          </a:p>
        </p:txBody>
      </p:sp>
      <p:sp>
        <p:nvSpPr>
          <p:cNvPr id="619" name="Google Shape;619;p43"/>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20" name="Google Shape;620;p43"/>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21" name="Google Shape;621;p43"/>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22" name="Google Shape;622;p43"/>
          <p:cNvSpPr txBox="1"/>
          <p:nvPr/>
        </p:nvSpPr>
        <p:spPr>
          <a:xfrm>
            <a:off x="810259" y="1839595"/>
            <a:ext cx="7405370" cy="3861435"/>
          </a:xfrm>
          <a:prstGeom prst="rect">
            <a:avLst/>
          </a:prstGeom>
          <a:noFill/>
          <a:ln>
            <a:noFill/>
          </a:ln>
        </p:spPr>
        <p:txBody>
          <a:bodyPr anchorCtr="0" anchor="t" bIns="0" lIns="0" spcFirstLastPara="1" rIns="0" wrap="square" tIns="13325">
            <a:spAutoFit/>
          </a:bodyPr>
          <a:lstStyle/>
          <a:p>
            <a:pPr indent="-258444" lvl="0" marL="270510" marR="0" rtl="0" algn="l">
              <a:lnSpc>
                <a:spcPct val="114058"/>
              </a:lnSpc>
              <a:spcBef>
                <a:spcPts val="0"/>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Komut seçimi, veri giriş formlarının şekli gibi bir çok konuda tutarlı bir yapı</a:t>
            </a:r>
            <a:endParaRPr sz="1700">
              <a:solidFill>
                <a:schemeClr val="dk1"/>
              </a:solidFill>
              <a:latin typeface="Calibri"/>
              <a:ea typeface="Calibri"/>
              <a:cs typeface="Calibri"/>
              <a:sym typeface="Calibri"/>
            </a:endParaRPr>
          </a:p>
          <a:p>
            <a:pPr indent="0" lvl="0" marL="270510" marR="0" rtl="0" algn="l">
              <a:lnSpc>
                <a:spcPct val="114058"/>
              </a:lnSpc>
              <a:spcBef>
                <a:spcPts val="0"/>
              </a:spcBef>
              <a:spcAft>
                <a:spcPts val="0"/>
              </a:spcAft>
              <a:buNone/>
            </a:pPr>
            <a:r>
              <a:rPr lang="en-US" sz="1700">
                <a:solidFill>
                  <a:schemeClr val="dk1"/>
                </a:solidFill>
                <a:latin typeface="Calibri"/>
                <a:ea typeface="Calibri"/>
                <a:cs typeface="Calibri"/>
                <a:sym typeface="Calibri"/>
              </a:rPr>
              <a:t>izlenmedir.</a:t>
            </a:r>
            <a:endParaRPr sz="1700">
              <a:solidFill>
                <a:schemeClr val="dk1"/>
              </a:solidFill>
              <a:latin typeface="Calibri"/>
              <a:ea typeface="Calibri"/>
              <a:cs typeface="Calibri"/>
              <a:sym typeface="Calibri"/>
            </a:endParaRPr>
          </a:p>
          <a:p>
            <a:pPr indent="-258444" lvl="0" marL="270510" marR="0" rtl="0" algn="l">
              <a:lnSpc>
                <a:spcPct val="100000"/>
              </a:lnSpc>
              <a:spcBef>
                <a:spcPts val="1019"/>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Önemli silmelerde teyit alınmalıdır.</a:t>
            </a:r>
            <a:endParaRPr sz="1700">
              <a:solidFill>
                <a:schemeClr val="dk1"/>
              </a:solidFill>
              <a:latin typeface="Calibri"/>
              <a:ea typeface="Calibri"/>
              <a:cs typeface="Calibri"/>
              <a:sym typeface="Calibri"/>
            </a:endParaRPr>
          </a:p>
          <a:p>
            <a:pPr indent="-258444" lvl="0" marL="270510" marR="0" rtl="0" algn="l">
              <a:lnSpc>
                <a:spcPct val="100000"/>
              </a:lnSpc>
              <a:spcBef>
                <a:spcPts val="1019"/>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Yapılan çoğu işlem kolayca geri alınabilmelidir</a:t>
            </a:r>
            <a:endParaRPr sz="1700">
              <a:solidFill>
                <a:schemeClr val="dk1"/>
              </a:solidFill>
              <a:latin typeface="Calibri"/>
              <a:ea typeface="Calibri"/>
              <a:cs typeface="Calibri"/>
              <a:sym typeface="Calibri"/>
            </a:endParaRPr>
          </a:p>
          <a:p>
            <a:pPr indent="-258444" lvl="0" marL="270510" marR="0" rtl="0" algn="l">
              <a:lnSpc>
                <a:spcPct val="100000"/>
              </a:lnSpc>
              <a:spcBef>
                <a:spcPts val="1019"/>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İşlemler arasında ezbere tutacak bilgi miktarı azaltılmalıdır.</a:t>
            </a:r>
            <a:endParaRPr sz="1700">
              <a:solidFill>
                <a:schemeClr val="dk1"/>
              </a:solidFill>
              <a:latin typeface="Calibri"/>
              <a:ea typeface="Calibri"/>
              <a:cs typeface="Calibri"/>
              <a:sym typeface="Calibri"/>
            </a:endParaRPr>
          </a:p>
          <a:p>
            <a:pPr indent="-258444" lvl="0" marL="270510" marR="0" rtl="0" algn="l">
              <a:lnSpc>
                <a:spcPct val="100000"/>
              </a:lnSpc>
              <a:spcBef>
                <a:spcPts val="1019"/>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Kullanıcı hareketleri, düşünme ve algılamasında verimlilik sağlanmalıdır.</a:t>
            </a:r>
            <a:endParaRPr sz="1700">
              <a:solidFill>
                <a:schemeClr val="dk1"/>
              </a:solidFill>
              <a:latin typeface="Calibri"/>
              <a:ea typeface="Calibri"/>
              <a:cs typeface="Calibri"/>
              <a:sym typeface="Calibri"/>
            </a:endParaRPr>
          </a:p>
          <a:p>
            <a:pPr indent="-258444" lvl="0" marL="270510" marR="5080" rtl="0" algn="l">
              <a:lnSpc>
                <a:spcPct val="108176"/>
              </a:lnSpc>
              <a:spcBef>
                <a:spcPts val="1250"/>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Hataların affedilmesi, yanlış giriş olduğunda program korunmalı ve düzeltme şansı  verilmelidir.</a:t>
            </a:r>
            <a:endParaRPr sz="1700">
              <a:solidFill>
                <a:schemeClr val="dk1"/>
              </a:solidFill>
              <a:latin typeface="Calibri"/>
              <a:ea typeface="Calibri"/>
              <a:cs typeface="Calibri"/>
              <a:sym typeface="Calibri"/>
            </a:endParaRPr>
          </a:p>
          <a:p>
            <a:pPr indent="-258444" lvl="0" marL="270510" marR="0" rtl="0" algn="l">
              <a:lnSpc>
                <a:spcPct val="100000"/>
              </a:lnSpc>
              <a:spcBef>
                <a:spcPts val="990"/>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İşlemleri sınıflandırıp ekran geometrisi buna uygun olarak kullanılmalıdır.</a:t>
            </a:r>
            <a:endParaRPr sz="1700">
              <a:solidFill>
                <a:schemeClr val="dk1"/>
              </a:solidFill>
              <a:latin typeface="Calibri"/>
              <a:ea typeface="Calibri"/>
              <a:cs typeface="Calibri"/>
              <a:sym typeface="Calibri"/>
            </a:endParaRPr>
          </a:p>
          <a:p>
            <a:pPr indent="-258444" lvl="0" marL="270510" marR="0" rtl="0" algn="l">
              <a:lnSpc>
                <a:spcPct val="100000"/>
              </a:lnSpc>
              <a:spcBef>
                <a:spcPts val="1019"/>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Komut isimleri kısa ve basit olmalıdır.</a:t>
            </a:r>
            <a:endParaRPr sz="1700">
              <a:solidFill>
                <a:schemeClr val="dk1"/>
              </a:solidFill>
              <a:latin typeface="Calibri"/>
              <a:ea typeface="Calibri"/>
              <a:cs typeface="Calibri"/>
              <a:sym typeface="Calibri"/>
            </a:endParaRPr>
          </a:p>
          <a:p>
            <a:pPr indent="-258444" lvl="0" marL="270510" marR="0" rtl="0" algn="l">
              <a:lnSpc>
                <a:spcPct val="100000"/>
              </a:lnSpc>
              <a:spcBef>
                <a:spcPts val="1019"/>
              </a:spcBef>
              <a:spcAft>
                <a:spcPts val="0"/>
              </a:spcAft>
              <a:buClr>
                <a:srgbClr val="1CACE3"/>
              </a:buClr>
              <a:buSzPts val="1350"/>
              <a:buFont typeface="Noto Sans Symbols"/>
              <a:buChar char="●"/>
            </a:pPr>
            <a:r>
              <a:rPr lang="en-US" sz="1700">
                <a:solidFill>
                  <a:schemeClr val="dk1"/>
                </a:solidFill>
                <a:latin typeface="Calibri"/>
                <a:ea typeface="Calibri"/>
                <a:cs typeface="Calibri"/>
                <a:sym typeface="Calibri"/>
              </a:rPr>
              <a:t>Menülerin ve diğer etkileşimli araçların standart yapıda tasarlanmalıdır.</a:t>
            </a:r>
            <a:endParaRPr sz="17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4"/>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Bilgi Gösterimi	</a:t>
            </a:r>
            <a:endParaRPr/>
          </a:p>
        </p:txBody>
      </p:sp>
      <p:sp>
        <p:nvSpPr>
          <p:cNvPr id="628" name="Google Shape;628;p44"/>
          <p:cNvSpPr txBox="1"/>
          <p:nvPr/>
        </p:nvSpPr>
        <p:spPr>
          <a:xfrm>
            <a:off x="852932" y="1850009"/>
            <a:ext cx="7338695" cy="2577465"/>
          </a:xfrm>
          <a:prstGeom prst="rect">
            <a:avLst/>
          </a:prstGeom>
          <a:noFill/>
          <a:ln>
            <a:noFill/>
          </a:ln>
        </p:spPr>
        <p:txBody>
          <a:bodyPr anchorCtr="0" anchor="t" bIns="0" lIns="0" spcFirstLastPara="1" rIns="0" wrap="square" tIns="163825">
            <a:spAutoFit/>
          </a:bodyPr>
          <a:lstStyle/>
          <a:p>
            <a:pPr indent="-257809" lvl="0" marL="269875"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Yalnızca içinde bulunulan konu çerçevesi ile ilgili bilgi gösterilmeli</a:t>
            </a:r>
            <a:endParaRPr sz="1800">
              <a:solidFill>
                <a:schemeClr val="dk1"/>
              </a:solidFill>
              <a:latin typeface="Arial"/>
              <a:ea typeface="Arial"/>
              <a:cs typeface="Arial"/>
              <a:sym typeface="Arial"/>
            </a:endParaRPr>
          </a:p>
          <a:p>
            <a:pPr indent="-257809" lvl="0" marL="269875" marR="0" rtl="0" algn="l">
              <a:lnSpc>
                <a:spcPct val="100000"/>
              </a:lnSpc>
              <a:spcBef>
                <a:spcPts val="119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Veri çokluğu ile kullanıcı bunaltılmamalı, grafik ve resimler kullanılmalı</a:t>
            </a:r>
            <a:endParaRPr sz="1800">
              <a:solidFill>
                <a:schemeClr val="dk1"/>
              </a:solidFill>
              <a:latin typeface="Arial"/>
              <a:ea typeface="Arial"/>
              <a:cs typeface="Arial"/>
              <a:sym typeface="Arial"/>
            </a:endParaRPr>
          </a:p>
          <a:p>
            <a:pPr indent="-257809" lvl="0" marL="269875" marR="0" rtl="0" algn="l">
              <a:lnSpc>
                <a:spcPct val="100000"/>
              </a:lnSpc>
              <a:spcBef>
                <a:spcPts val="1185"/>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Tutarlı başlık, renkleme ve kısaltma kullanılmalı</a:t>
            </a:r>
            <a:endParaRPr sz="1800">
              <a:solidFill>
                <a:schemeClr val="dk1"/>
              </a:solidFill>
              <a:latin typeface="Arial"/>
              <a:ea typeface="Arial"/>
              <a:cs typeface="Arial"/>
              <a:sym typeface="Arial"/>
            </a:endParaRPr>
          </a:p>
          <a:p>
            <a:pPr indent="-257809" lvl="0" marL="269875" marR="0" rtl="0" algn="l">
              <a:lnSpc>
                <a:spcPct val="100000"/>
              </a:lnSpc>
              <a:spcBef>
                <a:spcPts val="119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Hata mesajları açıklayıcı ve anlaşılır olmalı</a:t>
            </a:r>
            <a:endParaRPr sz="1800">
              <a:solidFill>
                <a:schemeClr val="dk1"/>
              </a:solidFill>
              <a:latin typeface="Arial"/>
              <a:ea typeface="Arial"/>
              <a:cs typeface="Arial"/>
              <a:sym typeface="Arial"/>
            </a:endParaRPr>
          </a:p>
          <a:p>
            <a:pPr indent="-257809" lvl="0" marL="269875" marR="0" rtl="0" algn="l">
              <a:lnSpc>
                <a:spcPct val="100000"/>
              </a:lnSpc>
              <a:spcBef>
                <a:spcPts val="119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Değişik tür bilgiler kendi içinde sınıflandırılmalı</a:t>
            </a:r>
            <a:endParaRPr sz="1800">
              <a:solidFill>
                <a:schemeClr val="dk1"/>
              </a:solidFill>
              <a:latin typeface="Arial"/>
              <a:ea typeface="Arial"/>
              <a:cs typeface="Arial"/>
              <a:sym typeface="Arial"/>
            </a:endParaRPr>
          </a:p>
          <a:p>
            <a:pPr indent="-257809" lvl="0" marL="269875" marR="0" rtl="0" algn="l">
              <a:lnSpc>
                <a:spcPct val="100000"/>
              </a:lnSpc>
              <a:spcBef>
                <a:spcPts val="119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Rakamsal ifadelerde analog görüntü verilmeli (%89 değil)</a:t>
            </a:r>
            <a:endParaRPr sz="1800">
              <a:solidFill>
                <a:schemeClr val="dk1"/>
              </a:solidFill>
              <a:latin typeface="Arial"/>
              <a:ea typeface="Arial"/>
              <a:cs typeface="Arial"/>
              <a:sym typeface="Arial"/>
            </a:endParaRPr>
          </a:p>
        </p:txBody>
      </p:sp>
      <p:pic>
        <p:nvPicPr>
          <p:cNvPr id="629" name="Google Shape;629;p44"/>
          <p:cNvPicPr preferRelativeResize="0"/>
          <p:nvPr/>
        </p:nvPicPr>
        <p:blipFill rotWithShape="1">
          <a:blip r:embed="rId3">
            <a:alphaModFix/>
          </a:blip>
          <a:srcRect b="0" l="0" r="0" t="0"/>
          <a:stretch/>
        </p:blipFill>
        <p:spPr>
          <a:xfrm>
            <a:off x="6121908" y="2336292"/>
            <a:ext cx="2244851" cy="2246375"/>
          </a:xfrm>
          <a:prstGeom prst="rect">
            <a:avLst/>
          </a:prstGeom>
          <a:noFill/>
          <a:ln>
            <a:noFill/>
          </a:ln>
        </p:spPr>
      </p:pic>
      <p:sp>
        <p:nvSpPr>
          <p:cNvPr id="630" name="Google Shape;630;p44"/>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31" name="Google Shape;631;p44"/>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32" name="Google Shape;632;p44"/>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5"/>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Veri Girişi	</a:t>
            </a:r>
            <a:endParaRPr/>
          </a:p>
        </p:txBody>
      </p:sp>
      <p:sp>
        <p:nvSpPr>
          <p:cNvPr id="638" name="Google Shape;638;p45"/>
          <p:cNvSpPr txBox="1"/>
          <p:nvPr/>
        </p:nvSpPr>
        <p:spPr>
          <a:xfrm>
            <a:off x="810259" y="1847214"/>
            <a:ext cx="7136130" cy="3669665"/>
          </a:xfrm>
          <a:prstGeom prst="rect">
            <a:avLst/>
          </a:prstGeom>
          <a:noFill/>
          <a:ln>
            <a:noFill/>
          </a:ln>
        </p:spPr>
        <p:txBody>
          <a:bodyPr anchorCtr="0" anchor="t" bIns="0" lIns="0" spcFirstLastPara="1" rIns="0" wrap="square" tIns="13325">
            <a:spAutoFit/>
          </a:bodyPr>
          <a:lstStyle/>
          <a:p>
            <a:pPr indent="-258444" lvl="0" marL="270510" marR="0" rtl="0" algn="l">
              <a:lnSpc>
                <a:spcPct val="116999"/>
              </a:lnSpc>
              <a:spcBef>
                <a:spcPts val="0"/>
              </a:spcBef>
              <a:spcAft>
                <a:spcPts val="0"/>
              </a:spcAft>
              <a:buClr>
                <a:srgbClr val="1CACE3"/>
              </a:buClr>
              <a:buSzPts val="1600"/>
              <a:buFont typeface="Noto Sans Symbols"/>
              <a:buChar char="●"/>
            </a:pPr>
            <a:r>
              <a:rPr lang="en-US" sz="2000">
                <a:solidFill>
                  <a:schemeClr val="dk1"/>
                </a:solidFill>
                <a:latin typeface="Calibri"/>
                <a:ea typeface="Calibri"/>
                <a:cs typeface="Calibri"/>
                <a:sym typeface="Calibri"/>
              </a:rPr>
              <a:t>Kullanıcı hareketleri en aza indirilmelidir. Yazma yerine ekrandaki</a:t>
            </a:r>
            <a:endParaRPr sz="2000">
              <a:solidFill>
                <a:schemeClr val="dk1"/>
              </a:solidFill>
              <a:latin typeface="Calibri"/>
              <a:ea typeface="Calibri"/>
              <a:cs typeface="Calibri"/>
              <a:sym typeface="Calibri"/>
            </a:endParaRPr>
          </a:p>
          <a:p>
            <a:pPr indent="0" lvl="0" marL="270510" marR="5080" rtl="0" algn="l">
              <a:lnSpc>
                <a:spcPct val="114000"/>
              </a:lnSpc>
              <a:spcBef>
                <a:spcPts val="114"/>
              </a:spcBef>
              <a:spcAft>
                <a:spcPts val="0"/>
              </a:spcAft>
              <a:buNone/>
            </a:pPr>
            <a:r>
              <a:rPr lang="en-US" sz="2000">
                <a:solidFill>
                  <a:schemeClr val="dk1"/>
                </a:solidFill>
                <a:latin typeface="Calibri"/>
                <a:ea typeface="Calibri"/>
                <a:cs typeface="Calibri"/>
                <a:sym typeface="Calibri"/>
              </a:rPr>
              <a:t>listelerden seçme, bir komuta en az sayıda fare tıklamasıyla erişme  gibi.</a:t>
            </a:r>
            <a:endParaRPr sz="2000">
              <a:solidFill>
                <a:schemeClr val="dk1"/>
              </a:solidFill>
              <a:latin typeface="Calibri"/>
              <a:ea typeface="Calibri"/>
              <a:cs typeface="Calibri"/>
              <a:sym typeface="Calibri"/>
            </a:endParaRPr>
          </a:p>
          <a:p>
            <a:pPr indent="-258444" lvl="0" marL="270510" marR="0" rtl="0" algn="l">
              <a:lnSpc>
                <a:spcPct val="116999"/>
              </a:lnSpc>
              <a:spcBef>
                <a:spcPts val="1265"/>
              </a:spcBef>
              <a:spcAft>
                <a:spcPts val="0"/>
              </a:spcAft>
              <a:buClr>
                <a:srgbClr val="1CACE3"/>
              </a:buClr>
              <a:buSzPts val="1600"/>
              <a:buFont typeface="Noto Sans Symbols"/>
              <a:buChar char="●"/>
            </a:pPr>
            <a:r>
              <a:rPr lang="en-US" sz="2000">
                <a:solidFill>
                  <a:schemeClr val="dk1"/>
                </a:solidFill>
                <a:latin typeface="Calibri"/>
                <a:ea typeface="Calibri"/>
                <a:cs typeface="Calibri"/>
                <a:sym typeface="Calibri"/>
              </a:rPr>
              <a:t>Gösterim ve girdi sahaları birbirinden ayırt edecek biçemler (renk,</a:t>
            </a:r>
            <a:endParaRPr sz="2000">
              <a:solidFill>
                <a:schemeClr val="dk1"/>
              </a:solidFill>
              <a:latin typeface="Calibri"/>
              <a:ea typeface="Calibri"/>
              <a:cs typeface="Calibri"/>
              <a:sym typeface="Calibri"/>
            </a:endParaRPr>
          </a:p>
          <a:p>
            <a:pPr indent="0" lvl="0" marL="270510" marR="0" rtl="0" algn="l">
              <a:lnSpc>
                <a:spcPct val="116999"/>
              </a:lnSpc>
              <a:spcBef>
                <a:spcPts val="0"/>
              </a:spcBef>
              <a:spcAft>
                <a:spcPts val="0"/>
              </a:spcAft>
              <a:buNone/>
            </a:pPr>
            <a:r>
              <a:rPr lang="en-US" sz="2000">
                <a:solidFill>
                  <a:schemeClr val="dk1"/>
                </a:solidFill>
                <a:latin typeface="Calibri"/>
                <a:ea typeface="Calibri"/>
                <a:cs typeface="Calibri"/>
                <a:sym typeface="Calibri"/>
              </a:rPr>
              <a:t>büyüklük, yerleşim vb.) tutarlı olarak kullanılmalıdır.</a:t>
            </a:r>
            <a:endParaRPr sz="2000">
              <a:solidFill>
                <a:schemeClr val="dk1"/>
              </a:solidFill>
              <a:latin typeface="Calibri"/>
              <a:ea typeface="Calibri"/>
              <a:cs typeface="Calibri"/>
              <a:sym typeface="Calibri"/>
            </a:endParaRPr>
          </a:p>
          <a:p>
            <a:pPr indent="-258444" lvl="0" marL="270510" marR="455930" rtl="0" algn="l">
              <a:lnSpc>
                <a:spcPct val="114000"/>
              </a:lnSpc>
              <a:spcBef>
                <a:spcPts val="1500"/>
              </a:spcBef>
              <a:spcAft>
                <a:spcPts val="0"/>
              </a:spcAft>
              <a:buClr>
                <a:srgbClr val="1CACE3"/>
              </a:buClr>
              <a:buSzPts val="1600"/>
              <a:buFont typeface="Noto Sans Symbols"/>
              <a:buChar char="●"/>
            </a:pPr>
            <a:r>
              <a:rPr lang="en-US" sz="2000">
                <a:solidFill>
                  <a:schemeClr val="dk1"/>
                </a:solidFill>
                <a:latin typeface="Calibri"/>
                <a:ea typeface="Calibri"/>
                <a:cs typeface="Calibri"/>
                <a:sym typeface="Calibri"/>
              </a:rPr>
              <a:t>Kullanıcı uyarlamasına izin verilmelidir: kullanıcı bazı özellikleri  tanımlayabilir, bazı uyarı mesajlarını istemeyebilir.</a:t>
            </a:r>
            <a:endParaRPr sz="2000">
              <a:solidFill>
                <a:schemeClr val="dk1"/>
              </a:solidFill>
              <a:latin typeface="Calibri"/>
              <a:ea typeface="Calibri"/>
              <a:cs typeface="Calibri"/>
              <a:sym typeface="Calibri"/>
            </a:endParaRPr>
          </a:p>
          <a:p>
            <a:pPr indent="-258444" lvl="0" marL="270510" marR="0" rtl="0" algn="l">
              <a:lnSpc>
                <a:spcPct val="116999"/>
              </a:lnSpc>
              <a:spcBef>
                <a:spcPts val="1260"/>
              </a:spcBef>
              <a:spcAft>
                <a:spcPts val="0"/>
              </a:spcAft>
              <a:buClr>
                <a:srgbClr val="1CACE3"/>
              </a:buClr>
              <a:buSzPts val="1600"/>
              <a:buFont typeface="Noto Sans Symbols"/>
              <a:buChar char="●"/>
            </a:pPr>
            <a:r>
              <a:rPr lang="en-US" sz="2000">
                <a:solidFill>
                  <a:schemeClr val="dk1"/>
                </a:solidFill>
                <a:latin typeface="Calibri"/>
                <a:ea typeface="Calibri"/>
                <a:cs typeface="Calibri"/>
                <a:sym typeface="Calibri"/>
              </a:rPr>
              <a:t>Kullanılan konu ile ilgili gereksiz komutlar geçici olarak</a:t>
            </a:r>
            <a:endParaRPr sz="2000">
              <a:solidFill>
                <a:schemeClr val="dk1"/>
              </a:solidFill>
              <a:latin typeface="Calibri"/>
              <a:ea typeface="Calibri"/>
              <a:cs typeface="Calibri"/>
              <a:sym typeface="Calibri"/>
            </a:endParaRPr>
          </a:p>
          <a:p>
            <a:pPr indent="0" lvl="0" marL="270510" marR="0" rtl="0" algn="l">
              <a:lnSpc>
                <a:spcPct val="116999"/>
              </a:lnSpc>
              <a:spcBef>
                <a:spcPts val="0"/>
              </a:spcBef>
              <a:spcAft>
                <a:spcPts val="0"/>
              </a:spcAft>
              <a:buNone/>
            </a:pPr>
            <a:r>
              <a:rPr lang="en-US" sz="2000">
                <a:solidFill>
                  <a:schemeClr val="dk1"/>
                </a:solidFill>
                <a:latin typeface="Calibri"/>
                <a:ea typeface="Calibri"/>
                <a:cs typeface="Calibri"/>
                <a:sym typeface="Calibri"/>
              </a:rPr>
              <a:t>etkisizleştirilmelidir.</a:t>
            </a:r>
            <a:endParaRPr sz="2000">
              <a:solidFill>
                <a:schemeClr val="dk1"/>
              </a:solidFill>
              <a:latin typeface="Calibri"/>
              <a:ea typeface="Calibri"/>
              <a:cs typeface="Calibri"/>
              <a:sym typeface="Calibri"/>
            </a:endParaRPr>
          </a:p>
          <a:p>
            <a:pPr indent="-258444" lvl="0" marL="270510" marR="0" rtl="0" algn="l">
              <a:lnSpc>
                <a:spcPct val="100000"/>
              </a:lnSpc>
              <a:spcBef>
                <a:spcPts val="1320"/>
              </a:spcBef>
              <a:spcAft>
                <a:spcPts val="0"/>
              </a:spcAft>
              <a:buClr>
                <a:srgbClr val="1CACE3"/>
              </a:buClr>
              <a:buSzPts val="1600"/>
              <a:buFont typeface="Noto Sans Symbols"/>
              <a:buChar char="●"/>
            </a:pPr>
            <a:r>
              <a:rPr lang="en-US" sz="2000">
                <a:solidFill>
                  <a:schemeClr val="dk1"/>
                </a:solidFill>
                <a:latin typeface="Calibri"/>
                <a:ea typeface="Calibri"/>
                <a:cs typeface="Calibri"/>
                <a:sym typeface="Calibri"/>
              </a:rPr>
              <a:t>Bütün girdiler için yardım kolaylıkları olmalıdır.</a:t>
            </a:r>
            <a:endParaRPr sz="2000">
              <a:solidFill>
                <a:schemeClr val="dk1"/>
              </a:solidFill>
              <a:latin typeface="Calibri"/>
              <a:ea typeface="Calibri"/>
              <a:cs typeface="Calibri"/>
              <a:sym typeface="Calibri"/>
            </a:endParaRPr>
          </a:p>
        </p:txBody>
      </p:sp>
      <p:pic>
        <p:nvPicPr>
          <p:cNvPr id="639" name="Google Shape;639;p45"/>
          <p:cNvPicPr preferRelativeResize="0"/>
          <p:nvPr/>
        </p:nvPicPr>
        <p:blipFill rotWithShape="1">
          <a:blip r:embed="rId3">
            <a:alphaModFix/>
          </a:blip>
          <a:srcRect b="0" l="0" r="0" t="0"/>
          <a:stretch/>
        </p:blipFill>
        <p:spPr>
          <a:xfrm>
            <a:off x="6170676" y="4739640"/>
            <a:ext cx="1886712" cy="1552956"/>
          </a:xfrm>
          <a:prstGeom prst="rect">
            <a:avLst/>
          </a:prstGeom>
          <a:noFill/>
          <a:ln>
            <a:noFill/>
          </a:ln>
        </p:spPr>
      </p:pic>
      <p:sp>
        <p:nvSpPr>
          <p:cNvPr id="640" name="Google Shape;640;p45"/>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41" name="Google Shape;641;p45"/>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42" name="Google Shape;642;p45"/>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Yazılım Tasarımının Önemi	</a:t>
            </a:r>
            <a:endParaRPr/>
          </a:p>
        </p:txBody>
      </p:sp>
      <p:sp>
        <p:nvSpPr>
          <p:cNvPr id="113" name="Google Shape;113;p10"/>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114" name="Google Shape;114;p10"/>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115" name="Google Shape;115;p10"/>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116" name="Google Shape;116;p10"/>
          <p:cNvSpPr txBox="1"/>
          <p:nvPr/>
        </p:nvSpPr>
        <p:spPr>
          <a:xfrm>
            <a:off x="810259" y="1873122"/>
            <a:ext cx="7455534" cy="2824480"/>
          </a:xfrm>
          <a:prstGeom prst="rect">
            <a:avLst/>
          </a:prstGeom>
          <a:noFill/>
          <a:ln>
            <a:noFill/>
          </a:ln>
        </p:spPr>
        <p:txBody>
          <a:bodyPr anchorCtr="0" anchor="t" bIns="0" lIns="0" spcFirstLastPara="1" rIns="0" wrap="square" tIns="12700">
            <a:spAutoFit/>
          </a:bodyPr>
          <a:lstStyle/>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Tasarlanmış (designed) bir dünyada yaşıyoruz.</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1CACE3"/>
              </a:buClr>
              <a:buSzPts val="2600"/>
              <a:buFont typeface="Noto Sans Symbols"/>
              <a:buNone/>
            </a:pPr>
            <a:r>
              <a:t/>
            </a:r>
            <a:endParaRPr sz="2600">
              <a:solidFill>
                <a:schemeClr val="dk1"/>
              </a:solidFill>
              <a:latin typeface="Arial"/>
              <a:ea typeface="Arial"/>
              <a:cs typeface="Arial"/>
              <a:sym typeface="Arial"/>
            </a:endParaRPr>
          </a:p>
          <a:p>
            <a:pPr indent="-258444" lvl="0" marL="270510" marR="508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Tasarım ekonomik olarak öneme sahiptir ve yaşam kalitemizi doğrudan  etkiler.</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1CACE3"/>
              </a:buClr>
              <a:buSzPts val="2600"/>
              <a:buFont typeface="Noto Sans Symbols"/>
              <a:buNone/>
            </a:pPr>
            <a:r>
              <a:t/>
            </a:r>
            <a:endParaRPr sz="260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Yazılım son derece yaygın hale gelmektedir.</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1CACE3"/>
              </a:buClr>
              <a:buSzPts val="2600"/>
              <a:buFont typeface="Noto Sans Symbols"/>
              <a:buNone/>
            </a:pPr>
            <a:r>
              <a:t/>
            </a:r>
            <a:endParaRPr sz="260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Yazılım tasarımının kalitesinin önemli sonuçları olmaktadır ve yazılım</a:t>
            </a:r>
            <a:endParaRPr sz="1800">
              <a:solidFill>
                <a:schemeClr val="dk1"/>
              </a:solidFill>
              <a:latin typeface="Arial"/>
              <a:ea typeface="Arial"/>
              <a:cs typeface="Arial"/>
              <a:sym typeface="Arial"/>
            </a:endParaRPr>
          </a:p>
          <a:p>
            <a:pPr indent="0" lvl="0" marL="270510" marR="0" rtl="0" algn="l">
              <a:lnSpc>
                <a:spcPct val="100000"/>
              </a:lnSpc>
              <a:spcBef>
                <a:spcPts val="0"/>
              </a:spcBef>
              <a:spcAft>
                <a:spcPts val="0"/>
              </a:spcAft>
              <a:buNone/>
            </a:pPr>
            <a:r>
              <a:rPr lang="en-US" sz="1800">
                <a:solidFill>
                  <a:schemeClr val="dk1"/>
                </a:solidFill>
                <a:latin typeface="Arial"/>
                <a:ea typeface="Arial"/>
                <a:cs typeface="Arial"/>
                <a:sym typeface="Arial"/>
              </a:rPr>
              <a:t>tasarımcıları bunların farkında olmalı, bunları ciddiye almalıdır.</a:t>
            </a:r>
            <a:endParaRPr sz="18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6"/>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Kullanıcı Arayüz Prototipi	</a:t>
            </a:r>
            <a:endParaRPr/>
          </a:p>
        </p:txBody>
      </p:sp>
      <p:sp>
        <p:nvSpPr>
          <p:cNvPr id="648" name="Google Shape;648;p46"/>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49" name="Google Shape;649;p46"/>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50" name="Google Shape;650;p46"/>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51" name="Google Shape;651;p46"/>
          <p:cNvSpPr txBox="1"/>
          <p:nvPr/>
        </p:nvSpPr>
        <p:spPr>
          <a:xfrm>
            <a:off x="810259" y="1845690"/>
            <a:ext cx="7493634" cy="2899410"/>
          </a:xfrm>
          <a:prstGeom prst="rect">
            <a:avLst/>
          </a:prstGeom>
          <a:noFill/>
          <a:ln>
            <a:noFill/>
          </a:ln>
        </p:spPr>
        <p:txBody>
          <a:bodyPr anchorCtr="0" anchor="t" bIns="0" lIns="0" spcFirstLastPara="1" rIns="0" wrap="square" tIns="12700">
            <a:spAutoFit/>
          </a:bodyPr>
          <a:lstStyle/>
          <a:p>
            <a:pPr indent="-258444" lvl="0" marL="270510" marR="0" rtl="0" algn="l">
              <a:lnSpc>
                <a:spcPct val="113888"/>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Tasarım çalışması sonucunda, daha önceden gereksinim çalışması</a:t>
            </a:r>
            <a:endParaRPr sz="1800">
              <a:solidFill>
                <a:schemeClr val="dk1"/>
              </a:solidFill>
              <a:latin typeface="Arial"/>
              <a:ea typeface="Arial"/>
              <a:cs typeface="Arial"/>
              <a:sym typeface="Arial"/>
            </a:endParaRPr>
          </a:p>
          <a:p>
            <a:pPr indent="0" lvl="0" marL="270510" marR="0" rtl="0" algn="l">
              <a:lnSpc>
                <a:spcPct val="108055"/>
              </a:lnSpc>
              <a:spcBef>
                <a:spcPts val="0"/>
              </a:spcBef>
              <a:spcAft>
                <a:spcPts val="0"/>
              </a:spcAft>
              <a:buNone/>
            </a:pPr>
            <a:r>
              <a:rPr lang="en-US" sz="1800">
                <a:solidFill>
                  <a:schemeClr val="dk1"/>
                </a:solidFill>
                <a:latin typeface="Arial"/>
                <a:ea typeface="Arial"/>
                <a:cs typeface="Arial"/>
                <a:sym typeface="Arial"/>
              </a:rPr>
              <a:t>sırasında hazırlanmış olan kullanıcı arayüz prototipi, ekran ve rapor</a:t>
            </a:r>
            <a:endParaRPr sz="1800">
              <a:solidFill>
                <a:schemeClr val="dk1"/>
              </a:solidFill>
              <a:latin typeface="Arial"/>
              <a:ea typeface="Arial"/>
              <a:cs typeface="Arial"/>
              <a:sym typeface="Arial"/>
            </a:endParaRPr>
          </a:p>
          <a:p>
            <a:pPr indent="0" lvl="0" marL="270510" marR="5080" rtl="0" algn="l">
              <a:lnSpc>
                <a:spcPct val="107722"/>
              </a:lnSpc>
              <a:spcBef>
                <a:spcPts val="140"/>
              </a:spcBef>
              <a:spcAft>
                <a:spcPts val="0"/>
              </a:spcAft>
              <a:buNone/>
            </a:pPr>
            <a:r>
              <a:rPr lang="en-US" sz="1800">
                <a:solidFill>
                  <a:schemeClr val="dk1"/>
                </a:solidFill>
                <a:latin typeface="Arial"/>
                <a:ea typeface="Arial"/>
                <a:cs typeface="Arial"/>
                <a:sym typeface="Arial"/>
              </a:rPr>
              <a:t>tasarımları biçimine dönüşür. Ekranlar son halini alır, raporlar kesinleşir.  Kullanıcıya gösterilerek onay alınır.</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2200">
              <a:solidFill>
                <a:schemeClr val="dk1"/>
              </a:solidFill>
              <a:latin typeface="Arial"/>
              <a:ea typeface="Arial"/>
              <a:cs typeface="Arial"/>
              <a:sym typeface="Arial"/>
            </a:endParaRPr>
          </a:p>
          <a:p>
            <a:pPr indent="-258444" lvl="0" marL="270510" marR="0" rtl="0" algn="l">
              <a:lnSpc>
                <a:spcPct val="114166"/>
              </a:lnSpc>
              <a:spcBef>
                <a:spcPts val="5"/>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Tüm programın tek elden çıktığının ifade edilebilmesi açısından tüm</a:t>
            </a:r>
            <a:endParaRPr sz="1800">
              <a:solidFill>
                <a:schemeClr val="dk1"/>
              </a:solidFill>
              <a:latin typeface="Arial"/>
              <a:ea typeface="Arial"/>
              <a:cs typeface="Arial"/>
              <a:sym typeface="Arial"/>
            </a:endParaRPr>
          </a:p>
          <a:p>
            <a:pPr indent="0" lvl="0" marL="270510" marR="0" rtl="0" algn="l">
              <a:lnSpc>
                <a:spcPct val="114166"/>
              </a:lnSpc>
              <a:spcBef>
                <a:spcPts val="0"/>
              </a:spcBef>
              <a:spcAft>
                <a:spcPts val="0"/>
              </a:spcAft>
              <a:buNone/>
            </a:pPr>
            <a:r>
              <a:rPr lang="en-US" sz="1800">
                <a:solidFill>
                  <a:schemeClr val="dk1"/>
                </a:solidFill>
                <a:latin typeface="Arial"/>
                <a:ea typeface="Arial"/>
                <a:cs typeface="Arial"/>
                <a:sym typeface="Arial"/>
              </a:rPr>
              <a:t>ekranların aynı şablon üzerine oturtulması önerilmektedir.</a:t>
            </a:r>
            <a:endParaRPr sz="1800">
              <a:solidFill>
                <a:schemeClr val="dk1"/>
              </a:solidFill>
              <a:latin typeface="Arial"/>
              <a:ea typeface="Arial"/>
              <a:cs typeface="Arial"/>
              <a:sym typeface="Arial"/>
            </a:endParaRPr>
          </a:p>
          <a:p>
            <a:pPr indent="-215265" lvl="1" marL="570230" marR="0" rtl="0" algn="l">
              <a:lnSpc>
                <a:spcPct val="100000"/>
              </a:lnSpc>
              <a:spcBef>
                <a:spcPts val="190"/>
              </a:spcBef>
              <a:spcAft>
                <a:spcPts val="0"/>
              </a:spcAft>
              <a:buClr>
                <a:srgbClr val="9999FF"/>
              </a:buClr>
              <a:buSzPts val="1050"/>
              <a:buFont typeface="Noto Sans Symbols"/>
              <a:buChar char="●"/>
            </a:pPr>
            <a:r>
              <a:rPr b="1" i="0" lang="en-US" sz="1500" u="none" cap="none" strike="noStrike">
                <a:solidFill>
                  <a:schemeClr val="dk1"/>
                </a:solidFill>
                <a:latin typeface="Arial"/>
                <a:ea typeface="Arial"/>
                <a:cs typeface="Arial"/>
                <a:sym typeface="Arial"/>
              </a:rPr>
              <a:t>Menü Çubuğu</a:t>
            </a:r>
            <a:endParaRPr b="0" i="0" sz="1500" u="none" cap="none" strike="noStrike">
              <a:solidFill>
                <a:schemeClr val="dk1"/>
              </a:solidFill>
              <a:latin typeface="Arial"/>
              <a:ea typeface="Arial"/>
              <a:cs typeface="Arial"/>
              <a:sym typeface="Arial"/>
            </a:endParaRPr>
          </a:p>
          <a:p>
            <a:pPr indent="-215265" lvl="1" marL="570230" marR="0" rtl="0" algn="l">
              <a:lnSpc>
                <a:spcPct val="100000"/>
              </a:lnSpc>
              <a:spcBef>
                <a:spcPts val="180"/>
              </a:spcBef>
              <a:spcAft>
                <a:spcPts val="0"/>
              </a:spcAft>
              <a:buClr>
                <a:srgbClr val="9999FF"/>
              </a:buClr>
              <a:buSzPts val="1050"/>
              <a:buFont typeface="Noto Sans Symbols"/>
              <a:buChar char="●"/>
            </a:pPr>
            <a:r>
              <a:rPr b="1" i="0" lang="en-US" sz="1500" u="none" cap="none" strike="noStrike">
                <a:solidFill>
                  <a:schemeClr val="dk1"/>
                </a:solidFill>
                <a:latin typeface="Arial"/>
                <a:ea typeface="Arial"/>
                <a:cs typeface="Arial"/>
                <a:sym typeface="Arial"/>
              </a:rPr>
              <a:t>Araç Çubuğu</a:t>
            </a:r>
            <a:endParaRPr b="0" i="0" sz="1500" u="none" cap="none" strike="noStrike">
              <a:solidFill>
                <a:schemeClr val="dk1"/>
              </a:solidFill>
              <a:latin typeface="Arial"/>
              <a:ea typeface="Arial"/>
              <a:cs typeface="Arial"/>
              <a:sym typeface="Arial"/>
            </a:endParaRPr>
          </a:p>
          <a:p>
            <a:pPr indent="-215265" lvl="1" marL="570230" marR="0" rtl="0" algn="l">
              <a:lnSpc>
                <a:spcPct val="100000"/>
              </a:lnSpc>
              <a:spcBef>
                <a:spcPts val="180"/>
              </a:spcBef>
              <a:spcAft>
                <a:spcPts val="0"/>
              </a:spcAft>
              <a:buClr>
                <a:srgbClr val="9999FF"/>
              </a:buClr>
              <a:buSzPts val="1050"/>
              <a:buFont typeface="Noto Sans Symbols"/>
              <a:buChar char="●"/>
            </a:pPr>
            <a:r>
              <a:rPr b="1" i="0" lang="en-US" sz="1500" u="none" cap="none" strike="noStrike">
                <a:solidFill>
                  <a:srgbClr val="373086"/>
                </a:solidFill>
                <a:latin typeface="Arial"/>
                <a:ea typeface="Arial"/>
                <a:cs typeface="Arial"/>
                <a:sym typeface="Arial"/>
              </a:rPr>
              <a:t>Gövde (Değişebilir)</a:t>
            </a:r>
            <a:endParaRPr b="0" i="0" sz="1500" u="none" cap="none" strike="noStrike">
              <a:solidFill>
                <a:schemeClr val="dk1"/>
              </a:solidFill>
              <a:latin typeface="Arial"/>
              <a:ea typeface="Arial"/>
              <a:cs typeface="Arial"/>
              <a:sym typeface="Arial"/>
            </a:endParaRPr>
          </a:p>
          <a:p>
            <a:pPr indent="-215265" lvl="1" marL="570230" marR="0" rtl="0" algn="l">
              <a:lnSpc>
                <a:spcPct val="100000"/>
              </a:lnSpc>
              <a:spcBef>
                <a:spcPts val="180"/>
              </a:spcBef>
              <a:spcAft>
                <a:spcPts val="0"/>
              </a:spcAft>
              <a:buClr>
                <a:srgbClr val="9999FF"/>
              </a:buClr>
              <a:buSzPts val="1050"/>
              <a:buFont typeface="Noto Sans Symbols"/>
              <a:buChar char="●"/>
            </a:pPr>
            <a:r>
              <a:rPr b="1" i="0" lang="en-US" sz="1500" u="none" cap="none" strike="noStrike">
                <a:solidFill>
                  <a:schemeClr val="dk1"/>
                </a:solidFill>
                <a:latin typeface="Arial"/>
                <a:ea typeface="Arial"/>
                <a:cs typeface="Arial"/>
                <a:sym typeface="Arial"/>
              </a:rPr>
              <a:t>Durum Çubuğu</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7"/>
          <p:cNvSpPr/>
          <p:nvPr/>
        </p:nvSpPr>
        <p:spPr>
          <a:xfrm>
            <a:off x="894588" y="1737360"/>
            <a:ext cx="7475220" cy="0"/>
          </a:xfrm>
          <a:custGeom>
            <a:rect b="b" l="l" r="r" t="t"/>
            <a:pathLst>
              <a:path extrusionOk="0" h="120000" w="7475220">
                <a:moveTo>
                  <a:pt x="0" y="0"/>
                </a:moveTo>
                <a:lnTo>
                  <a:pt x="7475219"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47"/>
          <p:cNvSpPr txBox="1"/>
          <p:nvPr>
            <p:ph type="title"/>
          </p:nvPr>
        </p:nvSpPr>
        <p:spPr>
          <a:xfrm>
            <a:off x="901700" y="1041857"/>
            <a:ext cx="691769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u="none"/>
              <a:t>Başlangıç Tasarım Gözden Geçirme</a:t>
            </a:r>
            <a:endParaRPr sz="4000"/>
          </a:p>
        </p:txBody>
      </p:sp>
      <p:sp>
        <p:nvSpPr>
          <p:cNvPr id="658" name="Google Shape;658;p47"/>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59" name="Google Shape;659;p47"/>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60" name="Google Shape;660;p47"/>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61" name="Google Shape;661;p47"/>
          <p:cNvSpPr txBox="1"/>
          <p:nvPr/>
        </p:nvSpPr>
        <p:spPr>
          <a:xfrm>
            <a:off x="810259" y="1871294"/>
            <a:ext cx="7426959" cy="3867785"/>
          </a:xfrm>
          <a:prstGeom prst="rect">
            <a:avLst/>
          </a:prstGeom>
          <a:noFill/>
          <a:ln>
            <a:noFill/>
          </a:ln>
        </p:spPr>
        <p:txBody>
          <a:bodyPr anchorCtr="0" anchor="t" bIns="0" lIns="0" spcFirstLastPara="1" rIns="0" wrap="square" tIns="13325">
            <a:spAutoFit/>
          </a:bodyPr>
          <a:lstStyle/>
          <a:p>
            <a:pPr indent="-258444" lvl="0" marL="270510" marR="508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Yapılan tasarım çalışmasının bir önceki geliştirme aşaması olan  analiz aşamasında belirlenen gereksinimleri karşılayıp  karşılamadığının belirlenmesidir.</a:t>
            </a:r>
            <a:endParaRPr sz="2000">
              <a:solidFill>
                <a:schemeClr val="dk1"/>
              </a:solidFill>
              <a:latin typeface="Arial"/>
              <a:ea typeface="Arial"/>
              <a:cs typeface="Arial"/>
              <a:sym typeface="Arial"/>
            </a:endParaRPr>
          </a:p>
          <a:p>
            <a:pPr indent="-215265" lvl="1" marL="570230" marR="0" rtl="0" algn="l">
              <a:lnSpc>
                <a:spcPct val="100000"/>
              </a:lnSpc>
              <a:spcBef>
                <a:spcPts val="480"/>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Sistem gereksinimlerine yardımcı olan kullanıcılar</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480"/>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Sistem analizini yapan çözümleyiciler</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484"/>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Sistemin kullanıcıları</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480"/>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Tasarımcılar</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480"/>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Yönlendirici</a:t>
            </a:r>
            <a:endParaRPr b="0" i="0" sz="2000" u="none" cap="none" strike="noStrike">
              <a:solidFill>
                <a:schemeClr val="dk1"/>
              </a:solidFill>
              <a:latin typeface="Arial"/>
              <a:ea typeface="Arial"/>
              <a:cs typeface="Arial"/>
              <a:sym typeface="Arial"/>
            </a:endParaRPr>
          </a:p>
          <a:p>
            <a:pPr indent="-215265" lvl="1" marL="570230" marR="0" rtl="0" algn="l">
              <a:lnSpc>
                <a:spcPct val="100000"/>
              </a:lnSpc>
              <a:spcBef>
                <a:spcPts val="480"/>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Sekreter</a:t>
            </a:r>
            <a:endParaRPr b="0" i="0" sz="2000" u="none" cap="none" strike="noStrike">
              <a:solidFill>
                <a:schemeClr val="dk1"/>
              </a:solidFill>
              <a:latin typeface="Arial"/>
              <a:ea typeface="Arial"/>
              <a:cs typeface="Arial"/>
              <a:sym typeface="Arial"/>
            </a:endParaRPr>
          </a:p>
          <a:p>
            <a:pPr indent="-88900" lvl="1" marL="355600" marR="2863850" rtl="0" algn="l">
              <a:lnSpc>
                <a:spcPct val="120000"/>
              </a:lnSpc>
              <a:spcBef>
                <a:spcPts val="0"/>
              </a:spcBef>
              <a:spcAft>
                <a:spcPts val="0"/>
              </a:spcAft>
              <a:buClr>
                <a:srgbClr val="9999FF"/>
              </a:buClr>
              <a:buSzPts val="1400"/>
              <a:buFont typeface="Noto Sans Symbols"/>
              <a:buChar char="●"/>
            </a:pPr>
            <a:r>
              <a:rPr b="0" i="0" lang="en-US" sz="2000" u="none" cap="none" strike="noStrike">
                <a:solidFill>
                  <a:schemeClr val="dk1"/>
                </a:solidFill>
                <a:latin typeface="Arial"/>
                <a:ea typeface="Arial"/>
                <a:cs typeface="Arial"/>
                <a:sym typeface="Arial"/>
              </a:rPr>
              <a:t>Sistemi geliştirecek programcılar  dan oluşan bir grup tarafından yapılır.</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8"/>
          <p:cNvSpPr/>
          <p:nvPr/>
        </p:nvSpPr>
        <p:spPr>
          <a:xfrm>
            <a:off x="894588" y="1737360"/>
            <a:ext cx="7475220" cy="0"/>
          </a:xfrm>
          <a:custGeom>
            <a:rect b="b" l="l" r="r" t="t"/>
            <a:pathLst>
              <a:path extrusionOk="0" h="120000" w="7475220">
                <a:moveTo>
                  <a:pt x="0" y="0"/>
                </a:moveTo>
                <a:lnTo>
                  <a:pt x="7475219"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48"/>
          <p:cNvSpPr txBox="1"/>
          <p:nvPr>
            <p:ph type="title"/>
          </p:nvPr>
        </p:nvSpPr>
        <p:spPr>
          <a:xfrm>
            <a:off x="901700" y="977849"/>
            <a:ext cx="72548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u="none"/>
              <a:t>Ayrıntılı Tasarım Gözden Geçirme</a:t>
            </a:r>
            <a:endParaRPr sz="4400"/>
          </a:p>
        </p:txBody>
      </p:sp>
      <p:sp>
        <p:nvSpPr>
          <p:cNvPr id="668" name="Google Shape;668;p48"/>
          <p:cNvSpPr txBox="1"/>
          <p:nvPr/>
        </p:nvSpPr>
        <p:spPr>
          <a:xfrm>
            <a:off x="810259" y="1873122"/>
            <a:ext cx="7547609" cy="2440305"/>
          </a:xfrm>
          <a:prstGeom prst="rect">
            <a:avLst/>
          </a:prstGeom>
          <a:noFill/>
          <a:ln>
            <a:noFill/>
          </a:ln>
        </p:spPr>
        <p:txBody>
          <a:bodyPr anchorCtr="0" anchor="t" bIns="0" lIns="0" spcFirstLastPara="1" rIns="0" wrap="square" tIns="12700">
            <a:spAutoFit/>
          </a:bodyPr>
          <a:lstStyle/>
          <a:p>
            <a:pPr indent="-258444" lvl="0" marL="270510" marR="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Başlangıç tasarımı gözden geçirme çalışmasının başarılı bir biçimde</a:t>
            </a:r>
            <a:endParaRPr sz="1800">
              <a:solidFill>
                <a:schemeClr val="dk1"/>
              </a:solidFill>
              <a:latin typeface="Arial"/>
              <a:ea typeface="Arial"/>
              <a:cs typeface="Arial"/>
              <a:sym typeface="Arial"/>
            </a:endParaRPr>
          </a:p>
          <a:p>
            <a:pPr indent="0" lvl="0" marL="270510" marR="5080" rtl="0" algn="l">
              <a:lnSpc>
                <a:spcPct val="100000"/>
              </a:lnSpc>
              <a:spcBef>
                <a:spcPts val="0"/>
              </a:spcBef>
              <a:spcAft>
                <a:spcPts val="0"/>
              </a:spcAft>
              <a:buNone/>
            </a:pPr>
            <a:r>
              <a:rPr lang="en-US" sz="1800">
                <a:solidFill>
                  <a:schemeClr val="dk1"/>
                </a:solidFill>
                <a:latin typeface="Arial"/>
                <a:ea typeface="Arial"/>
                <a:cs typeface="Arial"/>
                <a:sym typeface="Arial"/>
              </a:rPr>
              <a:t>tamamlanmasından sonra, tasarımın teknik uygunluğunu belirlemek için  </a:t>
            </a:r>
            <a:r>
              <a:rPr lang="en-US" sz="1800">
                <a:solidFill>
                  <a:srgbClr val="373086"/>
                </a:solidFill>
                <a:latin typeface="Arial"/>
                <a:ea typeface="Arial"/>
                <a:cs typeface="Arial"/>
                <a:sym typeface="Arial"/>
              </a:rPr>
              <a:t>Ayrıntılı Tasarım Gözden Geçirme </a:t>
            </a:r>
            <a:r>
              <a:rPr lang="en-US" sz="1800">
                <a:solidFill>
                  <a:schemeClr val="dk1"/>
                </a:solidFill>
                <a:latin typeface="Arial"/>
                <a:ea typeface="Arial"/>
                <a:cs typeface="Arial"/>
                <a:sym typeface="Arial"/>
              </a:rPr>
              <a:t>çalışması yapılır. Bu çalışmada;</a:t>
            </a:r>
            <a:endParaRPr sz="1800">
              <a:solidFill>
                <a:schemeClr val="dk1"/>
              </a:solidFill>
              <a:latin typeface="Arial"/>
              <a:ea typeface="Arial"/>
              <a:cs typeface="Arial"/>
              <a:sym typeface="Arial"/>
            </a:endParaRPr>
          </a:p>
          <a:p>
            <a:pPr indent="-215265" lvl="1" marL="570230" marR="0" rtl="0" algn="l">
              <a:lnSpc>
                <a:spcPct val="100000"/>
              </a:lnSpc>
              <a:spcBef>
                <a:spcPts val="434"/>
              </a:spcBef>
              <a:spcAft>
                <a:spcPts val="0"/>
              </a:spcAft>
              <a:buClr>
                <a:srgbClr val="9999FF"/>
              </a:buClr>
              <a:buSzPts val="1200"/>
              <a:buFont typeface="Noto Sans Symbols"/>
              <a:buChar char="●"/>
            </a:pPr>
            <a:r>
              <a:rPr b="0" i="0" lang="en-US" sz="1700" u="none" cap="none" strike="noStrike">
                <a:solidFill>
                  <a:schemeClr val="dk1"/>
                </a:solidFill>
                <a:latin typeface="Arial"/>
                <a:ea typeface="Arial"/>
                <a:cs typeface="Arial"/>
                <a:sym typeface="Arial"/>
              </a:rPr>
              <a:t>Çözümleyiciler</a:t>
            </a:r>
            <a:endParaRPr b="0" i="0" sz="1700" u="none" cap="none" strike="noStrike">
              <a:solidFill>
                <a:schemeClr val="dk1"/>
              </a:solidFill>
              <a:latin typeface="Arial"/>
              <a:ea typeface="Arial"/>
              <a:cs typeface="Arial"/>
              <a:sym typeface="Arial"/>
            </a:endParaRPr>
          </a:p>
          <a:p>
            <a:pPr indent="-215265" lvl="1" marL="570230" marR="0" rtl="0" algn="l">
              <a:lnSpc>
                <a:spcPct val="100000"/>
              </a:lnSpc>
              <a:spcBef>
                <a:spcPts val="445"/>
              </a:spcBef>
              <a:spcAft>
                <a:spcPts val="0"/>
              </a:spcAft>
              <a:buClr>
                <a:srgbClr val="9999FF"/>
              </a:buClr>
              <a:buSzPts val="1200"/>
              <a:buFont typeface="Noto Sans Symbols"/>
              <a:buChar char="●"/>
            </a:pPr>
            <a:r>
              <a:rPr b="0" i="0" lang="en-US" sz="1700" u="none" cap="none" strike="noStrike">
                <a:solidFill>
                  <a:schemeClr val="dk1"/>
                </a:solidFill>
                <a:latin typeface="Arial"/>
                <a:ea typeface="Arial"/>
                <a:cs typeface="Arial"/>
                <a:sym typeface="Arial"/>
              </a:rPr>
              <a:t>Sistem Tasarımcıları</a:t>
            </a:r>
            <a:endParaRPr b="0" i="0" sz="1700" u="none" cap="none" strike="noStrike">
              <a:solidFill>
                <a:schemeClr val="dk1"/>
              </a:solidFill>
              <a:latin typeface="Arial"/>
              <a:ea typeface="Arial"/>
              <a:cs typeface="Arial"/>
              <a:sym typeface="Arial"/>
            </a:endParaRPr>
          </a:p>
          <a:p>
            <a:pPr indent="-215265" lvl="1" marL="570230" marR="0" rtl="0" algn="l">
              <a:lnSpc>
                <a:spcPct val="100000"/>
              </a:lnSpc>
              <a:spcBef>
                <a:spcPts val="450"/>
              </a:spcBef>
              <a:spcAft>
                <a:spcPts val="0"/>
              </a:spcAft>
              <a:buClr>
                <a:srgbClr val="9999FF"/>
              </a:buClr>
              <a:buSzPts val="1200"/>
              <a:buFont typeface="Noto Sans Symbols"/>
              <a:buChar char="●"/>
            </a:pPr>
            <a:r>
              <a:rPr b="0" i="0" lang="en-US" sz="1700" u="none" cap="none" strike="noStrike">
                <a:solidFill>
                  <a:schemeClr val="dk1"/>
                </a:solidFill>
                <a:latin typeface="Arial"/>
                <a:ea typeface="Arial"/>
                <a:cs typeface="Arial"/>
                <a:sym typeface="Arial"/>
              </a:rPr>
              <a:t>Sistem Geliştiriciler</a:t>
            </a:r>
            <a:endParaRPr b="0" i="0" sz="1700" u="none" cap="none" strike="noStrike">
              <a:solidFill>
                <a:schemeClr val="dk1"/>
              </a:solidFill>
              <a:latin typeface="Arial"/>
              <a:ea typeface="Arial"/>
              <a:cs typeface="Arial"/>
              <a:sym typeface="Arial"/>
            </a:endParaRPr>
          </a:p>
          <a:p>
            <a:pPr indent="-215265" lvl="1" marL="570230" marR="0" rtl="0" algn="l">
              <a:lnSpc>
                <a:spcPct val="100000"/>
              </a:lnSpc>
              <a:spcBef>
                <a:spcPts val="440"/>
              </a:spcBef>
              <a:spcAft>
                <a:spcPts val="0"/>
              </a:spcAft>
              <a:buClr>
                <a:srgbClr val="9999FF"/>
              </a:buClr>
              <a:buSzPts val="1200"/>
              <a:buFont typeface="Noto Sans Symbols"/>
              <a:buChar char="●"/>
            </a:pPr>
            <a:r>
              <a:rPr b="0" i="0" lang="en-US" sz="1700" u="none" cap="none" strike="noStrike">
                <a:solidFill>
                  <a:schemeClr val="dk1"/>
                </a:solidFill>
                <a:latin typeface="Arial"/>
                <a:ea typeface="Arial"/>
                <a:cs typeface="Arial"/>
                <a:sym typeface="Arial"/>
              </a:rPr>
              <a:t>Sekreter</a:t>
            </a:r>
            <a:endParaRPr b="0" i="0" sz="1700" u="none" cap="none" strike="noStrike">
              <a:solidFill>
                <a:schemeClr val="dk1"/>
              </a:solidFill>
              <a:latin typeface="Arial"/>
              <a:ea typeface="Arial"/>
              <a:cs typeface="Arial"/>
              <a:sym typeface="Arial"/>
            </a:endParaRPr>
          </a:p>
          <a:p>
            <a:pPr indent="0" lvl="0" marL="355600" marR="0" rtl="0" algn="l">
              <a:lnSpc>
                <a:spcPct val="100000"/>
              </a:lnSpc>
              <a:spcBef>
                <a:spcPts val="440"/>
              </a:spcBef>
              <a:spcAft>
                <a:spcPts val="0"/>
              </a:spcAft>
              <a:buNone/>
            </a:pPr>
            <a:r>
              <a:rPr lang="en-US" sz="1800">
                <a:solidFill>
                  <a:schemeClr val="dk1"/>
                </a:solidFill>
                <a:latin typeface="Arial"/>
                <a:ea typeface="Arial"/>
                <a:cs typeface="Arial"/>
                <a:sym typeface="Arial"/>
              </a:rPr>
              <a:t>den oluşan bir ekip kullanılır.</a:t>
            </a:r>
            <a:endParaRPr sz="1800">
              <a:solidFill>
                <a:schemeClr val="dk1"/>
              </a:solidFill>
              <a:latin typeface="Arial"/>
              <a:ea typeface="Arial"/>
              <a:cs typeface="Arial"/>
              <a:sym typeface="Arial"/>
            </a:endParaRPr>
          </a:p>
        </p:txBody>
      </p:sp>
      <p:pic>
        <p:nvPicPr>
          <p:cNvPr id="669" name="Google Shape;669;p48"/>
          <p:cNvPicPr preferRelativeResize="0"/>
          <p:nvPr/>
        </p:nvPicPr>
        <p:blipFill rotWithShape="1">
          <a:blip r:embed="rId3">
            <a:alphaModFix/>
          </a:blip>
          <a:srcRect b="0" l="0" r="0" t="0"/>
          <a:stretch/>
        </p:blipFill>
        <p:spPr>
          <a:xfrm>
            <a:off x="4398264" y="3539752"/>
            <a:ext cx="3518916" cy="2223714"/>
          </a:xfrm>
          <a:prstGeom prst="rect">
            <a:avLst/>
          </a:prstGeom>
          <a:noFill/>
          <a:ln>
            <a:noFill/>
          </a:ln>
        </p:spPr>
      </p:pic>
      <p:sp>
        <p:nvSpPr>
          <p:cNvPr id="670" name="Google Shape;670;p48"/>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71" name="Google Shape;671;p48"/>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72" name="Google Shape;672;p48"/>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9"/>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Tasarım Kalite Ölçütleri	</a:t>
            </a:r>
            <a:endParaRPr/>
          </a:p>
        </p:txBody>
      </p:sp>
      <p:sp>
        <p:nvSpPr>
          <p:cNvPr id="678" name="Google Shape;678;p49"/>
          <p:cNvSpPr txBox="1"/>
          <p:nvPr/>
        </p:nvSpPr>
        <p:spPr>
          <a:xfrm>
            <a:off x="810259" y="2237613"/>
            <a:ext cx="6854190" cy="2220595"/>
          </a:xfrm>
          <a:prstGeom prst="rect">
            <a:avLst/>
          </a:prstGeom>
          <a:noFill/>
          <a:ln>
            <a:noFill/>
          </a:ln>
        </p:spPr>
        <p:txBody>
          <a:bodyPr anchorCtr="0" anchor="t" bIns="0" lIns="0" spcFirstLastPara="1" rIns="0" wrap="square" tIns="85725">
            <a:spAutoFit/>
          </a:bodyPr>
          <a:lstStyle/>
          <a:p>
            <a:pPr indent="-258444" lvl="0" marL="270510" marR="0" rtl="0" algn="l">
              <a:lnSpc>
                <a:spcPct val="100000"/>
              </a:lnSpc>
              <a:spcBef>
                <a:spcPts val="0"/>
              </a:spcBef>
              <a:spcAft>
                <a:spcPts val="0"/>
              </a:spcAft>
              <a:buClr>
                <a:srgbClr val="1CACE3"/>
              </a:buClr>
              <a:buSzPts val="1900"/>
              <a:buFont typeface="Noto Sans Symbols"/>
              <a:buChar char="●"/>
            </a:pPr>
            <a:r>
              <a:rPr lang="en-US" sz="2400">
                <a:solidFill>
                  <a:srgbClr val="9999FF"/>
                </a:solidFill>
                <a:latin typeface="Arial"/>
                <a:ea typeface="Arial"/>
                <a:cs typeface="Arial"/>
                <a:sym typeface="Arial"/>
              </a:rPr>
              <a:t>Bağlaşım (Coupling)</a:t>
            </a:r>
            <a:endParaRPr sz="2400">
              <a:solidFill>
                <a:schemeClr val="dk1"/>
              </a:solidFill>
              <a:latin typeface="Arial"/>
              <a:ea typeface="Arial"/>
              <a:cs typeface="Arial"/>
              <a:sym typeface="Arial"/>
            </a:endParaRPr>
          </a:p>
          <a:p>
            <a:pPr indent="0" lvl="0" marL="270510" marR="0" rtl="0" algn="l">
              <a:lnSpc>
                <a:spcPct val="100000"/>
              </a:lnSpc>
              <a:spcBef>
                <a:spcPts val="575"/>
              </a:spcBef>
              <a:spcAft>
                <a:spcPts val="0"/>
              </a:spcAft>
              <a:buNone/>
            </a:pPr>
            <a:r>
              <a:rPr lang="en-US" sz="2400">
                <a:solidFill>
                  <a:schemeClr val="dk1"/>
                </a:solidFill>
                <a:latin typeface="Arial"/>
                <a:ea typeface="Arial"/>
                <a:cs typeface="Arial"/>
                <a:sym typeface="Arial"/>
              </a:rPr>
              <a:t>Tasarımı oluşturan modüller arası ilişki ile ilgilidir.</a:t>
            </a:r>
            <a:endParaRPr sz="2400">
              <a:solidFill>
                <a:schemeClr val="dk1"/>
              </a:solidFill>
              <a:latin typeface="Arial"/>
              <a:ea typeface="Arial"/>
              <a:cs typeface="Arial"/>
              <a:sym typeface="Arial"/>
            </a:endParaRPr>
          </a:p>
          <a:p>
            <a:pPr indent="0" lvl="0" marL="0" marR="0" rtl="0" algn="l">
              <a:lnSpc>
                <a:spcPct val="100000"/>
              </a:lnSpc>
              <a:spcBef>
                <a:spcPts val="10"/>
              </a:spcBef>
              <a:spcAft>
                <a:spcPts val="0"/>
              </a:spcAft>
              <a:buNone/>
            </a:pPr>
            <a:r>
              <a:t/>
            </a:r>
            <a:endParaRPr sz="3000">
              <a:solidFill>
                <a:schemeClr val="dk1"/>
              </a:solidFill>
              <a:latin typeface="Arial"/>
              <a:ea typeface="Arial"/>
              <a:cs typeface="Arial"/>
              <a:sym typeface="Arial"/>
            </a:endParaRPr>
          </a:p>
          <a:p>
            <a:pPr indent="-258444" lvl="0" marL="270510" marR="2578735" rtl="0" algn="l">
              <a:lnSpc>
                <a:spcPct val="120000"/>
              </a:lnSpc>
              <a:spcBef>
                <a:spcPts val="0"/>
              </a:spcBef>
              <a:spcAft>
                <a:spcPts val="0"/>
              </a:spcAft>
              <a:buClr>
                <a:srgbClr val="1CACE3"/>
              </a:buClr>
              <a:buSzPts val="1900"/>
              <a:buFont typeface="Noto Sans Symbols"/>
              <a:buChar char="●"/>
            </a:pPr>
            <a:r>
              <a:rPr lang="en-US" sz="2400">
                <a:solidFill>
                  <a:srgbClr val="9999FF"/>
                </a:solidFill>
                <a:latin typeface="Arial"/>
                <a:ea typeface="Arial"/>
                <a:cs typeface="Arial"/>
                <a:sym typeface="Arial"/>
              </a:rPr>
              <a:t>Yapışıklık (Cohesion)  </a:t>
            </a:r>
            <a:r>
              <a:rPr lang="en-US" sz="2400">
                <a:solidFill>
                  <a:schemeClr val="dk1"/>
                </a:solidFill>
                <a:latin typeface="Arial"/>
                <a:ea typeface="Arial"/>
                <a:cs typeface="Arial"/>
                <a:sym typeface="Arial"/>
              </a:rPr>
              <a:t>Modüllerin iç yapısı ile ilgilidir.</a:t>
            </a:r>
            <a:endParaRPr sz="2400">
              <a:solidFill>
                <a:schemeClr val="dk1"/>
              </a:solidFill>
              <a:latin typeface="Arial"/>
              <a:ea typeface="Arial"/>
              <a:cs typeface="Arial"/>
              <a:sym typeface="Arial"/>
            </a:endParaRPr>
          </a:p>
        </p:txBody>
      </p:sp>
      <p:pic>
        <p:nvPicPr>
          <p:cNvPr id="679" name="Google Shape;679;p49"/>
          <p:cNvPicPr preferRelativeResize="0"/>
          <p:nvPr/>
        </p:nvPicPr>
        <p:blipFill rotWithShape="1">
          <a:blip r:embed="rId3">
            <a:alphaModFix/>
          </a:blip>
          <a:srcRect b="0" l="0" r="0" t="0"/>
          <a:stretch/>
        </p:blipFill>
        <p:spPr>
          <a:xfrm>
            <a:off x="5313203" y="3534095"/>
            <a:ext cx="2711535" cy="1976713"/>
          </a:xfrm>
          <a:prstGeom prst="rect">
            <a:avLst/>
          </a:prstGeom>
          <a:noFill/>
          <a:ln>
            <a:noFill/>
          </a:ln>
        </p:spPr>
      </p:pic>
      <p:sp>
        <p:nvSpPr>
          <p:cNvPr id="680" name="Google Shape;680;p49"/>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81" name="Google Shape;681;p49"/>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82" name="Google Shape;682;p49"/>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0"/>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Bağlaşım	</a:t>
            </a:r>
            <a:endParaRPr/>
          </a:p>
        </p:txBody>
      </p:sp>
      <p:sp>
        <p:nvSpPr>
          <p:cNvPr id="688" name="Google Shape;688;p50"/>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689" name="Google Shape;689;p50"/>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90" name="Google Shape;690;p50"/>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691" name="Google Shape;691;p50"/>
          <p:cNvSpPr txBox="1"/>
          <p:nvPr/>
        </p:nvSpPr>
        <p:spPr>
          <a:xfrm>
            <a:off x="810259" y="1689074"/>
            <a:ext cx="7029450" cy="2812415"/>
          </a:xfrm>
          <a:prstGeom prst="rect">
            <a:avLst/>
          </a:prstGeom>
          <a:noFill/>
          <a:ln>
            <a:noFill/>
          </a:ln>
        </p:spPr>
        <p:txBody>
          <a:bodyPr anchorCtr="0" anchor="t" bIns="0" lIns="0" spcFirstLastPara="1" rIns="0" wrap="square" tIns="180325">
            <a:spAutoFit/>
          </a:bodyPr>
          <a:lstStyle/>
          <a:p>
            <a:pPr indent="-258444" lvl="0" marL="270510" marR="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Modüller arası bağlılığın ölçülmesi için kullanılan bir ölçüttür.</a:t>
            </a:r>
            <a:endParaRPr sz="2000">
              <a:solidFill>
                <a:schemeClr val="dk1"/>
              </a:solidFill>
              <a:latin typeface="Arial"/>
              <a:ea typeface="Arial"/>
              <a:cs typeface="Arial"/>
              <a:sym typeface="Arial"/>
            </a:endParaRPr>
          </a:p>
          <a:p>
            <a:pPr indent="-258444" lvl="0" marL="270510" marR="0" rtl="0" algn="l">
              <a:lnSpc>
                <a:spcPct val="100000"/>
              </a:lnSpc>
              <a:spcBef>
                <a:spcPts val="132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Yüksek kaliteli bir tasarımda bağlaşım ölçümü az olmalıdır.</a:t>
            </a:r>
            <a:endParaRPr sz="2000">
              <a:solidFill>
                <a:schemeClr val="dk1"/>
              </a:solidFill>
              <a:latin typeface="Arial"/>
              <a:ea typeface="Arial"/>
              <a:cs typeface="Arial"/>
              <a:sym typeface="Arial"/>
            </a:endParaRPr>
          </a:p>
          <a:p>
            <a:pPr indent="-258444" lvl="0" marL="270510" marR="0" rtl="0" algn="l">
              <a:lnSpc>
                <a:spcPct val="100000"/>
              </a:lnSpc>
              <a:spcBef>
                <a:spcPts val="144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Bağlaşımın düşük olması</a:t>
            </a:r>
            <a:endParaRPr sz="2000">
              <a:solidFill>
                <a:schemeClr val="dk1"/>
              </a:solidFill>
              <a:latin typeface="Arial"/>
              <a:ea typeface="Arial"/>
              <a:cs typeface="Arial"/>
              <a:sym typeface="Arial"/>
            </a:endParaRPr>
          </a:p>
          <a:p>
            <a:pPr indent="-215265" lvl="1" marL="570230" marR="0" rtl="0" algn="l">
              <a:lnSpc>
                <a:spcPct val="100000"/>
              </a:lnSpc>
              <a:spcBef>
                <a:spcPts val="440"/>
              </a:spcBef>
              <a:spcAft>
                <a:spcPts val="0"/>
              </a:spcAft>
              <a:buClr>
                <a:srgbClr val="9999FF"/>
              </a:buClr>
              <a:buSzPts val="1250"/>
              <a:buFont typeface="Noto Sans Symbols"/>
              <a:buChar char="●"/>
            </a:pPr>
            <a:r>
              <a:rPr b="0" i="0" lang="en-US" sz="1800" u="none" cap="none" strike="noStrike">
                <a:solidFill>
                  <a:schemeClr val="dk1"/>
                </a:solidFill>
                <a:latin typeface="Arial"/>
                <a:ea typeface="Arial"/>
                <a:cs typeface="Arial"/>
                <a:sym typeface="Arial"/>
              </a:rPr>
              <a:t>Hatanın dalgasal yayılma özelliğinin azaltılması</a:t>
            </a:r>
            <a:endParaRPr b="0" i="0" sz="1800" u="none" cap="none" strike="noStrike">
              <a:solidFill>
                <a:schemeClr val="dk1"/>
              </a:solidFill>
              <a:latin typeface="Arial"/>
              <a:ea typeface="Arial"/>
              <a:cs typeface="Arial"/>
              <a:sym typeface="Arial"/>
            </a:endParaRPr>
          </a:p>
          <a:p>
            <a:pPr indent="-215265" lvl="1" marL="570230" marR="0" rtl="0" algn="l">
              <a:lnSpc>
                <a:spcPct val="100000"/>
              </a:lnSpc>
              <a:spcBef>
                <a:spcPts val="434"/>
              </a:spcBef>
              <a:spcAft>
                <a:spcPts val="0"/>
              </a:spcAft>
              <a:buClr>
                <a:srgbClr val="9999FF"/>
              </a:buClr>
              <a:buSzPts val="1250"/>
              <a:buFont typeface="Noto Sans Symbols"/>
              <a:buChar char="●"/>
            </a:pPr>
            <a:r>
              <a:rPr b="0" i="0" lang="en-US" sz="1800" u="none" cap="none" strike="noStrike">
                <a:solidFill>
                  <a:schemeClr val="dk1"/>
                </a:solidFill>
                <a:latin typeface="Arial"/>
                <a:ea typeface="Arial"/>
                <a:cs typeface="Arial"/>
                <a:sym typeface="Arial"/>
              </a:rPr>
              <a:t>Modüllerin bakım kolaylığı</a:t>
            </a:r>
            <a:endParaRPr b="0" i="0" sz="1800" u="none" cap="none" strike="noStrike">
              <a:solidFill>
                <a:schemeClr val="dk1"/>
              </a:solidFill>
              <a:latin typeface="Arial"/>
              <a:ea typeface="Arial"/>
              <a:cs typeface="Arial"/>
              <a:sym typeface="Arial"/>
            </a:endParaRPr>
          </a:p>
          <a:p>
            <a:pPr indent="-215265" lvl="1" marL="570230" marR="0" rtl="0" algn="l">
              <a:lnSpc>
                <a:spcPct val="100000"/>
              </a:lnSpc>
              <a:spcBef>
                <a:spcPts val="434"/>
              </a:spcBef>
              <a:spcAft>
                <a:spcPts val="0"/>
              </a:spcAft>
              <a:buClr>
                <a:srgbClr val="9999FF"/>
              </a:buClr>
              <a:buSzPts val="1250"/>
              <a:buFont typeface="Noto Sans Symbols"/>
              <a:buChar char="●"/>
            </a:pPr>
            <a:r>
              <a:rPr b="0" i="0" lang="en-US" sz="1800" u="none" cap="none" strike="noStrike">
                <a:solidFill>
                  <a:schemeClr val="dk1"/>
                </a:solidFill>
                <a:latin typeface="Arial"/>
                <a:ea typeface="Arial"/>
                <a:cs typeface="Arial"/>
                <a:sym typeface="Arial"/>
              </a:rPr>
              <a:t>Modüller arası ilişkilerde karmaşıklığın azaltılması</a:t>
            </a:r>
            <a:endParaRPr b="0" i="0" sz="1800" u="none" cap="none" strike="noStrike">
              <a:solidFill>
                <a:schemeClr val="dk1"/>
              </a:solidFill>
              <a:latin typeface="Arial"/>
              <a:ea typeface="Arial"/>
              <a:cs typeface="Arial"/>
              <a:sym typeface="Arial"/>
            </a:endParaRPr>
          </a:p>
          <a:p>
            <a:pPr indent="0" lvl="0" marL="270510" marR="0" rtl="0" algn="l">
              <a:lnSpc>
                <a:spcPct val="100000"/>
              </a:lnSpc>
              <a:spcBef>
                <a:spcPts val="470"/>
              </a:spcBef>
              <a:spcAft>
                <a:spcPts val="0"/>
              </a:spcAft>
              <a:buNone/>
            </a:pPr>
            <a:r>
              <a:rPr lang="en-US" sz="2000">
                <a:solidFill>
                  <a:schemeClr val="dk1"/>
                </a:solidFill>
                <a:latin typeface="Arial"/>
                <a:ea typeface="Arial"/>
                <a:cs typeface="Arial"/>
                <a:sym typeface="Arial"/>
              </a:rPr>
              <a:t>nedenleri ile istenmektedir</a:t>
            </a:r>
            <a:endParaRPr sz="20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1"/>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Yalın Veri Bağlaşımı	</a:t>
            </a:r>
            <a:endParaRPr/>
          </a:p>
        </p:txBody>
      </p:sp>
      <p:sp>
        <p:nvSpPr>
          <p:cNvPr id="697" name="Google Shape;697;p51"/>
          <p:cNvSpPr txBox="1"/>
          <p:nvPr/>
        </p:nvSpPr>
        <p:spPr>
          <a:xfrm>
            <a:off x="4349622" y="1871294"/>
            <a:ext cx="402971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arası	iletişim	yalın	veriler</a:t>
            </a:r>
            <a:endParaRPr sz="2400">
              <a:solidFill>
                <a:schemeClr val="dk1"/>
              </a:solidFill>
              <a:latin typeface="Arial"/>
              <a:ea typeface="Arial"/>
              <a:cs typeface="Arial"/>
              <a:sym typeface="Arial"/>
            </a:endParaRPr>
          </a:p>
        </p:txBody>
      </p:sp>
      <p:sp>
        <p:nvSpPr>
          <p:cNvPr id="698" name="Google Shape;698;p51"/>
          <p:cNvSpPr txBox="1"/>
          <p:nvPr/>
        </p:nvSpPr>
        <p:spPr>
          <a:xfrm>
            <a:off x="810259" y="1871294"/>
            <a:ext cx="3256279" cy="757555"/>
          </a:xfrm>
          <a:prstGeom prst="rect">
            <a:avLst/>
          </a:prstGeom>
          <a:noFill/>
          <a:ln>
            <a:noFill/>
          </a:ln>
        </p:spPr>
        <p:txBody>
          <a:bodyPr anchorCtr="0" anchor="t" bIns="0" lIns="0" spcFirstLastPara="1" rIns="0" wrap="square" tIns="12700">
            <a:spAutoFit/>
          </a:bodyPr>
          <a:lstStyle/>
          <a:p>
            <a:pPr indent="-258444" lvl="0" marL="270510" marR="0" rtl="0" algn="l">
              <a:lnSpc>
                <a:spcPct val="100000"/>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Herhangi	iki	modül</a:t>
            </a:r>
            <a:endParaRPr sz="2400">
              <a:solidFill>
                <a:schemeClr val="dk1"/>
              </a:solidFill>
              <a:latin typeface="Arial"/>
              <a:ea typeface="Arial"/>
              <a:cs typeface="Arial"/>
              <a:sym typeface="Arial"/>
            </a:endParaRPr>
          </a:p>
          <a:p>
            <a:pPr indent="0" lvl="0" marL="270510" marR="0" rtl="0" algn="l">
              <a:lnSpc>
                <a:spcPct val="100000"/>
              </a:lnSpc>
              <a:spcBef>
                <a:spcPts val="5"/>
              </a:spcBef>
              <a:spcAft>
                <a:spcPts val="0"/>
              </a:spcAft>
              <a:buNone/>
            </a:pPr>
            <a:r>
              <a:rPr lang="en-US" sz="2400">
                <a:solidFill>
                  <a:srgbClr val="869CDF"/>
                </a:solidFill>
                <a:latin typeface="Arial"/>
                <a:ea typeface="Arial"/>
                <a:cs typeface="Arial"/>
                <a:sym typeface="Arial"/>
              </a:rPr>
              <a:t>(tamsayı,	karakter,</a:t>
            </a:r>
            <a:endParaRPr sz="2400">
              <a:solidFill>
                <a:schemeClr val="dk1"/>
              </a:solidFill>
              <a:latin typeface="Arial"/>
              <a:ea typeface="Arial"/>
              <a:cs typeface="Arial"/>
              <a:sym typeface="Arial"/>
            </a:endParaRPr>
          </a:p>
        </p:txBody>
      </p:sp>
      <p:sp>
        <p:nvSpPr>
          <p:cNvPr id="699" name="Google Shape;699;p51"/>
          <p:cNvSpPr txBox="1"/>
          <p:nvPr/>
        </p:nvSpPr>
        <p:spPr>
          <a:xfrm>
            <a:off x="4250563" y="2237613"/>
            <a:ext cx="11944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869CDF"/>
                </a:solidFill>
                <a:latin typeface="Arial"/>
                <a:ea typeface="Arial"/>
                <a:cs typeface="Arial"/>
                <a:sym typeface="Arial"/>
              </a:rPr>
              <a:t>boolean,</a:t>
            </a:r>
            <a:endParaRPr sz="2400">
              <a:solidFill>
                <a:schemeClr val="dk1"/>
              </a:solidFill>
              <a:latin typeface="Arial"/>
              <a:ea typeface="Arial"/>
              <a:cs typeface="Arial"/>
              <a:sym typeface="Arial"/>
            </a:endParaRPr>
          </a:p>
        </p:txBody>
      </p:sp>
      <p:sp>
        <p:nvSpPr>
          <p:cNvPr id="700" name="Google Shape;700;p51"/>
          <p:cNvSpPr txBox="1"/>
          <p:nvPr/>
        </p:nvSpPr>
        <p:spPr>
          <a:xfrm>
            <a:off x="1068120" y="2603372"/>
            <a:ext cx="40354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gerçekleştiriliyorsa	bu	iki</a:t>
            </a:r>
            <a:endParaRPr sz="2400">
              <a:solidFill>
                <a:schemeClr val="dk1"/>
              </a:solidFill>
              <a:latin typeface="Arial"/>
              <a:ea typeface="Arial"/>
              <a:cs typeface="Arial"/>
              <a:sym typeface="Arial"/>
            </a:endParaRPr>
          </a:p>
        </p:txBody>
      </p:sp>
      <p:sp>
        <p:nvSpPr>
          <p:cNvPr id="701" name="Google Shape;701;p51"/>
          <p:cNvSpPr txBox="1"/>
          <p:nvPr/>
        </p:nvSpPr>
        <p:spPr>
          <a:xfrm>
            <a:off x="5514213" y="2237613"/>
            <a:ext cx="856615" cy="756920"/>
          </a:xfrm>
          <a:prstGeom prst="rect">
            <a:avLst/>
          </a:prstGeom>
          <a:noFill/>
          <a:ln>
            <a:noFill/>
          </a:ln>
        </p:spPr>
        <p:txBody>
          <a:bodyPr anchorCtr="0" anchor="t" bIns="0" lIns="0" spcFirstLastPara="1" rIns="0" wrap="square" tIns="12700">
            <a:spAutoFit/>
          </a:bodyPr>
          <a:lstStyle/>
          <a:p>
            <a:pPr indent="287655" lvl="0" marL="12700" marR="5080" rtl="0" algn="l">
              <a:lnSpc>
                <a:spcPct val="100000"/>
              </a:lnSpc>
              <a:spcBef>
                <a:spcPts val="0"/>
              </a:spcBef>
              <a:spcAft>
                <a:spcPts val="0"/>
              </a:spcAft>
              <a:buNone/>
            </a:pPr>
            <a:r>
              <a:rPr lang="en-US" sz="2400">
                <a:solidFill>
                  <a:srgbClr val="869CDF"/>
                </a:solidFill>
                <a:latin typeface="Arial"/>
                <a:ea typeface="Arial"/>
                <a:cs typeface="Arial"/>
                <a:sym typeface="Arial"/>
              </a:rPr>
              <a:t>vs)  </a:t>
            </a:r>
            <a:r>
              <a:rPr lang="en-US" sz="2400">
                <a:solidFill>
                  <a:schemeClr val="dk1"/>
                </a:solidFill>
                <a:latin typeface="Arial"/>
                <a:ea typeface="Arial"/>
                <a:cs typeface="Arial"/>
                <a:sym typeface="Arial"/>
              </a:rPr>
              <a:t>modül</a:t>
            </a:r>
            <a:endParaRPr sz="2400">
              <a:solidFill>
                <a:schemeClr val="dk1"/>
              </a:solidFill>
              <a:latin typeface="Arial"/>
              <a:ea typeface="Arial"/>
              <a:cs typeface="Arial"/>
              <a:sym typeface="Arial"/>
            </a:endParaRPr>
          </a:p>
        </p:txBody>
      </p:sp>
      <p:sp>
        <p:nvSpPr>
          <p:cNvPr id="702" name="Google Shape;702;p51"/>
          <p:cNvSpPr txBox="1"/>
          <p:nvPr/>
        </p:nvSpPr>
        <p:spPr>
          <a:xfrm>
            <a:off x="6588632" y="2237613"/>
            <a:ext cx="1793239" cy="756920"/>
          </a:xfrm>
          <a:prstGeom prst="rect">
            <a:avLst/>
          </a:prstGeom>
          <a:noFill/>
          <a:ln>
            <a:noFill/>
          </a:ln>
        </p:spPr>
        <p:txBody>
          <a:bodyPr anchorCtr="0" anchor="t" bIns="0" lIns="0" spcFirstLastPara="1" rIns="0" wrap="square" tIns="12700">
            <a:spAutoFit/>
          </a:bodyPr>
          <a:lstStyle/>
          <a:p>
            <a:pPr indent="-193675" lvl="0" marL="205740" marR="5080" rtl="0" algn="l">
              <a:lnSpc>
                <a:spcPct val="100000"/>
              </a:lnSpc>
              <a:spcBef>
                <a:spcPts val="0"/>
              </a:spcBef>
              <a:spcAft>
                <a:spcPts val="0"/>
              </a:spcAft>
              <a:buNone/>
            </a:pPr>
            <a:r>
              <a:rPr lang="en-US" sz="2400">
                <a:solidFill>
                  <a:schemeClr val="dk1"/>
                </a:solidFill>
                <a:latin typeface="Arial"/>
                <a:ea typeface="Arial"/>
                <a:cs typeface="Arial"/>
                <a:sym typeface="Arial"/>
              </a:rPr>
              <a:t>aracılığı		ile  yalın	veri</a:t>
            </a:r>
            <a:endParaRPr sz="2400">
              <a:solidFill>
                <a:schemeClr val="dk1"/>
              </a:solidFill>
              <a:latin typeface="Arial"/>
              <a:ea typeface="Arial"/>
              <a:cs typeface="Arial"/>
              <a:sym typeface="Arial"/>
            </a:endParaRPr>
          </a:p>
        </p:txBody>
      </p:sp>
      <p:sp>
        <p:nvSpPr>
          <p:cNvPr id="703" name="Google Shape;703;p51"/>
          <p:cNvSpPr txBox="1"/>
          <p:nvPr/>
        </p:nvSpPr>
        <p:spPr>
          <a:xfrm>
            <a:off x="1068120" y="2969133"/>
            <a:ext cx="44805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bağlaşımlıdır şeklinde tanımlanır.</a:t>
            </a:r>
            <a:endParaRPr sz="2400">
              <a:solidFill>
                <a:schemeClr val="dk1"/>
              </a:solidFill>
              <a:latin typeface="Arial"/>
              <a:ea typeface="Arial"/>
              <a:cs typeface="Arial"/>
              <a:sym typeface="Arial"/>
            </a:endParaRPr>
          </a:p>
        </p:txBody>
      </p:sp>
      <p:pic>
        <p:nvPicPr>
          <p:cNvPr id="704" name="Google Shape;704;p51"/>
          <p:cNvPicPr preferRelativeResize="0"/>
          <p:nvPr/>
        </p:nvPicPr>
        <p:blipFill rotWithShape="1">
          <a:blip r:embed="rId3">
            <a:alphaModFix/>
          </a:blip>
          <a:srcRect b="0" l="0" r="0" t="0"/>
          <a:stretch/>
        </p:blipFill>
        <p:spPr>
          <a:xfrm>
            <a:off x="3880103" y="4021835"/>
            <a:ext cx="1429512" cy="1427988"/>
          </a:xfrm>
          <a:prstGeom prst="rect">
            <a:avLst/>
          </a:prstGeom>
          <a:noFill/>
          <a:ln>
            <a:noFill/>
          </a:ln>
        </p:spPr>
      </p:pic>
      <p:sp>
        <p:nvSpPr>
          <p:cNvPr id="705" name="Google Shape;705;p51"/>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06" name="Google Shape;706;p51"/>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07" name="Google Shape;707;p51"/>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2"/>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Karmaşık Veri Bağlaşımı	</a:t>
            </a:r>
            <a:endParaRPr/>
          </a:p>
        </p:txBody>
      </p:sp>
      <p:sp>
        <p:nvSpPr>
          <p:cNvPr id="713" name="Google Shape;713;p52"/>
          <p:cNvSpPr txBox="1"/>
          <p:nvPr/>
        </p:nvSpPr>
        <p:spPr>
          <a:xfrm>
            <a:off x="810259" y="1871294"/>
            <a:ext cx="7571105" cy="1489075"/>
          </a:xfrm>
          <a:prstGeom prst="rect">
            <a:avLst/>
          </a:prstGeom>
          <a:noFill/>
          <a:ln>
            <a:noFill/>
          </a:ln>
        </p:spPr>
        <p:txBody>
          <a:bodyPr anchorCtr="0" anchor="t" bIns="0" lIns="0" spcFirstLastPara="1" rIns="0" wrap="square" tIns="12700">
            <a:spAutoFit/>
          </a:bodyPr>
          <a:lstStyle/>
          <a:p>
            <a:pPr indent="-258444" lvl="0" marL="270510" marR="5080" rtl="0" algn="just">
              <a:lnSpc>
                <a:spcPct val="100000"/>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Herhangi iki modül arasındaki iletişimde kullanılan  parametrelerin karmaşık veri yapısı </a:t>
            </a:r>
            <a:r>
              <a:rPr lang="en-US" sz="2400">
                <a:solidFill>
                  <a:srgbClr val="869CDF"/>
                </a:solidFill>
                <a:latin typeface="Arial"/>
                <a:ea typeface="Arial"/>
                <a:cs typeface="Arial"/>
                <a:sym typeface="Arial"/>
              </a:rPr>
              <a:t>(kayıt, dizi,  nesne, vs) </a:t>
            </a:r>
            <a:r>
              <a:rPr lang="en-US" sz="2400">
                <a:solidFill>
                  <a:schemeClr val="dk1"/>
                </a:solidFill>
                <a:latin typeface="Arial"/>
                <a:ea typeface="Arial"/>
                <a:cs typeface="Arial"/>
                <a:sym typeface="Arial"/>
              </a:rPr>
              <a:t>olması durumunda modüller karmaşık veri  paylaşımlı olarak tanımlanır.</a:t>
            </a:r>
            <a:endParaRPr sz="2400">
              <a:solidFill>
                <a:schemeClr val="dk1"/>
              </a:solidFill>
              <a:latin typeface="Arial"/>
              <a:ea typeface="Arial"/>
              <a:cs typeface="Arial"/>
              <a:sym typeface="Arial"/>
            </a:endParaRPr>
          </a:p>
        </p:txBody>
      </p:sp>
      <p:pic>
        <p:nvPicPr>
          <p:cNvPr id="714" name="Google Shape;714;p52"/>
          <p:cNvPicPr preferRelativeResize="0"/>
          <p:nvPr/>
        </p:nvPicPr>
        <p:blipFill rotWithShape="1">
          <a:blip r:embed="rId3">
            <a:alphaModFix/>
          </a:blip>
          <a:srcRect b="0" l="0" r="0" t="0"/>
          <a:stretch/>
        </p:blipFill>
        <p:spPr>
          <a:xfrm>
            <a:off x="4057269" y="3887533"/>
            <a:ext cx="1756790" cy="1908238"/>
          </a:xfrm>
          <a:prstGeom prst="rect">
            <a:avLst/>
          </a:prstGeom>
          <a:noFill/>
          <a:ln>
            <a:noFill/>
          </a:ln>
        </p:spPr>
      </p:pic>
      <p:sp>
        <p:nvSpPr>
          <p:cNvPr id="715" name="Google Shape;715;p52"/>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16" name="Google Shape;716;p52"/>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17" name="Google Shape;717;p52"/>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3"/>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Denetim Bağlaşımı	</a:t>
            </a:r>
            <a:endParaRPr/>
          </a:p>
        </p:txBody>
      </p:sp>
      <p:sp>
        <p:nvSpPr>
          <p:cNvPr id="723" name="Google Shape;723;p53"/>
          <p:cNvSpPr txBox="1"/>
          <p:nvPr/>
        </p:nvSpPr>
        <p:spPr>
          <a:xfrm>
            <a:off x="810259" y="1869770"/>
            <a:ext cx="7158355" cy="1260475"/>
          </a:xfrm>
          <a:prstGeom prst="rect">
            <a:avLst/>
          </a:prstGeom>
          <a:noFill/>
          <a:ln>
            <a:noFill/>
          </a:ln>
        </p:spPr>
        <p:txBody>
          <a:bodyPr anchorCtr="0" anchor="t" bIns="0" lIns="0" spcFirstLastPara="1" rIns="0" wrap="square" tIns="12700">
            <a:spAutoFit/>
          </a:bodyPr>
          <a:lstStyle/>
          <a:p>
            <a:pPr indent="-258444" lvl="0" marL="270510" marR="5080" rtl="0" algn="l">
              <a:lnSpc>
                <a:spcPct val="100000"/>
              </a:lnSpc>
              <a:spcBef>
                <a:spcPts val="0"/>
              </a:spcBef>
              <a:spcAft>
                <a:spcPts val="0"/>
              </a:spcAft>
              <a:buClr>
                <a:srgbClr val="1CACE3"/>
              </a:buClr>
              <a:buSzPts val="2150"/>
              <a:buFont typeface="Noto Sans Symbols"/>
              <a:buChar char="●"/>
            </a:pPr>
            <a:r>
              <a:rPr lang="en-US" sz="2700">
                <a:solidFill>
                  <a:schemeClr val="dk1"/>
                </a:solidFill>
                <a:latin typeface="Arial"/>
                <a:ea typeface="Arial"/>
                <a:cs typeface="Arial"/>
                <a:sym typeface="Arial"/>
              </a:rPr>
              <a:t>İki Modül arasında iletişim parametresi olarak  </a:t>
            </a:r>
            <a:r>
              <a:rPr lang="en-US" sz="2700">
                <a:solidFill>
                  <a:srgbClr val="869CDF"/>
                </a:solidFill>
                <a:latin typeface="Arial"/>
                <a:ea typeface="Arial"/>
                <a:cs typeface="Arial"/>
                <a:sym typeface="Arial"/>
              </a:rPr>
              <a:t>denetim verisi </a:t>
            </a:r>
            <a:r>
              <a:rPr lang="en-US" sz="2700">
                <a:solidFill>
                  <a:schemeClr val="dk1"/>
                </a:solidFill>
                <a:latin typeface="Arial"/>
                <a:ea typeface="Arial"/>
                <a:cs typeface="Arial"/>
                <a:sym typeface="Arial"/>
              </a:rPr>
              <a:t>kullanılıyorsa bu iki modül  denetim bağlaşımlı olarak tanımlanır.</a:t>
            </a:r>
            <a:endParaRPr sz="2700">
              <a:solidFill>
                <a:schemeClr val="dk1"/>
              </a:solidFill>
              <a:latin typeface="Arial"/>
              <a:ea typeface="Arial"/>
              <a:cs typeface="Arial"/>
              <a:sym typeface="Arial"/>
            </a:endParaRPr>
          </a:p>
        </p:txBody>
      </p:sp>
      <p:pic>
        <p:nvPicPr>
          <p:cNvPr id="724" name="Google Shape;724;p53"/>
          <p:cNvPicPr preferRelativeResize="0"/>
          <p:nvPr/>
        </p:nvPicPr>
        <p:blipFill rotWithShape="1">
          <a:blip r:embed="rId3">
            <a:alphaModFix/>
          </a:blip>
          <a:srcRect b="0" l="0" r="0" t="0"/>
          <a:stretch/>
        </p:blipFill>
        <p:spPr>
          <a:xfrm>
            <a:off x="3255264" y="3515867"/>
            <a:ext cx="3276599" cy="2353055"/>
          </a:xfrm>
          <a:prstGeom prst="rect">
            <a:avLst/>
          </a:prstGeom>
          <a:noFill/>
          <a:ln>
            <a:noFill/>
          </a:ln>
        </p:spPr>
      </p:pic>
      <p:sp>
        <p:nvSpPr>
          <p:cNvPr id="725" name="Google Shape;725;p53"/>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26" name="Google Shape;726;p53"/>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27" name="Google Shape;727;p53"/>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4"/>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Ortak Veri Bağlaşımı	</a:t>
            </a:r>
            <a:endParaRPr/>
          </a:p>
        </p:txBody>
      </p:sp>
      <p:sp>
        <p:nvSpPr>
          <p:cNvPr id="733" name="Google Shape;733;p54"/>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34" name="Google Shape;734;p54"/>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35" name="Google Shape;735;p54"/>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36" name="Google Shape;736;p54"/>
          <p:cNvSpPr txBox="1"/>
          <p:nvPr>
            <p:ph idx="1" type="body"/>
          </p:nvPr>
        </p:nvSpPr>
        <p:spPr>
          <a:xfrm>
            <a:off x="800100" y="1873122"/>
            <a:ext cx="7543799" cy="2993390"/>
          </a:xfrm>
          <a:prstGeom prst="rect">
            <a:avLst/>
          </a:prstGeom>
          <a:noFill/>
          <a:ln>
            <a:noFill/>
          </a:ln>
        </p:spPr>
        <p:txBody>
          <a:bodyPr anchorCtr="0" anchor="t" bIns="0" lIns="0" spcFirstLastPara="1" rIns="0" wrap="square" tIns="12700">
            <a:spAutoFit/>
          </a:bodyPr>
          <a:lstStyle/>
          <a:p>
            <a:pPr indent="-258444" lvl="0" marL="280035" marR="5080" rtl="0" algn="l">
              <a:lnSpc>
                <a:spcPct val="100000"/>
              </a:lnSpc>
              <a:spcBef>
                <a:spcPts val="0"/>
              </a:spcBef>
              <a:spcAft>
                <a:spcPts val="0"/>
              </a:spcAft>
              <a:buClr>
                <a:srgbClr val="1CACE3"/>
              </a:buClr>
              <a:buSzPts val="1450"/>
              <a:buFont typeface="Noto Sans Symbols"/>
              <a:buChar char="●"/>
            </a:pPr>
            <a:r>
              <a:rPr lang="en-US"/>
              <a:t>Eğer iki modül ortak bir alanda tanımlanmış verilere ulaşabiliyorsa bu iki  modül </a:t>
            </a:r>
            <a:r>
              <a:rPr lang="en-US">
                <a:solidFill>
                  <a:srgbClr val="869CDF"/>
                </a:solidFill>
              </a:rPr>
              <a:t>ortak veri bağlaşımlı </a:t>
            </a:r>
            <a:r>
              <a:rPr lang="en-US"/>
              <a:t>olarak tanımlanır.</a:t>
            </a:r>
            <a:endParaRPr/>
          </a:p>
          <a:p>
            <a:pPr indent="0" lvl="0" marL="9525" rtl="0" algn="l">
              <a:lnSpc>
                <a:spcPct val="100000"/>
              </a:lnSpc>
              <a:spcBef>
                <a:spcPts val="35"/>
              </a:spcBef>
              <a:spcAft>
                <a:spcPts val="0"/>
              </a:spcAft>
              <a:buClr>
                <a:srgbClr val="1CACE3"/>
              </a:buClr>
              <a:buSzPts val="2600"/>
              <a:buFont typeface="Noto Sans Symbols"/>
              <a:buNone/>
            </a:pPr>
            <a:r>
              <a:t/>
            </a:r>
            <a:endParaRPr sz="2600"/>
          </a:p>
          <a:p>
            <a:pPr indent="-258444" lvl="0" marL="280035" marR="588645" rtl="0" algn="l">
              <a:lnSpc>
                <a:spcPct val="100000"/>
              </a:lnSpc>
              <a:spcBef>
                <a:spcPts val="0"/>
              </a:spcBef>
              <a:spcAft>
                <a:spcPts val="0"/>
              </a:spcAft>
              <a:buClr>
                <a:srgbClr val="1CACE3"/>
              </a:buClr>
              <a:buSzPts val="1450"/>
              <a:buFont typeface="Noto Sans Symbols"/>
              <a:buChar char="●"/>
            </a:pPr>
            <a:r>
              <a:rPr lang="en-US"/>
              <a:t>Verilerin ortak veri bağlaşımlı olmaları şu  nedenlerden dolayı fazla  istenmez;</a:t>
            </a:r>
            <a:endParaRPr/>
          </a:p>
          <a:p>
            <a:pPr indent="-215265" lvl="1" marL="579755" rtl="0" algn="l">
              <a:lnSpc>
                <a:spcPct val="100000"/>
              </a:lnSpc>
              <a:spcBef>
                <a:spcPts val="545"/>
              </a:spcBef>
              <a:spcAft>
                <a:spcPts val="0"/>
              </a:spcAft>
              <a:buClr>
                <a:srgbClr val="9999FF"/>
              </a:buClr>
              <a:buSzPts val="1200"/>
              <a:buFont typeface="Noto Sans Symbols"/>
              <a:buChar char="●"/>
            </a:pPr>
            <a:r>
              <a:rPr lang="en-US" sz="1700">
                <a:latin typeface="Arial"/>
                <a:ea typeface="Arial"/>
                <a:cs typeface="Arial"/>
                <a:sym typeface="Arial"/>
              </a:rPr>
              <a:t>Ortak veri alanını izlemek zordur.</a:t>
            </a:r>
            <a:endParaRPr sz="1700">
              <a:latin typeface="Arial"/>
              <a:ea typeface="Arial"/>
              <a:cs typeface="Arial"/>
              <a:sym typeface="Arial"/>
            </a:endParaRPr>
          </a:p>
          <a:p>
            <a:pPr indent="-215265" lvl="1" marL="579755" marR="514350" rtl="0" algn="l">
              <a:lnSpc>
                <a:spcPct val="115294"/>
              </a:lnSpc>
              <a:spcBef>
                <a:spcPts val="685"/>
              </a:spcBef>
              <a:spcAft>
                <a:spcPts val="0"/>
              </a:spcAft>
              <a:buClr>
                <a:srgbClr val="9999FF"/>
              </a:buClr>
              <a:buSzPts val="1200"/>
              <a:buFont typeface="Noto Sans Symbols"/>
              <a:buChar char="●"/>
            </a:pPr>
            <a:r>
              <a:rPr lang="en-US" sz="1700">
                <a:latin typeface="Arial"/>
                <a:ea typeface="Arial"/>
                <a:cs typeface="Arial"/>
                <a:sym typeface="Arial"/>
              </a:rPr>
              <a:t>Ortak veri kullanan modüllerde yapılan değişiklikler diğer modülleri  etkiler.</a:t>
            </a:r>
            <a:endParaRPr sz="1700">
              <a:latin typeface="Arial"/>
              <a:ea typeface="Arial"/>
              <a:cs typeface="Arial"/>
              <a:sym typeface="Arial"/>
            </a:endParaRPr>
          </a:p>
          <a:p>
            <a:pPr indent="-215265" lvl="1" marL="579755" rtl="0" algn="l">
              <a:lnSpc>
                <a:spcPct val="117941"/>
              </a:lnSpc>
              <a:spcBef>
                <a:spcPts val="495"/>
              </a:spcBef>
              <a:spcAft>
                <a:spcPts val="0"/>
              </a:spcAft>
              <a:buClr>
                <a:srgbClr val="9999FF"/>
              </a:buClr>
              <a:buSzPts val="1200"/>
              <a:buFont typeface="Noto Sans Symbols"/>
              <a:buChar char="●"/>
            </a:pPr>
            <a:r>
              <a:rPr lang="en-US" sz="1700">
                <a:latin typeface="Arial"/>
                <a:ea typeface="Arial"/>
                <a:cs typeface="Arial"/>
                <a:sym typeface="Arial"/>
              </a:rPr>
              <a:t>Ortak veri üzerinde yapılacak değişikliklerde bu veriyi kullanacak bütün</a:t>
            </a:r>
            <a:endParaRPr sz="1700">
              <a:latin typeface="Arial"/>
              <a:ea typeface="Arial"/>
              <a:cs typeface="Arial"/>
              <a:sym typeface="Arial"/>
            </a:endParaRPr>
          </a:p>
          <a:p>
            <a:pPr indent="0" lvl="0" marL="579755" rtl="0" algn="l">
              <a:lnSpc>
                <a:spcPct val="117941"/>
              </a:lnSpc>
              <a:spcBef>
                <a:spcPts val="0"/>
              </a:spcBef>
              <a:spcAft>
                <a:spcPts val="0"/>
              </a:spcAft>
              <a:buNone/>
            </a:pPr>
            <a:r>
              <a:rPr lang="en-US" sz="1700"/>
              <a:t>modüller göz önüne alınmalıdır.</a:t>
            </a:r>
            <a:endParaRPr sz="17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5"/>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İçerik Bağlaşımı	</a:t>
            </a:r>
            <a:endParaRPr/>
          </a:p>
        </p:txBody>
      </p:sp>
      <p:sp>
        <p:nvSpPr>
          <p:cNvPr id="742" name="Google Shape;742;p55"/>
          <p:cNvSpPr txBox="1"/>
          <p:nvPr/>
        </p:nvSpPr>
        <p:spPr>
          <a:xfrm>
            <a:off x="810259" y="1871294"/>
            <a:ext cx="7572375" cy="1489075"/>
          </a:xfrm>
          <a:prstGeom prst="rect">
            <a:avLst/>
          </a:prstGeom>
          <a:noFill/>
          <a:ln>
            <a:noFill/>
          </a:ln>
        </p:spPr>
        <p:txBody>
          <a:bodyPr anchorCtr="0" anchor="t" bIns="0" lIns="0" spcFirstLastPara="1" rIns="0" wrap="square" tIns="12700">
            <a:spAutoFit/>
          </a:bodyPr>
          <a:lstStyle/>
          <a:p>
            <a:pPr indent="-258444" lvl="0" marL="270510" marR="5080" rtl="0" algn="just">
              <a:lnSpc>
                <a:spcPct val="100000"/>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Modüllerin iç içe tasarlanması sonucu, bir modülün  başka bir modül içerisinde tanımlanmış veri alanına  erişebilmesi olanaklaşır ve bu durum </a:t>
            </a:r>
            <a:r>
              <a:rPr lang="en-US" sz="2400">
                <a:solidFill>
                  <a:srgbClr val="869CDF"/>
                </a:solidFill>
                <a:latin typeface="Arial"/>
                <a:ea typeface="Arial"/>
                <a:cs typeface="Arial"/>
                <a:sym typeface="Arial"/>
              </a:rPr>
              <a:t>içerik  bağlaşımına </a:t>
            </a:r>
            <a:r>
              <a:rPr lang="en-US" sz="2400">
                <a:solidFill>
                  <a:schemeClr val="dk1"/>
                </a:solidFill>
                <a:latin typeface="Arial"/>
                <a:ea typeface="Arial"/>
                <a:cs typeface="Arial"/>
                <a:sym typeface="Arial"/>
              </a:rPr>
              <a:t>yol açar.</a:t>
            </a:r>
            <a:endParaRPr sz="2400">
              <a:solidFill>
                <a:schemeClr val="dk1"/>
              </a:solidFill>
              <a:latin typeface="Arial"/>
              <a:ea typeface="Arial"/>
              <a:cs typeface="Arial"/>
              <a:sym typeface="Arial"/>
            </a:endParaRPr>
          </a:p>
        </p:txBody>
      </p:sp>
      <p:pic>
        <p:nvPicPr>
          <p:cNvPr id="743" name="Google Shape;743;p55"/>
          <p:cNvPicPr preferRelativeResize="0"/>
          <p:nvPr/>
        </p:nvPicPr>
        <p:blipFill rotWithShape="1">
          <a:blip r:embed="rId3">
            <a:alphaModFix/>
          </a:blip>
          <a:srcRect b="0" l="0" r="0" t="0"/>
          <a:stretch/>
        </p:blipFill>
        <p:spPr>
          <a:xfrm>
            <a:off x="3060248" y="3745600"/>
            <a:ext cx="3477655" cy="2123323"/>
          </a:xfrm>
          <a:prstGeom prst="rect">
            <a:avLst/>
          </a:prstGeom>
          <a:noFill/>
          <a:ln>
            <a:noFill/>
          </a:ln>
        </p:spPr>
      </p:pic>
      <p:sp>
        <p:nvSpPr>
          <p:cNvPr id="744" name="Google Shape;744;p55"/>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45" name="Google Shape;745;p55"/>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46" name="Google Shape;746;p55"/>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Giriş	</a:t>
            </a:r>
            <a:endParaRPr/>
          </a:p>
        </p:txBody>
      </p:sp>
      <p:sp>
        <p:nvSpPr>
          <p:cNvPr id="122" name="Google Shape;122;p11"/>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123" name="Google Shape;123;p11"/>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124" name="Google Shape;124;p11"/>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125" name="Google Shape;125;p11"/>
          <p:cNvSpPr txBox="1"/>
          <p:nvPr/>
        </p:nvSpPr>
        <p:spPr>
          <a:xfrm>
            <a:off x="810259" y="1873122"/>
            <a:ext cx="6933565" cy="2922270"/>
          </a:xfrm>
          <a:prstGeom prst="rect">
            <a:avLst/>
          </a:prstGeom>
          <a:noFill/>
          <a:ln>
            <a:noFill/>
          </a:ln>
        </p:spPr>
        <p:txBody>
          <a:bodyPr anchorCtr="0" anchor="t" bIns="0" lIns="0" spcFirstLastPara="1" rIns="0" wrap="square" tIns="12700">
            <a:spAutoFit/>
          </a:bodyPr>
          <a:lstStyle/>
          <a:p>
            <a:pPr indent="-258444" lvl="0" marL="270510" marR="22987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Tasarım, Sistem Analizi çalışması sonucunda üretilen </a:t>
            </a:r>
            <a:r>
              <a:rPr lang="en-US" sz="1800">
                <a:solidFill>
                  <a:srgbClr val="373086"/>
                </a:solidFill>
                <a:latin typeface="Arial"/>
                <a:ea typeface="Arial"/>
                <a:cs typeface="Arial"/>
                <a:sym typeface="Arial"/>
              </a:rPr>
              <a:t>Mantıksal  Modelin Fiziksel Modele dönüştürülme çalışmasıdır.</a:t>
            </a:r>
            <a:endParaRPr sz="1800">
              <a:solidFill>
                <a:schemeClr val="dk1"/>
              </a:solidFill>
              <a:latin typeface="Arial"/>
              <a:ea typeface="Arial"/>
              <a:cs typeface="Arial"/>
              <a:sym typeface="Arial"/>
            </a:endParaRPr>
          </a:p>
          <a:p>
            <a:pPr indent="-258444" lvl="0" marL="270510" marR="0" rtl="0" algn="l">
              <a:lnSpc>
                <a:spcPct val="100000"/>
              </a:lnSpc>
              <a:spcBef>
                <a:spcPts val="173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Fiziksel Model geliştirilecek yazılımın;</a:t>
            </a:r>
            <a:endParaRPr sz="1800">
              <a:solidFill>
                <a:schemeClr val="dk1"/>
              </a:solidFill>
              <a:latin typeface="Arial"/>
              <a:ea typeface="Arial"/>
              <a:cs typeface="Arial"/>
              <a:sym typeface="Arial"/>
            </a:endParaRPr>
          </a:p>
          <a:p>
            <a:pPr indent="-215265" lvl="1" marL="570230" marR="0" rtl="0" algn="l">
              <a:lnSpc>
                <a:spcPct val="100000"/>
              </a:lnSpc>
              <a:spcBef>
                <a:spcPts val="434"/>
              </a:spcBef>
              <a:spcAft>
                <a:spcPts val="0"/>
              </a:spcAft>
              <a:buClr>
                <a:srgbClr val="9999FF"/>
              </a:buClr>
              <a:buSzPts val="1200"/>
              <a:buFont typeface="Noto Sans Symbols"/>
              <a:buChar char="●"/>
            </a:pPr>
            <a:r>
              <a:rPr b="0" i="0" lang="en-US" sz="1700" u="none" cap="none" strike="noStrike">
                <a:solidFill>
                  <a:schemeClr val="dk1"/>
                </a:solidFill>
                <a:latin typeface="Arial"/>
                <a:ea typeface="Arial"/>
                <a:cs typeface="Arial"/>
                <a:sym typeface="Arial"/>
              </a:rPr>
              <a:t>hangi parçalardan oluşacağını,</a:t>
            </a:r>
            <a:endParaRPr b="0" i="0" sz="1700" u="none" cap="none" strike="noStrike">
              <a:solidFill>
                <a:schemeClr val="dk1"/>
              </a:solidFill>
              <a:latin typeface="Arial"/>
              <a:ea typeface="Arial"/>
              <a:cs typeface="Arial"/>
              <a:sym typeface="Arial"/>
            </a:endParaRPr>
          </a:p>
          <a:p>
            <a:pPr indent="-215265" lvl="1" marL="570230" marR="0" rtl="0" algn="l">
              <a:lnSpc>
                <a:spcPct val="100000"/>
              </a:lnSpc>
              <a:spcBef>
                <a:spcPts val="445"/>
              </a:spcBef>
              <a:spcAft>
                <a:spcPts val="0"/>
              </a:spcAft>
              <a:buClr>
                <a:srgbClr val="9999FF"/>
              </a:buClr>
              <a:buSzPts val="1200"/>
              <a:buFont typeface="Noto Sans Symbols"/>
              <a:buChar char="●"/>
            </a:pPr>
            <a:r>
              <a:rPr b="0" i="0" lang="en-US" sz="1700" u="none" cap="none" strike="noStrike">
                <a:solidFill>
                  <a:schemeClr val="dk1"/>
                </a:solidFill>
                <a:latin typeface="Arial"/>
                <a:ea typeface="Arial"/>
                <a:cs typeface="Arial"/>
                <a:sym typeface="Arial"/>
              </a:rPr>
              <a:t>bu parçalar arasındaki ilişkilerin neler olacağını,</a:t>
            </a:r>
            <a:endParaRPr b="0" i="0" sz="1700" u="none" cap="none" strike="noStrike">
              <a:solidFill>
                <a:schemeClr val="dk1"/>
              </a:solidFill>
              <a:latin typeface="Arial"/>
              <a:ea typeface="Arial"/>
              <a:cs typeface="Arial"/>
              <a:sym typeface="Arial"/>
            </a:endParaRPr>
          </a:p>
          <a:p>
            <a:pPr indent="-215265" lvl="1" marL="570230" marR="0" rtl="0" algn="l">
              <a:lnSpc>
                <a:spcPct val="100000"/>
              </a:lnSpc>
              <a:spcBef>
                <a:spcPts val="445"/>
              </a:spcBef>
              <a:spcAft>
                <a:spcPts val="0"/>
              </a:spcAft>
              <a:buClr>
                <a:srgbClr val="9999FF"/>
              </a:buClr>
              <a:buSzPts val="1200"/>
              <a:buFont typeface="Noto Sans Symbols"/>
              <a:buChar char="●"/>
            </a:pPr>
            <a:r>
              <a:rPr b="0" i="0" lang="en-US" sz="1700" u="none" cap="none" strike="noStrike">
                <a:solidFill>
                  <a:schemeClr val="dk1"/>
                </a:solidFill>
                <a:latin typeface="Arial"/>
                <a:ea typeface="Arial"/>
                <a:cs typeface="Arial"/>
                <a:sym typeface="Arial"/>
              </a:rPr>
              <a:t>parçaların iç yapısının ayrıntılarını,</a:t>
            </a:r>
            <a:endParaRPr b="0" i="0" sz="1700" u="none" cap="none" strike="noStrike">
              <a:solidFill>
                <a:schemeClr val="dk1"/>
              </a:solidFill>
              <a:latin typeface="Arial"/>
              <a:ea typeface="Arial"/>
              <a:cs typeface="Arial"/>
              <a:sym typeface="Arial"/>
            </a:endParaRPr>
          </a:p>
          <a:p>
            <a:pPr indent="-215265" lvl="1" marL="570230" marR="5080" rtl="0" algn="l">
              <a:lnSpc>
                <a:spcPct val="101800"/>
              </a:lnSpc>
              <a:spcBef>
                <a:spcPts val="409"/>
              </a:spcBef>
              <a:spcAft>
                <a:spcPts val="0"/>
              </a:spcAft>
              <a:buClr>
                <a:srgbClr val="9999FF"/>
              </a:buClr>
              <a:buSzPts val="1200"/>
              <a:buFont typeface="Noto Sans Symbols"/>
              <a:buChar char="●"/>
            </a:pPr>
            <a:r>
              <a:rPr b="0" i="0" lang="en-US" sz="1700" u="none" cap="none" strike="noStrike">
                <a:solidFill>
                  <a:schemeClr val="dk1"/>
                </a:solidFill>
                <a:latin typeface="Arial"/>
                <a:ea typeface="Arial"/>
                <a:cs typeface="Arial"/>
                <a:sym typeface="Arial"/>
              </a:rPr>
              <a:t>gerekecek veri yapısının fiziksel biçimini (dosya, veri tabanı, hash  tablosu, vektör, vs.)</a:t>
            </a:r>
            <a:endParaRPr b="0" i="0" sz="1700" u="none" cap="none" strike="noStrike">
              <a:solidFill>
                <a:schemeClr val="dk1"/>
              </a:solidFill>
              <a:latin typeface="Arial"/>
              <a:ea typeface="Arial"/>
              <a:cs typeface="Arial"/>
              <a:sym typeface="Arial"/>
            </a:endParaRPr>
          </a:p>
          <a:p>
            <a:pPr indent="0" lvl="0" marL="270510" marR="0" rtl="0" algn="l">
              <a:lnSpc>
                <a:spcPct val="100000"/>
              </a:lnSpc>
              <a:spcBef>
                <a:spcPts val="425"/>
              </a:spcBef>
              <a:spcAft>
                <a:spcPts val="0"/>
              </a:spcAft>
              <a:buNone/>
            </a:pPr>
            <a:r>
              <a:rPr lang="en-US" sz="1800">
                <a:solidFill>
                  <a:schemeClr val="dk1"/>
                </a:solidFill>
                <a:latin typeface="Arial"/>
                <a:ea typeface="Arial"/>
                <a:cs typeface="Arial"/>
                <a:sym typeface="Arial"/>
              </a:rPr>
              <a:t>tasarımını içerir.</a:t>
            </a:r>
            <a:endParaRPr sz="18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6"/>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Yapışıklık	</a:t>
            </a:r>
            <a:endParaRPr/>
          </a:p>
        </p:txBody>
      </p:sp>
      <p:sp>
        <p:nvSpPr>
          <p:cNvPr id="752" name="Google Shape;752;p56"/>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53" name="Google Shape;753;p56"/>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54" name="Google Shape;754;p56"/>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55" name="Google Shape;755;p56"/>
          <p:cNvSpPr txBox="1"/>
          <p:nvPr/>
        </p:nvSpPr>
        <p:spPr>
          <a:xfrm>
            <a:off x="810259" y="1853006"/>
            <a:ext cx="7334250" cy="2568575"/>
          </a:xfrm>
          <a:prstGeom prst="rect">
            <a:avLst/>
          </a:prstGeom>
          <a:noFill/>
          <a:ln>
            <a:noFill/>
          </a:ln>
        </p:spPr>
        <p:txBody>
          <a:bodyPr anchorCtr="0" anchor="t" bIns="0" lIns="0" spcFirstLastPara="1" rIns="0" wrap="square" tIns="39350">
            <a:spAutoFit/>
          </a:bodyPr>
          <a:lstStyle/>
          <a:p>
            <a:pPr indent="-258444" lvl="0" marL="270510" marR="644525" rtl="0" algn="l">
              <a:lnSpc>
                <a:spcPct val="114166"/>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Bir modülün kendi içindeki işlemler arasındaki  ilişkilere ilişkin bir ölçüttür. </a:t>
            </a:r>
            <a:r>
              <a:rPr lang="en-US" sz="2400">
                <a:solidFill>
                  <a:srgbClr val="869CDF"/>
                </a:solidFill>
                <a:latin typeface="Arial"/>
                <a:ea typeface="Arial"/>
                <a:cs typeface="Arial"/>
                <a:sym typeface="Arial"/>
              </a:rPr>
              <a:t>Modül gücü </a:t>
            </a:r>
            <a:r>
              <a:rPr lang="en-US" sz="2400">
                <a:solidFill>
                  <a:schemeClr val="dk1"/>
                </a:solidFill>
                <a:latin typeface="Arial"/>
                <a:ea typeface="Arial"/>
                <a:cs typeface="Arial"/>
                <a:sym typeface="Arial"/>
              </a:rPr>
              <a:t>olarak ta  tanımlanır.</a:t>
            </a:r>
            <a:endParaRPr sz="2400">
              <a:solidFill>
                <a:schemeClr val="dk1"/>
              </a:solidFill>
              <a:latin typeface="Arial"/>
              <a:ea typeface="Arial"/>
              <a:cs typeface="Arial"/>
              <a:sym typeface="Arial"/>
            </a:endParaRPr>
          </a:p>
          <a:p>
            <a:pPr indent="-258444" lvl="0" marL="270510" marR="0" rtl="0" algn="l">
              <a:lnSpc>
                <a:spcPct val="117083"/>
              </a:lnSpc>
              <a:spcBef>
                <a:spcPts val="151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Tasarımda </a:t>
            </a:r>
            <a:r>
              <a:rPr lang="en-US" sz="2400">
                <a:solidFill>
                  <a:srgbClr val="869CDF"/>
                </a:solidFill>
                <a:latin typeface="Arial"/>
                <a:ea typeface="Arial"/>
                <a:cs typeface="Arial"/>
                <a:sym typeface="Arial"/>
              </a:rPr>
              <a:t>yapışıklık </a:t>
            </a:r>
            <a:r>
              <a:rPr lang="en-US" sz="2400">
                <a:solidFill>
                  <a:schemeClr val="dk1"/>
                </a:solidFill>
                <a:latin typeface="Arial"/>
                <a:ea typeface="Arial"/>
                <a:cs typeface="Arial"/>
                <a:sym typeface="Arial"/>
              </a:rPr>
              <a:t>özelliğinin yüksek olması tercih</a:t>
            </a:r>
            <a:endParaRPr sz="2400">
              <a:solidFill>
                <a:schemeClr val="dk1"/>
              </a:solidFill>
              <a:latin typeface="Arial"/>
              <a:ea typeface="Arial"/>
              <a:cs typeface="Arial"/>
              <a:sym typeface="Arial"/>
            </a:endParaRPr>
          </a:p>
          <a:p>
            <a:pPr indent="0" lvl="0" marL="270510" marR="0" rtl="0" algn="l">
              <a:lnSpc>
                <a:spcPct val="117083"/>
              </a:lnSpc>
              <a:spcBef>
                <a:spcPts val="0"/>
              </a:spcBef>
              <a:spcAft>
                <a:spcPts val="0"/>
              </a:spcAft>
              <a:buNone/>
            </a:pPr>
            <a:r>
              <a:rPr lang="en-US" sz="2400">
                <a:solidFill>
                  <a:schemeClr val="dk1"/>
                </a:solidFill>
                <a:latin typeface="Arial"/>
                <a:ea typeface="Arial"/>
                <a:cs typeface="Arial"/>
                <a:sym typeface="Arial"/>
              </a:rPr>
              <a:t>edilir.</a:t>
            </a:r>
            <a:endParaRPr sz="2400">
              <a:solidFill>
                <a:schemeClr val="dk1"/>
              </a:solidFill>
              <a:latin typeface="Arial"/>
              <a:ea typeface="Arial"/>
              <a:cs typeface="Arial"/>
              <a:sym typeface="Arial"/>
            </a:endParaRPr>
          </a:p>
          <a:p>
            <a:pPr indent="-258444" lvl="0" marL="270510" marR="0" rtl="0" algn="l">
              <a:lnSpc>
                <a:spcPct val="100000"/>
              </a:lnSpc>
              <a:spcBef>
                <a:spcPts val="1585"/>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Yapışıklık ile Bağlaşım ters orantılıdır.</a:t>
            </a:r>
            <a:endParaRPr sz="24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7"/>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İşlevsel Yapışıklık	</a:t>
            </a:r>
            <a:endParaRPr/>
          </a:p>
        </p:txBody>
      </p:sp>
      <p:sp>
        <p:nvSpPr>
          <p:cNvPr id="761" name="Google Shape;761;p57"/>
          <p:cNvSpPr txBox="1"/>
          <p:nvPr/>
        </p:nvSpPr>
        <p:spPr>
          <a:xfrm>
            <a:off x="810259" y="1871294"/>
            <a:ext cx="7438390" cy="1635760"/>
          </a:xfrm>
          <a:prstGeom prst="rect">
            <a:avLst/>
          </a:prstGeom>
          <a:noFill/>
          <a:ln>
            <a:noFill/>
          </a:ln>
        </p:spPr>
        <p:txBody>
          <a:bodyPr anchorCtr="0" anchor="t" bIns="0" lIns="0" spcFirstLastPara="1" rIns="0" wrap="square" tIns="12700">
            <a:spAutoFit/>
          </a:bodyPr>
          <a:lstStyle/>
          <a:p>
            <a:pPr indent="-258444" lvl="0" marL="270510" marR="0" rtl="0" algn="l">
              <a:lnSpc>
                <a:spcPct val="100000"/>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İşlevsel Yapışık bir modül, tek bir iş problemine ilişkin</a:t>
            </a:r>
            <a:endParaRPr sz="2400">
              <a:solidFill>
                <a:schemeClr val="dk1"/>
              </a:solidFill>
              <a:latin typeface="Arial"/>
              <a:ea typeface="Arial"/>
              <a:cs typeface="Arial"/>
              <a:sym typeface="Arial"/>
            </a:endParaRPr>
          </a:p>
          <a:p>
            <a:pPr indent="0" lvl="0" marL="270510" marR="0" rtl="0" algn="l">
              <a:lnSpc>
                <a:spcPct val="100000"/>
              </a:lnSpc>
              <a:spcBef>
                <a:spcPts val="5"/>
              </a:spcBef>
              <a:spcAft>
                <a:spcPts val="0"/>
              </a:spcAft>
              <a:buNone/>
            </a:pPr>
            <a:r>
              <a:rPr lang="en-US" sz="2400">
                <a:solidFill>
                  <a:schemeClr val="dk1"/>
                </a:solidFill>
                <a:latin typeface="Arial"/>
                <a:ea typeface="Arial"/>
                <a:cs typeface="Arial"/>
                <a:sym typeface="Arial"/>
              </a:rPr>
              <a:t>sorunu çözen modül olarak tanımlanır.</a:t>
            </a:r>
            <a:endParaRPr sz="2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3500">
              <a:solidFill>
                <a:schemeClr val="dk1"/>
              </a:solidFill>
              <a:latin typeface="Arial"/>
              <a:ea typeface="Arial"/>
              <a:cs typeface="Arial"/>
              <a:sym typeface="Arial"/>
            </a:endParaRPr>
          </a:p>
          <a:p>
            <a:pPr indent="-258444" lvl="0" marL="270510" marR="0" rtl="0" algn="l">
              <a:lnSpc>
                <a:spcPct val="100000"/>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Maas_Hesapla, Alan_Hesapla gibi</a:t>
            </a:r>
            <a:endParaRPr sz="2400">
              <a:solidFill>
                <a:schemeClr val="dk1"/>
              </a:solidFill>
              <a:latin typeface="Arial"/>
              <a:ea typeface="Arial"/>
              <a:cs typeface="Arial"/>
              <a:sym typeface="Arial"/>
            </a:endParaRPr>
          </a:p>
        </p:txBody>
      </p:sp>
      <p:pic>
        <p:nvPicPr>
          <p:cNvPr id="762" name="Google Shape;762;p57"/>
          <p:cNvPicPr preferRelativeResize="0"/>
          <p:nvPr/>
        </p:nvPicPr>
        <p:blipFill rotWithShape="1">
          <a:blip r:embed="rId3">
            <a:alphaModFix/>
          </a:blip>
          <a:srcRect b="0" l="0" r="0" t="0"/>
          <a:stretch/>
        </p:blipFill>
        <p:spPr>
          <a:xfrm>
            <a:off x="5958840" y="3064882"/>
            <a:ext cx="2308597" cy="2372689"/>
          </a:xfrm>
          <a:prstGeom prst="rect">
            <a:avLst/>
          </a:prstGeom>
          <a:noFill/>
          <a:ln>
            <a:noFill/>
          </a:ln>
        </p:spPr>
      </p:pic>
      <p:sp>
        <p:nvSpPr>
          <p:cNvPr id="763" name="Google Shape;763;p57"/>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64" name="Google Shape;764;p57"/>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65" name="Google Shape;765;p57"/>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8"/>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Sırasal Yapışıklık	</a:t>
            </a:r>
            <a:endParaRPr/>
          </a:p>
        </p:txBody>
      </p:sp>
      <p:sp>
        <p:nvSpPr>
          <p:cNvPr id="771" name="Google Shape;771;p58"/>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72" name="Google Shape;772;p58"/>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73" name="Google Shape;773;p58"/>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74" name="Google Shape;774;p58"/>
          <p:cNvSpPr txBox="1"/>
          <p:nvPr/>
        </p:nvSpPr>
        <p:spPr>
          <a:xfrm>
            <a:off x="810259" y="1871294"/>
            <a:ext cx="7284720" cy="2296160"/>
          </a:xfrm>
          <a:prstGeom prst="rect">
            <a:avLst/>
          </a:prstGeom>
          <a:noFill/>
          <a:ln>
            <a:noFill/>
          </a:ln>
        </p:spPr>
        <p:txBody>
          <a:bodyPr anchorCtr="0" anchor="t" bIns="0" lIns="0" spcFirstLastPara="1" rIns="0" wrap="square" tIns="13325">
            <a:spAutoFit/>
          </a:bodyPr>
          <a:lstStyle/>
          <a:p>
            <a:pPr indent="-258444" lvl="0" marL="270510" marR="508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Bir modülün içindeki işlemler incelendiğinde, bir işlemin çıktısı,  diğer bir işlemin girdisi olarak kullanılıyorsa bu modül </a:t>
            </a:r>
            <a:r>
              <a:rPr lang="en-US" sz="2000">
                <a:solidFill>
                  <a:srgbClr val="869CDF"/>
                </a:solidFill>
                <a:latin typeface="Arial"/>
                <a:ea typeface="Arial"/>
                <a:cs typeface="Arial"/>
                <a:sym typeface="Arial"/>
              </a:rPr>
              <a:t>sırasal  yapışık </a:t>
            </a:r>
            <a:r>
              <a:rPr lang="en-US" sz="2000">
                <a:solidFill>
                  <a:schemeClr val="dk1"/>
                </a:solidFill>
                <a:latin typeface="Arial"/>
                <a:ea typeface="Arial"/>
                <a:cs typeface="Arial"/>
                <a:sym typeface="Arial"/>
              </a:rPr>
              <a:t>bir modül olarak adlandırılır.</a:t>
            </a:r>
            <a:endParaRPr sz="2000">
              <a:solidFill>
                <a:schemeClr val="dk1"/>
              </a:solidFill>
              <a:latin typeface="Arial"/>
              <a:ea typeface="Arial"/>
              <a:cs typeface="Arial"/>
              <a:sym typeface="Arial"/>
            </a:endParaRPr>
          </a:p>
          <a:p>
            <a:pPr indent="0" lvl="0" marL="0" marR="0" rtl="0" algn="l">
              <a:lnSpc>
                <a:spcPct val="100000"/>
              </a:lnSpc>
              <a:spcBef>
                <a:spcPts val="10"/>
              </a:spcBef>
              <a:spcAft>
                <a:spcPts val="0"/>
              </a:spcAft>
              <a:buNone/>
            </a:pPr>
            <a:r>
              <a:t/>
            </a:r>
            <a:endParaRPr sz="2500">
              <a:solidFill>
                <a:schemeClr val="dk1"/>
              </a:solidFill>
              <a:latin typeface="Arial"/>
              <a:ea typeface="Arial"/>
              <a:cs typeface="Arial"/>
              <a:sym typeface="Arial"/>
            </a:endParaRPr>
          </a:p>
          <a:p>
            <a:pPr indent="0" lvl="0" marL="396875" marR="2848610" rtl="0" algn="l">
              <a:lnSpc>
                <a:spcPct val="120100"/>
              </a:lnSpc>
              <a:spcBef>
                <a:spcPts val="5"/>
              </a:spcBef>
              <a:spcAft>
                <a:spcPts val="0"/>
              </a:spcAft>
              <a:buNone/>
            </a:pPr>
            <a:r>
              <a:rPr lang="en-US" sz="1800">
                <a:solidFill>
                  <a:schemeClr val="dk1"/>
                </a:solidFill>
                <a:latin typeface="Arial"/>
                <a:ea typeface="Arial"/>
                <a:cs typeface="Arial"/>
                <a:sym typeface="Arial"/>
              </a:rPr>
              <a:t>Ham_Veri_Kaydını_Düzelt  Duzeltilmis_Ham_Veri_Kaydini_Dogrula  Dogrulanmis_Kaydi_Gonder</a:t>
            </a:r>
            <a:endParaRPr sz="18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59"/>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İletişimsel Yapışıklık	</a:t>
            </a:r>
            <a:endParaRPr/>
          </a:p>
        </p:txBody>
      </p:sp>
      <p:sp>
        <p:nvSpPr>
          <p:cNvPr id="780" name="Google Shape;780;p59"/>
          <p:cNvSpPr txBox="1"/>
          <p:nvPr/>
        </p:nvSpPr>
        <p:spPr>
          <a:xfrm>
            <a:off x="810259" y="1871294"/>
            <a:ext cx="6960870" cy="2569845"/>
          </a:xfrm>
          <a:prstGeom prst="rect">
            <a:avLst/>
          </a:prstGeom>
          <a:noFill/>
          <a:ln>
            <a:noFill/>
          </a:ln>
        </p:spPr>
        <p:txBody>
          <a:bodyPr anchorCtr="0" anchor="t" bIns="0" lIns="0" spcFirstLastPara="1" rIns="0" wrap="square" tIns="13325">
            <a:spAutoFit/>
          </a:bodyPr>
          <a:lstStyle/>
          <a:p>
            <a:pPr indent="-258444" lvl="0" marL="270510" marR="5080" rtl="0" algn="l">
              <a:lnSpc>
                <a:spcPct val="100000"/>
              </a:lnSpc>
              <a:spcBef>
                <a:spcPts val="0"/>
              </a:spcBef>
              <a:spcAft>
                <a:spcPts val="0"/>
              </a:spcAft>
              <a:buClr>
                <a:srgbClr val="1CACE3"/>
              </a:buClr>
              <a:buSzPts val="1600"/>
              <a:buFont typeface="Noto Sans Symbols"/>
              <a:buChar char="●"/>
            </a:pPr>
            <a:r>
              <a:rPr lang="en-US" sz="2000">
                <a:solidFill>
                  <a:schemeClr val="dk1"/>
                </a:solidFill>
                <a:latin typeface="Arial"/>
                <a:ea typeface="Arial"/>
                <a:cs typeface="Arial"/>
                <a:sym typeface="Arial"/>
              </a:rPr>
              <a:t>Bir modülün içindeki farklı işlemler aynı girdi ya da çıktıyı  kullanıyorlarsa bu modül </a:t>
            </a:r>
            <a:r>
              <a:rPr lang="en-US" sz="2000">
                <a:solidFill>
                  <a:srgbClr val="869CDF"/>
                </a:solidFill>
                <a:latin typeface="Arial"/>
                <a:ea typeface="Arial"/>
                <a:cs typeface="Arial"/>
                <a:sym typeface="Arial"/>
              </a:rPr>
              <a:t>iletişimsel yapışık </a:t>
            </a:r>
            <a:r>
              <a:rPr lang="en-US" sz="2000">
                <a:solidFill>
                  <a:schemeClr val="dk1"/>
                </a:solidFill>
                <a:latin typeface="Arial"/>
                <a:ea typeface="Arial"/>
                <a:cs typeface="Arial"/>
                <a:sym typeface="Arial"/>
              </a:rPr>
              <a:t>bir modül olarak  adlandırılır.</a:t>
            </a:r>
            <a:endParaRPr sz="20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500">
              <a:solidFill>
                <a:schemeClr val="dk1"/>
              </a:solidFill>
              <a:latin typeface="Arial"/>
              <a:ea typeface="Arial"/>
              <a:cs typeface="Arial"/>
              <a:sym typeface="Arial"/>
            </a:endParaRPr>
          </a:p>
          <a:p>
            <a:pPr indent="0" lvl="0" marL="579755" marR="4361180" rtl="0" algn="l">
              <a:lnSpc>
                <a:spcPct val="121800"/>
              </a:lnSpc>
              <a:spcBef>
                <a:spcPts val="0"/>
              </a:spcBef>
              <a:spcAft>
                <a:spcPts val="0"/>
              </a:spcAft>
              <a:buNone/>
            </a:pPr>
            <a:r>
              <a:rPr lang="en-US" sz="1700">
                <a:solidFill>
                  <a:schemeClr val="dk1"/>
                </a:solidFill>
                <a:latin typeface="Arial"/>
                <a:ea typeface="Arial"/>
                <a:cs typeface="Arial"/>
                <a:sym typeface="Arial"/>
              </a:rPr>
              <a:t>Sicil_No_yu_Al  Adres_Bilgisini_Bul  Telefon_Bilgisini_Bul  Maas_Bilgisini_Bul</a:t>
            </a:r>
            <a:endParaRPr sz="1700">
              <a:solidFill>
                <a:schemeClr val="dk1"/>
              </a:solidFill>
              <a:latin typeface="Arial"/>
              <a:ea typeface="Arial"/>
              <a:cs typeface="Arial"/>
              <a:sym typeface="Arial"/>
            </a:endParaRPr>
          </a:p>
        </p:txBody>
      </p:sp>
      <p:pic>
        <p:nvPicPr>
          <p:cNvPr id="781" name="Google Shape;781;p59"/>
          <p:cNvPicPr preferRelativeResize="0"/>
          <p:nvPr/>
        </p:nvPicPr>
        <p:blipFill rotWithShape="1">
          <a:blip r:embed="rId3">
            <a:alphaModFix/>
          </a:blip>
          <a:srcRect b="0" l="0" r="0" t="0"/>
          <a:stretch/>
        </p:blipFill>
        <p:spPr>
          <a:xfrm>
            <a:off x="4201667" y="2702051"/>
            <a:ext cx="3715512" cy="2561844"/>
          </a:xfrm>
          <a:prstGeom prst="rect">
            <a:avLst/>
          </a:prstGeom>
          <a:noFill/>
          <a:ln>
            <a:noFill/>
          </a:ln>
        </p:spPr>
      </p:pic>
      <p:sp>
        <p:nvSpPr>
          <p:cNvPr id="782" name="Google Shape;782;p59"/>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83" name="Google Shape;783;p59"/>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84" name="Google Shape;784;p59"/>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0"/>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Yordamsal Yapışıklık	</a:t>
            </a:r>
            <a:endParaRPr/>
          </a:p>
        </p:txBody>
      </p:sp>
      <p:sp>
        <p:nvSpPr>
          <p:cNvPr id="790" name="Google Shape;790;p60"/>
          <p:cNvSpPr txBox="1"/>
          <p:nvPr/>
        </p:nvSpPr>
        <p:spPr>
          <a:xfrm>
            <a:off x="810259" y="1853006"/>
            <a:ext cx="7572375" cy="2971165"/>
          </a:xfrm>
          <a:prstGeom prst="rect">
            <a:avLst/>
          </a:prstGeom>
          <a:noFill/>
          <a:ln>
            <a:noFill/>
          </a:ln>
        </p:spPr>
        <p:txBody>
          <a:bodyPr anchorCtr="0" anchor="t" bIns="0" lIns="0" spcFirstLastPara="1" rIns="0" wrap="square" tIns="12700">
            <a:spAutoFit/>
          </a:bodyPr>
          <a:lstStyle/>
          <a:p>
            <a:pPr indent="-258444" lvl="0" marL="270510" marR="0" rtl="0" algn="l">
              <a:lnSpc>
                <a:spcPct val="117083"/>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Yordamsal	Yapışık	modüldeki	işlemler	arasında</a:t>
            </a:r>
            <a:endParaRPr sz="2400">
              <a:solidFill>
                <a:schemeClr val="dk1"/>
              </a:solidFill>
              <a:latin typeface="Arial"/>
              <a:ea typeface="Arial"/>
              <a:cs typeface="Arial"/>
              <a:sym typeface="Arial"/>
            </a:endParaRPr>
          </a:p>
          <a:p>
            <a:pPr indent="0" lvl="0" marL="270510" marR="0" rtl="0" algn="l">
              <a:lnSpc>
                <a:spcPct val="117083"/>
              </a:lnSpc>
              <a:spcBef>
                <a:spcPts val="0"/>
              </a:spcBef>
              <a:spcAft>
                <a:spcPts val="0"/>
              </a:spcAft>
              <a:buNone/>
            </a:pPr>
            <a:r>
              <a:rPr lang="en-US" sz="2400">
                <a:solidFill>
                  <a:schemeClr val="dk1"/>
                </a:solidFill>
                <a:latin typeface="Arial"/>
                <a:ea typeface="Arial"/>
                <a:cs typeface="Arial"/>
                <a:sym typeface="Arial"/>
              </a:rPr>
              <a:t>denetim ilişkisi bulunmaktadır.</a:t>
            </a:r>
            <a:endParaRPr sz="2400">
              <a:solidFill>
                <a:schemeClr val="dk1"/>
              </a:solidFill>
              <a:latin typeface="Arial"/>
              <a:ea typeface="Arial"/>
              <a:cs typeface="Arial"/>
              <a:sym typeface="Arial"/>
            </a:endParaRPr>
          </a:p>
          <a:p>
            <a:pPr indent="-258444" lvl="0" marL="270510" marR="8255" rtl="0" algn="l">
              <a:lnSpc>
                <a:spcPct val="114166"/>
              </a:lnSpc>
              <a:spcBef>
                <a:spcPts val="1795"/>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İşlemlerin birbirleri ile veri ilişkisi yoktur, ancak işlem  sırası önemlidir.</a:t>
            </a:r>
            <a:endParaRPr sz="24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2900">
              <a:solidFill>
                <a:schemeClr val="dk1"/>
              </a:solidFill>
              <a:latin typeface="Arial"/>
              <a:ea typeface="Arial"/>
              <a:cs typeface="Arial"/>
              <a:sym typeface="Arial"/>
            </a:endParaRPr>
          </a:p>
          <a:p>
            <a:pPr indent="0" lvl="0" marL="579755" marR="3586479" rtl="0" algn="l">
              <a:lnSpc>
                <a:spcPct val="120000"/>
              </a:lnSpc>
              <a:spcBef>
                <a:spcPts val="0"/>
              </a:spcBef>
              <a:spcAft>
                <a:spcPts val="0"/>
              </a:spcAft>
              <a:buNone/>
            </a:pPr>
            <a:r>
              <a:rPr lang="en-US" sz="2400">
                <a:solidFill>
                  <a:schemeClr val="dk1"/>
                </a:solidFill>
                <a:latin typeface="Arial"/>
                <a:ea typeface="Arial"/>
                <a:cs typeface="Arial"/>
                <a:sym typeface="Arial"/>
              </a:rPr>
              <a:t>Ekran_Goruntusunu_Yaz  Giris_Kaydini_Oku</a:t>
            </a:r>
            <a:endParaRPr sz="2400">
              <a:solidFill>
                <a:schemeClr val="dk1"/>
              </a:solidFill>
              <a:latin typeface="Arial"/>
              <a:ea typeface="Arial"/>
              <a:cs typeface="Arial"/>
              <a:sym typeface="Arial"/>
            </a:endParaRPr>
          </a:p>
        </p:txBody>
      </p:sp>
      <p:pic>
        <p:nvPicPr>
          <p:cNvPr id="791" name="Google Shape;791;p60"/>
          <p:cNvPicPr preferRelativeResize="0"/>
          <p:nvPr/>
        </p:nvPicPr>
        <p:blipFill rotWithShape="1">
          <a:blip r:embed="rId3">
            <a:alphaModFix/>
          </a:blip>
          <a:srcRect b="0" l="0" r="0" t="0"/>
          <a:stretch/>
        </p:blipFill>
        <p:spPr>
          <a:xfrm>
            <a:off x="5198364" y="3857244"/>
            <a:ext cx="3047999" cy="1277112"/>
          </a:xfrm>
          <a:prstGeom prst="rect">
            <a:avLst/>
          </a:prstGeom>
          <a:noFill/>
          <a:ln>
            <a:noFill/>
          </a:ln>
        </p:spPr>
      </p:pic>
      <p:sp>
        <p:nvSpPr>
          <p:cNvPr id="792" name="Google Shape;792;p60"/>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793" name="Google Shape;793;p60"/>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794" name="Google Shape;794;p60"/>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61"/>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Zamansal Yapışıklık	</a:t>
            </a:r>
            <a:endParaRPr/>
          </a:p>
        </p:txBody>
      </p:sp>
      <p:sp>
        <p:nvSpPr>
          <p:cNvPr id="800" name="Google Shape;800;p61"/>
          <p:cNvSpPr txBox="1"/>
          <p:nvPr/>
        </p:nvSpPr>
        <p:spPr>
          <a:xfrm>
            <a:off x="810259" y="1871294"/>
            <a:ext cx="7571105" cy="3041015"/>
          </a:xfrm>
          <a:prstGeom prst="rect">
            <a:avLst/>
          </a:prstGeom>
          <a:noFill/>
          <a:ln>
            <a:noFill/>
          </a:ln>
        </p:spPr>
        <p:txBody>
          <a:bodyPr anchorCtr="0" anchor="t" bIns="0" lIns="0" spcFirstLastPara="1" rIns="0" wrap="square" tIns="12700">
            <a:spAutoFit/>
          </a:bodyPr>
          <a:lstStyle/>
          <a:p>
            <a:pPr indent="-258444" lvl="0" marL="270510" marR="5080" rtl="0" algn="just">
              <a:lnSpc>
                <a:spcPct val="100000"/>
              </a:lnSpc>
              <a:spcBef>
                <a:spcPts val="0"/>
              </a:spcBef>
              <a:spcAft>
                <a:spcPts val="0"/>
              </a:spcAft>
              <a:buClr>
                <a:srgbClr val="1CACE3"/>
              </a:buClr>
              <a:buSzPts val="1900"/>
              <a:buFont typeface="Noto Sans Symbols"/>
              <a:buChar char="●"/>
            </a:pPr>
            <a:r>
              <a:rPr lang="en-US" sz="2400">
                <a:solidFill>
                  <a:schemeClr val="dk1"/>
                </a:solidFill>
                <a:latin typeface="Arial"/>
                <a:ea typeface="Arial"/>
                <a:cs typeface="Arial"/>
                <a:sym typeface="Arial"/>
              </a:rPr>
              <a:t>Bir modül içindeki işlemlerin belirli bir zamanda  uygulanması gerekiyor ve bu işlemlerin kendi  aralarında herhangi bir ilişkisi yok, yani işlemlerin  sırası önemli değil ise, </a:t>
            </a:r>
            <a:r>
              <a:rPr lang="en-US" sz="2400">
                <a:solidFill>
                  <a:srgbClr val="869CDF"/>
                </a:solidFill>
                <a:latin typeface="Arial"/>
                <a:ea typeface="Arial"/>
                <a:cs typeface="Arial"/>
                <a:sym typeface="Arial"/>
              </a:rPr>
              <a:t>zamansal yapışıklık </a:t>
            </a:r>
            <a:r>
              <a:rPr lang="en-US" sz="2400">
                <a:solidFill>
                  <a:schemeClr val="dk1"/>
                </a:solidFill>
                <a:latin typeface="Arial"/>
                <a:ea typeface="Arial"/>
                <a:cs typeface="Arial"/>
                <a:sym typeface="Arial"/>
              </a:rPr>
              <a:t>vardır.</a:t>
            </a:r>
            <a:endParaRPr sz="24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3000">
              <a:solidFill>
                <a:schemeClr val="dk1"/>
              </a:solidFill>
              <a:latin typeface="Arial"/>
              <a:ea typeface="Arial"/>
              <a:cs typeface="Arial"/>
              <a:sym typeface="Arial"/>
            </a:endParaRPr>
          </a:p>
          <a:p>
            <a:pPr indent="0" lvl="0" marL="579755" marR="4963795" rtl="0" algn="l">
              <a:lnSpc>
                <a:spcPct val="121500"/>
              </a:lnSpc>
              <a:spcBef>
                <a:spcPts val="0"/>
              </a:spcBef>
              <a:spcAft>
                <a:spcPts val="0"/>
              </a:spcAft>
              <a:buNone/>
            </a:pPr>
            <a:r>
              <a:rPr lang="en-US" sz="2000">
                <a:solidFill>
                  <a:schemeClr val="dk1"/>
                </a:solidFill>
                <a:latin typeface="Arial"/>
                <a:ea typeface="Arial"/>
                <a:cs typeface="Arial"/>
                <a:sym typeface="Arial"/>
              </a:rPr>
              <a:t>Alarm_Zilini_Ac  Kapiyi_Ac  Kamerayi_Calistir</a:t>
            </a:r>
            <a:endParaRPr sz="2000">
              <a:solidFill>
                <a:schemeClr val="dk1"/>
              </a:solidFill>
              <a:latin typeface="Arial"/>
              <a:ea typeface="Arial"/>
              <a:cs typeface="Arial"/>
              <a:sym typeface="Arial"/>
            </a:endParaRPr>
          </a:p>
        </p:txBody>
      </p:sp>
      <p:pic>
        <p:nvPicPr>
          <p:cNvPr id="801" name="Google Shape;801;p61"/>
          <p:cNvPicPr preferRelativeResize="0"/>
          <p:nvPr/>
        </p:nvPicPr>
        <p:blipFill rotWithShape="1">
          <a:blip r:embed="rId3">
            <a:alphaModFix/>
          </a:blip>
          <a:srcRect b="0" l="0" r="0" t="0"/>
          <a:stretch/>
        </p:blipFill>
        <p:spPr>
          <a:xfrm>
            <a:off x="4135465" y="3846880"/>
            <a:ext cx="3525926" cy="2115555"/>
          </a:xfrm>
          <a:prstGeom prst="rect">
            <a:avLst/>
          </a:prstGeom>
          <a:noFill/>
          <a:ln>
            <a:noFill/>
          </a:ln>
        </p:spPr>
      </p:pic>
      <p:sp>
        <p:nvSpPr>
          <p:cNvPr id="802" name="Google Shape;802;p61"/>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803" name="Google Shape;803;p61"/>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04" name="Google Shape;804;p61"/>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62"/>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Mantıksal Yapışıklık	</a:t>
            </a:r>
            <a:endParaRPr/>
          </a:p>
        </p:txBody>
      </p:sp>
      <p:sp>
        <p:nvSpPr>
          <p:cNvPr id="810" name="Google Shape;810;p62"/>
          <p:cNvSpPr txBox="1"/>
          <p:nvPr/>
        </p:nvSpPr>
        <p:spPr>
          <a:xfrm>
            <a:off x="810259" y="1869770"/>
            <a:ext cx="6894195" cy="2181225"/>
          </a:xfrm>
          <a:prstGeom prst="rect">
            <a:avLst/>
          </a:prstGeom>
          <a:noFill/>
          <a:ln>
            <a:noFill/>
          </a:ln>
        </p:spPr>
        <p:txBody>
          <a:bodyPr anchorCtr="0" anchor="t" bIns="0" lIns="0" spcFirstLastPara="1" rIns="0" wrap="square" tIns="12700">
            <a:spAutoFit/>
          </a:bodyPr>
          <a:lstStyle/>
          <a:p>
            <a:pPr indent="-258444" lvl="0" marL="270510" marR="5080" rtl="0" algn="l">
              <a:lnSpc>
                <a:spcPct val="100000"/>
              </a:lnSpc>
              <a:spcBef>
                <a:spcPts val="0"/>
              </a:spcBef>
              <a:spcAft>
                <a:spcPts val="0"/>
              </a:spcAft>
              <a:buClr>
                <a:srgbClr val="1CACE3"/>
              </a:buClr>
              <a:buSzPts val="2150"/>
              <a:buFont typeface="Noto Sans Symbols"/>
              <a:buChar char="●"/>
            </a:pPr>
            <a:r>
              <a:rPr lang="en-US" sz="2700">
                <a:solidFill>
                  <a:schemeClr val="dk1"/>
                </a:solidFill>
                <a:latin typeface="Arial"/>
                <a:ea typeface="Arial"/>
                <a:cs typeface="Arial"/>
                <a:sym typeface="Arial"/>
              </a:rPr>
              <a:t>Mantıksal olarak aynı türdeki işlemlerin bir  araya toplandığı modüller </a:t>
            </a:r>
            <a:r>
              <a:rPr lang="en-US" sz="2700">
                <a:solidFill>
                  <a:srgbClr val="869CDF"/>
                </a:solidFill>
                <a:latin typeface="Arial"/>
                <a:ea typeface="Arial"/>
                <a:cs typeface="Arial"/>
                <a:sym typeface="Arial"/>
              </a:rPr>
              <a:t>mantıksal yapışık  </a:t>
            </a:r>
            <a:r>
              <a:rPr lang="en-US" sz="2700">
                <a:solidFill>
                  <a:schemeClr val="dk1"/>
                </a:solidFill>
                <a:latin typeface="Arial"/>
                <a:ea typeface="Arial"/>
                <a:cs typeface="Arial"/>
                <a:sym typeface="Arial"/>
              </a:rPr>
              <a:t>olarak adlandırılır.</a:t>
            </a:r>
            <a:endParaRPr sz="27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3900">
              <a:solidFill>
                <a:schemeClr val="dk1"/>
              </a:solidFill>
              <a:latin typeface="Arial"/>
              <a:ea typeface="Arial"/>
              <a:cs typeface="Arial"/>
              <a:sym typeface="Arial"/>
            </a:endParaRPr>
          </a:p>
          <a:p>
            <a:pPr indent="0" lvl="0" marL="927100" marR="0" rtl="0" algn="l">
              <a:lnSpc>
                <a:spcPct val="100000"/>
              </a:lnSpc>
              <a:spcBef>
                <a:spcPts val="0"/>
              </a:spcBef>
              <a:spcAft>
                <a:spcPts val="0"/>
              </a:spcAft>
              <a:buNone/>
            </a:pPr>
            <a:r>
              <a:rPr lang="en-US" sz="2300">
                <a:solidFill>
                  <a:schemeClr val="dk1"/>
                </a:solidFill>
                <a:latin typeface="Arial"/>
                <a:ea typeface="Arial"/>
                <a:cs typeface="Arial"/>
                <a:sym typeface="Arial"/>
              </a:rPr>
              <a:t>Dizilere değer atama işlemleri</a:t>
            </a:r>
            <a:endParaRPr sz="2300">
              <a:solidFill>
                <a:schemeClr val="dk1"/>
              </a:solidFill>
              <a:latin typeface="Arial"/>
              <a:ea typeface="Arial"/>
              <a:cs typeface="Arial"/>
              <a:sym typeface="Arial"/>
            </a:endParaRPr>
          </a:p>
        </p:txBody>
      </p:sp>
      <p:pic>
        <p:nvPicPr>
          <p:cNvPr id="811" name="Google Shape;811;p62"/>
          <p:cNvPicPr preferRelativeResize="0"/>
          <p:nvPr/>
        </p:nvPicPr>
        <p:blipFill rotWithShape="1">
          <a:blip r:embed="rId3">
            <a:alphaModFix/>
          </a:blip>
          <a:srcRect b="0" l="0" r="0" t="0"/>
          <a:stretch/>
        </p:blipFill>
        <p:spPr>
          <a:xfrm>
            <a:off x="5915680" y="3380232"/>
            <a:ext cx="2122326" cy="2460692"/>
          </a:xfrm>
          <a:prstGeom prst="rect">
            <a:avLst/>
          </a:prstGeom>
          <a:noFill/>
          <a:ln>
            <a:noFill/>
          </a:ln>
        </p:spPr>
      </p:pic>
      <p:pic>
        <p:nvPicPr>
          <p:cNvPr id="812" name="Google Shape;812;p62"/>
          <p:cNvPicPr preferRelativeResize="0"/>
          <p:nvPr/>
        </p:nvPicPr>
        <p:blipFill rotWithShape="1">
          <a:blip r:embed="rId4">
            <a:alphaModFix/>
          </a:blip>
          <a:srcRect b="0" l="0" r="0" t="0"/>
          <a:stretch/>
        </p:blipFill>
        <p:spPr>
          <a:xfrm>
            <a:off x="2966261" y="4418431"/>
            <a:ext cx="1420029" cy="1567840"/>
          </a:xfrm>
          <a:prstGeom prst="rect">
            <a:avLst/>
          </a:prstGeom>
          <a:noFill/>
          <a:ln>
            <a:noFill/>
          </a:ln>
        </p:spPr>
      </p:pic>
      <p:grpSp>
        <p:nvGrpSpPr>
          <p:cNvPr id="813" name="Google Shape;813;p62"/>
          <p:cNvGrpSpPr/>
          <p:nvPr/>
        </p:nvGrpSpPr>
        <p:grpSpPr>
          <a:xfrm>
            <a:off x="4607052" y="4782311"/>
            <a:ext cx="1059180" cy="360045"/>
            <a:chOff x="4607052" y="4782311"/>
            <a:chExt cx="1059180" cy="360045"/>
          </a:xfrm>
        </p:grpSpPr>
        <p:sp>
          <p:nvSpPr>
            <p:cNvPr id="814" name="Google Shape;814;p62"/>
            <p:cNvSpPr/>
            <p:nvPr/>
          </p:nvSpPr>
          <p:spPr>
            <a:xfrm>
              <a:off x="4607052" y="4782311"/>
              <a:ext cx="1059180" cy="360045"/>
            </a:xfrm>
            <a:custGeom>
              <a:rect b="b" l="l" r="r" t="t"/>
              <a:pathLst>
                <a:path extrusionOk="0" h="360045" w="1059179">
                  <a:moveTo>
                    <a:pt x="879348" y="0"/>
                  </a:moveTo>
                  <a:lnTo>
                    <a:pt x="879348" y="89915"/>
                  </a:lnTo>
                  <a:lnTo>
                    <a:pt x="179832" y="89915"/>
                  </a:lnTo>
                  <a:lnTo>
                    <a:pt x="179832" y="0"/>
                  </a:lnTo>
                  <a:lnTo>
                    <a:pt x="0" y="179831"/>
                  </a:lnTo>
                  <a:lnTo>
                    <a:pt x="179832" y="359663"/>
                  </a:lnTo>
                  <a:lnTo>
                    <a:pt x="179832" y="269748"/>
                  </a:lnTo>
                  <a:lnTo>
                    <a:pt x="879348" y="269748"/>
                  </a:lnTo>
                  <a:lnTo>
                    <a:pt x="879348" y="359663"/>
                  </a:lnTo>
                  <a:lnTo>
                    <a:pt x="1059180" y="179831"/>
                  </a:lnTo>
                  <a:lnTo>
                    <a:pt x="879348"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62"/>
            <p:cNvSpPr/>
            <p:nvPr/>
          </p:nvSpPr>
          <p:spPr>
            <a:xfrm>
              <a:off x="4607052" y="4782311"/>
              <a:ext cx="1059180" cy="360045"/>
            </a:xfrm>
            <a:custGeom>
              <a:rect b="b" l="l" r="r" t="t"/>
              <a:pathLst>
                <a:path extrusionOk="0" h="360045" w="1059179">
                  <a:moveTo>
                    <a:pt x="0" y="179831"/>
                  </a:moveTo>
                  <a:lnTo>
                    <a:pt x="179832" y="0"/>
                  </a:lnTo>
                  <a:lnTo>
                    <a:pt x="179832" y="89915"/>
                  </a:lnTo>
                  <a:lnTo>
                    <a:pt x="879348" y="89915"/>
                  </a:lnTo>
                  <a:lnTo>
                    <a:pt x="879348" y="0"/>
                  </a:lnTo>
                  <a:lnTo>
                    <a:pt x="1059180" y="179831"/>
                  </a:lnTo>
                  <a:lnTo>
                    <a:pt x="879348" y="359663"/>
                  </a:lnTo>
                  <a:lnTo>
                    <a:pt x="879348" y="269748"/>
                  </a:lnTo>
                  <a:lnTo>
                    <a:pt x="179832" y="269748"/>
                  </a:lnTo>
                  <a:lnTo>
                    <a:pt x="179832" y="359663"/>
                  </a:lnTo>
                  <a:lnTo>
                    <a:pt x="0" y="179831"/>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16" name="Google Shape;816;p62"/>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817" name="Google Shape;817;p62"/>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18" name="Google Shape;818;p62"/>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63"/>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Gelişigüzel Yapışıklık	</a:t>
            </a:r>
            <a:endParaRPr/>
          </a:p>
        </p:txBody>
      </p:sp>
      <p:sp>
        <p:nvSpPr>
          <p:cNvPr id="824" name="Google Shape;824;p63"/>
          <p:cNvSpPr txBox="1"/>
          <p:nvPr/>
        </p:nvSpPr>
        <p:spPr>
          <a:xfrm>
            <a:off x="810259" y="1869770"/>
            <a:ext cx="7233920" cy="2633980"/>
          </a:xfrm>
          <a:prstGeom prst="rect">
            <a:avLst/>
          </a:prstGeom>
          <a:noFill/>
          <a:ln>
            <a:noFill/>
          </a:ln>
        </p:spPr>
        <p:txBody>
          <a:bodyPr anchorCtr="0" anchor="t" bIns="0" lIns="0" spcFirstLastPara="1" rIns="0" wrap="square" tIns="12700">
            <a:spAutoFit/>
          </a:bodyPr>
          <a:lstStyle/>
          <a:p>
            <a:pPr indent="-258444" lvl="0" marL="270510" marR="0" rtl="0" algn="l">
              <a:lnSpc>
                <a:spcPct val="100000"/>
              </a:lnSpc>
              <a:spcBef>
                <a:spcPts val="0"/>
              </a:spcBef>
              <a:spcAft>
                <a:spcPts val="0"/>
              </a:spcAft>
              <a:buClr>
                <a:srgbClr val="1CACE3"/>
              </a:buClr>
              <a:buSzPts val="2150"/>
              <a:buFont typeface="Noto Sans Symbols"/>
              <a:buChar char="●"/>
            </a:pPr>
            <a:r>
              <a:rPr lang="en-US" sz="2700">
                <a:solidFill>
                  <a:schemeClr val="dk1"/>
                </a:solidFill>
                <a:latin typeface="Arial"/>
                <a:ea typeface="Arial"/>
                <a:cs typeface="Arial"/>
                <a:sym typeface="Arial"/>
              </a:rPr>
              <a:t>İşlemler arasında herhangi bir ilişki bulunmaz.</a:t>
            </a:r>
            <a:endParaRPr sz="2700">
              <a:solidFill>
                <a:schemeClr val="dk1"/>
              </a:solidFill>
              <a:latin typeface="Arial"/>
              <a:ea typeface="Arial"/>
              <a:cs typeface="Arial"/>
              <a:sym typeface="Arial"/>
            </a:endParaRPr>
          </a:p>
          <a:p>
            <a:pPr indent="0" lvl="0" marL="0" marR="0" rtl="0" algn="l">
              <a:lnSpc>
                <a:spcPct val="100000"/>
              </a:lnSpc>
              <a:spcBef>
                <a:spcPts val="40"/>
              </a:spcBef>
              <a:spcAft>
                <a:spcPts val="0"/>
              </a:spcAft>
              <a:buNone/>
            </a:pPr>
            <a:r>
              <a:t/>
            </a:r>
            <a:endParaRPr sz="3350">
              <a:solidFill>
                <a:schemeClr val="dk1"/>
              </a:solidFill>
              <a:latin typeface="Arial"/>
              <a:ea typeface="Arial"/>
              <a:cs typeface="Arial"/>
              <a:sym typeface="Arial"/>
            </a:endParaRPr>
          </a:p>
          <a:p>
            <a:pPr indent="0" lvl="0" marL="579755" marR="2403475" rtl="0" algn="l">
              <a:lnSpc>
                <a:spcPct val="121300"/>
              </a:lnSpc>
              <a:spcBef>
                <a:spcPts val="5"/>
              </a:spcBef>
              <a:spcAft>
                <a:spcPts val="0"/>
              </a:spcAft>
              <a:buNone/>
            </a:pPr>
            <a:r>
              <a:rPr lang="en-US" sz="2300">
                <a:solidFill>
                  <a:schemeClr val="dk1"/>
                </a:solidFill>
                <a:latin typeface="Arial"/>
                <a:ea typeface="Arial"/>
                <a:cs typeface="Arial"/>
                <a:sym typeface="Arial"/>
              </a:rPr>
              <a:t>Ara_Kayit_Oku  B_dizisine_baslangic_deger_ata  Stok_kutugu_oku  Hata_iletisi_yaz</a:t>
            </a:r>
            <a:endParaRPr sz="2300">
              <a:solidFill>
                <a:schemeClr val="dk1"/>
              </a:solidFill>
              <a:latin typeface="Arial"/>
              <a:ea typeface="Arial"/>
              <a:cs typeface="Arial"/>
              <a:sym typeface="Arial"/>
            </a:endParaRPr>
          </a:p>
        </p:txBody>
      </p:sp>
      <p:pic>
        <p:nvPicPr>
          <p:cNvPr id="825" name="Google Shape;825;p63"/>
          <p:cNvPicPr preferRelativeResize="0"/>
          <p:nvPr/>
        </p:nvPicPr>
        <p:blipFill rotWithShape="1">
          <a:blip r:embed="rId3">
            <a:alphaModFix/>
          </a:blip>
          <a:srcRect b="0" l="0" r="0" t="0"/>
          <a:stretch/>
        </p:blipFill>
        <p:spPr>
          <a:xfrm>
            <a:off x="4562855" y="3041904"/>
            <a:ext cx="3637788" cy="2449068"/>
          </a:xfrm>
          <a:prstGeom prst="rect">
            <a:avLst/>
          </a:prstGeom>
          <a:noFill/>
          <a:ln>
            <a:noFill/>
          </a:ln>
        </p:spPr>
      </p:pic>
      <p:sp>
        <p:nvSpPr>
          <p:cNvPr id="826" name="Google Shape;826;p63"/>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827" name="Google Shape;827;p63"/>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28" name="Google Shape;828;p63"/>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64"/>
          <p:cNvSpPr/>
          <p:nvPr/>
        </p:nvSpPr>
        <p:spPr>
          <a:xfrm>
            <a:off x="894588" y="1737360"/>
            <a:ext cx="7475220" cy="0"/>
          </a:xfrm>
          <a:custGeom>
            <a:rect b="b" l="l" r="r" t="t"/>
            <a:pathLst>
              <a:path extrusionOk="0" h="120000" w="7475220">
                <a:moveTo>
                  <a:pt x="0" y="0"/>
                </a:moveTo>
                <a:lnTo>
                  <a:pt x="7475219"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Google Shape;834;p64"/>
          <p:cNvSpPr txBox="1"/>
          <p:nvPr>
            <p:ph type="title"/>
          </p:nvPr>
        </p:nvSpPr>
        <p:spPr>
          <a:xfrm>
            <a:off x="901700" y="913841"/>
            <a:ext cx="113093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u="none"/>
              <a:t>Özet</a:t>
            </a:r>
            <a:endParaRPr/>
          </a:p>
        </p:txBody>
      </p:sp>
      <p:sp>
        <p:nvSpPr>
          <p:cNvPr id="835" name="Google Shape;835;p64"/>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836" name="Google Shape;836;p64"/>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37" name="Google Shape;837;p64"/>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38" name="Google Shape;838;p64"/>
          <p:cNvSpPr txBox="1"/>
          <p:nvPr/>
        </p:nvSpPr>
        <p:spPr>
          <a:xfrm>
            <a:off x="617321" y="1764919"/>
            <a:ext cx="7485380" cy="4315460"/>
          </a:xfrm>
          <a:prstGeom prst="rect">
            <a:avLst/>
          </a:prstGeom>
          <a:noFill/>
          <a:ln>
            <a:noFill/>
          </a:ln>
        </p:spPr>
        <p:txBody>
          <a:bodyPr anchorCtr="0" anchor="t" bIns="0" lIns="0" spcFirstLastPara="1" rIns="0" wrap="square" tIns="13325">
            <a:spAutoFit/>
          </a:bodyPr>
          <a:lstStyle/>
          <a:p>
            <a:pPr indent="-91440" lvl="0" marL="104139" marR="395605" rtl="0" algn="l">
              <a:lnSpc>
                <a:spcPct val="100000"/>
              </a:lnSpc>
              <a:spcBef>
                <a:spcPts val="0"/>
              </a:spcBef>
              <a:spcAft>
                <a:spcPts val="0"/>
              </a:spcAft>
              <a:buClr>
                <a:srgbClr val="1CACE3"/>
              </a:buClr>
              <a:buSzPts val="1300"/>
              <a:buFont typeface="Noto Sans Symbols"/>
              <a:buChar char="⮚"/>
            </a:pPr>
            <a:r>
              <a:rPr lang="en-US" sz="1400">
                <a:solidFill>
                  <a:srgbClr val="404040"/>
                </a:solidFill>
                <a:latin typeface="Arial"/>
                <a:ea typeface="Arial"/>
                <a:cs typeface="Arial"/>
                <a:sym typeface="Arial"/>
              </a:rPr>
              <a:t>Tasarım, Sistem Analizi çalışması sonucunda üretilen Mantıksal Modelin Fiziksel Modele  dönüştürülme çalışmasıdır.</a:t>
            </a:r>
            <a:endParaRPr sz="1400">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1CACE3"/>
              </a:buClr>
              <a:buSzPts val="1200"/>
              <a:buFont typeface="Noto Sans Symbols"/>
              <a:buNone/>
            </a:pPr>
            <a:r>
              <a:t/>
            </a:r>
            <a:endParaRPr sz="1200">
              <a:solidFill>
                <a:schemeClr val="dk1"/>
              </a:solidFill>
              <a:latin typeface="Arial"/>
              <a:ea typeface="Arial"/>
              <a:cs typeface="Arial"/>
              <a:sym typeface="Arial"/>
            </a:endParaRPr>
          </a:p>
          <a:p>
            <a:pPr indent="-142875" lvl="0" marL="154940" marR="0" rtl="0" algn="l">
              <a:lnSpc>
                <a:spcPct val="100000"/>
              </a:lnSpc>
              <a:spcBef>
                <a:spcPts val="0"/>
              </a:spcBef>
              <a:spcAft>
                <a:spcPts val="0"/>
              </a:spcAft>
              <a:buClr>
                <a:srgbClr val="1CACE3"/>
              </a:buClr>
              <a:buSzPts val="1300"/>
              <a:buFont typeface="Noto Sans Symbols"/>
              <a:buChar char="⮚"/>
            </a:pPr>
            <a:r>
              <a:rPr lang="en-US" sz="1400">
                <a:solidFill>
                  <a:srgbClr val="404040"/>
                </a:solidFill>
                <a:latin typeface="Arial"/>
                <a:ea typeface="Arial"/>
                <a:cs typeface="Arial"/>
                <a:sym typeface="Arial"/>
              </a:rPr>
              <a:t>Tasarım kavramları: Soyutlama, İyileştirme ve Modülerlik olmak üzere 3 çeşittir.</a:t>
            </a:r>
            <a:endParaRPr sz="1400">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1CACE3"/>
              </a:buClr>
              <a:buSzPts val="1200"/>
              <a:buFont typeface="Noto Sans Symbols"/>
              <a:buNone/>
            </a:pPr>
            <a:r>
              <a:t/>
            </a:r>
            <a:endParaRPr sz="1200">
              <a:solidFill>
                <a:schemeClr val="dk1"/>
              </a:solidFill>
              <a:latin typeface="Arial"/>
              <a:ea typeface="Arial"/>
              <a:cs typeface="Arial"/>
              <a:sym typeface="Arial"/>
            </a:endParaRPr>
          </a:p>
          <a:p>
            <a:pPr indent="-142875" lvl="0" marL="154940" marR="0" rtl="0" algn="l">
              <a:lnSpc>
                <a:spcPct val="100000"/>
              </a:lnSpc>
              <a:spcBef>
                <a:spcPts val="0"/>
              </a:spcBef>
              <a:spcAft>
                <a:spcPts val="0"/>
              </a:spcAft>
              <a:buClr>
                <a:srgbClr val="1CACE3"/>
              </a:buClr>
              <a:buSzPts val="1300"/>
              <a:buFont typeface="Noto Sans Symbols"/>
              <a:buChar char="⮚"/>
            </a:pPr>
            <a:r>
              <a:rPr lang="en-US" sz="1400">
                <a:solidFill>
                  <a:schemeClr val="dk1"/>
                </a:solidFill>
                <a:latin typeface="Arial"/>
                <a:ea typeface="Arial"/>
                <a:cs typeface="Arial"/>
                <a:sym typeface="Arial"/>
              </a:rPr>
              <a:t>Yapı Tasarımı, arayüz tasarımı ve süreç tasarımından önce yapılması gereken ilk tasarım veri</a:t>
            </a:r>
            <a:endParaRPr sz="1400">
              <a:solidFill>
                <a:schemeClr val="dk1"/>
              </a:solidFill>
              <a:latin typeface="Arial"/>
              <a:ea typeface="Arial"/>
              <a:cs typeface="Arial"/>
              <a:sym typeface="Arial"/>
            </a:endParaRPr>
          </a:p>
          <a:p>
            <a:pPr indent="0" lvl="0" marL="104139" marR="0" rtl="0" algn="l">
              <a:lnSpc>
                <a:spcPct val="100000"/>
              </a:lnSpc>
              <a:spcBef>
                <a:spcPts val="5"/>
              </a:spcBef>
              <a:spcAft>
                <a:spcPts val="0"/>
              </a:spcAft>
              <a:buNone/>
            </a:pPr>
            <a:r>
              <a:rPr lang="en-US" sz="1400">
                <a:solidFill>
                  <a:schemeClr val="dk1"/>
                </a:solidFill>
                <a:latin typeface="Arial"/>
                <a:ea typeface="Arial"/>
                <a:cs typeface="Arial"/>
                <a:sym typeface="Arial"/>
              </a:rPr>
              <a:t>tasarımıdır.</a:t>
            </a:r>
            <a:endParaRPr sz="1400">
              <a:solidFill>
                <a:schemeClr val="dk1"/>
              </a:solidFill>
              <a:latin typeface="Arial"/>
              <a:ea typeface="Arial"/>
              <a:cs typeface="Arial"/>
              <a:sym typeface="Arial"/>
            </a:endParaRPr>
          </a:p>
          <a:p>
            <a:pPr indent="0" lvl="0" marL="0" marR="0" rtl="0" algn="l">
              <a:lnSpc>
                <a:spcPct val="100000"/>
              </a:lnSpc>
              <a:spcBef>
                <a:spcPts val="10"/>
              </a:spcBef>
              <a:spcAft>
                <a:spcPts val="0"/>
              </a:spcAft>
              <a:buNone/>
            </a:pPr>
            <a:r>
              <a:t/>
            </a:r>
            <a:endParaRPr sz="1200">
              <a:solidFill>
                <a:schemeClr val="dk1"/>
              </a:solidFill>
              <a:latin typeface="Arial"/>
              <a:ea typeface="Arial"/>
              <a:cs typeface="Arial"/>
              <a:sym typeface="Arial"/>
            </a:endParaRPr>
          </a:p>
          <a:p>
            <a:pPr indent="-142875" lvl="0" marL="154940" marR="0" rtl="0" algn="l">
              <a:lnSpc>
                <a:spcPct val="100000"/>
              </a:lnSpc>
              <a:spcBef>
                <a:spcPts val="0"/>
              </a:spcBef>
              <a:spcAft>
                <a:spcPts val="0"/>
              </a:spcAft>
              <a:buClr>
                <a:srgbClr val="1CACE3"/>
              </a:buClr>
              <a:buSzPts val="1300"/>
              <a:buFont typeface="Noto Sans Symbols"/>
              <a:buChar char="⮚"/>
            </a:pPr>
            <a:r>
              <a:rPr lang="en-US" sz="1400">
                <a:solidFill>
                  <a:schemeClr val="dk1"/>
                </a:solidFill>
                <a:latin typeface="Arial"/>
                <a:ea typeface="Arial"/>
                <a:cs typeface="Arial"/>
                <a:sym typeface="Arial"/>
              </a:rPr>
              <a:t>Veri Akışları Üç parçada incelenebilir: Girdi Akışı, Çıktı Akışı ve İşlem Akışı</a:t>
            </a:r>
            <a:endParaRPr sz="1400">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1CACE3"/>
              </a:buClr>
              <a:buSzPts val="1200"/>
              <a:buFont typeface="Noto Sans Symbols"/>
              <a:buNone/>
            </a:pPr>
            <a:r>
              <a:t/>
            </a:r>
            <a:endParaRPr sz="1200">
              <a:solidFill>
                <a:schemeClr val="dk1"/>
              </a:solidFill>
              <a:latin typeface="Arial"/>
              <a:ea typeface="Arial"/>
              <a:cs typeface="Arial"/>
              <a:sym typeface="Arial"/>
            </a:endParaRPr>
          </a:p>
          <a:p>
            <a:pPr indent="-142875" lvl="0" marL="154940" marR="0" rtl="0" algn="l">
              <a:lnSpc>
                <a:spcPct val="100000"/>
              </a:lnSpc>
              <a:spcBef>
                <a:spcPts val="0"/>
              </a:spcBef>
              <a:spcAft>
                <a:spcPts val="0"/>
              </a:spcAft>
              <a:buClr>
                <a:srgbClr val="1CACE3"/>
              </a:buClr>
              <a:buSzPts val="1300"/>
              <a:buFont typeface="Noto Sans Symbols"/>
              <a:buChar char="⮚"/>
            </a:pPr>
            <a:r>
              <a:rPr lang="en-US" sz="1400">
                <a:solidFill>
                  <a:schemeClr val="dk1"/>
                </a:solidFill>
                <a:latin typeface="Arial"/>
                <a:ea typeface="Arial"/>
                <a:cs typeface="Arial"/>
                <a:sym typeface="Arial"/>
              </a:rPr>
              <a:t>Süreç tasarımı; veri, yapı ve ara yüz tasarımından sonra yapılır.</a:t>
            </a:r>
            <a:endParaRPr sz="1400">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1CACE3"/>
              </a:buClr>
              <a:buSzPts val="1200"/>
              <a:buFont typeface="Noto Sans Symbols"/>
              <a:buNone/>
            </a:pPr>
            <a:r>
              <a:t/>
            </a:r>
            <a:endParaRPr sz="1200">
              <a:solidFill>
                <a:schemeClr val="dk1"/>
              </a:solidFill>
              <a:latin typeface="Arial"/>
              <a:ea typeface="Arial"/>
              <a:cs typeface="Arial"/>
              <a:sym typeface="Arial"/>
            </a:endParaRPr>
          </a:p>
          <a:p>
            <a:pPr indent="-142875" lvl="0" marL="154940" marR="0" rtl="0" algn="l">
              <a:lnSpc>
                <a:spcPct val="100000"/>
              </a:lnSpc>
              <a:spcBef>
                <a:spcPts val="0"/>
              </a:spcBef>
              <a:spcAft>
                <a:spcPts val="0"/>
              </a:spcAft>
              <a:buClr>
                <a:srgbClr val="1CACE3"/>
              </a:buClr>
              <a:buSzPts val="1300"/>
              <a:buFont typeface="Noto Sans Symbols"/>
              <a:buChar char="⮚"/>
            </a:pPr>
            <a:r>
              <a:rPr lang="en-US" sz="1400">
                <a:solidFill>
                  <a:schemeClr val="dk1"/>
                </a:solidFill>
                <a:latin typeface="Arial"/>
                <a:ea typeface="Arial"/>
                <a:cs typeface="Arial"/>
                <a:sym typeface="Arial"/>
              </a:rPr>
              <a:t>Program Akış Diyagramları: Tekrarlı, ardışıl ve koşullu şeklindedir.</a:t>
            </a:r>
            <a:endParaRPr sz="1400">
              <a:solidFill>
                <a:schemeClr val="dk1"/>
              </a:solidFill>
              <a:latin typeface="Arial"/>
              <a:ea typeface="Arial"/>
              <a:cs typeface="Arial"/>
              <a:sym typeface="Arial"/>
            </a:endParaRPr>
          </a:p>
          <a:p>
            <a:pPr indent="0" lvl="0" marL="104139" marR="0" rtl="0" algn="l">
              <a:lnSpc>
                <a:spcPct val="100000"/>
              </a:lnSpc>
              <a:spcBef>
                <a:spcPts val="1345"/>
              </a:spcBef>
              <a:spcAft>
                <a:spcPts val="0"/>
              </a:spcAft>
              <a:buNone/>
            </a:pPr>
            <a:r>
              <a:rPr lang="en-US" sz="1400">
                <a:solidFill>
                  <a:srgbClr val="404040"/>
                </a:solidFill>
                <a:latin typeface="Calibri"/>
                <a:ea typeface="Calibri"/>
                <a:cs typeface="Calibri"/>
                <a:sym typeface="Calibri"/>
              </a:rPr>
              <a:t>Tasarlanması Gereken Ortak Alt Sistemler;</a:t>
            </a:r>
            <a:endParaRPr sz="1400">
              <a:solidFill>
                <a:schemeClr val="dk1"/>
              </a:solidFill>
              <a:latin typeface="Calibri"/>
              <a:ea typeface="Calibri"/>
              <a:cs typeface="Calibri"/>
              <a:sym typeface="Calibri"/>
            </a:endParaRPr>
          </a:p>
          <a:p>
            <a:pPr indent="-183515" lvl="1" marL="396240" marR="0" rtl="0" algn="l">
              <a:lnSpc>
                <a:spcPct val="100000"/>
              </a:lnSpc>
              <a:spcBef>
                <a:spcPts val="250"/>
              </a:spcBef>
              <a:spcAft>
                <a:spcPts val="0"/>
              </a:spcAft>
              <a:buClr>
                <a:srgbClr val="1CACE3"/>
              </a:buClr>
              <a:buSzPts val="1100"/>
              <a:buFont typeface="Calibri"/>
              <a:buChar char="◦"/>
            </a:pPr>
            <a:r>
              <a:rPr b="0" i="0" lang="en-US" sz="1400" u="none" cap="none" strike="noStrike">
                <a:solidFill>
                  <a:schemeClr val="dk1"/>
                </a:solidFill>
                <a:latin typeface="Arial"/>
                <a:ea typeface="Arial"/>
                <a:cs typeface="Arial"/>
                <a:sym typeface="Arial"/>
              </a:rPr>
              <a:t>Yetkilendirme altsistemi</a:t>
            </a:r>
            <a:endParaRPr b="0" i="0" sz="1400" u="none" cap="none" strike="noStrike">
              <a:solidFill>
                <a:schemeClr val="dk1"/>
              </a:solidFill>
              <a:latin typeface="Arial"/>
              <a:ea typeface="Arial"/>
              <a:cs typeface="Arial"/>
              <a:sym typeface="Arial"/>
            </a:endParaRPr>
          </a:p>
          <a:p>
            <a:pPr indent="-183515" lvl="1" marL="396240" marR="0" rtl="0" algn="l">
              <a:lnSpc>
                <a:spcPct val="100000"/>
              </a:lnSpc>
              <a:spcBef>
                <a:spcPts val="0"/>
              </a:spcBef>
              <a:spcAft>
                <a:spcPts val="0"/>
              </a:spcAft>
              <a:buClr>
                <a:srgbClr val="1CACE3"/>
              </a:buClr>
              <a:buSzPts val="1100"/>
              <a:buFont typeface="Calibri"/>
              <a:buChar char="◦"/>
            </a:pPr>
            <a:r>
              <a:rPr b="0" i="0" lang="en-US" sz="1400" u="none" cap="none" strike="noStrike">
                <a:solidFill>
                  <a:schemeClr val="dk1"/>
                </a:solidFill>
                <a:latin typeface="Arial"/>
                <a:ea typeface="Arial"/>
                <a:cs typeface="Arial"/>
                <a:sym typeface="Arial"/>
              </a:rPr>
              <a:t>Güvenlik altsistemi</a:t>
            </a:r>
            <a:endParaRPr b="0" i="0" sz="1400" u="none" cap="none" strike="noStrike">
              <a:solidFill>
                <a:schemeClr val="dk1"/>
              </a:solidFill>
              <a:latin typeface="Arial"/>
              <a:ea typeface="Arial"/>
              <a:cs typeface="Arial"/>
              <a:sym typeface="Arial"/>
            </a:endParaRPr>
          </a:p>
          <a:p>
            <a:pPr indent="-183515" lvl="1" marL="396240" marR="0" rtl="0" algn="l">
              <a:lnSpc>
                <a:spcPct val="100000"/>
              </a:lnSpc>
              <a:spcBef>
                <a:spcPts val="0"/>
              </a:spcBef>
              <a:spcAft>
                <a:spcPts val="0"/>
              </a:spcAft>
              <a:buClr>
                <a:srgbClr val="1CACE3"/>
              </a:buClr>
              <a:buSzPts val="1100"/>
              <a:buFont typeface="Calibri"/>
              <a:buChar char="◦"/>
            </a:pPr>
            <a:r>
              <a:rPr b="0" i="0" lang="en-US" sz="1400" u="none" cap="none" strike="noStrike">
                <a:solidFill>
                  <a:schemeClr val="dk1"/>
                </a:solidFill>
                <a:latin typeface="Arial"/>
                <a:ea typeface="Arial"/>
                <a:cs typeface="Arial"/>
                <a:sym typeface="Arial"/>
              </a:rPr>
              <a:t>Yedekleme altsistemi</a:t>
            </a:r>
            <a:endParaRPr b="0" i="0" sz="1400" u="none" cap="none" strike="noStrike">
              <a:solidFill>
                <a:schemeClr val="dk1"/>
              </a:solidFill>
              <a:latin typeface="Arial"/>
              <a:ea typeface="Arial"/>
              <a:cs typeface="Arial"/>
              <a:sym typeface="Arial"/>
            </a:endParaRPr>
          </a:p>
          <a:p>
            <a:pPr indent="-183515" lvl="1" marL="396240" marR="0" rtl="0" algn="l">
              <a:lnSpc>
                <a:spcPct val="100000"/>
              </a:lnSpc>
              <a:spcBef>
                <a:spcPts val="5"/>
              </a:spcBef>
              <a:spcAft>
                <a:spcPts val="0"/>
              </a:spcAft>
              <a:buClr>
                <a:srgbClr val="1CACE3"/>
              </a:buClr>
              <a:buSzPts val="1100"/>
              <a:buFont typeface="Calibri"/>
              <a:buChar char="◦"/>
            </a:pPr>
            <a:r>
              <a:rPr b="0" i="0" lang="en-US" sz="1400" u="none" cap="none" strike="noStrike">
                <a:solidFill>
                  <a:schemeClr val="dk1"/>
                </a:solidFill>
                <a:latin typeface="Arial"/>
                <a:ea typeface="Arial"/>
                <a:cs typeface="Arial"/>
                <a:sym typeface="Arial"/>
              </a:rPr>
              <a:t>Veri transferi altsistemi</a:t>
            </a:r>
            <a:endParaRPr b="0" i="0" sz="1400" u="none" cap="none" strike="noStrike">
              <a:solidFill>
                <a:schemeClr val="dk1"/>
              </a:solidFill>
              <a:latin typeface="Arial"/>
              <a:ea typeface="Arial"/>
              <a:cs typeface="Arial"/>
              <a:sym typeface="Arial"/>
            </a:endParaRPr>
          </a:p>
          <a:p>
            <a:pPr indent="-183515" lvl="1" marL="396240" marR="0" rtl="0" algn="l">
              <a:lnSpc>
                <a:spcPct val="118571"/>
              </a:lnSpc>
              <a:spcBef>
                <a:spcPts val="0"/>
              </a:spcBef>
              <a:spcAft>
                <a:spcPts val="0"/>
              </a:spcAft>
              <a:buClr>
                <a:srgbClr val="1CACE3"/>
              </a:buClr>
              <a:buSzPts val="1100"/>
              <a:buFont typeface="Calibri"/>
              <a:buChar char="◦"/>
            </a:pPr>
            <a:r>
              <a:rPr b="0" i="0" lang="en-US" sz="1400" u="none" cap="none" strike="noStrike">
                <a:solidFill>
                  <a:schemeClr val="dk1"/>
                </a:solidFill>
                <a:latin typeface="Arial"/>
                <a:ea typeface="Arial"/>
                <a:cs typeface="Arial"/>
                <a:sym typeface="Arial"/>
              </a:rPr>
              <a:t>Arşiv altsistemi</a:t>
            </a:r>
            <a:endParaRPr b="0" i="0" sz="1400" u="none" cap="none" strike="noStrike">
              <a:solidFill>
                <a:schemeClr val="dk1"/>
              </a:solidFill>
              <a:latin typeface="Arial"/>
              <a:ea typeface="Arial"/>
              <a:cs typeface="Arial"/>
              <a:sym typeface="Arial"/>
            </a:endParaRPr>
          </a:p>
          <a:p>
            <a:pPr indent="-183515" lvl="1" marL="396240" marR="0" rtl="0" algn="l">
              <a:lnSpc>
                <a:spcPct val="118571"/>
              </a:lnSpc>
              <a:spcBef>
                <a:spcPts val="0"/>
              </a:spcBef>
              <a:spcAft>
                <a:spcPts val="0"/>
              </a:spcAft>
              <a:buClr>
                <a:srgbClr val="1CACE3"/>
              </a:buClr>
              <a:buSzPts val="1100"/>
              <a:buFont typeface="Calibri"/>
              <a:buChar char="◦"/>
            </a:pPr>
            <a:r>
              <a:rPr b="0" i="0" lang="en-US" sz="1400" u="none" cap="none" strike="noStrike">
                <a:solidFill>
                  <a:schemeClr val="dk1"/>
                </a:solidFill>
                <a:latin typeface="Arial"/>
                <a:ea typeface="Arial"/>
                <a:cs typeface="Arial"/>
                <a:sym typeface="Arial"/>
              </a:rPr>
              <a:t>Dönüştürme altsistemi	şeklindedir.</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5"/>
          <p:cNvSpPr/>
          <p:nvPr/>
        </p:nvSpPr>
        <p:spPr>
          <a:xfrm>
            <a:off x="894588" y="1737360"/>
            <a:ext cx="7475220" cy="0"/>
          </a:xfrm>
          <a:custGeom>
            <a:rect b="b" l="l" r="r" t="t"/>
            <a:pathLst>
              <a:path extrusionOk="0" h="120000" w="7475220">
                <a:moveTo>
                  <a:pt x="0" y="0"/>
                </a:moveTo>
                <a:lnTo>
                  <a:pt x="7475219"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p65"/>
          <p:cNvSpPr txBox="1"/>
          <p:nvPr>
            <p:ph type="title"/>
          </p:nvPr>
        </p:nvSpPr>
        <p:spPr>
          <a:xfrm>
            <a:off x="901700" y="913841"/>
            <a:ext cx="174307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u="none"/>
              <a:t>Sorular</a:t>
            </a:r>
            <a:endParaRPr/>
          </a:p>
        </p:txBody>
      </p:sp>
      <p:sp>
        <p:nvSpPr>
          <p:cNvPr id="845" name="Google Shape;845;p65"/>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846" name="Google Shape;846;p65"/>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47" name="Google Shape;847;p65"/>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48" name="Google Shape;848;p65"/>
          <p:cNvSpPr txBox="1"/>
          <p:nvPr/>
        </p:nvSpPr>
        <p:spPr>
          <a:xfrm>
            <a:off x="617321" y="1737487"/>
            <a:ext cx="7464425" cy="4410075"/>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1CACE3"/>
              </a:buClr>
              <a:buSzPts val="1400"/>
              <a:buFont typeface="Calibri"/>
              <a:buAutoNum type="arabicPeriod"/>
            </a:pPr>
            <a:r>
              <a:rPr lang="en-US" sz="1400">
                <a:solidFill>
                  <a:srgbClr val="404040"/>
                </a:solidFill>
                <a:latin typeface="Calibri"/>
                <a:ea typeface="Calibri"/>
                <a:cs typeface="Calibri"/>
                <a:sym typeface="Calibri"/>
              </a:rPr>
              <a:t>Yazılım tasarım sürecinin temel işlemlerini sayınız. E-R diyagramı çizerek ilişkilerini gösteriniz.</a:t>
            </a:r>
            <a:endParaRPr sz="1400">
              <a:solidFill>
                <a:schemeClr val="dk1"/>
              </a:solidFill>
              <a:latin typeface="Calibri"/>
              <a:ea typeface="Calibri"/>
              <a:cs typeface="Calibri"/>
              <a:sym typeface="Calibri"/>
            </a:endParaRPr>
          </a:p>
          <a:p>
            <a:pPr indent="-342900" lvl="0" marL="355600" marR="0" rtl="0" algn="l">
              <a:lnSpc>
                <a:spcPct val="100000"/>
              </a:lnSpc>
              <a:spcBef>
                <a:spcPts val="1235"/>
              </a:spcBef>
              <a:spcAft>
                <a:spcPts val="0"/>
              </a:spcAft>
              <a:buClr>
                <a:srgbClr val="1CACE3"/>
              </a:buClr>
              <a:buSzPts val="1400"/>
              <a:buFont typeface="Calibri"/>
              <a:buAutoNum type="arabicPeriod"/>
            </a:pPr>
            <a:r>
              <a:rPr lang="en-US" sz="1400">
                <a:solidFill>
                  <a:srgbClr val="404040"/>
                </a:solidFill>
                <a:latin typeface="Calibri"/>
                <a:ea typeface="Calibri"/>
                <a:cs typeface="Calibri"/>
                <a:sym typeface="Calibri"/>
              </a:rPr>
              <a:t>Geliştireceğiniz bir uygulama için ekran şablonunuzu belirleyiniz.</a:t>
            </a:r>
            <a:endParaRPr sz="1400">
              <a:solidFill>
                <a:schemeClr val="dk1"/>
              </a:solidFill>
              <a:latin typeface="Calibri"/>
              <a:ea typeface="Calibri"/>
              <a:cs typeface="Calibri"/>
              <a:sym typeface="Calibri"/>
            </a:endParaRPr>
          </a:p>
          <a:p>
            <a:pPr indent="-342900" lvl="0" marL="355600" marR="0" rtl="0" algn="l">
              <a:lnSpc>
                <a:spcPct val="100000"/>
              </a:lnSpc>
              <a:spcBef>
                <a:spcPts val="1235"/>
              </a:spcBef>
              <a:spcAft>
                <a:spcPts val="0"/>
              </a:spcAft>
              <a:buClr>
                <a:srgbClr val="1CACE3"/>
              </a:buClr>
              <a:buSzPts val="1400"/>
              <a:buFont typeface="Calibri"/>
              <a:buAutoNum type="arabicPeriod"/>
            </a:pPr>
            <a:r>
              <a:rPr lang="en-US" sz="1400">
                <a:solidFill>
                  <a:srgbClr val="404040"/>
                </a:solidFill>
                <a:latin typeface="Calibri"/>
                <a:ea typeface="Calibri"/>
                <a:cs typeface="Calibri"/>
                <a:sym typeface="Calibri"/>
              </a:rPr>
              <a:t>Bağlaşım ve yapışıklık kavramlarını açıklayınız. Program bakımı ile ilişkilerini belirtiniz.</a:t>
            </a:r>
            <a:endParaRPr sz="1400">
              <a:solidFill>
                <a:schemeClr val="dk1"/>
              </a:solidFill>
              <a:latin typeface="Calibri"/>
              <a:ea typeface="Calibri"/>
              <a:cs typeface="Calibri"/>
              <a:sym typeface="Calibri"/>
            </a:endParaRPr>
          </a:p>
          <a:p>
            <a:pPr indent="-342900" lvl="0" marL="355600" marR="0" rtl="0" algn="l">
              <a:lnSpc>
                <a:spcPct val="113928"/>
              </a:lnSpc>
              <a:spcBef>
                <a:spcPts val="1225"/>
              </a:spcBef>
              <a:spcAft>
                <a:spcPts val="0"/>
              </a:spcAft>
              <a:buClr>
                <a:srgbClr val="1CACE3"/>
              </a:buClr>
              <a:buSzPts val="1400"/>
              <a:buFont typeface="Calibri"/>
              <a:buAutoNum type="arabicPeriod"/>
            </a:pPr>
            <a:r>
              <a:rPr lang="en-US" sz="1400">
                <a:solidFill>
                  <a:srgbClr val="404040"/>
                </a:solidFill>
                <a:latin typeface="Calibri"/>
                <a:ea typeface="Calibri"/>
                <a:cs typeface="Calibri"/>
                <a:sym typeface="Calibri"/>
              </a:rPr>
              <a:t>Bir sistem tümüyle bağlaşımsız biçimde tasarlanabilir mi? Yani sistemin tüm modülleri arasında hiç</a:t>
            </a:r>
            <a:endParaRPr sz="1400">
              <a:solidFill>
                <a:schemeClr val="dk1"/>
              </a:solidFill>
              <a:latin typeface="Calibri"/>
              <a:ea typeface="Calibri"/>
              <a:cs typeface="Calibri"/>
              <a:sym typeface="Calibri"/>
            </a:endParaRPr>
          </a:p>
          <a:p>
            <a:pPr indent="0" lvl="0" marL="355600" marR="0" rtl="0" algn="l">
              <a:lnSpc>
                <a:spcPct val="113928"/>
              </a:lnSpc>
              <a:spcBef>
                <a:spcPts val="0"/>
              </a:spcBef>
              <a:spcAft>
                <a:spcPts val="0"/>
              </a:spcAft>
              <a:buNone/>
            </a:pPr>
            <a:r>
              <a:rPr lang="en-US" sz="1400">
                <a:solidFill>
                  <a:srgbClr val="404040"/>
                </a:solidFill>
                <a:latin typeface="Calibri"/>
                <a:ea typeface="Calibri"/>
                <a:cs typeface="Calibri"/>
                <a:sym typeface="Calibri"/>
              </a:rPr>
              <a:t>bağlaşım olmadan tasarım yapılabilir mi?</a:t>
            </a:r>
            <a:endParaRPr sz="1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1150">
              <a:solidFill>
                <a:schemeClr val="dk1"/>
              </a:solidFill>
              <a:latin typeface="Calibri"/>
              <a:ea typeface="Calibri"/>
              <a:cs typeface="Calibri"/>
              <a:sym typeface="Calibri"/>
            </a:endParaRPr>
          </a:p>
          <a:p>
            <a:pPr indent="-342900" lvl="0" marL="355600" marR="5080" rtl="0" algn="l">
              <a:lnSpc>
                <a:spcPct val="107857"/>
              </a:lnSpc>
              <a:spcBef>
                <a:spcPts val="5"/>
              </a:spcBef>
              <a:spcAft>
                <a:spcPts val="0"/>
              </a:spcAft>
              <a:buClr>
                <a:srgbClr val="1CACE3"/>
              </a:buClr>
              <a:buSzPts val="1400"/>
              <a:buFont typeface="Calibri"/>
              <a:buAutoNum type="arabicPeriod" startAt="5"/>
            </a:pPr>
            <a:r>
              <a:rPr lang="en-US" sz="1400">
                <a:solidFill>
                  <a:srgbClr val="404040"/>
                </a:solidFill>
                <a:latin typeface="Calibri"/>
                <a:ea typeface="Calibri"/>
                <a:cs typeface="Calibri"/>
                <a:sym typeface="Calibri"/>
              </a:rPr>
              <a:t>Tümüyle işlevsel yapışık modüllerden oluşan bir sistem tasarlanabilir mi? Neden yapılabilir? Neden  yapılamaz?</a:t>
            </a:r>
            <a:endParaRPr sz="1400">
              <a:solidFill>
                <a:schemeClr val="dk1"/>
              </a:solidFill>
              <a:latin typeface="Calibri"/>
              <a:ea typeface="Calibri"/>
              <a:cs typeface="Calibri"/>
              <a:sym typeface="Calibri"/>
            </a:endParaRPr>
          </a:p>
          <a:p>
            <a:pPr indent="-342900" lvl="0" marL="355600" marR="0" rtl="0" algn="l">
              <a:lnSpc>
                <a:spcPct val="100000"/>
              </a:lnSpc>
              <a:spcBef>
                <a:spcPts val="1215"/>
              </a:spcBef>
              <a:spcAft>
                <a:spcPts val="0"/>
              </a:spcAft>
              <a:buClr>
                <a:srgbClr val="1CACE3"/>
              </a:buClr>
              <a:buSzPts val="1400"/>
              <a:buFont typeface="Calibri"/>
              <a:buAutoNum type="arabicPeriod" startAt="5"/>
            </a:pPr>
            <a:r>
              <a:rPr lang="en-US" sz="1400">
                <a:solidFill>
                  <a:srgbClr val="404040"/>
                </a:solidFill>
                <a:latin typeface="Calibri"/>
                <a:ea typeface="Calibri"/>
                <a:cs typeface="Calibri"/>
                <a:sym typeface="Calibri"/>
              </a:rPr>
              <a:t>Bağlaşım ile Yazılım Taşınabilriliği arasındaki ilişkiyi belirtiniz.</a:t>
            </a:r>
            <a:endParaRPr sz="1400">
              <a:solidFill>
                <a:schemeClr val="dk1"/>
              </a:solidFill>
              <a:latin typeface="Calibri"/>
              <a:ea typeface="Calibri"/>
              <a:cs typeface="Calibri"/>
              <a:sym typeface="Calibri"/>
            </a:endParaRPr>
          </a:p>
          <a:p>
            <a:pPr indent="-342900" lvl="0" marL="355600" marR="0" rtl="0" algn="l">
              <a:lnSpc>
                <a:spcPct val="100000"/>
              </a:lnSpc>
              <a:spcBef>
                <a:spcPts val="1225"/>
              </a:spcBef>
              <a:spcAft>
                <a:spcPts val="0"/>
              </a:spcAft>
              <a:buClr>
                <a:srgbClr val="1CACE3"/>
              </a:buClr>
              <a:buSzPts val="1400"/>
              <a:buFont typeface="Calibri"/>
              <a:buAutoNum type="arabicPeriod" startAt="5"/>
            </a:pPr>
            <a:r>
              <a:rPr lang="en-US" sz="1400">
                <a:solidFill>
                  <a:srgbClr val="404040"/>
                </a:solidFill>
                <a:latin typeface="Calibri"/>
                <a:ea typeface="Calibri"/>
                <a:cs typeface="Calibri"/>
                <a:sym typeface="Calibri"/>
              </a:rPr>
              <a:t>Tasarım gözden geçirmenin önemi nedir? Yapılmaması ne tür sonuçlara yol açar?</a:t>
            </a:r>
            <a:endParaRPr sz="1400">
              <a:solidFill>
                <a:schemeClr val="dk1"/>
              </a:solidFill>
              <a:latin typeface="Calibri"/>
              <a:ea typeface="Calibri"/>
              <a:cs typeface="Calibri"/>
              <a:sym typeface="Calibri"/>
            </a:endParaRPr>
          </a:p>
          <a:p>
            <a:pPr indent="-342900" lvl="0" marL="355600" marR="0" rtl="0" algn="l">
              <a:lnSpc>
                <a:spcPct val="100000"/>
              </a:lnSpc>
              <a:spcBef>
                <a:spcPts val="1235"/>
              </a:spcBef>
              <a:spcAft>
                <a:spcPts val="0"/>
              </a:spcAft>
              <a:buClr>
                <a:srgbClr val="1CACE3"/>
              </a:buClr>
              <a:buSzPts val="1400"/>
              <a:buFont typeface="Calibri"/>
              <a:buAutoNum type="arabicPeriod" startAt="5"/>
            </a:pPr>
            <a:r>
              <a:rPr lang="en-US" sz="1400">
                <a:solidFill>
                  <a:srgbClr val="404040"/>
                </a:solidFill>
                <a:latin typeface="Calibri"/>
                <a:ea typeface="Calibri"/>
                <a:cs typeface="Calibri"/>
                <a:sym typeface="Calibri"/>
              </a:rPr>
              <a:t>Arşiv alt sistemi ile yedekleme alt sistemi arasındaki benzerlikleri ve farklılıkları belirtiniz.</a:t>
            </a:r>
            <a:endParaRPr sz="1400">
              <a:solidFill>
                <a:schemeClr val="dk1"/>
              </a:solidFill>
              <a:latin typeface="Calibri"/>
              <a:ea typeface="Calibri"/>
              <a:cs typeface="Calibri"/>
              <a:sym typeface="Calibri"/>
            </a:endParaRPr>
          </a:p>
          <a:p>
            <a:pPr indent="-342900" lvl="0" marL="355600" marR="0" rtl="0" algn="l">
              <a:lnSpc>
                <a:spcPct val="100000"/>
              </a:lnSpc>
              <a:spcBef>
                <a:spcPts val="1240"/>
              </a:spcBef>
              <a:spcAft>
                <a:spcPts val="0"/>
              </a:spcAft>
              <a:buClr>
                <a:srgbClr val="1CACE3"/>
              </a:buClr>
              <a:buSzPts val="1400"/>
              <a:buFont typeface="Calibri"/>
              <a:buAutoNum type="arabicPeriod" startAt="5"/>
            </a:pPr>
            <a:r>
              <a:rPr lang="en-US" sz="1400">
                <a:solidFill>
                  <a:srgbClr val="404040"/>
                </a:solidFill>
                <a:latin typeface="Calibri"/>
                <a:ea typeface="Calibri"/>
                <a:cs typeface="Calibri"/>
                <a:sym typeface="Calibri"/>
              </a:rPr>
              <a:t>Tasarım ile sınama arasındaki ilişkiyi belirtiniz.</a:t>
            </a:r>
            <a:endParaRPr sz="1400">
              <a:solidFill>
                <a:schemeClr val="dk1"/>
              </a:solidFill>
              <a:latin typeface="Calibri"/>
              <a:ea typeface="Calibri"/>
              <a:cs typeface="Calibri"/>
              <a:sym typeface="Calibri"/>
            </a:endParaRPr>
          </a:p>
          <a:p>
            <a:pPr indent="-342900" lvl="0" marL="355600" marR="0" rtl="0" algn="l">
              <a:lnSpc>
                <a:spcPct val="100000"/>
              </a:lnSpc>
              <a:spcBef>
                <a:spcPts val="1225"/>
              </a:spcBef>
              <a:spcAft>
                <a:spcPts val="0"/>
              </a:spcAft>
              <a:buClr>
                <a:srgbClr val="1CACE3"/>
              </a:buClr>
              <a:buSzPts val="1400"/>
              <a:buFont typeface="Calibri"/>
              <a:buAutoNum type="arabicPeriod" startAt="5"/>
            </a:pPr>
            <a:r>
              <a:rPr lang="en-US" sz="1400">
                <a:solidFill>
                  <a:srgbClr val="404040"/>
                </a:solidFill>
                <a:latin typeface="Calibri"/>
                <a:ea typeface="Calibri"/>
                <a:cs typeface="Calibri"/>
                <a:sym typeface="Calibri"/>
              </a:rPr>
              <a:t>13. Geliştirdiğiniz bir uygulama tasarımı için</a:t>
            </a:r>
            <a:endParaRPr sz="1400">
              <a:solidFill>
                <a:schemeClr val="dk1"/>
              </a:solidFill>
              <a:latin typeface="Calibri"/>
              <a:ea typeface="Calibri"/>
              <a:cs typeface="Calibri"/>
              <a:sym typeface="Calibri"/>
            </a:endParaRPr>
          </a:p>
          <a:p>
            <a:pPr indent="-164465" lvl="1" marL="519430" marR="0" rtl="0" algn="l">
              <a:lnSpc>
                <a:spcPct val="100000"/>
              </a:lnSpc>
              <a:spcBef>
                <a:spcPts val="305"/>
              </a:spcBef>
              <a:spcAft>
                <a:spcPts val="0"/>
              </a:spcAft>
              <a:buClr>
                <a:srgbClr val="404040"/>
              </a:buClr>
              <a:buSzPts val="1000"/>
              <a:buFont typeface="Calibri"/>
              <a:buAutoNum type="alphaLcParenBoth"/>
            </a:pPr>
            <a:r>
              <a:rPr b="0" i="0" lang="en-US" sz="1000" u="none" cap="none" strike="noStrike">
                <a:solidFill>
                  <a:srgbClr val="404040"/>
                </a:solidFill>
                <a:latin typeface="Calibri"/>
                <a:ea typeface="Calibri"/>
                <a:cs typeface="Calibri"/>
                <a:sym typeface="Calibri"/>
              </a:rPr>
              <a:t>Bir birim sınama belirtimi</a:t>
            </a:r>
            <a:endParaRPr b="0" i="0" sz="1000" u="none" cap="none" strike="noStrike">
              <a:solidFill>
                <a:schemeClr val="dk1"/>
              </a:solidFill>
              <a:latin typeface="Calibri"/>
              <a:ea typeface="Calibri"/>
              <a:cs typeface="Calibri"/>
              <a:sym typeface="Calibri"/>
            </a:endParaRPr>
          </a:p>
          <a:p>
            <a:pPr indent="-170815" lvl="1" marL="525780" marR="0" rtl="0" algn="l">
              <a:lnSpc>
                <a:spcPct val="100000"/>
              </a:lnSpc>
              <a:spcBef>
                <a:spcPts val="415"/>
              </a:spcBef>
              <a:spcAft>
                <a:spcPts val="0"/>
              </a:spcAft>
              <a:buClr>
                <a:srgbClr val="404040"/>
              </a:buClr>
              <a:buSzPts val="1000"/>
              <a:buFont typeface="Calibri"/>
              <a:buAutoNum type="alphaLcParenBoth"/>
            </a:pPr>
            <a:r>
              <a:rPr b="0" i="0" lang="en-US" sz="1000" u="none" cap="none" strike="noStrike">
                <a:solidFill>
                  <a:srgbClr val="404040"/>
                </a:solidFill>
                <a:latin typeface="Calibri"/>
                <a:ea typeface="Calibri"/>
                <a:cs typeface="Calibri"/>
                <a:sym typeface="Calibri"/>
              </a:rPr>
              <a:t>İki sistem sınama belirtimi (senaryo)	</a:t>
            </a:r>
            <a:r>
              <a:rPr b="0" i="0" lang="en-US" sz="1400" u="none" cap="none" strike="noStrike">
                <a:solidFill>
                  <a:srgbClr val="404040"/>
                </a:solidFill>
                <a:latin typeface="Calibri"/>
                <a:ea typeface="Calibri"/>
                <a:cs typeface="Calibri"/>
                <a:sym typeface="Calibri"/>
              </a:rPr>
              <a:t>hazırlayınız.</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Yazılım Ürünleri	</a:t>
            </a:r>
            <a:endParaRPr/>
          </a:p>
        </p:txBody>
      </p:sp>
      <p:grpSp>
        <p:nvGrpSpPr>
          <p:cNvPr id="131" name="Google Shape;131;p12"/>
          <p:cNvGrpSpPr/>
          <p:nvPr/>
        </p:nvGrpSpPr>
        <p:grpSpPr>
          <a:xfrm>
            <a:off x="1749552" y="2063496"/>
            <a:ext cx="6102350" cy="2702560"/>
            <a:chOff x="1749552" y="2063496"/>
            <a:chExt cx="6102350" cy="2702560"/>
          </a:xfrm>
        </p:grpSpPr>
        <p:sp>
          <p:nvSpPr>
            <p:cNvPr id="132" name="Google Shape;132;p12"/>
            <p:cNvSpPr/>
            <p:nvPr/>
          </p:nvSpPr>
          <p:spPr>
            <a:xfrm>
              <a:off x="1749552" y="2063496"/>
              <a:ext cx="6102350" cy="2702560"/>
            </a:xfrm>
            <a:custGeom>
              <a:rect b="b" l="l" r="r" t="t"/>
              <a:pathLst>
                <a:path extrusionOk="0" h="2702560" w="6102350">
                  <a:moveTo>
                    <a:pt x="5651754" y="0"/>
                  </a:moveTo>
                  <a:lnTo>
                    <a:pt x="450342" y="0"/>
                  </a:lnTo>
                  <a:lnTo>
                    <a:pt x="401281" y="2643"/>
                  </a:lnTo>
                  <a:lnTo>
                    <a:pt x="353748" y="10389"/>
                  </a:lnTo>
                  <a:lnTo>
                    <a:pt x="308018" y="22963"/>
                  </a:lnTo>
                  <a:lnTo>
                    <a:pt x="264367" y="40090"/>
                  </a:lnTo>
                  <a:lnTo>
                    <a:pt x="223068" y="61496"/>
                  </a:lnTo>
                  <a:lnTo>
                    <a:pt x="184397" y="86904"/>
                  </a:lnTo>
                  <a:lnTo>
                    <a:pt x="148630" y="116040"/>
                  </a:lnTo>
                  <a:lnTo>
                    <a:pt x="116040" y="148630"/>
                  </a:lnTo>
                  <a:lnTo>
                    <a:pt x="86904" y="184397"/>
                  </a:lnTo>
                  <a:lnTo>
                    <a:pt x="61496" y="223068"/>
                  </a:lnTo>
                  <a:lnTo>
                    <a:pt x="40090" y="264367"/>
                  </a:lnTo>
                  <a:lnTo>
                    <a:pt x="22963" y="308018"/>
                  </a:lnTo>
                  <a:lnTo>
                    <a:pt x="10389" y="353748"/>
                  </a:lnTo>
                  <a:lnTo>
                    <a:pt x="2643" y="401281"/>
                  </a:lnTo>
                  <a:lnTo>
                    <a:pt x="0" y="450341"/>
                  </a:lnTo>
                  <a:lnTo>
                    <a:pt x="0" y="2251710"/>
                  </a:lnTo>
                  <a:lnTo>
                    <a:pt x="2643" y="2300770"/>
                  </a:lnTo>
                  <a:lnTo>
                    <a:pt x="10389" y="2348303"/>
                  </a:lnTo>
                  <a:lnTo>
                    <a:pt x="22963" y="2394033"/>
                  </a:lnTo>
                  <a:lnTo>
                    <a:pt x="40090" y="2437684"/>
                  </a:lnTo>
                  <a:lnTo>
                    <a:pt x="61496" y="2478983"/>
                  </a:lnTo>
                  <a:lnTo>
                    <a:pt x="86904" y="2517654"/>
                  </a:lnTo>
                  <a:lnTo>
                    <a:pt x="116040" y="2553421"/>
                  </a:lnTo>
                  <a:lnTo>
                    <a:pt x="148630" y="2586011"/>
                  </a:lnTo>
                  <a:lnTo>
                    <a:pt x="184397" y="2615147"/>
                  </a:lnTo>
                  <a:lnTo>
                    <a:pt x="223068" y="2640555"/>
                  </a:lnTo>
                  <a:lnTo>
                    <a:pt x="264367" y="2661961"/>
                  </a:lnTo>
                  <a:lnTo>
                    <a:pt x="308018" y="2679088"/>
                  </a:lnTo>
                  <a:lnTo>
                    <a:pt x="353748" y="2691662"/>
                  </a:lnTo>
                  <a:lnTo>
                    <a:pt x="401281" y="2699408"/>
                  </a:lnTo>
                  <a:lnTo>
                    <a:pt x="450342" y="2702052"/>
                  </a:lnTo>
                  <a:lnTo>
                    <a:pt x="5651754" y="2702052"/>
                  </a:lnTo>
                  <a:lnTo>
                    <a:pt x="5700814" y="2699408"/>
                  </a:lnTo>
                  <a:lnTo>
                    <a:pt x="5748347" y="2691662"/>
                  </a:lnTo>
                  <a:lnTo>
                    <a:pt x="5794077" y="2679088"/>
                  </a:lnTo>
                  <a:lnTo>
                    <a:pt x="5837728" y="2661961"/>
                  </a:lnTo>
                  <a:lnTo>
                    <a:pt x="5879027" y="2640555"/>
                  </a:lnTo>
                  <a:lnTo>
                    <a:pt x="5917698" y="2615147"/>
                  </a:lnTo>
                  <a:lnTo>
                    <a:pt x="5953465" y="2586011"/>
                  </a:lnTo>
                  <a:lnTo>
                    <a:pt x="5986055" y="2553421"/>
                  </a:lnTo>
                  <a:lnTo>
                    <a:pt x="6015191" y="2517654"/>
                  </a:lnTo>
                  <a:lnTo>
                    <a:pt x="6040599" y="2478983"/>
                  </a:lnTo>
                  <a:lnTo>
                    <a:pt x="6062005" y="2437684"/>
                  </a:lnTo>
                  <a:lnTo>
                    <a:pt x="6079132" y="2394033"/>
                  </a:lnTo>
                  <a:lnTo>
                    <a:pt x="6091706" y="2348303"/>
                  </a:lnTo>
                  <a:lnTo>
                    <a:pt x="6099452" y="2300770"/>
                  </a:lnTo>
                  <a:lnTo>
                    <a:pt x="6102096" y="2251710"/>
                  </a:lnTo>
                  <a:lnTo>
                    <a:pt x="6102096" y="450341"/>
                  </a:lnTo>
                  <a:lnTo>
                    <a:pt x="6099452" y="401281"/>
                  </a:lnTo>
                  <a:lnTo>
                    <a:pt x="6091706" y="353748"/>
                  </a:lnTo>
                  <a:lnTo>
                    <a:pt x="6079132" y="308018"/>
                  </a:lnTo>
                  <a:lnTo>
                    <a:pt x="6062005" y="264367"/>
                  </a:lnTo>
                  <a:lnTo>
                    <a:pt x="6040599" y="223068"/>
                  </a:lnTo>
                  <a:lnTo>
                    <a:pt x="6015191" y="184397"/>
                  </a:lnTo>
                  <a:lnTo>
                    <a:pt x="5986055" y="148630"/>
                  </a:lnTo>
                  <a:lnTo>
                    <a:pt x="5953465" y="116040"/>
                  </a:lnTo>
                  <a:lnTo>
                    <a:pt x="5917698" y="86904"/>
                  </a:lnTo>
                  <a:lnTo>
                    <a:pt x="5879027" y="61496"/>
                  </a:lnTo>
                  <a:lnTo>
                    <a:pt x="5837728" y="40090"/>
                  </a:lnTo>
                  <a:lnTo>
                    <a:pt x="5794077" y="22963"/>
                  </a:lnTo>
                  <a:lnTo>
                    <a:pt x="5748347" y="10389"/>
                  </a:lnTo>
                  <a:lnTo>
                    <a:pt x="5700814" y="2643"/>
                  </a:lnTo>
                  <a:lnTo>
                    <a:pt x="5651754" y="0"/>
                  </a:lnTo>
                  <a:close/>
                </a:path>
              </a:pathLst>
            </a:custGeom>
            <a:solidFill>
              <a:srgbClr val="79DFE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2"/>
            <p:cNvSpPr/>
            <p:nvPr/>
          </p:nvSpPr>
          <p:spPr>
            <a:xfrm>
              <a:off x="1749552" y="2063496"/>
              <a:ext cx="6102350" cy="2702560"/>
            </a:xfrm>
            <a:custGeom>
              <a:rect b="b" l="l" r="r" t="t"/>
              <a:pathLst>
                <a:path extrusionOk="0" h="2702560" w="6102350">
                  <a:moveTo>
                    <a:pt x="0" y="450341"/>
                  </a:moveTo>
                  <a:lnTo>
                    <a:pt x="2643" y="401281"/>
                  </a:lnTo>
                  <a:lnTo>
                    <a:pt x="10389" y="353748"/>
                  </a:lnTo>
                  <a:lnTo>
                    <a:pt x="22963" y="308018"/>
                  </a:lnTo>
                  <a:lnTo>
                    <a:pt x="40090" y="264367"/>
                  </a:lnTo>
                  <a:lnTo>
                    <a:pt x="61496" y="223068"/>
                  </a:lnTo>
                  <a:lnTo>
                    <a:pt x="86904" y="184397"/>
                  </a:lnTo>
                  <a:lnTo>
                    <a:pt x="116040" y="148630"/>
                  </a:lnTo>
                  <a:lnTo>
                    <a:pt x="148630" y="116040"/>
                  </a:lnTo>
                  <a:lnTo>
                    <a:pt x="184397" y="86904"/>
                  </a:lnTo>
                  <a:lnTo>
                    <a:pt x="223068" y="61496"/>
                  </a:lnTo>
                  <a:lnTo>
                    <a:pt x="264367" y="40090"/>
                  </a:lnTo>
                  <a:lnTo>
                    <a:pt x="308018" y="22963"/>
                  </a:lnTo>
                  <a:lnTo>
                    <a:pt x="353748" y="10389"/>
                  </a:lnTo>
                  <a:lnTo>
                    <a:pt x="401281" y="2643"/>
                  </a:lnTo>
                  <a:lnTo>
                    <a:pt x="450342" y="0"/>
                  </a:lnTo>
                  <a:lnTo>
                    <a:pt x="5651754" y="0"/>
                  </a:lnTo>
                  <a:lnTo>
                    <a:pt x="5700814" y="2643"/>
                  </a:lnTo>
                  <a:lnTo>
                    <a:pt x="5748347" y="10389"/>
                  </a:lnTo>
                  <a:lnTo>
                    <a:pt x="5794077" y="22963"/>
                  </a:lnTo>
                  <a:lnTo>
                    <a:pt x="5837728" y="40090"/>
                  </a:lnTo>
                  <a:lnTo>
                    <a:pt x="5879027" y="61496"/>
                  </a:lnTo>
                  <a:lnTo>
                    <a:pt x="5917698" y="86904"/>
                  </a:lnTo>
                  <a:lnTo>
                    <a:pt x="5953465" y="116040"/>
                  </a:lnTo>
                  <a:lnTo>
                    <a:pt x="5986055" y="148630"/>
                  </a:lnTo>
                  <a:lnTo>
                    <a:pt x="6015191" y="184397"/>
                  </a:lnTo>
                  <a:lnTo>
                    <a:pt x="6040599" y="223068"/>
                  </a:lnTo>
                  <a:lnTo>
                    <a:pt x="6062005" y="264367"/>
                  </a:lnTo>
                  <a:lnTo>
                    <a:pt x="6079132" y="308018"/>
                  </a:lnTo>
                  <a:lnTo>
                    <a:pt x="6091706" y="353748"/>
                  </a:lnTo>
                  <a:lnTo>
                    <a:pt x="6099452" y="401281"/>
                  </a:lnTo>
                  <a:lnTo>
                    <a:pt x="6102096" y="450341"/>
                  </a:lnTo>
                  <a:lnTo>
                    <a:pt x="6102096" y="2251710"/>
                  </a:lnTo>
                  <a:lnTo>
                    <a:pt x="6099452" y="2300770"/>
                  </a:lnTo>
                  <a:lnTo>
                    <a:pt x="6091706" y="2348303"/>
                  </a:lnTo>
                  <a:lnTo>
                    <a:pt x="6079132" y="2394033"/>
                  </a:lnTo>
                  <a:lnTo>
                    <a:pt x="6062005" y="2437684"/>
                  </a:lnTo>
                  <a:lnTo>
                    <a:pt x="6040599" y="2478983"/>
                  </a:lnTo>
                  <a:lnTo>
                    <a:pt x="6015191" y="2517654"/>
                  </a:lnTo>
                  <a:lnTo>
                    <a:pt x="5986055" y="2553421"/>
                  </a:lnTo>
                  <a:lnTo>
                    <a:pt x="5953465" y="2586011"/>
                  </a:lnTo>
                  <a:lnTo>
                    <a:pt x="5917698" y="2615147"/>
                  </a:lnTo>
                  <a:lnTo>
                    <a:pt x="5879027" y="2640555"/>
                  </a:lnTo>
                  <a:lnTo>
                    <a:pt x="5837728" y="2661961"/>
                  </a:lnTo>
                  <a:lnTo>
                    <a:pt x="5794077" y="2679088"/>
                  </a:lnTo>
                  <a:lnTo>
                    <a:pt x="5748347" y="2691662"/>
                  </a:lnTo>
                  <a:lnTo>
                    <a:pt x="5700814" y="2699408"/>
                  </a:lnTo>
                  <a:lnTo>
                    <a:pt x="5651754" y="2702052"/>
                  </a:lnTo>
                  <a:lnTo>
                    <a:pt x="450342" y="2702052"/>
                  </a:lnTo>
                  <a:lnTo>
                    <a:pt x="401281" y="2699408"/>
                  </a:lnTo>
                  <a:lnTo>
                    <a:pt x="353748" y="2691662"/>
                  </a:lnTo>
                  <a:lnTo>
                    <a:pt x="308018" y="2679088"/>
                  </a:lnTo>
                  <a:lnTo>
                    <a:pt x="264367" y="2661961"/>
                  </a:lnTo>
                  <a:lnTo>
                    <a:pt x="223068" y="2640555"/>
                  </a:lnTo>
                  <a:lnTo>
                    <a:pt x="184397" y="2615147"/>
                  </a:lnTo>
                  <a:lnTo>
                    <a:pt x="148630" y="2586011"/>
                  </a:lnTo>
                  <a:lnTo>
                    <a:pt x="116040" y="2553421"/>
                  </a:lnTo>
                  <a:lnTo>
                    <a:pt x="86904" y="2517654"/>
                  </a:lnTo>
                  <a:lnTo>
                    <a:pt x="61496" y="2478983"/>
                  </a:lnTo>
                  <a:lnTo>
                    <a:pt x="40090" y="2437684"/>
                  </a:lnTo>
                  <a:lnTo>
                    <a:pt x="22963" y="2394033"/>
                  </a:lnTo>
                  <a:lnTo>
                    <a:pt x="10389" y="2348303"/>
                  </a:lnTo>
                  <a:lnTo>
                    <a:pt x="2643" y="2300770"/>
                  </a:lnTo>
                  <a:lnTo>
                    <a:pt x="0" y="2251710"/>
                  </a:lnTo>
                  <a:lnTo>
                    <a:pt x="0" y="450341"/>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2"/>
            <p:cNvSpPr/>
            <p:nvPr/>
          </p:nvSpPr>
          <p:spPr>
            <a:xfrm>
              <a:off x="1898904" y="2261616"/>
              <a:ext cx="5716905" cy="2306320"/>
            </a:xfrm>
            <a:custGeom>
              <a:rect b="b" l="l" r="r" t="t"/>
              <a:pathLst>
                <a:path extrusionOk="0" h="2306320" w="5716905">
                  <a:moveTo>
                    <a:pt x="5332222" y="0"/>
                  </a:moveTo>
                  <a:lnTo>
                    <a:pt x="384301" y="0"/>
                  </a:lnTo>
                  <a:lnTo>
                    <a:pt x="336101" y="2994"/>
                  </a:lnTo>
                  <a:lnTo>
                    <a:pt x="289685" y="11738"/>
                  </a:lnTo>
                  <a:lnTo>
                    <a:pt x="245415" y="25871"/>
                  </a:lnTo>
                  <a:lnTo>
                    <a:pt x="203651" y="45032"/>
                  </a:lnTo>
                  <a:lnTo>
                    <a:pt x="164753" y="68861"/>
                  </a:lnTo>
                  <a:lnTo>
                    <a:pt x="129082" y="96998"/>
                  </a:lnTo>
                  <a:lnTo>
                    <a:pt x="96998" y="129082"/>
                  </a:lnTo>
                  <a:lnTo>
                    <a:pt x="68861" y="164753"/>
                  </a:lnTo>
                  <a:lnTo>
                    <a:pt x="45032" y="203651"/>
                  </a:lnTo>
                  <a:lnTo>
                    <a:pt x="25871" y="245415"/>
                  </a:lnTo>
                  <a:lnTo>
                    <a:pt x="11738" y="289685"/>
                  </a:lnTo>
                  <a:lnTo>
                    <a:pt x="2994" y="336101"/>
                  </a:lnTo>
                  <a:lnTo>
                    <a:pt x="0" y="384301"/>
                  </a:lnTo>
                  <a:lnTo>
                    <a:pt x="0" y="1921510"/>
                  </a:lnTo>
                  <a:lnTo>
                    <a:pt x="2994" y="1969710"/>
                  </a:lnTo>
                  <a:lnTo>
                    <a:pt x="11738" y="2016126"/>
                  </a:lnTo>
                  <a:lnTo>
                    <a:pt x="25871" y="2060396"/>
                  </a:lnTo>
                  <a:lnTo>
                    <a:pt x="45032" y="2102160"/>
                  </a:lnTo>
                  <a:lnTo>
                    <a:pt x="68861" y="2141058"/>
                  </a:lnTo>
                  <a:lnTo>
                    <a:pt x="96998" y="2176729"/>
                  </a:lnTo>
                  <a:lnTo>
                    <a:pt x="129082" y="2208813"/>
                  </a:lnTo>
                  <a:lnTo>
                    <a:pt x="164753" y="2236950"/>
                  </a:lnTo>
                  <a:lnTo>
                    <a:pt x="203651" y="2260779"/>
                  </a:lnTo>
                  <a:lnTo>
                    <a:pt x="245415" y="2279940"/>
                  </a:lnTo>
                  <a:lnTo>
                    <a:pt x="289685" y="2294073"/>
                  </a:lnTo>
                  <a:lnTo>
                    <a:pt x="336101" y="2302817"/>
                  </a:lnTo>
                  <a:lnTo>
                    <a:pt x="384301" y="2305812"/>
                  </a:lnTo>
                  <a:lnTo>
                    <a:pt x="5332222" y="2305812"/>
                  </a:lnTo>
                  <a:lnTo>
                    <a:pt x="5380422" y="2302817"/>
                  </a:lnTo>
                  <a:lnTo>
                    <a:pt x="5426838" y="2294073"/>
                  </a:lnTo>
                  <a:lnTo>
                    <a:pt x="5471108" y="2279940"/>
                  </a:lnTo>
                  <a:lnTo>
                    <a:pt x="5512872" y="2260779"/>
                  </a:lnTo>
                  <a:lnTo>
                    <a:pt x="5551770" y="2236950"/>
                  </a:lnTo>
                  <a:lnTo>
                    <a:pt x="5587441" y="2208813"/>
                  </a:lnTo>
                  <a:lnTo>
                    <a:pt x="5619525" y="2176729"/>
                  </a:lnTo>
                  <a:lnTo>
                    <a:pt x="5647662" y="2141058"/>
                  </a:lnTo>
                  <a:lnTo>
                    <a:pt x="5671491" y="2102160"/>
                  </a:lnTo>
                  <a:lnTo>
                    <a:pt x="5690652" y="2060396"/>
                  </a:lnTo>
                  <a:lnTo>
                    <a:pt x="5704785" y="2016126"/>
                  </a:lnTo>
                  <a:lnTo>
                    <a:pt x="5713529" y="1969710"/>
                  </a:lnTo>
                  <a:lnTo>
                    <a:pt x="5716524" y="1921510"/>
                  </a:lnTo>
                  <a:lnTo>
                    <a:pt x="5716524" y="384301"/>
                  </a:lnTo>
                  <a:lnTo>
                    <a:pt x="5713529" y="336101"/>
                  </a:lnTo>
                  <a:lnTo>
                    <a:pt x="5704785" y="289685"/>
                  </a:lnTo>
                  <a:lnTo>
                    <a:pt x="5690652" y="245415"/>
                  </a:lnTo>
                  <a:lnTo>
                    <a:pt x="5671491" y="203651"/>
                  </a:lnTo>
                  <a:lnTo>
                    <a:pt x="5647662" y="164753"/>
                  </a:lnTo>
                  <a:lnTo>
                    <a:pt x="5619525" y="129082"/>
                  </a:lnTo>
                  <a:lnTo>
                    <a:pt x="5587441" y="96998"/>
                  </a:lnTo>
                  <a:lnTo>
                    <a:pt x="5551770" y="68861"/>
                  </a:lnTo>
                  <a:lnTo>
                    <a:pt x="5512872" y="45032"/>
                  </a:lnTo>
                  <a:lnTo>
                    <a:pt x="5471108" y="25871"/>
                  </a:lnTo>
                  <a:lnTo>
                    <a:pt x="5426838" y="11738"/>
                  </a:lnTo>
                  <a:lnTo>
                    <a:pt x="5380422" y="2994"/>
                  </a:lnTo>
                  <a:lnTo>
                    <a:pt x="5332222" y="0"/>
                  </a:lnTo>
                  <a:close/>
                </a:path>
              </a:pathLst>
            </a:custGeom>
            <a:solidFill>
              <a:srgbClr val="A2CE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2"/>
            <p:cNvSpPr/>
            <p:nvPr/>
          </p:nvSpPr>
          <p:spPr>
            <a:xfrm>
              <a:off x="1898904" y="2261616"/>
              <a:ext cx="5716905" cy="2306320"/>
            </a:xfrm>
            <a:custGeom>
              <a:rect b="b" l="l" r="r" t="t"/>
              <a:pathLst>
                <a:path extrusionOk="0" h="2306320" w="5716905">
                  <a:moveTo>
                    <a:pt x="0" y="384301"/>
                  </a:moveTo>
                  <a:lnTo>
                    <a:pt x="2994" y="336101"/>
                  </a:lnTo>
                  <a:lnTo>
                    <a:pt x="11738" y="289685"/>
                  </a:lnTo>
                  <a:lnTo>
                    <a:pt x="25871" y="245415"/>
                  </a:lnTo>
                  <a:lnTo>
                    <a:pt x="45032" y="203651"/>
                  </a:lnTo>
                  <a:lnTo>
                    <a:pt x="68861" y="164753"/>
                  </a:lnTo>
                  <a:lnTo>
                    <a:pt x="96998" y="129082"/>
                  </a:lnTo>
                  <a:lnTo>
                    <a:pt x="129082" y="96998"/>
                  </a:lnTo>
                  <a:lnTo>
                    <a:pt x="164753" y="68861"/>
                  </a:lnTo>
                  <a:lnTo>
                    <a:pt x="203651" y="45032"/>
                  </a:lnTo>
                  <a:lnTo>
                    <a:pt x="245415" y="25871"/>
                  </a:lnTo>
                  <a:lnTo>
                    <a:pt x="289685" y="11738"/>
                  </a:lnTo>
                  <a:lnTo>
                    <a:pt x="336101" y="2994"/>
                  </a:lnTo>
                  <a:lnTo>
                    <a:pt x="384301" y="0"/>
                  </a:lnTo>
                  <a:lnTo>
                    <a:pt x="5332222" y="0"/>
                  </a:lnTo>
                  <a:lnTo>
                    <a:pt x="5380422" y="2994"/>
                  </a:lnTo>
                  <a:lnTo>
                    <a:pt x="5426838" y="11738"/>
                  </a:lnTo>
                  <a:lnTo>
                    <a:pt x="5471108" y="25871"/>
                  </a:lnTo>
                  <a:lnTo>
                    <a:pt x="5512872" y="45032"/>
                  </a:lnTo>
                  <a:lnTo>
                    <a:pt x="5551770" y="68861"/>
                  </a:lnTo>
                  <a:lnTo>
                    <a:pt x="5587441" y="96998"/>
                  </a:lnTo>
                  <a:lnTo>
                    <a:pt x="5619525" y="129082"/>
                  </a:lnTo>
                  <a:lnTo>
                    <a:pt x="5647662" y="164753"/>
                  </a:lnTo>
                  <a:lnTo>
                    <a:pt x="5671491" y="203651"/>
                  </a:lnTo>
                  <a:lnTo>
                    <a:pt x="5690652" y="245415"/>
                  </a:lnTo>
                  <a:lnTo>
                    <a:pt x="5704785" y="289685"/>
                  </a:lnTo>
                  <a:lnTo>
                    <a:pt x="5713529" y="336101"/>
                  </a:lnTo>
                  <a:lnTo>
                    <a:pt x="5716524" y="384301"/>
                  </a:lnTo>
                  <a:lnTo>
                    <a:pt x="5716524" y="1921510"/>
                  </a:lnTo>
                  <a:lnTo>
                    <a:pt x="5713529" y="1969710"/>
                  </a:lnTo>
                  <a:lnTo>
                    <a:pt x="5704785" y="2016126"/>
                  </a:lnTo>
                  <a:lnTo>
                    <a:pt x="5690652" y="2060396"/>
                  </a:lnTo>
                  <a:lnTo>
                    <a:pt x="5671491" y="2102160"/>
                  </a:lnTo>
                  <a:lnTo>
                    <a:pt x="5647662" y="2141058"/>
                  </a:lnTo>
                  <a:lnTo>
                    <a:pt x="5619525" y="2176729"/>
                  </a:lnTo>
                  <a:lnTo>
                    <a:pt x="5587441" y="2208813"/>
                  </a:lnTo>
                  <a:lnTo>
                    <a:pt x="5551770" y="2236950"/>
                  </a:lnTo>
                  <a:lnTo>
                    <a:pt x="5512872" y="2260779"/>
                  </a:lnTo>
                  <a:lnTo>
                    <a:pt x="5471108" y="2279940"/>
                  </a:lnTo>
                  <a:lnTo>
                    <a:pt x="5426838" y="2294073"/>
                  </a:lnTo>
                  <a:lnTo>
                    <a:pt x="5380422" y="2302817"/>
                  </a:lnTo>
                  <a:lnTo>
                    <a:pt x="5332222" y="2305812"/>
                  </a:lnTo>
                  <a:lnTo>
                    <a:pt x="384301" y="2305812"/>
                  </a:lnTo>
                  <a:lnTo>
                    <a:pt x="336101" y="2302817"/>
                  </a:lnTo>
                  <a:lnTo>
                    <a:pt x="289685" y="2294073"/>
                  </a:lnTo>
                  <a:lnTo>
                    <a:pt x="245415" y="2279940"/>
                  </a:lnTo>
                  <a:lnTo>
                    <a:pt x="203651" y="2260779"/>
                  </a:lnTo>
                  <a:lnTo>
                    <a:pt x="164753" y="2236950"/>
                  </a:lnTo>
                  <a:lnTo>
                    <a:pt x="129082" y="2208813"/>
                  </a:lnTo>
                  <a:lnTo>
                    <a:pt x="96998" y="2176729"/>
                  </a:lnTo>
                  <a:lnTo>
                    <a:pt x="68861" y="2141058"/>
                  </a:lnTo>
                  <a:lnTo>
                    <a:pt x="45032" y="2102160"/>
                  </a:lnTo>
                  <a:lnTo>
                    <a:pt x="25871" y="2060396"/>
                  </a:lnTo>
                  <a:lnTo>
                    <a:pt x="11738" y="2016126"/>
                  </a:lnTo>
                  <a:lnTo>
                    <a:pt x="2994" y="1969710"/>
                  </a:lnTo>
                  <a:lnTo>
                    <a:pt x="0" y="1921510"/>
                  </a:lnTo>
                  <a:lnTo>
                    <a:pt x="0" y="384301"/>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6" name="Google Shape;136;p12"/>
          <p:cNvSpPr txBox="1"/>
          <p:nvPr/>
        </p:nvSpPr>
        <p:spPr>
          <a:xfrm>
            <a:off x="2091054" y="2709164"/>
            <a:ext cx="5334000" cy="139763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rgbClr val="12171B"/>
                </a:solidFill>
                <a:latin typeface="Times New Roman"/>
                <a:ea typeface="Times New Roman"/>
                <a:cs typeface="Times New Roman"/>
                <a:sym typeface="Times New Roman"/>
              </a:rPr>
              <a:t>Bir yazılım ürünü, müşterinin gereksinim ve isteklerini  karşılayan bir veya daha fazla programdan, verilerden, ve  destekleyici materyal ve hizmetlerden oluşan bir varlıktır.  Bu ürün, tek başına bir ürün olabileceği gibi başka bir  ürünün temel bileşeni de olabilir.</a:t>
            </a:r>
            <a:endParaRPr sz="1800">
              <a:solidFill>
                <a:schemeClr val="dk1"/>
              </a:solidFill>
              <a:latin typeface="Times New Roman"/>
              <a:ea typeface="Times New Roman"/>
              <a:cs typeface="Times New Roman"/>
              <a:sym typeface="Times New Roman"/>
            </a:endParaRPr>
          </a:p>
        </p:txBody>
      </p:sp>
      <p:sp>
        <p:nvSpPr>
          <p:cNvPr id="137" name="Google Shape;137;p12"/>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138" name="Google Shape;138;p12"/>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139" name="Google Shape;139;p12"/>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66"/>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Kaynaklar	</a:t>
            </a:r>
            <a:endParaRPr/>
          </a:p>
        </p:txBody>
      </p:sp>
      <p:sp>
        <p:nvSpPr>
          <p:cNvPr id="854" name="Google Shape;854;p66"/>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855" name="Google Shape;855;p66"/>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56" name="Google Shape;856;p66"/>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57" name="Google Shape;857;p66"/>
          <p:cNvSpPr txBox="1"/>
          <p:nvPr/>
        </p:nvSpPr>
        <p:spPr>
          <a:xfrm>
            <a:off x="901700" y="1867026"/>
            <a:ext cx="7258684" cy="358394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400">
                <a:solidFill>
                  <a:srgbClr val="404040"/>
                </a:solidFill>
                <a:latin typeface="Calibri"/>
                <a:ea typeface="Calibri"/>
                <a:cs typeface="Calibri"/>
                <a:sym typeface="Calibri"/>
              </a:rPr>
              <a:t>“Software Engineering A Practitioner’s Approach” (7th. Ed.), Roger S. Pressman, 2013.</a:t>
            </a:r>
            <a:endParaRPr sz="1400">
              <a:solidFill>
                <a:schemeClr val="dk1"/>
              </a:solidFill>
              <a:latin typeface="Calibri"/>
              <a:ea typeface="Calibri"/>
              <a:cs typeface="Calibri"/>
              <a:sym typeface="Calibri"/>
            </a:endParaRPr>
          </a:p>
          <a:p>
            <a:pPr indent="0" lvl="0" marL="12700" marR="2698115" rtl="0" algn="l">
              <a:lnSpc>
                <a:spcPct val="183200"/>
              </a:lnSpc>
              <a:spcBef>
                <a:spcPts val="5"/>
              </a:spcBef>
              <a:spcAft>
                <a:spcPts val="0"/>
              </a:spcAft>
              <a:buNone/>
            </a:pPr>
            <a:r>
              <a:rPr lang="en-US" sz="1400">
                <a:solidFill>
                  <a:srgbClr val="404040"/>
                </a:solidFill>
                <a:latin typeface="Calibri"/>
                <a:ea typeface="Calibri"/>
                <a:cs typeface="Calibri"/>
                <a:sym typeface="Calibri"/>
              </a:rPr>
              <a:t>“Software Engineering” (8th. Ed.), Ian Sommerville, 2007.  “Guide to the Software Engineering Body of Knowledge”, 2004.  ” Yazılım Mühendisliğine Giriş ”, TBİL-211, Dr. Ali Arifoğlu.</a:t>
            </a:r>
            <a:endParaRPr sz="1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11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400">
                <a:solidFill>
                  <a:srgbClr val="404040"/>
                </a:solidFill>
                <a:latin typeface="Calibri"/>
                <a:ea typeface="Calibri"/>
                <a:cs typeface="Calibri"/>
                <a:sym typeface="Calibri"/>
              </a:rPr>
              <a:t>” Yazılım Mühendisliği ” (2. Basım), Dr. M. Erhan Sarıdoğan, 2008, İstanbul: Papatya Yayıncılık.</a:t>
            </a:r>
            <a:endParaRPr sz="1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150">
              <a:solidFill>
                <a:schemeClr val="dk1"/>
              </a:solidFill>
              <a:latin typeface="Calibri"/>
              <a:ea typeface="Calibri"/>
              <a:cs typeface="Calibri"/>
              <a:sym typeface="Calibri"/>
            </a:endParaRPr>
          </a:p>
          <a:p>
            <a:pPr indent="0" lvl="0" marL="12700" marR="54610" rtl="0" algn="l">
              <a:lnSpc>
                <a:spcPct val="100000"/>
              </a:lnSpc>
              <a:spcBef>
                <a:spcPts val="0"/>
              </a:spcBef>
              <a:spcAft>
                <a:spcPts val="0"/>
              </a:spcAft>
              <a:buNone/>
            </a:pPr>
            <a:r>
              <a:rPr lang="en-US" sz="1400">
                <a:solidFill>
                  <a:srgbClr val="404040"/>
                </a:solidFill>
                <a:latin typeface="Calibri"/>
                <a:ea typeface="Calibri"/>
                <a:cs typeface="Calibri"/>
                <a:sym typeface="Calibri"/>
              </a:rPr>
              <a:t>Kalıpsiz, O., Buharalı, A., Biricik, G. (2005). Bilgisayar Bilimlerinde Sistem Analizi ve Tasarımı Nesneye  Yönelik Modelleme. İstanbul: Papatya Yayıncılık.</a:t>
            </a:r>
            <a:endParaRPr sz="1400">
              <a:solidFill>
                <a:schemeClr val="dk1"/>
              </a:solidFill>
              <a:latin typeface="Calibri"/>
              <a:ea typeface="Calibri"/>
              <a:cs typeface="Calibri"/>
              <a:sym typeface="Calibri"/>
            </a:endParaRPr>
          </a:p>
          <a:p>
            <a:pPr indent="0" lvl="0" marL="12700" marR="5080" rtl="0" algn="l">
              <a:lnSpc>
                <a:spcPct val="220714"/>
              </a:lnSpc>
              <a:spcBef>
                <a:spcPts val="320"/>
              </a:spcBef>
              <a:spcAft>
                <a:spcPts val="0"/>
              </a:spcAft>
              <a:buNone/>
            </a:pPr>
            <a:r>
              <a:rPr lang="en-US" sz="1400">
                <a:solidFill>
                  <a:srgbClr val="404040"/>
                </a:solidFill>
                <a:latin typeface="Calibri"/>
                <a:ea typeface="Calibri"/>
                <a:cs typeface="Calibri"/>
                <a:sym typeface="Calibri"/>
              </a:rPr>
              <a:t>Buzluca, F. (2010) Yazılım Modelleme ve Tasarımı ders notları (</a:t>
            </a:r>
            <a:r>
              <a:rPr lang="en-US" sz="1400" u="sng">
                <a:solidFill>
                  <a:schemeClr val="hlink"/>
                </a:solidFill>
                <a:latin typeface="Calibri"/>
                <a:ea typeface="Calibri"/>
                <a:cs typeface="Calibri"/>
                <a:sym typeface="Calibri"/>
                <a:hlinkClick r:id="rId3"/>
              </a:rPr>
              <a:t>http://www.buzluca.info/dersler.html) </a:t>
            </a:r>
            <a:r>
              <a:rPr lang="en-US" sz="1400">
                <a:solidFill>
                  <a:srgbClr val="404040"/>
                </a:solidFill>
                <a:latin typeface="Calibri"/>
                <a:ea typeface="Calibri"/>
                <a:cs typeface="Calibri"/>
                <a:sym typeface="Calibri"/>
              </a:rPr>
              <a:t> Hacettepe Üniversitesi BBS-651, A. Tarhan, 2010.</a:t>
            </a:r>
            <a:endParaRPr sz="1400">
              <a:solidFill>
                <a:schemeClr val="dk1"/>
              </a:solidFill>
              <a:latin typeface="Calibri"/>
              <a:ea typeface="Calibri"/>
              <a:cs typeface="Calibri"/>
              <a:sym typeface="Calibri"/>
            </a:endParaRPr>
          </a:p>
          <a:p>
            <a:pPr indent="0" lvl="0" marL="12700" marR="0" rtl="0" algn="l">
              <a:lnSpc>
                <a:spcPct val="100000"/>
              </a:lnSpc>
              <a:spcBef>
                <a:spcPts val="1060"/>
              </a:spcBef>
              <a:spcAft>
                <a:spcPts val="0"/>
              </a:spcAft>
              <a:buNone/>
            </a:pPr>
            <a:r>
              <a:rPr lang="en-US" sz="1400">
                <a:solidFill>
                  <a:srgbClr val="404040"/>
                </a:solidFill>
                <a:latin typeface="Calibri"/>
                <a:ea typeface="Calibri"/>
                <a:cs typeface="Calibri"/>
                <a:sym typeface="Calibri"/>
              </a:rPr>
              <a:t>Yazılım Proje Yönetimi, Yrd. Doç. Dr. Hacer KARACAN</a:t>
            </a:r>
            <a:endParaRPr sz="14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67"/>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Kaynaklar	</a:t>
            </a:r>
            <a:endParaRPr/>
          </a:p>
        </p:txBody>
      </p:sp>
      <p:sp>
        <p:nvSpPr>
          <p:cNvPr id="863" name="Google Shape;863;p67"/>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864" name="Google Shape;864;p67"/>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65" name="Google Shape;865;p67"/>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66" name="Google Shape;866;p67"/>
          <p:cNvSpPr txBox="1"/>
          <p:nvPr/>
        </p:nvSpPr>
        <p:spPr>
          <a:xfrm>
            <a:off x="901700" y="1892935"/>
            <a:ext cx="7258684" cy="396684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400">
                <a:solidFill>
                  <a:srgbClr val="404040"/>
                </a:solidFill>
                <a:latin typeface="Calibri"/>
                <a:ea typeface="Calibri"/>
                <a:cs typeface="Calibri"/>
                <a:sym typeface="Calibri"/>
              </a:rPr>
              <a:t>“Software Engineering A Practitioner’s Approach” (7th. Ed.), Roger S. Pressman, 2013.</a:t>
            </a:r>
            <a:endParaRPr sz="1400">
              <a:solidFill>
                <a:schemeClr val="dk1"/>
              </a:solidFill>
              <a:latin typeface="Calibri"/>
              <a:ea typeface="Calibri"/>
              <a:cs typeface="Calibri"/>
              <a:sym typeface="Calibri"/>
            </a:endParaRPr>
          </a:p>
          <a:p>
            <a:pPr indent="0" lvl="0" marL="12700" marR="2698115" rtl="0" algn="l">
              <a:lnSpc>
                <a:spcPct val="203200"/>
              </a:lnSpc>
              <a:spcBef>
                <a:spcPts val="5"/>
              </a:spcBef>
              <a:spcAft>
                <a:spcPts val="0"/>
              </a:spcAft>
              <a:buNone/>
            </a:pPr>
            <a:r>
              <a:rPr lang="en-US" sz="1400">
                <a:solidFill>
                  <a:srgbClr val="404040"/>
                </a:solidFill>
                <a:latin typeface="Calibri"/>
                <a:ea typeface="Calibri"/>
                <a:cs typeface="Calibri"/>
                <a:sym typeface="Calibri"/>
              </a:rPr>
              <a:t>“Software Engineering” (8th. Ed.), Ian Sommerville, 2007.  “Guide to the Software Engineering Body of Knowledge”, 2004.  ” Yazılım Mühendisliğine Giriş”, TBİL-211, Dr. Ali Arifoğlu.</a:t>
            </a:r>
            <a:endParaRPr sz="1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4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400">
                <a:solidFill>
                  <a:srgbClr val="404040"/>
                </a:solidFill>
                <a:latin typeface="Calibri"/>
                <a:ea typeface="Calibri"/>
                <a:cs typeface="Calibri"/>
                <a:sym typeface="Calibri"/>
              </a:rPr>
              <a:t>”Yazılım Mühendisliği” (2. Basım), Dr. M. Erhan Sarıdoğan, 2008, İstanbul: Papatya Yayıncılık.</a:t>
            </a:r>
            <a:endParaRPr sz="1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1100">
              <a:solidFill>
                <a:schemeClr val="dk1"/>
              </a:solidFill>
              <a:latin typeface="Calibri"/>
              <a:ea typeface="Calibri"/>
              <a:cs typeface="Calibri"/>
              <a:sym typeface="Calibri"/>
            </a:endParaRPr>
          </a:p>
          <a:p>
            <a:pPr indent="0" lvl="0" marL="12700" marR="54610" rtl="0" algn="l">
              <a:lnSpc>
                <a:spcPct val="120000"/>
              </a:lnSpc>
              <a:spcBef>
                <a:spcPts val="0"/>
              </a:spcBef>
              <a:spcAft>
                <a:spcPts val="0"/>
              </a:spcAft>
              <a:buNone/>
            </a:pPr>
            <a:r>
              <a:rPr lang="en-US" sz="1400">
                <a:solidFill>
                  <a:srgbClr val="404040"/>
                </a:solidFill>
                <a:latin typeface="Calibri"/>
                <a:ea typeface="Calibri"/>
                <a:cs typeface="Calibri"/>
                <a:sym typeface="Calibri"/>
              </a:rPr>
              <a:t>Kalıpsiz, O., Buharalı, A., Biricik, G. (2005). Bilgisayar Bilimlerinde Sistem Analizi ve Tasarımı Nesneye  Yönelik Modelleme. İstanbul: Papatya Yayıncılık.</a:t>
            </a:r>
            <a:endParaRPr sz="1400">
              <a:solidFill>
                <a:schemeClr val="dk1"/>
              </a:solidFill>
              <a:latin typeface="Calibri"/>
              <a:ea typeface="Calibri"/>
              <a:cs typeface="Calibri"/>
              <a:sym typeface="Calibri"/>
            </a:endParaRPr>
          </a:p>
          <a:p>
            <a:pPr indent="0" lvl="0" marL="12700" marR="5080" rtl="0" algn="l">
              <a:lnSpc>
                <a:spcPct val="203600"/>
              </a:lnSpc>
              <a:spcBef>
                <a:spcPts val="0"/>
              </a:spcBef>
              <a:spcAft>
                <a:spcPts val="0"/>
              </a:spcAft>
              <a:buNone/>
            </a:pPr>
            <a:r>
              <a:rPr lang="en-US" sz="1400">
                <a:solidFill>
                  <a:srgbClr val="404040"/>
                </a:solidFill>
                <a:latin typeface="Calibri"/>
                <a:ea typeface="Calibri"/>
                <a:cs typeface="Calibri"/>
                <a:sym typeface="Calibri"/>
              </a:rPr>
              <a:t>Buzluca, F. (2010) Yazılım Modelleme ve Tasarımı ders notları (</a:t>
            </a:r>
            <a:r>
              <a:rPr lang="en-US" sz="1400" u="sng">
                <a:solidFill>
                  <a:schemeClr val="hlink"/>
                </a:solidFill>
                <a:latin typeface="Calibri"/>
                <a:ea typeface="Calibri"/>
                <a:cs typeface="Calibri"/>
                <a:sym typeface="Calibri"/>
                <a:hlinkClick r:id="rId3"/>
              </a:rPr>
              <a:t>http://www.buzluca.info/dersler.html) </a:t>
            </a:r>
            <a:r>
              <a:rPr lang="en-US" sz="1400">
                <a:solidFill>
                  <a:srgbClr val="404040"/>
                </a:solidFill>
                <a:latin typeface="Calibri"/>
                <a:ea typeface="Calibri"/>
                <a:cs typeface="Calibri"/>
                <a:sym typeface="Calibri"/>
              </a:rPr>
              <a:t> Hacettepe Üniversitesi BBS-651, A. Tarhan, 2010.</a:t>
            </a:r>
            <a:endParaRPr sz="1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14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400">
                <a:solidFill>
                  <a:srgbClr val="404040"/>
                </a:solidFill>
                <a:latin typeface="Calibri"/>
                <a:ea typeface="Calibri"/>
                <a:cs typeface="Calibri"/>
                <a:sym typeface="Calibri"/>
              </a:rPr>
              <a:t>Yazılım Proje Yönetimi, Yrd. Doç. Dr. Hacer KARACAN</a:t>
            </a:r>
            <a:endParaRPr sz="14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68"/>
          <p:cNvSpPr txBox="1"/>
          <p:nvPr/>
        </p:nvSpPr>
        <p:spPr>
          <a:xfrm>
            <a:off x="878839" y="884885"/>
            <a:ext cx="1290955" cy="7575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800">
                <a:solidFill>
                  <a:srgbClr val="404040"/>
                </a:solidFill>
                <a:latin typeface="Calibri"/>
                <a:ea typeface="Calibri"/>
                <a:cs typeface="Calibri"/>
                <a:sym typeface="Calibri"/>
              </a:rPr>
              <a:t>Ödev</a:t>
            </a:r>
            <a:endParaRPr sz="4800">
              <a:solidFill>
                <a:schemeClr val="dk1"/>
              </a:solidFill>
              <a:latin typeface="Calibri"/>
              <a:ea typeface="Calibri"/>
              <a:cs typeface="Calibri"/>
              <a:sym typeface="Calibri"/>
            </a:endParaRPr>
          </a:p>
        </p:txBody>
      </p:sp>
      <p:sp>
        <p:nvSpPr>
          <p:cNvPr id="872" name="Google Shape;872;p68"/>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873" name="Google Shape;873;p68"/>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74" name="Google Shape;874;p68"/>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875" name="Google Shape;875;p68"/>
          <p:cNvSpPr txBox="1"/>
          <p:nvPr/>
        </p:nvSpPr>
        <p:spPr>
          <a:xfrm>
            <a:off x="878839" y="2049856"/>
            <a:ext cx="48133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Yazılım Tasarım Kalıpları hakkında araştırma yapınız.</a:t>
            </a:r>
            <a:endParaRPr sz="18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69"/>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Sorularınız	</a:t>
            </a:r>
            <a:endParaRPr/>
          </a:p>
        </p:txBody>
      </p:sp>
      <p:pic>
        <p:nvPicPr>
          <p:cNvPr id="881" name="Google Shape;881;p69"/>
          <p:cNvPicPr preferRelativeResize="0"/>
          <p:nvPr/>
        </p:nvPicPr>
        <p:blipFill rotWithShape="1">
          <a:blip r:embed="rId3">
            <a:alphaModFix/>
          </a:blip>
          <a:srcRect b="0" l="0" r="0" t="0"/>
          <a:stretch/>
        </p:blipFill>
        <p:spPr>
          <a:xfrm>
            <a:off x="3123592" y="2435756"/>
            <a:ext cx="2936742" cy="2806957"/>
          </a:xfrm>
          <a:prstGeom prst="rect">
            <a:avLst/>
          </a:prstGeom>
          <a:noFill/>
          <a:ln>
            <a:noFill/>
          </a:ln>
        </p:spPr>
      </p:pic>
      <p:sp>
        <p:nvSpPr>
          <p:cNvPr id="882" name="Google Shape;882;p69"/>
          <p:cNvSpPr txBox="1"/>
          <p:nvPr/>
        </p:nvSpPr>
        <p:spPr>
          <a:xfrm>
            <a:off x="8150097" y="6568846"/>
            <a:ext cx="180975"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FFFFFF"/>
                </a:solidFill>
                <a:latin typeface="Calibri"/>
                <a:ea typeface="Calibri"/>
                <a:cs typeface="Calibri"/>
                <a:sym typeface="Calibri"/>
              </a:rPr>
              <a:t>63</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Yazılım Tasarımı Nedir?	</a:t>
            </a:r>
            <a:endParaRPr/>
          </a:p>
        </p:txBody>
      </p:sp>
      <p:sp>
        <p:nvSpPr>
          <p:cNvPr id="145" name="Google Shape;145;p13"/>
          <p:cNvSpPr txBox="1"/>
          <p:nvPr/>
        </p:nvSpPr>
        <p:spPr>
          <a:xfrm>
            <a:off x="810259" y="1873122"/>
            <a:ext cx="6991984" cy="903605"/>
          </a:xfrm>
          <a:prstGeom prst="rect">
            <a:avLst/>
          </a:prstGeom>
          <a:noFill/>
          <a:ln>
            <a:noFill/>
          </a:ln>
        </p:spPr>
        <p:txBody>
          <a:bodyPr anchorCtr="0" anchor="t" bIns="0" lIns="0" spcFirstLastPara="1" rIns="0" wrap="square" tIns="12700">
            <a:spAutoFit/>
          </a:bodyPr>
          <a:lstStyle/>
          <a:p>
            <a:pPr indent="-258444" lvl="0" marL="270510" marR="5080" rtl="0" algn="l">
              <a:lnSpc>
                <a:spcPct val="100000"/>
              </a:lnSpc>
              <a:spcBef>
                <a:spcPts val="0"/>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Yazılım tasarımcıları da temelde diğer disiplinlerdeki tasarımcıların  yaptığı işi yapar.</a:t>
            </a:r>
            <a:endParaRPr sz="1800">
              <a:solidFill>
                <a:schemeClr val="dk1"/>
              </a:solidFill>
              <a:latin typeface="Arial"/>
              <a:ea typeface="Arial"/>
              <a:cs typeface="Arial"/>
              <a:sym typeface="Arial"/>
            </a:endParaRPr>
          </a:p>
          <a:p>
            <a:pPr indent="-258444" lvl="0" marL="270510" marR="0" rtl="0" algn="l">
              <a:lnSpc>
                <a:spcPct val="100000"/>
              </a:lnSpc>
              <a:spcBef>
                <a:spcPts val="434"/>
              </a:spcBef>
              <a:spcAft>
                <a:spcPts val="0"/>
              </a:spcAft>
              <a:buClr>
                <a:srgbClr val="1CACE3"/>
              </a:buClr>
              <a:buSzPts val="1450"/>
              <a:buFont typeface="Noto Sans Symbols"/>
              <a:buChar char="●"/>
            </a:pPr>
            <a:r>
              <a:rPr lang="en-US" sz="1800">
                <a:solidFill>
                  <a:schemeClr val="dk1"/>
                </a:solidFill>
                <a:latin typeface="Arial"/>
                <a:ea typeface="Arial"/>
                <a:cs typeface="Arial"/>
                <a:sym typeface="Arial"/>
              </a:rPr>
              <a:t>Tasarlanan şey bir yazılım ürünüdür.</a:t>
            </a:r>
            <a:endParaRPr sz="1800">
              <a:solidFill>
                <a:schemeClr val="dk1"/>
              </a:solidFill>
              <a:latin typeface="Arial"/>
              <a:ea typeface="Arial"/>
              <a:cs typeface="Arial"/>
              <a:sym typeface="Arial"/>
            </a:endParaRPr>
          </a:p>
        </p:txBody>
      </p:sp>
      <p:grpSp>
        <p:nvGrpSpPr>
          <p:cNvPr id="146" name="Google Shape;146;p13"/>
          <p:cNvGrpSpPr/>
          <p:nvPr/>
        </p:nvGrpSpPr>
        <p:grpSpPr>
          <a:xfrm>
            <a:off x="1903475" y="3482340"/>
            <a:ext cx="5155692" cy="1513840"/>
            <a:chOff x="1903475" y="3482340"/>
            <a:chExt cx="5155692" cy="1513840"/>
          </a:xfrm>
        </p:grpSpPr>
        <p:sp>
          <p:nvSpPr>
            <p:cNvPr id="147" name="Google Shape;147;p13"/>
            <p:cNvSpPr/>
            <p:nvPr/>
          </p:nvSpPr>
          <p:spPr>
            <a:xfrm>
              <a:off x="2007107" y="3581400"/>
              <a:ext cx="5052060" cy="1414780"/>
            </a:xfrm>
            <a:custGeom>
              <a:rect b="b" l="l" r="r" t="t"/>
              <a:pathLst>
                <a:path extrusionOk="0" h="1414779" w="5052059">
                  <a:moveTo>
                    <a:pt x="4816348" y="0"/>
                  </a:moveTo>
                  <a:lnTo>
                    <a:pt x="235712" y="0"/>
                  </a:lnTo>
                  <a:lnTo>
                    <a:pt x="188209" y="4789"/>
                  </a:lnTo>
                  <a:lnTo>
                    <a:pt x="143964" y="18524"/>
                  </a:lnTo>
                  <a:lnTo>
                    <a:pt x="103925" y="40257"/>
                  </a:lnTo>
                  <a:lnTo>
                    <a:pt x="69040" y="69040"/>
                  </a:lnTo>
                  <a:lnTo>
                    <a:pt x="40257" y="103925"/>
                  </a:lnTo>
                  <a:lnTo>
                    <a:pt x="18524" y="143964"/>
                  </a:lnTo>
                  <a:lnTo>
                    <a:pt x="4789" y="188209"/>
                  </a:lnTo>
                  <a:lnTo>
                    <a:pt x="0" y="235712"/>
                  </a:lnTo>
                  <a:lnTo>
                    <a:pt x="0" y="1178560"/>
                  </a:lnTo>
                  <a:lnTo>
                    <a:pt x="4789" y="1226062"/>
                  </a:lnTo>
                  <a:lnTo>
                    <a:pt x="18524" y="1270307"/>
                  </a:lnTo>
                  <a:lnTo>
                    <a:pt x="40257" y="1310346"/>
                  </a:lnTo>
                  <a:lnTo>
                    <a:pt x="69040" y="1345231"/>
                  </a:lnTo>
                  <a:lnTo>
                    <a:pt x="103925" y="1374014"/>
                  </a:lnTo>
                  <a:lnTo>
                    <a:pt x="143964" y="1395747"/>
                  </a:lnTo>
                  <a:lnTo>
                    <a:pt x="188209" y="1409482"/>
                  </a:lnTo>
                  <a:lnTo>
                    <a:pt x="235712" y="1414272"/>
                  </a:lnTo>
                  <a:lnTo>
                    <a:pt x="4816348" y="1414272"/>
                  </a:lnTo>
                  <a:lnTo>
                    <a:pt x="4863850" y="1409482"/>
                  </a:lnTo>
                  <a:lnTo>
                    <a:pt x="4908095" y="1395747"/>
                  </a:lnTo>
                  <a:lnTo>
                    <a:pt x="4948134" y="1374014"/>
                  </a:lnTo>
                  <a:lnTo>
                    <a:pt x="4983019" y="1345231"/>
                  </a:lnTo>
                  <a:lnTo>
                    <a:pt x="5011802" y="1310346"/>
                  </a:lnTo>
                  <a:lnTo>
                    <a:pt x="5033535" y="1270307"/>
                  </a:lnTo>
                  <a:lnTo>
                    <a:pt x="5047270" y="1226062"/>
                  </a:lnTo>
                  <a:lnTo>
                    <a:pt x="5052060" y="1178560"/>
                  </a:lnTo>
                  <a:lnTo>
                    <a:pt x="5052060" y="235712"/>
                  </a:lnTo>
                  <a:lnTo>
                    <a:pt x="5047270" y="188209"/>
                  </a:lnTo>
                  <a:lnTo>
                    <a:pt x="5033535" y="143964"/>
                  </a:lnTo>
                  <a:lnTo>
                    <a:pt x="5011802" y="103925"/>
                  </a:lnTo>
                  <a:lnTo>
                    <a:pt x="4983019" y="69040"/>
                  </a:lnTo>
                  <a:lnTo>
                    <a:pt x="4948134" y="40257"/>
                  </a:lnTo>
                  <a:lnTo>
                    <a:pt x="4908095" y="18524"/>
                  </a:lnTo>
                  <a:lnTo>
                    <a:pt x="4863850" y="4789"/>
                  </a:lnTo>
                  <a:lnTo>
                    <a:pt x="4816348" y="0"/>
                  </a:lnTo>
                  <a:close/>
                </a:path>
              </a:pathLst>
            </a:custGeom>
            <a:solidFill>
              <a:srgbClr val="79DFE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3"/>
            <p:cNvSpPr/>
            <p:nvPr/>
          </p:nvSpPr>
          <p:spPr>
            <a:xfrm>
              <a:off x="2007107" y="3581400"/>
              <a:ext cx="5052060" cy="1414780"/>
            </a:xfrm>
            <a:custGeom>
              <a:rect b="b" l="l" r="r" t="t"/>
              <a:pathLst>
                <a:path extrusionOk="0" h="1414779" w="5052059">
                  <a:moveTo>
                    <a:pt x="0" y="235712"/>
                  </a:moveTo>
                  <a:lnTo>
                    <a:pt x="4789" y="188209"/>
                  </a:lnTo>
                  <a:lnTo>
                    <a:pt x="18524" y="143964"/>
                  </a:lnTo>
                  <a:lnTo>
                    <a:pt x="40257" y="103925"/>
                  </a:lnTo>
                  <a:lnTo>
                    <a:pt x="69040" y="69040"/>
                  </a:lnTo>
                  <a:lnTo>
                    <a:pt x="103925" y="40257"/>
                  </a:lnTo>
                  <a:lnTo>
                    <a:pt x="143964" y="18524"/>
                  </a:lnTo>
                  <a:lnTo>
                    <a:pt x="188209" y="4789"/>
                  </a:lnTo>
                  <a:lnTo>
                    <a:pt x="235712" y="0"/>
                  </a:lnTo>
                  <a:lnTo>
                    <a:pt x="4816348" y="0"/>
                  </a:lnTo>
                  <a:lnTo>
                    <a:pt x="4863850" y="4789"/>
                  </a:lnTo>
                  <a:lnTo>
                    <a:pt x="4908095" y="18524"/>
                  </a:lnTo>
                  <a:lnTo>
                    <a:pt x="4948134" y="40257"/>
                  </a:lnTo>
                  <a:lnTo>
                    <a:pt x="4983019" y="69040"/>
                  </a:lnTo>
                  <a:lnTo>
                    <a:pt x="5011802" y="103925"/>
                  </a:lnTo>
                  <a:lnTo>
                    <a:pt x="5033535" y="143964"/>
                  </a:lnTo>
                  <a:lnTo>
                    <a:pt x="5047270" y="188209"/>
                  </a:lnTo>
                  <a:lnTo>
                    <a:pt x="5052060" y="235712"/>
                  </a:lnTo>
                  <a:lnTo>
                    <a:pt x="5052060" y="1178560"/>
                  </a:lnTo>
                  <a:lnTo>
                    <a:pt x="5047270" y="1226062"/>
                  </a:lnTo>
                  <a:lnTo>
                    <a:pt x="5033535" y="1270307"/>
                  </a:lnTo>
                  <a:lnTo>
                    <a:pt x="5011802" y="1310346"/>
                  </a:lnTo>
                  <a:lnTo>
                    <a:pt x="4983019" y="1345231"/>
                  </a:lnTo>
                  <a:lnTo>
                    <a:pt x="4948134" y="1374014"/>
                  </a:lnTo>
                  <a:lnTo>
                    <a:pt x="4908095" y="1395747"/>
                  </a:lnTo>
                  <a:lnTo>
                    <a:pt x="4863850" y="1409482"/>
                  </a:lnTo>
                  <a:lnTo>
                    <a:pt x="4816348" y="1414272"/>
                  </a:lnTo>
                  <a:lnTo>
                    <a:pt x="235712" y="1414272"/>
                  </a:lnTo>
                  <a:lnTo>
                    <a:pt x="188209" y="1409482"/>
                  </a:lnTo>
                  <a:lnTo>
                    <a:pt x="143964" y="1395747"/>
                  </a:lnTo>
                  <a:lnTo>
                    <a:pt x="103925" y="1374014"/>
                  </a:lnTo>
                  <a:lnTo>
                    <a:pt x="69040" y="1345231"/>
                  </a:lnTo>
                  <a:lnTo>
                    <a:pt x="40257" y="1310346"/>
                  </a:lnTo>
                  <a:lnTo>
                    <a:pt x="18524" y="1270307"/>
                  </a:lnTo>
                  <a:lnTo>
                    <a:pt x="4789" y="1226062"/>
                  </a:lnTo>
                  <a:lnTo>
                    <a:pt x="0" y="1178560"/>
                  </a:lnTo>
                  <a:lnTo>
                    <a:pt x="0" y="235712"/>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3"/>
            <p:cNvSpPr/>
            <p:nvPr/>
          </p:nvSpPr>
          <p:spPr>
            <a:xfrm>
              <a:off x="1903475" y="3482340"/>
              <a:ext cx="5062855" cy="1431290"/>
            </a:xfrm>
            <a:custGeom>
              <a:rect b="b" l="l" r="r" t="t"/>
              <a:pathLst>
                <a:path extrusionOk="0" h="1431289" w="5062855">
                  <a:moveTo>
                    <a:pt x="4824222" y="0"/>
                  </a:moveTo>
                  <a:lnTo>
                    <a:pt x="238506" y="0"/>
                  </a:lnTo>
                  <a:lnTo>
                    <a:pt x="190445" y="4846"/>
                  </a:lnTo>
                  <a:lnTo>
                    <a:pt x="145678" y="18746"/>
                  </a:lnTo>
                  <a:lnTo>
                    <a:pt x="105165" y="40739"/>
                  </a:lnTo>
                  <a:lnTo>
                    <a:pt x="69865" y="69865"/>
                  </a:lnTo>
                  <a:lnTo>
                    <a:pt x="40739" y="105165"/>
                  </a:lnTo>
                  <a:lnTo>
                    <a:pt x="18746" y="145678"/>
                  </a:lnTo>
                  <a:lnTo>
                    <a:pt x="4846" y="190445"/>
                  </a:lnTo>
                  <a:lnTo>
                    <a:pt x="0" y="238506"/>
                  </a:lnTo>
                  <a:lnTo>
                    <a:pt x="0" y="1192530"/>
                  </a:lnTo>
                  <a:lnTo>
                    <a:pt x="4846" y="1240590"/>
                  </a:lnTo>
                  <a:lnTo>
                    <a:pt x="18746" y="1285357"/>
                  </a:lnTo>
                  <a:lnTo>
                    <a:pt x="40739" y="1325870"/>
                  </a:lnTo>
                  <a:lnTo>
                    <a:pt x="69865" y="1361170"/>
                  </a:lnTo>
                  <a:lnTo>
                    <a:pt x="105165" y="1390296"/>
                  </a:lnTo>
                  <a:lnTo>
                    <a:pt x="145678" y="1412289"/>
                  </a:lnTo>
                  <a:lnTo>
                    <a:pt x="190445" y="1426189"/>
                  </a:lnTo>
                  <a:lnTo>
                    <a:pt x="238506" y="1431036"/>
                  </a:lnTo>
                  <a:lnTo>
                    <a:pt x="4824222" y="1431036"/>
                  </a:lnTo>
                  <a:lnTo>
                    <a:pt x="4872282" y="1426189"/>
                  </a:lnTo>
                  <a:lnTo>
                    <a:pt x="4917049" y="1412289"/>
                  </a:lnTo>
                  <a:lnTo>
                    <a:pt x="4957562" y="1390296"/>
                  </a:lnTo>
                  <a:lnTo>
                    <a:pt x="4992862" y="1361170"/>
                  </a:lnTo>
                  <a:lnTo>
                    <a:pt x="5021988" y="1325870"/>
                  </a:lnTo>
                  <a:lnTo>
                    <a:pt x="5043981" y="1285357"/>
                  </a:lnTo>
                  <a:lnTo>
                    <a:pt x="5057881" y="1240590"/>
                  </a:lnTo>
                  <a:lnTo>
                    <a:pt x="5062728" y="1192530"/>
                  </a:lnTo>
                  <a:lnTo>
                    <a:pt x="5062728" y="238506"/>
                  </a:lnTo>
                  <a:lnTo>
                    <a:pt x="5057881" y="190445"/>
                  </a:lnTo>
                  <a:lnTo>
                    <a:pt x="5043981" y="145678"/>
                  </a:lnTo>
                  <a:lnTo>
                    <a:pt x="5021988" y="105165"/>
                  </a:lnTo>
                  <a:lnTo>
                    <a:pt x="4992862" y="69865"/>
                  </a:lnTo>
                  <a:lnTo>
                    <a:pt x="4957562" y="40739"/>
                  </a:lnTo>
                  <a:lnTo>
                    <a:pt x="4917049" y="18746"/>
                  </a:lnTo>
                  <a:lnTo>
                    <a:pt x="4872282" y="4846"/>
                  </a:lnTo>
                  <a:lnTo>
                    <a:pt x="4824222" y="0"/>
                  </a:lnTo>
                  <a:close/>
                </a:path>
              </a:pathLst>
            </a:custGeom>
            <a:solidFill>
              <a:srgbClr val="A2CE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3"/>
            <p:cNvSpPr/>
            <p:nvPr/>
          </p:nvSpPr>
          <p:spPr>
            <a:xfrm>
              <a:off x="1903475" y="3482340"/>
              <a:ext cx="5062855" cy="1431290"/>
            </a:xfrm>
            <a:custGeom>
              <a:rect b="b" l="l" r="r" t="t"/>
              <a:pathLst>
                <a:path extrusionOk="0" h="1431289" w="5062855">
                  <a:moveTo>
                    <a:pt x="0" y="238506"/>
                  </a:moveTo>
                  <a:lnTo>
                    <a:pt x="4846" y="190445"/>
                  </a:lnTo>
                  <a:lnTo>
                    <a:pt x="18746" y="145678"/>
                  </a:lnTo>
                  <a:lnTo>
                    <a:pt x="40739" y="105165"/>
                  </a:lnTo>
                  <a:lnTo>
                    <a:pt x="69865" y="69865"/>
                  </a:lnTo>
                  <a:lnTo>
                    <a:pt x="105165" y="40739"/>
                  </a:lnTo>
                  <a:lnTo>
                    <a:pt x="145678" y="18746"/>
                  </a:lnTo>
                  <a:lnTo>
                    <a:pt x="190445" y="4846"/>
                  </a:lnTo>
                  <a:lnTo>
                    <a:pt x="238506" y="0"/>
                  </a:lnTo>
                  <a:lnTo>
                    <a:pt x="4824222" y="0"/>
                  </a:lnTo>
                  <a:lnTo>
                    <a:pt x="4872282" y="4846"/>
                  </a:lnTo>
                  <a:lnTo>
                    <a:pt x="4917049" y="18746"/>
                  </a:lnTo>
                  <a:lnTo>
                    <a:pt x="4957562" y="40739"/>
                  </a:lnTo>
                  <a:lnTo>
                    <a:pt x="4992862" y="69865"/>
                  </a:lnTo>
                  <a:lnTo>
                    <a:pt x="5021988" y="105165"/>
                  </a:lnTo>
                  <a:lnTo>
                    <a:pt x="5043981" y="145678"/>
                  </a:lnTo>
                  <a:lnTo>
                    <a:pt x="5057881" y="190445"/>
                  </a:lnTo>
                  <a:lnTo>
                    <a:pt x="5062728" y="238506"/>
                  </a:lnTo>
                  <a:lnTo>
                    <a:pt x="5062728" y="1192530"/>
                  </a:lnTo>
                  <a:lnTo>
                    <a:pt x="5057881" y="1240590"/>
                  </a:lnTo>
                  <a:lnTo>
                    <a:pt x="5043981" y="1285357"/>
                  </a:lnTo>
                  <a:lnTo>
                    <a:pt x="5021988" y="1325870"/>
                  </a:lnTo>
                  <a:lnTo>
                    <a:pt x="4992862" y="1361170"/>
                  </a:lnTo>
                  <a:lnTo>
                    <a:pt x="4957562" y="1390296"/>
                  </a:lnTo>
                  <a:lnTo>
                    <a:pt x="4917049" y="1412289"/>
                  </a:lnTo>
                  <a:lnTo>
                    <a:pt x="4872282" y="1426189"/>
                  </a:lnTo>
                  <a:lnTo>
                    <a:pt x="4824222" y="1431036"/>
                  </a:lnTo>
                  <a:lnTo>
                    <a:pt x="238506" y="1431036"/>
                  </a:lnTo>
                  <a:lnTo>
                    <a:pt x="190445" y="1426189"/>
                  </a:lnTo>
                  <a:lnTo>
                    <a:pt x="145678" y="1412289"/>
                  </a:lnTo>
                  <a:lnTo>
                    <a:pt x="105165" y="1390296"/>
                  </a:lnTo>
                  <a:lnTo>
                    <a:pt x="69865" y="1361170"/>
                  </a:lnTo>
                  <a:lnTo>
                    <a:pt x="40739" y="1325870"/>
                  </a:lnTo>
                  <a:lnTo>
                    <a:pt x="18746" y="1285357"/>
                  </a:lnTo>
                  <a:lnTo>
                    <a:pt x="4846" y="1240590"/>
                  </a:lnTo>
                  <a:lnTo>
                    <a:pt x="0" y="1192530"/>
                  </a:lnTo>
                  <a:lnTo>
                    <a:pt x="0" y="238506"/>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1" name="Google Shape;151;p13"/>
          <p:cNvSpPr txBox="1"/>
          <p:nvPr/>
        </p:nvSpPr>
        <p:spPr>
          <a:xfrm>
            <a:off x="2061717" y="3728084"/>
            <a:ext cx="4358005" cy="855980"/>
          </a:xfrm>
          <a:prstGeom prst="rect">
            <a:avLst/>
          </a:prstGeom>
          <a:noFill/>
          <a:ln>
            <a:noFill/>
          </a:ln>
        </p:spPr>
        <p:txBody>
          <a:bodyPr anchorCtr="0" anchor="t" bIns="0" lIns="0" spcFirstLastPara="1" rIns="0" wrap="square" tIns="8875">
            <a:spAutoFit/>
          </a:bodyPr>
          <a:lstStyle/>
          <a:p>
            <a:pPr indent="0" lvl="0" marL="12700" marR="5080" rtl="0" algn="l">
              <a:lnSpc>
                <a:spcPct val="101400"/>
              </a:lnSpc>
              <a:spcBef>
                <a:spcPts val="0"/>
              </a:spcBef>
              <a:spcAft>
                <a:spcPts val="0"/>
              </a:spcAft>
              <a:buNone/>
            </a:pPr>
            <a:r>
              <a:rPr b="1" lang="en-US" sz="1800">
                <a:solidFill>
                  <a:srgbClr val="50171F"/>
                </a:solidFill>
                <a:latin typeface="Calibri"/>
                <a:ea typeface="Calibri"/>
                <a:cs typeface="Calibri"/>
                <a:sym typeface="Calibri"/>
              </a:rPr>
              <a:t>Yazılım tasarımı</a:t>
            </a:r>
            <a:r>
              <a:rPr lang="en-US" sz="1800">
                <a:solidFill>
                  <a:srgbClr val="50171F"/>
                </a:solidFill>
                <a:latin typeface="Calibri"/>
                <a:ea typeface="Calibri"/>
                <a:cs typeface="Calibri"/>
                <a:sym typeface="Calibri"/>
              </a:rPr>
              <a:t>, müşterinin gereksinim ve  isteklerini karşılayan yazılım ürününün doğasını  ve bileşimini belirleme etkinliğidir.</a:t>
            </a:r>
            <a:endParaRPr sz="1800">
              <a:solidFill>
                <a:schemeClr val="dk1"/>
              </a:solidFill>
              <a:latin typeface="Calibri"/>
              <a:ea typeface="Calibri"/>
              <a:cs typeface="Calibri"/>
              <a:sym typeface="Calibri"/>
            </a:endParaRPr>
          </a:p>
        </p:txBody>
      </p:sp>
      <p:sp>
        <p:nvSpPr>
          <p:cNvPr id="152" name="Google Shape;152;p13"/>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153" name="Google Shape;153;p13"/>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154" name="Google Shape;154;p13"/>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Tasarım Kavramları	</a:t>
            </a:r>
            <a:endParaRPr/>
          </a:p>
        </p:txBody>
      </p:sp>
      <p:grpSp>
        <p:nvGrpSpPr>
          <p:cNvPr id="160" name="Google Shape;160;p14"/>
          <p:cNvGrpSpPr/>
          <p:nvPr/>
        </p:nvGrpSpPr>
        <p:grpSpPr>
          <a:xfrm>
            <a:off x="745236" y="1892808"/>
            <a:ext cx="7737475" cy="3632200"/>
            <a:chOff x="745236" y="1892808"/>
            <a:chExt cx="7737475" cy="3632200"/>
          </a:xfrm>
        </p:grpSpPr>
        <p:sp>
          <p:nvSpPr>
            <p:cNvPr id="161" name="Google Shape;161;p14"/>
            <p:cNvSpPr/>
            <p:nvPr/>
          </p:nvSpPr>
          <p:spPr>
            <a:xfrm>
              <a:off x="745236" y="1892808"/>
              <a:ext cx="3157855" cy="563880"/>
            </a:xfrm>
            <a:custGeom>
              <a:rect b="b" l="l" r="r" t="t"/>
              <a:pathLst>
                <a:path extrusionOk="0" h="563880" w="3157854">
                  <a:moveTo>
                    <a:pt x="3063748" y="0"/>
                  </a:moveTo>
                  <a:lnTo>
                    <a:pt x="0" y="0"/>
                  </a:lnTo>
                  <a:lnTo>
                    <a:pt x="0" y="563879"/>
                  </a:lnTo>
                  <a:lnTo>
                    <a:pt x="3157728" y="563879"/>
                  </a:lnTo>
                  <a:lnTo>
                    <a:pt x="3157728" y="93979"/>
                  </a:lnTo>
                  <a:lnTo>
                    <a:pt x="3063748" y="0"/>
                  </a:lnTo>
                  <a:close/>
                </a:path>
              </a:pathLst>
            </a:custGeom>
            <a:solidFill>
              <a:srgbClr val="1D61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4"/>
            <p:cNvSpPr/>
            <p:nvPr/>
          </p:nvSpPr>
          <p:spPr>
            <a:xfrm>
              <a:off x="745236" y="1892808"/>
              <a:ext cx="3157855" cy="563880"/>
            </a:xfrm>
            <a:custGeom>
              <a:rect b="b" l="l" r="r" t="t"/>
              <a:pathLst>
                <a:path extrusionOk="0" h="563880" w="3157854">
                  <a:moveTo>
                    <a:pt x="0" y="0"/>
                  </a:moveTo>
                  <a:lnTo>
                    <a:pt x="3063748" y="0"/>
                  </a:lnTo>
                  <a:lnTo>
                    <a:pt x="3157728" y="93979"/>
                  </a:lnTo>
                  <a:lnTo>
                    <a:pt x="3157728" y="563879"/>
                  </a:lnTo>
                  <a:lnTo>
                    <a:pt x="0" y="563879"/>
                  </a:lnTo>
                  <a:lnTo>
                    <a:pt x="0" y="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4"/>
            <p:cNvSpPr/>
            <p:nvPr/>
          </p:nvSpPr>
          <p:spPr>
            <a:xfrm>
              <a:off x="745236" y="2456688"/>
              <a:ext cx="7737475" cy="3068320"/>
            </a:xfrm>
            <a:custGeom>
              <a:rect b="b" l="l" r="r" t="t"/>
              <a:pathLst>
                <a:path extrusionOk="0" h="3068320" w="7737475">
                  <a:moveTo>
                    <a:pt x="0" y="3067812"/>
                  </a:moveTo>
                  <a:lnTo>
                    <a:pt x="7737348" y="3067812"/>
                  </a:lnTo>
                  <a:lnTo>
                    <a:pt x="7737348" y="0"/>
                  </a:lnTo>
                  <a:lnTo>
                    <a:pt x="0" y="0"/>
                  </a:lnTo>
                  <a:lnTo>
                    <a:pt x="0" y="3067812"/>
                  </a:lnTo>
                  <a:close/>
                </a:path>
              </a:pathLst>
            </a:custGeom>
            <a:noFill/>
            <a:ln cap="flat" cmpd="sng" w="15225">
              <a:solidFill>
                <a:srgbClr val="3D875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4" name="Google Shape;164;p14"/>
          <p:cNvSpPr txBox="1"/>
          <p:nvPr/>
        </p:nvSpPr>
        <p:spPr>
          <a:xfrm>
            <a:off x="823366" y="2034032"/>
            <a:ext cx="7202170" cy="13538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Calibri"/>
                <a:ea typeface="Calibri"/>
                <a:cs typeface="Calibri"/>
                <a:sym typeface="Calibri"/>
              </a:rPr>
              <a:t>Soyutlama (abstraction):</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1450">
              <a:solidFill>
                <a:schemeClr val="dk1"/>
              </a:solidFill>
              <a:latin typeface="Calibri"/>
              <a:ea typeface="Calibri"/>
              <a:cs typeface="Calibri"/>
              <a:sym typeface="Calibri"/>
            </a:endParaRPr>
          </a:p>
          <a:p>
            <a:pPr indent="-257809" lvl="0" marL="269875" marR="5080" rtl="0" algn="l">
              <a:lnSpc>
                <a:spcPct val="100000"/>
              </a:lnSpc>
              <a:spcBef>
                <a:spcPts val="0"/>
              </a:spcBef>
              <a:spcAft>
                <a:spcPts val="0"/>
              </a:spcAft>
              <a:buClr>
                <a:srgbClr val="996666"/>
              </a:buClr>
              <a:buSzPts val="1450"/>
              <a:buFont typeface="Noto Sans Symbols"/>
              <a:buChar char="●"/>
            </a:pPr>
            <a:r>
              <a:rPr b="1" lang="en-US" sz="1800">
                <a:solidFill>
                  <a:srgbClr val="C00000"/>
                </a:solidFill>
                <a:latin typeface="Arial"/>
                <a:ea typeface="Arial"/>
                <a:cs typeface="Arial"/>
                <a:sym typeface="Arial"/>
              </a:rPr>
              <a:t>Soyutlama (abstraction): </a:t>
            </a:r>
            <a:r>
              <a:rPr lang="en-US" sz="1800">
                <a:solidFill>
                  <a:schemeClr val="dk1"/>
                </a:solidFill>
                <a:latin typeface="Arial"/>
                <a:ea typeface="Arial"/>
                <a:cs typeface="Arial"/>
                <a:sym typeface="Arial"/>
              </a:rPr>
              <a:t>Detayları gizleyerek </a:t>
            </a:r>
            <a:r>
              <a:rPr lang="en-US" sz="1800">
                <a:solidFill>
                  <a:srgbClr val="373086"/>
                </a:solidFill>
                <a:latin typeface="Arial"/>
                <a:ea typeface="Arial"/>
                <a:cs typeface="Arial"/>
                <a:sym typeface="Arial"/>
              </a:rPr>
              <a:t>yukarıdan bakabilme  imkanı sağlanır.</a:t>
            </a:r>
            <a:endParaRPr sz="1800">
              <a:solidFill>
                <a:schemeClr val="dk1"/>
              </a:solidFill>
              <a:latin typeface="Arial"/>
              <a:ea typeface="Arial"/>
              <a:cs typeface="Arial"/>
              <a:sym typeface="Arial"/>
            </a:endParaRPr>
          </a:p>
        </p:txBody>
      </p:sp>
      <p:pic>
        <p:nvPicPr>
          <p:cNvPr id="165" name="Google Shape;165;p14"/>
          <p:cNvPicPr preferRelativeResize="0"/>
          <p:nvPr/>
        </p:nvPicPr>
        <p:blipFill rotWithShape="1">
          <a:blip r:embed="rId3">
            <a:alphaModFix/>
          </a:blip>
          <a:srcRect b="0" l="0" r="0" t="0"/>
          <a:stretch/>
        </p:blipFill>
        <p:spPr>
          <a:xfrm>
            <a:off x="1280160" y="3508247"/>
            <a:ext cx="1018044" cy="1402079"/>
          </a:xfrm>
          <a:prstGeom prst="rect">
            <a:avLst/>
          </a:prstGeom>
          <a:noFill/>
          <a:ln>
            <a:noFill/>
          </a:ln>
        </p:spPr>
      </p:pic>
      <p:sp>
        <p:nvSpPr>
          <p:cNvPr id="166" name="Google Shape;166;p14"/>
          <p:cNvSpPr txBox="1"/>
          <p:nvPr/>
        </p:nvSpPr>
        <p:spPr>
          <a:xfrm>
            <a:off x="1307591" y="3535679"/>
            <a:ext cx="931544" cy="1315720"/>
          </a:xfrm>
          <a:prstGeom prst="rect">
            <a:avLst/>
          </a:prstGeom>
          <a:solidFill>
            <a:srgbClr val="BEBEBE"/>
          </a:solidFill>
          <a:ln cap="flat" cmpd="sng" w="12175">
            <a:solidFill>
              <a:srgbClr val="0D5671"/>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2100">
              <a:solidFill>
                <a:schemeClr val="dk1"/>
              </a:solidFill>
              <a:latin typeface="Times New Roman"/>
              <a:ea typeface="Times New Roman"/>
              <a:cs typeface="Times New Roman"/>
              <a:sym typeface="Times New Roman"/>
            </a:endParaRPr>
          </a:p>
          <a:p>
            <a:pPr indent="0" lvl="0" marL="279400" marR="0" rtl="0" algn="l">
              <a:lnSpc>
                <a:spcPct val="100000"/>
              </a:lnSpc>
              <a:spcBef>
                <a:spcPts val="0"/>
              </a:spcBef>
              <a:spcAft>
                <a:spcPts val="0"/>
              </a:spcAft>
              <a:buNone/>
            </a:pPr>
            <a:r>
              <a:rPr b="1" lang="en-US" sz="1500">
                <a:solidFill>
                  <a:srgbClr val="0D0D0D"/>
                </a:solidFill>
                <a:latin typeface="Calibri"/>
                <a:ea typeface="Calibri"/>
                <a:cs typeface="Calibri"/>
                <a:sym typeface="Calibri"/>
              </a:rPr>
              <a:t>KAPI</a:t>
            </a:r>
            <a:endParaRPr sz="1500">
              <a:solidFill>
                <a:schemeClr val="dk1"/>
              </a:solidFill>
              <a:latin typeface="Calibri"/>
              <a:ea typeface="Calibri"/>
              <a:cs typeface="Calibri"/>
              <a:sym typeface="Calibri"/>
            </a:endParaRPr>
          </a:p>
        </p:txBody>
      </p:sp>
      <p:sp>
        <p:nvSpPr>
          <p:cNvPr id="167" name="Google Shape;167;p14"/>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168" name="Google Shape;168;p14"/>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169" name="Google Shape;169;p14"/>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170" name="Google Shape;170;p14"/>
          <p:cNvSpPr txBox="1"/>
          <p:nvPr/>
        </p:nvSpPr>
        <p:spPr>
          <a:xfrm>
            <a:off x="2959735" y="3306571"/>
            <a:ext cx="525589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chemeClr val="dk1"/>
                </a:solidFill>
                <a:latin typeface="Calibri"/>
                <a:ea typeface="Calibri"/>
                <a:cs typeface="Calibri"/>
                <a:sym typeface="Calibri"/>
              </a:rPr>
              <a:t>Soyutlama kavramı veri, işlev ve yapısal açılar için  geçerlidir. Örneğin bir kapı nesne olarak ele alındığında  onun kulpu, rengi menteşeleri, malzemesi gibi detayları</a:t>
            </a:r>
            <a:endParaRPr sz="1800">
              <a:solidFill>
                <a:schemeClr val="dk1"/>
              </a:solidFill>
              <a:latin typeface="Calibri"/>
              <a:ea typeface="Calibri"/>
              <a:cs typeface="Calibri"/>
              <a:sym typeface="Calibri"/>
            </a:endParaRPr>
          </a:p>
        </p:txBody>
      </p:sp>
      <p:sp>
        <p:nvSpPr>
          <p:cNvPr id="171" name="Google Shape;171;p14"/>
          <p:cNvSpPr txBox="1"/>
          <p:nvPr/>
        </p:nvSpPr>
        <p:spPr>
          <a:xfrm>
            <a:off x="2959735" y="4129532"/>
            <a:ext cx="2115820" cy="57467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düşünmeden	kapıyı  değerlendirebiliriz.</a:t>
            </a:r>
            <a:endParaRPr sz="1800">
              <a:solidFill>
                <a:schemeClr val="dk1"/>
              </a:solidFill>
              <a:latin typeface="Calibri"/>
              <a:ea typeface="Calibri"/>
              <a:cs typeface="Calibri"/>
              <a:sym typeface="Calibri"/>
            </a:endParaRPr>
          </a:p>
        </p:txBody>
      </p:sp>
      <p:sp>
        <p:nvSpPr>
          <p:cNvPr id="172" name="Google Shape;172;p14"/>
          <p:cNvSpPr txBox="1"/>
          <p:nvPr/>
        </p:nvSpPr>
        <p:spPr>
          <a:xfrm>
            <a:off x="6505193" y="4129532"/>
            <a:ext cx="825500" cy="574675"/>
          </a:xfrm>
          <a:prstGeom prst="rect">
            <a:avLst/>
          </a:prstGeom>
          <a:noFill/>
          <a:ln>
            <a:noFill/>
          </a:ln>
        </p:spPr>
        <p:txBody>
          <a:bodyPr anchorCtr="0" anchor="t" bIns="0" lIns="0" spcFirstLastPara="1" rIns="0" wrap="square" tIns="12700">
            <a:spAutoFit/>
          </a:bodyPr>
          <a:lstStyle/>
          <a:p>
            <a:pPr indent="-139065" lvl="0" marL="15113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mimarisi  diğer</a:t>
            </a:r>
            <a:endParaRPr sz="1800">
              <a:solidFill>
                <a:schemeClr val="dk1"/>
              </a:solidFill>
              <a:latin typeface="Calibri"/>
              <a:ea typeface="Calibri"/>
              <a:cs typeface="Calibri"/>
              <a:sym typeface="Calibri"/>
            </a:endParaRPr>
          </a:p>
        </p:txBody>
      </p:sp>
      <p:sp>
        <p:nvSpPr>
          <p:cNvPr id="173" name="Google Shape;173;p14"/>
          <p:cNvSpPr txBox="1"/>
          <p:nvPr/>
        </p:nvSpPr>
        <p:spPr>
          <a:xfrm>
            <a:off x="7328154" y="4129532"/>
            <a:ext cx="887730" cy="574675"/>
          </a:xfrm>
          <a:prstGeom prst="rect">
            <a:avLst/>
          </a:prstGeom>
          <a:noFill/>
          <a:ln>
            <a:noFill/>
          </a:ln>
        </p:spPr>
        <p:txBody>
          <a:bodyPr anchorCtr="0" anchor="t" bIns="0" lIns="0" spcFirstLastPara="1" rIns="0" wrap="square" tIns="12700">
            <a:spAutoFit/>
          </a:bodyPr>
          <a:lstStyle/>
          <a:p>
            <a:pPr indent="30607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içinde  detaylara</a:t>
            </a:r>
            <a:endParaRPr sz="1800">
              <a:solidFill>
                <a:schemeClr val="dk1"/>
              </a:solidFill>
              <a:latin typeface="Calibri"/>
              <a:ea typeface="Calibri"/>
              <a:cs typeface="Calibri"/>
              <a:sym typeface="Calibri"/>
            </a:endParaRPr>
          </a:p>
        </p:txBody>
      </p:sp>
      <p:sp>
        <p:nvSpPr>
          <p:cNvPr id="174" name="Google Shape;174;p14"/>
          <p:cNvSpPr txBox="1"/>
          <p:nvPr/>
        </p:nvSpPr>
        <p:spPr>
          <a:xfrm>
            <a:off x="2959735" y="4678426"/>
            <a:ext cx="26206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yoğunlaşan	bir	tasarımcı</a:t>
            </a:r>
            <a:endParaRPr sz="1800">
              <a:solidFill>
                <a:schemeClr val="dk1"/>
              </a:solidFill>
              <a:latin typeface="Calibri"/>
              <a:ea typeface="Calibri"/>
              <a:cs typeface="Calibri"/>
              <a:sym typeface="Calibri"/>
            </a:endParaRPr>
          </a:p>
        </p:txBody>
      </p:sp>
      <p:sp>
        <p:nvSpPr>
          <p:cNvPr id="175" name="Google Shape;175;p14"/>
          <p:cNvSpPr txBox="1"/>
          <p:nvPr/>
        </p:nvSpPr>
        <p:spPr>
          <a:xfrm>
            <a:off x="5122545" y="4129532"/>
            <a:ext cx="1335405" cy="848994"/>
          </a:xfrm>
          <a:prstGeom prst="rect">
            <a:avLst/>
          </a:prstGeom>
          <a:noFill/>
          <a:ln>
            <a:noFill/>
          </a:ln>
        </p:spPr>
        <p:txBody>
          <a:bodyPr anchorCtr="0" anchor="t" bIns="0" lIns="0" spcFirstLastPara="1" rIns="0" wrap="square" tIns="12700">
            <a:spAutoFit/>
          </a:bodyPr>
          <a:lstStyle/>
          <a:p>
            <a:pPr indent="25400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bir		ev  Aksi	taktirde</a:t>
            </a:r>
            <a:endParaRPr sz="1800">
              <a:solidFill>
                <a:schemeClr val="dk1"/>
              </a:solidFill>
              <a:latin typeface="Calibri"/>
              <a:ea typeface="Calibri"/>
              <a:cs typeface="Calibri"/>
              <a:sym typeface="Calibri"/>
            </a:endParaRPr>
          </a:p>
          <a:p>
            <a:pPr indent="0" lvl="0" marL="668020" marR="0" rtl="0" algn="l">
              <a:lnSpc>
                <a:spcPct val="100000"/>
              </a:lnSpc>
              <a:spcBef>
                <a:spcPts val="0"/>
              </a:spcBef>
              <a:spcAft>
                <a:spcPts val="0"/>
              </a:spcAft>
              <a:buNone/>
            </a:pPr>
            <a:r>
              <a:rPr lang="en-US" sz="1800">
                <a:solidFill>
                  <a:schemeClr val="dk1"/>
                </a:solidFill>
                <a:latin typeface="Calibri"/>
                <a:ea typeface="Calibri"/>
                <a:cs typeface="Calibri"/>
                <a:sym typeface="Calibri"/>
              </a:rPr>
              <a:t>‘oda’</a:t>
            </a:r>
            <a:endParaRPr sz="1800">
              <a:solidFill>
                <a:schemeClr val="dk1"/>
              </a:solidFill>
              <a:latin typeface="Calibri"/>
              <a:ea typeface="Calibri"/>
              <a:cs typeface="Calibri"/>
              <a:sym typeface="Calibri"/>
            </a:endParaRPr>
          </a:p>
        </p:txBody>
      </p:sp>
      <p:sp>
        <p:nvSpPr>
          <p:cNvPr id="176" name="Google Shape;176;p14"/>
          <p:cNvSpPr txBox="1"/>
          <p:nvPr/>
        </p:nvSpPr>
        <p:spPr>
          <a:xfrm>
            <a:off x="6457950" y="4678426"/>
            <a:ext cx="17589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düzeyinde	görsel</a:t>
            </a:r>
            <a:endParaRPr sz="1800">
              <a:solidFill>
                <a:schemeClr val="dk1"/>
              </a:solidFill>
              <a:latin typeface="Calibri"/>
              <a:ea typeface="Calibri"/>
              <a:cs typeface="Calibri"/>
              <a:sym typeface="Calibri"/>
            </a:endParaRPr>
          </a:p>
        </p:txBody>
      </p:sp>
      <p:sp>
        <p:nvSpPr>
          <p:cNvPr id="177" name="Google Shape;177;p14"/>
          <p:cNvSpPr txBox="1"/>
          <p:nvPr/>
        </p:nvSpPr>
        <p:spPr>
          <a:xfrm>
            <a:off x="2959735" y="4952745"/>
            <a:ext cx="29203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canlandırmalara hakim olamaz.</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761365" y="292353"/>
            <a:ext cx="7621269" cy="1379220"/>
          </a:xfrm>
          <a:prstGeom prst="rect">
            <a:avLst/>
          </a:prstGeom>
          <a:noFill/>
          <a:ln>
            <a:noFill/>
          </a:ln>
        </p:spPr>
        <p:txBody>
          <a:bodyPr anchorCtr="0" anchor="t" bIns="0" lIns="0" spcFirstLastPara="1" rIns="0" wrap="square" tIns="634175">
            <a:spAutoFit/>
          </a:bodyPr>
          <a:lstStyle/>
          <a:p>
            <a:pPr indent="0" lvl="0" marL="152400" rtl="0" algn="l">
              <a:lnSpc>
                <a:spcPct val="100000"/>
              </a:lnSpc>
              <a:spcBef>
                <a:spcPts val="0"/>
              </a:spcBef>
              <a:spcAft>
                <a:spcPts val="0"/>
              </a:spcAft>
              <a:buNone/>
            </a:pPr>
            <a:r>
              <a:rPr lang="en-US"/>
              <a:t>Tasarım Kavramları	</a:t>
            </a:r>
            <a:endParaRPr/>
          </a:p>
        </p:txBody>
      </p:sp>
      <p:grpSp>
        <p:nvGrpSpPr>
          <p:cNvPr id="183" name="Google Shape;183;p15"/>
          <p:cNvGrpSpPr/>
          <p:nvPr/>
        </p:nvGrpSpPr>
        <p:grpSpPr>
          <a:xfrm>
            <a:off x="950975" y="1956815"/>
            <a:ext cx="2886710" cy="655320"/>
            <a:chOff x="950975" y="1956815"/>
            <a:chExt cx="2886710" cy="655320"/>
          </a:xfrm>
        </p:grpSpPr>
        <p:sp>
          <p:nvSpPr>
            <p:cNvPr id="184" name="Google Shape;184;p15"/>
            <p:cNvSpPr/>
            <p:nvPr/>
          </p:nvSpPr>
          <p:spPr>
            <a:xfrm>
              <a:off x="950975" y="1956815"/>
              <a:ext cx="2886710" cy="655320"/>
            </a:xfrm>
            <a:custGeom>
              <a:rect b="b" l="l" r="r" t="t"/>
              <a:pathLst>
                <a:path extrusionOk="0" h="655319" w="2886710">
                  <a:moveTo>
                    <a:pt x="2777236" y="0"/>
                  </a:moveTo>
                  <a:lnTo>
                    <a:pt x="0" y="0"/>
                  </a:lnTo>
                  <a:lnTo>
                    <a:pt x="0" y="655320"/>
                  </a:lnTo>
                  <a:lnTo>
                    <a:pt x="2886456" y="655320"/>
                  </a:lnTo>
                  <a:lnTo>
                    <a:pt x="2886456" y="109220"/>
                  </a:lnTo>
                  <a:lnTo>
                    <a:pt x="2777236" y="0"/>
                  </a:lnTo>
                  <a:close/>
                </a:path>
              </a:pathLst>
            </a:custGeom>
            <a:solidFill>
              <a:srgbClr val="308A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5"/>
            <p:cNvSpPr/>
            <p:nvPr/>
          </p:nvSpPr>
          <p:spPr>
            <a:xfrm>
              <a:off x="950975" y="1956815"/>
              <a:ext cx="2886710" cy="655320"/>
            </a:xfrm>
            <a:custGeom>
              <a:rect b="b" l="l" r="r" t="t"/>
              <a:pathLst>
                <a:path extrusionOk="0" h="655319" w="2886710">
                  <a:moveTo>
                    <a:pt x="0" y="0"/>
                  </a:moveTo>
                  <a:lnTo>
                    <a:pt x="2777236" y="0"/>
                  </a:lnTo>
                  <a:lnTo>
                    <a:pt x="2886456" y="109220"/>
                  </a:lnTo>
                  <a:lnTo>
                    <a:pt x="2886456" y="655320"/>
                  </a:lnTo>
                  <a:lnTo>
                    <a:pt x="0" y="655320"/>
                  </a:lnTo>
                  <a:lnTo>
                    <a:pt x="0" y="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6" name="Google Shape;186;p15"/>
          <p:cNvSpPr txBox="1"/>
          <p:nvPr/>
        </p:nvSpPr>
        <p:spPr>
          <a:xfrm>
            <a:off x="1029411" y="2147061"/>
            <a:ext cx="25901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Calibri"/>
                <a:ea typeface="Calibri"/>
                <a:cs typeface="Calibri"/>
                <a:sym typeface="Calibri"/>
              </a:rPr>
              <a:t>İyileştirme (enhancement):</a:t>
            </a:r>
            <a:endParaRPr sz="1800">
              <a:solidFill>
                <a:schemeClr val="dk1"/>
              </a:solidFill>
              <a:latin typeface="Calibri"/>
              <a:ea typeface="Calibri"/>
              <a:cs typeface="Calibri"/>
              <a:sym typeface="Calibri"/>
            </a:endParaRPr>
          </a:p>
        </p:txBody>
      </p:sp>
      <p:grpSp>
        <p:nvGrpSpPr>
          <p:cNvPr id="187" name="Google Shape;187;p15"/>
          <p:cNvGrpSpPr/>
          <p:nvPr/>
        </p:nvGrpSpPr>
        <p:grpSpPr>
          <a:xfrm>
            <a:off x="950975" y="2612136"/>
            <a:ext cx="7350759" cy="3274060"/>
            <a:chOff x="950975" y="2612136"/>
            <a:chExt cx="7350759" cy="3274060"/>
          </a:xfrm>
        </p:grpSpPr>
        <p:sp>
          <p:nvSpPr>
            <p:cNvPr id="188" name="Google Shape;188;p15"/>
            <p:cNvSpPr/>
            <p:nvPr/>
          </p:nvSpPr>
          <p:spPr>
            <a:xfrm>
              <a:off x="950975" y="2612136"/>
              <a:ext cx="7350759" cy="3274060"/>
            </a:xfrm>
            <a:custGeom>
              <a:rect b="b" l="l" r="r" t="t"/>
              <a:pathLst>
                <a:path extrusionOk="0" h="3274060" w="7350759">
                  <a:moveTo>
                    <a:pt x="0" y="3273552"/>
                  </a:moveTo>
                  <a:lnTo>
                    <a:pt x="7350252" y="3273552"/>
                  </a:lnTo>
                  <a:lnTo>
                    <a:pt x="7350252" y="0"/>
                  </a:lnTo>
                  <a:lnTo>
                    <a:pt x="0" y="0"/>
                  </a:lnTo>
                  <a:lnTo>
                    <a:pt x="0" y="3273552"/>
                  </a:lnTo>
                  <a:close/>
                </a:path>
              </a:pathLst>
            </a:custGeom>
            <a:noFill/>
            <a:ln cap="flat" cmpd="sng" w="15225">
              <a:solidFill>
                <a:srgbClr val="3D875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9" name="Google Shape;189;p15"/>
            <p:cNvPicPr preferRelativeResize="0"/>
            <p:nvPr/>
          </p:nvPicPr>
          <p:blipFill rotWithShape="1">
            <a:blip r:embed="rId3">
              <a:alphaModFix/>
            </a:blip>
            <a:srcRect b="0" l="0" r="0" t="0"/>
            <a:stretch/>
          </p:blipFill>
          <p:spPr>
            <a:xfrm>
              <a:off x="1150619" y="4105668"/>
              <a:ext cx="952512" cy="646163"/>
            </a:xfrm>
            <a:prstGeom prst="rect">
              <a:avLst/>
            </a:prstGeom>
            <a:noFill/>
            <a:ln>
              <a:noFill/>
            </a:ln>
          </p:spPr>
        </p:pic>
        <p:pic>
          <p:nvPicPr>
            <p:cNvPr id="190" name="Google Shape;190;p15"/>
            <p:cNvPicPr preferRelativeResize="0"/>
            <p:nvPr/>
          </p:nvPicPr>
          <p:blipFill rotWithShape="1">
            <a:blip r:embed="rId4">
              <a:alphaModFix/>
            </a:blip>
            <a:srcRect b="0" l="0" r="0" t="0"/>
            <a:stretch/>
          </p:blipFill>
          <p:spPr>
            <a:xfrm>
              <a:off x="1298447" y="4219917"/>
              <a:ext cx="656818" cy="475526"/>
            </a:xfrm>
            <a:prstGeom prst="rect">
              <a:avLst/>
            </a:prstGeom>
            <a:noFill/>
            <a:ln>
              <a:noFill/>
            </a:ln>
          </p:spPr>
        </p:pic>
      </p:grpSp>
      <p:sp>
        <p:nvSpPr>
          <p:cNvPr id="191" name="Google Shape;191;p15"/>
          <p:cNvSpPr txBox="1"/>
          <p:nvPr/>
        </p:nvSpPr>
        <p:spPr>
          <a:xfrm>
            <a:off x="1029411" y="2933192"/>
            <a:ext cx="7193280" cy="1710689"/>
          </a:xfrm>
          <a:prstGeom prst="rect">
            <a:avLst/>
          </a:prstGeom>
          <a:noFill/>
          <a:ln>
            <a:noFill/>
          </a:ln>
        </p:spPr>
        <p:txBody>
          <a:bodyPr anchorCtr="0" anchor="t" bIns="0" lIns="0" spcFirstLastPara="1" rIns="0" wrap="square" tIns="12050">
            <a:spAutoFit/>
          </a:bodyPr>
          <a:lstStyle/>
          <a:p>
            <a:pPr indent="-258444" lvl="0" marL="270510" marR="5080" rtl="0" algn="just">
              <a:lnSpc>
                <a:spcPct val="100000"/>
              </a:lnSpc>
              <a:spcBef>
                <a:spcPts val="0"/>
              </a:spcBef>
              <a:spcAft>
                <a:spcPts val="0"/>
              </a:spcAft>
              <a:buClr>
                <a:srgbClr val="996666"/>
              </a:buClr>
              <a:buSzPts val="1250"/>
              <a:buFont typeface="Noto Sans Symbols"/>
              <a:buChar char="●"/>
            </a:pPr>
            <a:r>
              <a:rPr b="1" lang="en-US" sz="1600">
                <a:solidFill>
                  <a:srgbClr val="C00000"/>
                </a:solidFill>
                <a:latin typeface="Arial"/>
                <a:ea typeface="Arial"/>
                <a:cs typeface="Arial"/>
                <a:sym typeface="Arial"/>
              </a:rPr>
              <a:t>İyileştirme (enhancement): </a:t>
            </a:r>
            <a:r>
              <a:rPr lang="en-US" sz="1600">
                <a:solidFill>
                  <a:schemeClr val="dk1"/>
                </a:solidFill>
                <a:latin typeface="Arial"/>
                <a:ea typeface="Arial"/>
                <a:cs typeface="Arial"/>
                <a:sym typeface="Arial"/>
              </a:rPr>
              <a:t>Soyutlama düzeyinde irdeleme bittikten sonra,  daha alt seviyelere inilerek tanımlamalarda ayrıntı, bazen de düzeltme  yapılarak </a:t>
            </a:r>
            <a:r>
              <a:rPr lang="en-US" sz="1600">
                <a:solidFill>
                  <a:srgbClr val="373086"/>
                </a:solidFill>
                <a:latin typeface="Arial"/>
                <a:ea typeface="Arial"/>
                <a:cs typeface="Arial"/>
                <a:sym typeface="Arial"/>
              </a:rPr>
              <a:t>tasarımın daha kesinlik kazanması sağlanır.</a:t>
            </a:r>
            <a:endParaRPr sz="16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1500">
              <a:solidFill>
                <a:schemeClr val="dk1"/>
              </a:solidFill>
              <a:latin typeface="Arial"/>
              <a:ea typeface="Arial"/>
              <a:cs typeface="Arial"/>
              <a:sym typeface="Arial"/>
            </a:endParaRPr>
          </a:p>
          <a:p>
            <a:pPr indent="0" lvl="0" marL="2267585" marR="121285" rtl="0" algn="just">
              <a:lnSpc>
                <a:spcPct val="100000"/>
              </a:lnSpc>
              <a:spcBef>
                <a:spcPts val="0"/>
              </a:spcBef>
              <a:spcAft>
                <a:spcPts val="0"/>
              </a:spcAft>
              <a:buNone/>
            </a:pPr>
            <a:r>
              <a:rPr lang="en-US" sz="1600">
                <a:solidFill>
                  <a:schemeClr val="dk1"/>
                </a:solidFill>
                <a:latin typeface="Calibri"/>
                <a:ea typeface="Calibri"/>
                <a:cs typeface="Calibri"/>
                <a:sym typeface="Calibri"/>
              </a:rPr>
              <a:t>Soyutlama kavramı veri, işlev ve yapısal açılar için  geçerlidir. Örneğin bir kapı nesne olarak ele alındığında  onun kulpu, rengi menteşeleri, malzemesi gibi detayları</a:t>
            </a:r>
            <a:endParaRPr sz="1600">
              <a:solidFill>
                <a:schemeClr val="dk1"/>
              </a:solidFill>
              <a:latin typeface="Calibri"/>
              <a:ea typeface="Calibri"/>
              <a:cs typeface="Calibri"/>
              <a:sym typeface="Calibri"/>
            </a:endParaRPr>
          </a:p>
        </p:txBody>
      </p:sp>
      <p:sp>
        <p:nvSpPr>
          <p:cNvPr id="192" name="Google Shape;192;p15"/>
          <p:cNvSpPr txBox="1"/>
          <p:nvPr/>
        </p:nvSpPr>
        <p:spPr>
          <a:xfrm>
            <a:off x="3284346" y="4618735"/>
            <a:ext cx="1908810"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US" sz="1600">
                <a:solidFill>
                  <a:schemeClr val="dk1"/>
                </a:solidFill>
                <a:latin typeface="Calibri"/>
                <a:ea typeface="Calibri"/>
                <a:cs typeface="Calibri"/>
                <a:sym typeface="Calibri"/>
              </a:rPr>
              <a:t>düşünmeden	kapıyı  değerlendirebiliriz.</a:t>
            </a:r>
            <a:endParaRPr sz="1600">
              <a:solidFill>
                <a:schemeClr val="dk1"/>
              </a:solidFill>
              <a:latin typeface="Calibri"/>
              <a:ea typeface="Calibri"/>
              <a:cs typeface="Calibri"/>
              <a:sym typeface="Calibri"/>
            </a:endParaRPr>
          </a:p>
        </p:txBody>
      </p:sp>
      <p:sp>
        <p:nvSpPr>
          <p:cNvPr id="193" name="Google Shape;193;p15"/>
          <p:cNvSpPr txBox="1"/>
          <p:nvPr/>
        </p:nvSpPr>
        <p:spPr>
          <a:xfrm>
            <a:off x="6553961" y="4618735"/>
            <a:ext cx="736600" cy="513080"/>
          </a:xfrm>
          <a:prstGeom prst="rect">
            <a:avLst/>
          </a:prstGeom>
          <a:noFill/>
          <a:ln>
            <a:noFill/>
          </a:ln>
        </p:spPr>
        <p:txBody>
          <a:bodyPr anchorCtr="0" anchor="t" bIns="0" lIns="0" spcFirstLastPara="1" rIns="0" wrap="square" tIns="12050">
            <a:spAutoFit/>
          </a:bodyPr>
          <a:lstStyle/>
          <a:p>
            <a:pPr indent="-123825" lvl="0" marL="135890" marR="5080" rtl="0" algn="l">
              <a:lnSpc>
                <a:spcPct val="100000"/>
              </a:lnSpc>
              <a:spcBef>
                <a:spcPts val="0"/>
              </a:spcBef>
              <a:spcAft>
                <a:spcPts val="0"/>
              </a:spcAft>
              <a:buNone/>
            </a:pPr>
            <a:r>
              <a:rPr lang="en-US" sz="1600">
                <a:solidFill>
                  <a:schemeClr val="dk1"/>
                </a:solidFill>
                <a:latin typeface="Calibri"/>
                <a:ea typeface="Calibri"/>
                <a:cs typeface="Calibri"/>
                <a:sym typeface="Calibri"/>
              </a:rPr>
              <a:t>mimarisi  diğer</a:t>
            </a:r>
            <a:endParaRPr sz="1600">
              <a:solidFill>
                <a:schemeClr val="dk1"/>
              </a:solidFill>
              <a:latin typeface="Calibri"/>
              <a:ea typeface="Calibri"/>
              <a:cs typeface="Calibri"/>
              <a:sym typeface="Calibri"/>
            </a:endParaRPr>
          </a:p>
        </p:txBody>
      </p:sp>
      <p:sp>
        <p:nvSpPr>
          <p:cNvPr id="194" name="Google Shape;194;p15"/>
          <p:cNvSpPr txBox="1"/>
          <p:nvPr/>
        </p:nvSpPr>
        <p:spPr>
          <a:xfrm>
            <a:off x="7314438" y="4618735"/>
            <a:ext cx="791210" cy="513080"/>
          </a:xfrm>
          <a:prstGeom prst="rect">
            <a:avLst/>
          </a:prstGeom>
          <a:noFill/>
          <a:ln>
            <a:noFill/>
          </a:ln>
        </p:spPr>
        <p:txBody>
          <a:bodyPr anchorCtr="0" anchor="t" bIns="0" lIns="0" spcFirstLastPara="1" rIns="0" wrap="square" tIns="12050">
            <a:spAutoFit/>
          </a:bodyPr>
          <a:lstStyle/>
          <a:p>
            <a:pPr indent="272415" lvl="0" marL="12700" marR="5080" rtl="0" algn="l">
              <a:lnSpc>
                <a:spcPct val="100000"/>
              </a:lnSpc>
              <a:spcBef>
                <a:spcPts val="0"/>
              </a:spcBef>
              <a:spcAft>
                <a:spcPts val="0"/>
              </a:spcAft>
              <a:buNone/>
            </a:pPr>
            <a:r>
              <a:rPr lang="en-US" sz="1600">
                <a:solidFill>
                  <a:schemeClr val="dk1"/>
                </a:solidFill>
                <a:latin typeface="Calibri"/>
                <a:ea typeface="Calibri"/>
                <a:cs typeface="Calibri"/>
                <a:sym typeface="Calibri"/>
              </a:rPr>
              <a:t>içinde  detaylara</a:t>
            </a:r>
            <a:endParaRPr sz="1600">
              <a:solidFill>
                <a:schemeClr val="dk1"/>
              </a:solidFill>
              <a:latin typeface="Calibri"/>
              <a:ea typeface="Calibri"/>
              <a:cs typeface="Calibri"/>
              <a:sym typeface="Calibri"/>
            </a:endParaRPr>
          </a:p>
        </p:txBody>
      </p:sp>
      <p:sp>
        <p:nvSpPr>
          <p:cNvPr id="195" name="Google Shape;195;p15"/>
          <p:cNvSpPr txBox="1"/>
          <p:nvPr/>
        </p:nvSpPr>
        <p:spPr>
          <a:xfrm>
            <a:off x="3284346" y="5106415"/>
            <a:ext cx="238823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yoğunlaşan	bir	tasarımcı</a:t>
            </a:r>
            <a:endParaRPr sz="1600">
              <a:solidFill>
                <a:schemeClr val="dk1"/>
              </a:solidFill>
              <a:latin typeface="Calibri"/>
              <a:ea typeface="Calibri"/>
              <a:cs typeface="Calibri"/>
              <a:sym typeface="Calibri"/>
            </a:endParaRPr>
          </a:p>
        </p:txBody>
      </p:sp>
      <p:sp>
        <p:nvSpPr>
          <p:cNvPr id="196" name="Google Shape;196;p15"/>
          <p:cNvSpPr txBox="1"/>
          <p:nvPr/>
        </p:nvSpPr>
        <p:spPr>
          <a:xfrm>
            <a:off x="5265801" y="4618735"/>
            <a:ext cx="1219200" cy="756920"/>
          </a:xfrm>
          <a:prstGeom prst="rect">
            <a:avLst/>
          </a:prstGeom>
          <a:noFill/>
          <a:ln>
            <a:noFill/>
          </a:ln>
        </p:spPr>
        <p:txBody>
          <a:bodyPr anchorCtr="0" anchor="t" bIns="0" lIns="0" spcFirstLastPara="1" rIns="0" wrap="square" tIns="12050">
            <a:spAutoFit/>
          </a:bodyPr>
          <a:lstStyle/>
          <a:p>
            <a:pPr indent="225425" lvl="0" marL="12700" marR="5080" rtl="0" algn="l">
              <a:lnSpc>
                <a:spcPct val="100000"/>
              </a:lnSpc>
              <a:spcBef>
                <a:spcPts val="0"/>
              </a:spcBef>
              <a:spcAft>
                <a:spcPts val="0"/>
              </a:spcAft>
              <a:buNone/>
            </a:pPr>
            <a:r>
              <a:rPr lang="en-US" sz="1600">
                <a:solidFill>
                  <a:schemeClr val="dk1"/>
                </a:solidFill>
                <a:latin typeface="Calibri"/>
                <a:ea typeface="Calibri"/>
                <a:cs typeface="Calibri"/>
                <a:sym typeface="Calibri"/>
              </a:rPr>
              <a:t>bir		ev  Aksi	taktirde</a:t>
            </a:r>
            <a:endParaRPr sz="1600">
              <a:solidFill>
                <a:schemeClr val="dk1"/>
              </a:solidFill>
              <a:latin typeface="Calibri"/>
              <a:ea typeface="Calibri"/>
              <a:cs typeface="Calibri"/>
              <a:sym typeface="Calibri"/>
            </a:endParaRPr>
          </a:p>
          <a:p>
            <a:pPr indent="0" lvl="0" marL="623570" marR="0" rtl="0" algn="l">
              <a:lnSpc>
                <a:spcPct val="100000"/>
              </a:lnSpc>
              <a:spcBef>
                <a:spcPts val="0"/>
              </a:spcBef>
              <a:spcAft>
                <a:spcPts val="0"/>
              </a:spcAft>
              <a:buNone/>
            </a:pPr>
            <a:r>
              <a:rPr lang="en-US" sz="1600">
                <a:solidFill>
                  <a:schemeClr val="dk1"/>
                </a:solidFill>
                <a:latin typeface="Calibri"/>
                <a:ea typeface="Calibri"/>
                <a:cs typeface="Calibri"/>
                <a:sym typeface="Calibri"/>
              </a:rPr>
              <a:t>‘oda’</a:t>
            </a:r>
            <a:endParaRPr sz="1600">
              <a:solidFill>
                <a:schemeClr val="dk1"/>
              </a:solidFill>
              <a:latin typeface="Calibri"/>
              <a:ea typeface="Calibri"/>
              <a:cs typeface="Calibri"/>
              <a:sym typeface="Calibri"/>
            </a:endParaRPr>
          </a:p>
        </p:txBody>
      </p:sp>
      <p:sp>
        <p:nvSpPr>
          <p:cNvPr id="197" name="Google Shape;197;p15"/>
          <p:cNvSpPr txBox="1"/>
          <p:nvPr/>
        </p:nvSpPr>
        <p:spPr>
          <a:xfrm>
            <a:off x="6511290" y="5106415"/>
            <a:ext cx="86741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düzeyinde</a:t>
            </a:r>
            <a:endParaRPr sz="1600">
              <a:solidFill>
                <a:schemeClr val="dk1"/>
              </a:solidFill>
              <a:latin typeface="Calibri"/>
              <a:ea typeface="Calibri"/>
              <a:cs typeface="Calibri"/>
              <a:sym typeface="Calibri"/>
            </a:endParaRPr>
          </a:p>
        </p:txBody>
      </p:sp>
      <p:sp>
        <p:nvSpPr>
          <p:cNvPr id="198" name="Google Shape;198;p15"/>
          <p:cNvSpPr txBox="1"/>
          <p:nvPr/>
        </p:nvSpPr>
        <p:spPr>
          <a:xfrm>
            <a:off x="7581138" y="5106415"/>
            <a:ext cx="5232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görsel</a:t>
            </a:r>
            <a:endParaRPr sz="1600">
              <a:solidFill>
                <a:schemeClr val="dk1"/>
              </a:solidFill>
              <a:latin typeface="Calibri"/>
              <a:ea typeface="Calibri"/>
              <a:cs typeface="Calibri"/>
              <a:sym typeface="Calibri"/>
            </a:endParaRPr>
          </a:p>
        </p:txBody>
      </p:sp>
      <p:sp>
        <p:nvSpPr>
          <p:cNvPr id="199" name="Google Shape;199;p15"/>
          <p:cNvSpPr txBox="1"/>
          <p:nvPr/>
        </p:nvSpPr>
        <p:spPr>
          <a:xfrm>
            <a:off x="3284346" y="5350255"/>
            <a:ext cx="25908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canlandırmalara hakim olamaz.</a:t>
            </a:r>
            <a:endParaRPr sz="1600">
              <a:solidFill>
                <a:schemeClr val="dk1"/>
              </a:solidFill>
              <a:latin typeface="Calibri"/>
              <a:ea typeface="Calibri"/>
              <a:cs typeface="Calibri"/>
              <a:sym typeface="Calibri"/>
            </a:endParaRPr>
          </a:p>
        </p:txBody>
      </p:sp>
      <p:graphicFrame>
        <p:nvGraphicFramePr>
          <p:cNvPr id="200" name="Google Shape;200;p15"/>
          <p:cNvGraphicFramePr/>
          <p:nvPr/>
        </p:nvGraphicFramePr>
        <p:xfrm>
          <a:off x="1171955" y="4126991"/>
          <a:ext cx="3000000" cy="3000000"/>
        </p:xfrm>
        <a:graphic>
          <a:graphicData uri="http://schemas.openxmlformats.org/drawingml/2006/table">
            <a:tbl>
              <a:tblPr bandRow="1" firstRow="1">
                <a:noFill/>
                <a:tableStyleId>{F41C288E-4877-4D52-87B5-3EBEC6117634}</a:tableStyleId>
              </a:tblPr>
              <a:tblGrid>
                <a:gridCol w="877575"/>
                <a:gridCol w="1043950"/>
              </a:tblGrid>
              <a:tr h="573025">
                <a:tc>
                  <a:txBody>
                    <a:bodyPr/>
                    <a:lstStyle/>
                    <a:p>
                      <a:pPr indent="0" lvl="0" marL="0" marR="3810" rtl="0" algn="ctr">
                        <a:lnSpc>
                          <a:spcPct val="100000"/>
                        </a:lnSpc>
                        <a:spcBef>
                          <a:spcPts val="0"/>
                        </a:spcBef>
                        <a:spcAft>
                          <a:spcPts val="0"/>
                        </a:spcAft>
                        <a:buNone/>
                      </a:pPr>
                      <a:r>
                        <a:rPr b="1" lang="en-US" sz="1500" u="none" cap="none" strike="noStrike">
                          <a:solidFill>
                            <a:srgbClr val="0D0D0D"/>
                          </a:solidFill>
                          <a:latin typeface="Calibri"/>
                          <a:ea typeface="Calibri"/>
                          <a:cs typeface="Calibri"/>
                          <a:sym typeface="Calibri"/>
                        </a:rPr>
                        <a:t>Kulp</a:t>
                      </a:r>
                      <a:endParaRPr sz="1500" u="none" cap="none" strike="noStrike">
                        <a:latin typeface="Calibri"/>
                        <a:ea typeface="Calibri"/>
                        <a:cs typeface="Calibri"/>
                        <a:sym typeface="Calibri"/>
                      </a:endParaRPr>
                    </a:p>
                  </a:txBody>
                  <a:tcPr marT="154950" marB="0" marR="0" marL="0">
                    <a:lnL cap="flat" cmpd="sng" w="12700">
                      <a:solidFill>
                        <a:srgbClr val="0D5671"/>
                      </a:solidFill>
                      <a:prstDash val="solid"/>
                      <a:round/>
                      <a:headEnd len="sm" w="sm" type="none"/>
                      <a:tailEnd len="sm" w="sm" type="none"/>
                    </a:lnL>
                    <a:lnR cap="flat" cmpd="sng" w="12700">
                      <a:solidFill>
                        <a:srgbClr val="0D5671"/>
                      </a:solidFill>
                      <a:prstDash val="solid"/>
                      <a:round/>
                      <a:headEnd len="sm" w="sm" type="none"/>
                      <a:tailEnd len="sm" w="sm" type="none"/>
                    </a:lnR>
                    <a:lnT cap="flat" cmpd="sng" w="12700">
                      <a:solidFill>
                        <a:srgbClr val="0D5671"/>
                      </a:solidFill>
                      <a:prstDash val="solid"/>
                      <a:round/>
                      <a:headEnd len="sm" w="sm" type="none"/>
                      <a:tailEnd len="sm" w="sm" type="none"/>
                    </a:lnT>
                    <a:lnB cap="flat" cmpd="sng" w="12700">
                      <a:solidFill>
                        <a:srgbClr val="0D5671"/>
                      </a:solidFill>
                      <a:prstDash val="solid"/>
                      <a:round/>
                      <a:headEnd len="sm" w="sm" type="none"/>
                      <a:tailEnd len="sm" w="sm" type="none"/>
                    </a:lnB>
                    <a:solidFill>
                      <a:srgbClr val="BEBEBE"/>
                    </a:solidFill>
                  </a:tcPr>
                </a:tc>
                <a:tc>
                  <a:txBody>
                    <a:bodyPr/>
                    <a:lstStyle/>
                    <a:p>
                      <a:pPr indent="0" lvl="0" marL="0" marR="162560" rtl="0" algn="r">
                        <a:lnSpc>
                          <a:spcPct val="100000"/>
                        </a:lnSpc>
                        <a:spcBef>
                          <a:spcPts val="0"/>
                        </a:spcBef>
                        <a:spcAft>
                          <a:spcPts val="0"/>
                        </a:spcAft>
                        <a:buNone/>
                      </a:pPr>
                      <a:r>
                        <a:rPr b="1" lang="en-US" sz="1500" u="none" cap="none" strike="noStrike">
                          <a:solidFill>
                            <a:srgbClr val="0D0D0D"/>
                          </a:solidFill>
                          <a:latin typeface="Calibri"/>
                          <a:ea typeface="Calibri"/>
                          <a:cs typeface="Calibri"/>
                          <a:sym typeface="Calibri"/>
                        </a:rPr>
                        <a:t>Menteşe</a:t>
                      </a:r>
                      <a:endParaRPr sz="1500" u="none" cap="none" strike="noStrike">
                        <a:latin typeface="Calibri"/>
                        <a:ea typeface="Calibri"/>
                        <a:cs typeface="Calibri"/>
                        <a:sym typeface="Calibri"/>
                      </a:endParaRPr>
                    </a:p>
                  </a:txBody>
                  <a:tcPr marT="153675" marB="0" marR="0" marL="0">
                    <a:lnL cap="flat" cmpd="sng" w="12700">
                      <a:solidFill>
                        <a:srgbClr val="0D5671"/>
                      </a:solidFill>
                      <a:prstDash val="solid"/>
                      <a:round/>
                      <a:headEnd len="sm" w="sm" type="none"/>
                      <a:tailEnd len="sm" w="sm" type="none"/>
                    </a:lnL>
                    <a:lnR cap="flat" cmpd="sng" w="12700">
                      <a:solidFill>
                        <a:srgbClr val="0D5671"/>
                      </a:solidFill>
                      <a:prstDash val="solid"/>
                      <a:round/>
                      <a:headEnd len="sm" w="sm" type="none"/>
                      <a:tailEnd len="sm" w="sm" type="none"/>
                    </a:lnR>
                    <a:lnT cap="flat" cmpd="sng" w="12700">
                      <a:solidFill>
                        <a:srgbClr val="0D5671"/>
                      </a:solidFill>
                      <a:prstDash val="solid"/>
                      <a:round/>
                      <a:headEnd len="sm" w="sm" type="none"/>
                      <a:tailEnd len="sm" w="sm" type="none"/>
                    </a:lnT>
                    <a:lnB cap="flat" cmpd="sng" w="12700">
                      <a:solidFill>
                        <a:srgbClr val="0D5671"/>
                      </a:solidFill>
                      <a:prstDash val="solid"/>
                      <a:round/>
                      <a:headEnd len="sm" w="sm" type="none"/>
                      <a:tailEnd len="sm" w="sm" type="none"/>
                    </a:lnB>
                  </a:tcPr>
                </a:tc>
              </a:tr>
              <a:tr h="573025">
                <a:tc>
                  <a:txBody>
                    <a:bodyPr/>
                    <a:lstStyle/>
                    <a:p>
                      <a:pPr indent="0" lvl="0" marL="0" marR="3810" rtl="0" algn="ctr">
                        <a:lnSpc>
                          <a:spcPct val="100000"/>
                        </a:lnSpc>
                        <a:spcBef>
                          <a:spcPts val="0"/>
                        </a:spcBef>
                        <a:spcAft>
                          <a:spcPts val="0"/>
                        </a:spcAft>
                        <a:buNone/>
                      </a:pPr>
                      <a:r>
                        <a:rPr b="1" lang="en-US" sz="1500" u="none" cap="none" strike="noStrike">
                          <a:solidFill>
                            <a:srgbClr val="0D0D0D"/>
                          </a:solidFill>
                          <a:latin typeface="Calibri"/>
                          <a:ea typeface="Calibri"/>
                          <a:cs typeface="Calibri"/>
                          <a:sym typeface="Calibri"/>
                        </a:rPr>
                        <a:t>Renk</a:t>
                      </a:r>
                      <a:endParaRPr sz="1500" u="none" cap="none" strike="noStrike">
                        <a:latin typeface="Calibri"/>
                        <a:ea typeface="Calibri"/>
                        <a:cs typeface="Calibri"/>
                        <a:sym typeface="Calibri"/>
                      </a:endParaRPr>
                    </a:p>
                  </a:txBody>
                  <a:tcPr marT="168275" marB="0" marR="0" marL="0">
                    <a:lnL cap="flat" cmpd="sng" w="12700">
                      <a:solidFill>
                        <a:srgbClr val="0D5671"/>
                      </a:solidFill>
                      <a:prstDash val="solid"/>
                      <a:round/>
                      <a:headEnd len="sm" w="sm" type="none"/>
                      <a:tailEnd len="sm" w="sm" type="none"/>
                    </a:lnL>
                    <a:lnR cap="flat" cmpd="sng" w="12700">
                      <a:solidFill>
                        <a:srgbClr val="0D5671"/>
                      </a:solidFill>
                      <a:prstDash val="solid"/>
                      <a:round/>
                      <a:headEnd len="sm" w="sm" type="none"/>
                      <a:tailEnd len="sm" w="sm" type="none"/>
                    </a:lnR>
                    <a:lnT cap="flat" cmpd="sng" w="12700">
                      <a:solidFill>
                        <a:srgbClr val="0D5671"/>
                      </a:solidFill>
                      <a:prstDash val="solid"/>
                      <a:round/>
                      <a:headEnd len="sm" w="sm" type="none"/>
                      <a:tailEnd len="sm" w="sm" type="none"/>
                    </a:lnT>
                    <a:lnB cap="flat" cmpd="sng" w="12700">
                      <a:solidFill>
                        <a:srgbClr val="0D5671"/>
                      </a:solidFill>
                      <a:prstDash val="solid"/>
                      <a:round/>
                      <a:headEnd len="sm" w="sm" type="none"/>
                      <a:tailEnd len="sm" w="sm" type="none"/>
                    </a:lnB>
                  </a:tcPr>
                </a:tc>
                <a:tc>
                  <a:txBody>
                    <a:bodyPr/>
                    <a:lstStyle/>
                    <a:p>
                      <a:pPr indent="0" lvl="0" marL="0" marR="144145" rtl="0" algn="r">
                        <a:lnSpc>
                          <a:spcPct val="100000"/>
                        </a:lnSpc>
                        <a:spcBef>
                          <a:spcPts val="0"/>
                        </a:spcBef>
                        <a:spcAft>
                          <a:spcPts val="0"/>
                        </a:spcAft>
                        <a:buNone/>
                      </a:pPr>
                      <a:r>
                        <a:rPr b="1" lang="en-US" sz="1500" u="none" cap="none" strike="noStrike">
                          <a:solidFill>
                            <a:srgbClr val="0D0D0D"/>
                          </a:solidFill>
                          <a:latin typeface="Calibri"/>
                          <a:ea typeface="Calibri"/>
                          <a:cs typeface="Calibri"/>
                          <a:sym typeface="Calibri"/>
                        </a:rPr>
                        <a:t>Malzeme</a:t>
                      </a:r>
                      <a:endParaRPr sz="1500" u="none" cap="none" strike="noStrike">
                        <a:latin typeface="Calibri"/>
                        <a:ea typeface="Calibri"/>
                        <a:cs typeface="Calibri"/>
                        <a:sym typeface="Calibri"/>
                      </a:endParaRPr>
                    </a:p>
                  </a:txBody>
                  <a:tcPr marT="167650" marB="0" marR="0" marL="0">
                    <a:lnL cap="flat" cmpd="sng" w="12700">
                      <a:solidFill>
                        <a:srgbClr val="0D5671"/>
                      </a:solidFill>
                      <a:prstDash val="solid"/>
                      <a:round/>
                      <a:headEnd len="sm" w="sm" type="none"/>
                      <a:tailEnd len="sm" w="sm" type="none"/>
                    </a:lnL>
                    <a:lnR cap="flat" cmpd="sng" w="12700">
                      <a:solidFill>
                        <a:srgbClr val="0D5671"/>
                      </a:solidFill>
                      <a:prstDash val="solid"/>
                      <a:round/>
                      <a:headEnd len="sm" w="sm" type="none"/>
                      <a:tailEnd len="sm" w="sm" type="none"/>
                    </a:lnR>
                    <a:lnT cap="flat" cmpd="sng" w="12700">
                      <a:solidFill>
                        <a:srgbClr val="0D5671"/>
                      </a:solidFill>
                      <a:prstDash val="solid"/>
                      <a:round/>
                      <a:headEnd len="sm" w="sm" type="none"/>
                      <a:tailEnd len="sm" w="sm" type="none"/>
                    </a:lnT>
                    <a:lnB cap="flat" cmpd="sng" w="12700">
                      <a:solidFill>
                        <a:srgbClr val="0D5671"/>
                      </a:solidFill>
                      <a:prstDash val="solid"/>
                      <a:round/>
                      <a:headEnd len="sm" w="sm" type="none"/>
                      <a:tailEnd len="sm" w="sm" type="none"/>
                    </a:lnB>
                  </a:tcPr>
                </a:tc>
              </a:tr>
            </a:tbl>
          </a:graphicData>
        </a:graphic>
      </p:graphicFrame>
      <p:grpSp>
        <p:nvGrpSpPr>
          <p:cNvPr id="201" name="Google Shape;201;p15"/>
          <p:cNvGrpSpPr/>
          <p:nvPr/>
        </p:nvGrpSpPr>
        <p:grpSpPr>
          <a:xfrm>
            <a:off x="1150619" y="4105668"/>
            <a:ext cx="2008632" cy="1232903"/>
            <a:chOff x="1150619" y="4105668"/>
            <a:chExt cx="2008632" cy="1232903"/>
          </a:xfrm>
        </p:grpSpPr>
        <p:pic>
          <p:nvPicPr>
            <p:cNvPr id="202" name="Google Shape;202;p15"/>
            <p:cNvPicPr preferRelativeResize="0"/>
            <p:nvPr/>
          </p:nvPicPr>
          <p:blipFill rotWithShape="1">
            <a:blip r:embed="rId5">
              <a:alphaModFix/>
            </a:blip>
            <a:srcRect b="0" l="0" r="0" t="0"/>
            <a:stretch/>
          </p:blipFill>
          <p:spPr>
            <a:xfrm>
              <a:off x="2040636" y="4105668"/>
              <a:ext cx="1118615" cy="646163"/>
            </a:xfrm>
            <a:prstGeom prst="rect">
              <a:avLst/>
            </a:prstGeom>
            <a:noFill/>
            <a:ln>
              <a:noFill/>
            </a:ln>
          </p:spPr>
        </p:pic>
        <p:pic>
          <p:nvPicPr>
            <p:cNvPr id="203" name="Google Shape;203;p15"/>
            <p:cNvPicPr preferRelativeResize="0"/>
            <p:nvPr/>
          </p:nvPicPr>
          <p:blipFill rotWithShape="1">
            <a:blip r:embed="rId6">
              <a:alphaModFix/>
            </a:blip>
            <a:srcRect b="0" l="0" r="0" t="0"/>
            <a:stretch/>
          </p:blipFill>
          <p:spPr>
            <a:xfrm>
              <a:off x="2100072" y="4219981"/>
              <a:ext cx="996721" cy="473938"/>
            </a:xfrm>
            <a:prstGeom prst="rect">
              <a:avLst/>
            </a:prstGeom>
            <a:noFill/>
            <a:ln>
              <a:noFill/>
            </a:ln>
          </p:spPr>
        </p:pic>
        <p:sp>
          <p:nvSpPr>
            <p:cNvPr id="204" name="Google Shape;204;p15"/>
            <p:cNvSpPr/>
            <p:nvPr/>
          </p:nvSpPr>
          <p:spPr>
            <a:xfrm>
              <a:off x="2068067" y="4133088"/>
              <a:ext cx="1031875" cy="559435"/>
            </a:xfrm>
            <a:custGeom>
              <a:rect b="b" l="l" r="r" t="t"/>
              <a:pathLst>
                <a:path extrusionOk="0" h="559435" w="1031875">
                  <a:moveTo>
                    <a:pt x="1031747" y="0"/>
                  </a:moveTo>
                  <a:lnTo>
                    <a:pt x="0" y="0"/>
                  </a:lnTo>
                  <a:lnTo>
                    <a:pt x="0" y="559307"/>
                  </a:lnTo>
                  <a:lnTo>
                    <a:pt x="1031747" y="559307"/>
                  </a:lnTo>
                  <a:lnTo>
                    <a:pt x="1031747"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5" name="Google Shape;205;p15"/>
            <p:cNvPicPr preferRelativeResize="0"/>
            <p:nvPr/>
          </p:nvPicPr>
          <p:blipFill rotWithShape="1">
            <a:blip r:embed="rId3">
              <a:alphaModFix/>
            </a:blip>
            <a:srcRect b="0" l="0" r="0" t="0"/>
            <a:stretch/>
          </p:blipFill>
          <p:spPr>
            <a:xfrm>
              <a:off x="1150619" y="4692408"/>
              <a:ext cx="952512" cy="646163"/>
            </a:xfrm>
            <a:prstGeom prst="rect">
              <a:avLst/>
            </a:prstGeom>
            <a:noFill/>
            <a:ln>
              <a:noFill/>
            </a:ln>
          </p:spPr>
        </p:pic>
        <p:pic>
          <p:nvPicPr>
            <p:cNvPr id="206" name="Google Shape;206;p15"/>
            <p:cNvPicPr preferRelativeResize="0"/>
            <p:nvPr/>
          </p:nvPicPr>
          <p:blipFill rotWithShape="1">
            <a:blip r:embed="rId7">
              <a:alphaModFix/>
            </a:blip>
            <a:srcRect b="0" l="0" r="0" t="0"/>
            <a:stretch/>
          </p:blipFill>
          <p:spPr>
            <a:xfrm>
              <a:off x="1278635" y="4806721"/>
              <a:ext cx="696493" cy="473938"/>
            </a:xfrm>
            <a:prstGeom prst="rect">
              <a:avLst/>
            </a:prstGeom>
            <a:noFill/>
            <a:ln>
              <a:noFill/>
            </a:ln>
          </p:spPr>
        </p:pic>
        <p:sp>
          <p:nvSpPr>
            <p:cNvPr id="207" name="Google Shape;207;p15"/>
            <p:cNvSpPr/>
            <p:nvPr/>
          </p:nvSpPr>
          <p:spPr>
            <a:xfrm>
              <a:off x="1178051" y="4719828"/>
              <a:ext cx="866140" cy="559435"/>
            </a:xfrm>
            <a:custGeom>
              <a:rect b="b" l="l" r="r" t="t"/>
              <a:pathLst>
                <a:path extrusionOk="0" h="559435" w="866139">
                  <a:moveTo>
                    <a:pt x="865632" y="0"/>
                  </a:moveTo>
                  <a:lnTo>
                    <a:pt x="0" y="0"/>
                  </a:lnTo>
                  <a:lnTo>
                    <a:pt x="0" y="559308"/>
                  </a:lnTo>
                  <a:lnTo>
                    <a:pt x="865632" y="559308"/>
                  </a:lnTo>
                  <a:lnTo>
                    <a:pt x="865632"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15"/>
            <p:cNvPicPr preferRelativeResize="0"/>
            <p:nvPr/>
          </p:nvPicPr>
          <p:blipFill rotWithShape="1">
            <a:blip r:embed="rId5">
              <a:alphaModFix/>
            </a:blip>
            <a:srcRect b="0" l="0" r="0" t="0"/>
            <a:stretch/>
          </p:blipFill>
          <p:spPr>
            <a:xfrm>
              <a:off x="2040636" y="4692408"/>
              <a:ext cx="1118615" cy="646163"/>
            </a:xfrm>
            <a:prstGeom prst="rect">
              <a:avLst/>
            </a:prstGeom>
            <a:noFill/>
            <a:ln>
              <a:noFill/>
            </a:ln>
          </p:spPr>
        </p:pic>
      </p:grpSp>
      <p:grpSp>
        <p:nvGrpSpPr>
          <p:cNvPr id="209" name="Google Shape;209;p15"/>
          <p:cNvGrpSpPr/>
          <p:nvPr/>
        </p:nvGrpSpPr>
        <p:grpSpPr>
          <a:xfrm>
            <a:off x="2068067" y="4719828"/>
            <a:ext cx="1046975" cy="560832"/>
            <a:chOff x="2068067" y="4719828"/>
            <a:chExt cx="1046975" cy="560832"/>
          </a:xfrm>
        </p:grpSpPr>
        <p:pic>
          <p:nvPicPr>
            <p:cNvPr id="210" name="Google Shape;210;p15"/>
            <p:cNvPicPr preferRelativeResize="0"/>
            <p:nvPr/>
          </p:nvPicPr>
          <p:blipFill rotWithShape="1">
            <a:blip r:embed="rId8">
              <a:alphaModFix/>
            </a:blip>
            <a:srcRect b="0" l="0" r="0" t="0"/>
            <a:stretch/>
          </p:blipFill>
          <p:spPr>
            <a:xfrm>
              <a:off x="2083307" y="4805134"/>
              <a:ext cx="1031735" cy="475526"/>
            </a:xfrm>
            <a:prstGeom prst="rect">
              <a:avLst/>
            </a:prstGeom>
            <a:noFill/>
            <a:ln>
              <a:noFill/>
            </a:ln>
          </p:spPr>
        </p:pic>
        <p:sp>
          <p:nvSpPr>
            <p:cNvPr id="211" name="Google Shape;211;p15"/>
            <p:cNvSpPr/>
            <p:nvPr/>
          </p:nvSpPr>
          <p:spPr>
            <a:xfrm>
              <a:off x="2068067" y="4719828"/>
              <a:ext cx="1031875" cy="559435"/>
            </a:xfrm>
            <a:custGeom>
              <a:rect b="b" l="l" r="r" t="t"/>
              <a:pathLst>
                <a:path extrusionOk="0" h="559435" w="1031875">
                  <a:moveTo>
                    <a:pt x="1031747" y="0"/>
                  </a:moveTo>
                  <a:lnTo>
                    <a:pt x="0" y="0"/>
                  </a:lnTo>
                  <a:lnTo>
                    <a:pt x="0" y="559308"/>
                  </a:lnTo>
                  <a:lnTo>
                    <a:pt x="1031747" y="559308"/>
                  </a:lnTo>
                  <a:lnTo>
                    <a:pt x="1031747"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2" name="Google Shape;212;p15"/>
          <p:cNvSpPr txBox="1"/>
          <p:nvPr>
            <p:ph idx="12" type="sldNum"/>
          </p:nvPr>
        </p:nvSpPr>
        <p:spPr>
          <a:xfrm>
            <a:off x="8142985" y="6521907"/>
            <a:ext cx="318134" cy="213359"/>
          </a:xfrm>
          <a:prstGeom prst="rect">
            <a:avLst/>
          </a:prstGeom>
          <a:noFill/>
          <a:ln>
            <a:noFill/>
          </a:ln>
        </p:spPr>
        <p:txBody>
          <a:bodyPr anchorCtr="0" anchor="t" bIns="0" lIns="0" spcFirstLastPara="1" rIns="0" wrap="square" tIns="0">
            <a:spAutoFit/>
          </a:bodyPr>
          <a:lstStyle/>
          <a:p>
            <a:pPr indent="0" lvl="0" marL="123825" rtl="0" algn="l">
              <a:lnSpc>
                <a:spcPct val="103333"/>
              </a:lnSpc>
              <a:spcBef>
                <a:spcPts val="0"/>
              </a:spcBef>
              <a:spcAft>
                <a:spcPts val="0"/>
              </a:spcAft>
              <a:buNone/>
            </a:pPr>
            <a:fld id="{00000000-1234-1234-1234-123412341234}" type="slidenum">
              <a:rPr lang="en-US"/>
              <a:t>‹#›</a:t>
            </a:fld>
            <a:endParaRPr/>
          </a:p>
        </p:txBody>
      </p:sp>
      <p:sp>
        <p:nvSpPr>
          <p:cNvPr id="213" name="Google Shape;213;p15"/>
          <p:cNvSpPr txBox="1"/>
          <p:nvPr>
            <p:ph idx="11" type="ftr"/>
          </p:nvPr>
        </p:nvSpPr>
        <p:spPr>
          <a:xfrm>
            <a:off x="902004" y="6583705"/>
            <a:ext cx="885189"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
        <p:nvSpPr>
          <p:cNvPr id="214" name="Google Shape;214;p15"/>
          <p:cNvSpPr txBox="1"/>
          <p:nvPr>
            <p:ph idx="10" type="dt"/>
          </p:nvPr>
        </p:nvSpPr>
        <p:spPr>
          <a:xfrm>
            <a:off x="3622928" y="6583705"/>
            <a:ext cx="1898650" cy="128240"/>
          </a:xfrm>
          <a:prstGeom prst="rect">
            <a:avLst/>
          </a:prstGeom>
          <a:noFill/>
          <a:ln>
            <a:noFill/>
          </a:ln>
        </p:spPr>
        <p:txBody>
          <a:bodyPr anchorCtr="0" anchor="t" bIns="0" lIns="0" spcFirstLastPara="1" rIns="0" wrap="square" tIns="0">
            <a:spAutoFit/>
          </a:bodyPr>
          <a:lstStyle/>
          <a:p>
            <a:pPr indent="0" lvl="0" marL="12700" rtl="0" algn="l">
              <a:lnSpc>
                <a:spcPct val="106111"/>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0404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