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12192000"/>
  <p:notesSz cx="6858000" cy="9144000"/>
  <p:embeddedFontLs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OpenSans-regular.fntdata"/><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8.xml"/><Relationship Id="rId21" Type="http://schemas.openxmlformats.org/officeDocument/2006/relationships/slide" Target="slides/slide17.xml"/><Relationship Id="rId65" Type="http://schemas.openxmlformats.org/officeDocument/2006/relationships/font" Target="fonts/OpenSans-bold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66700" lvl="0" marL="342900" rtl="0" algn="just">
              <a:lnSpc>
                <a:spcPct val="150000"/>
              </a:lnSpc>
              <a:spcBef>
                <a:spcPts val="0"/>
              </a:spcBef>
              <a:spcAft>
                <a:spcPts val="0"/>
              </a:spcAft>
              <a:buClr>
                <a:schemeClr val="dk1"/>
              </a:buClr>
              <a:buSzPts val="1200"/>
              <a:buFont typeface="Noto Sans Symbols"/>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06" name="Google Shape;10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66700" lvl="0" marL="342900" rtl="0" algn="just">
              <a:lnSpc>
                <a:spcPct val="150000"/>
              </a:lnSpc>
              <a:spcBef>
                <a:spcPts val="0"/>
              </a:spcBef>
              <a:spcAft>
                <a:spcPts val="0"/>
              </a:spcAft>
              <a:buClr>
                <a:schemeClr val="dk1"/>
              </a:buClr>
              <a:buSzPts val="1200"/>
              <a:buFont typeface="Noto Sans Symbols"/>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18" name="Google Shape;1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66700" lvl="0" marL="342900" rtl="0" algn="just">
              <a:lnSpc>
                <a:spcPct val="150000"/>
              </a:lnSpc>
              <a:spcBef>
                <a:spcPts val="0"/>
              </a:spcBef>
              <a:spcAft>
                <a:spcPts val="0"/>
              </a:spcAft>
              <a:buClr>
                <a:schemeClr val="dk1"/>
              </a:buClr>
              <a:buSzPts val="1200"/>
              <a:buFont typeface="Noto Sans Symbols"/>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39" name="Google Shape;13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66700" lvl="0" marL="342900" rtl="0" algn="just">
              <a:lnSpc>
                <a:spcPct val="150000"/>
              </a:lnSpc>
              <a:spcBef>
                <a:spcPts val="0"/>
              </a:spcBef>
              <a:spcAft>
                <a:spcPts val="0"/>
              </a:spcAft>
              <a:buClr>
                <a:schemeClr val="dk1"/>
              </a:buClr>
              <a:buSzPts val="1200"/>
              <a:buFont typeface="Noto Sans Symbols"/>
              <a:buNone/>
            </a:pPr>
            <a:r>
              <a:t/>
            </a:r>
            <a:endParaRPr sz="12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58" name="Google Shape;15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1"/>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81000" lvl="1" marL="914400" algn="l">
              <a:lnSpc>
                <a:spcPct val="90000"/>
              </a:lnSpc>
              <a:spcBef>
                <a:spcPts val="500"/>
              </a:spcBef>
              <a:spcAft>
                <a:spcPts val="0"/>
              </a:spcAft>
              <a:buSzPts val="2400"/>
              <a:buFont typeface="Courier New"/>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Font typeface="Courier New"/>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6"/>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7"/>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o"/>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o"/>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5183188" y="987425"/>
            <a:ext cx="6172200" cy="4873625"/>
          </a:xfrm>
          <a:prstGeom prst="rect">
            <a:avLst/>
          </a:prstGeom>
          <a:noFill/>
          <a:ln>
            <a:noFill/>
          </a:ln>
        </p:spPr>
      </p:sp>
      <p:sp>
        <p:nvSpPr>
          <p:cNvPr id="75" name="Google Shape;75;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0"/>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44951" y="-418135"/>
            <a:ext cx="11929296" cy="6782736"/>
            <a:chOff x="-44951" y="-418135"/>
            <a:chExt cx="11929296" cy="6782736"/>
          </a:xfrm>
        </p:grpSpPr>
        <p:sp>
          <p:nvSpPr>
            <p:cNvPr id="11" name="Google Shape;11;p1"/>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 name="Google Shape;12;p1"/>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 name="Google Shape;13;p1"/>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 name="Google Shape;14;p1"/>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 name="Google Shape;15;p1"/>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 name="Google Shape;16;p1"/>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7" name="Google Shape;17;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1"/>
              </a:buClr>
              <a:buSzPts val="2800"/>
              <a:buFont typeface="Quattrocento Sans"/>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accent1"/>
              </a:buClr>
              <a:buSzPts val="2400"/>
              <a:buFont typeface="Courier New"/>
              <a:buChar char="o"/>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accent1"/>
              </a:buClr>
              <a:buSzPts val="2000"/>
              <a:buFont typeface="Quattrocento Sans"/>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accent1"/>
              </a:buClr>
              <a:buSzPts val="1800"/>
              <a:buFont typeface="Courier New"/>
              <a:buChar char="o"/>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accent1"/>
              </a:buClr>
              <a:buSzPts val="1800"/>
              <a:buFont typeface="Quattrocento Sans"/>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9" name="Google Shape;19;p1"/>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20" name="Google Shape;20;p1"/>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cap="non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21" name="Google Shape;21;p1"/>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cap="none">
                <a:solidFill>
                  <a:srgbClr val="888888"/>
                </a:solidFill>
                <a:latin typeface="Open Sans"/>
                <a:ea typeface="Open Sans"/>
                <a:cs typeface="Open Sans"/>
                <a:sym typeface="Open Sans"/>
              </a:defRPr>
            </a:lvl1pPr>
            <a:lvl2pPr indent="0" lvl="1" marL="0" marR="0" rtl="0" algn="r">
              <a:spcBef>
                <a:spcPts val="0"/>
              </a:spcBef>
              <a:buNone/>
              <a:defRPr b="0" sz="900" u="none" cap="none">
                <a:solidFill>
                  <a:srgbClr val="888888"/>
                </a:solidFill>
                <a:latin typeface="Open Sans"/>
                <a:ea typeface="Open Sans"/>
                <a:cs typeface="Open Sans"/>
                <a:sym typeface="Open Sans"/>
              </a:defRPr>
            </a:lvl2pPr>
            <a:lvl3pPr indent="0" lvl="2" marL="0" marR="0" rtl="0" algn="r">
              <a:spcBef>
                <a:spcPts val="0"/>
              </a:spcBef>
              <a:buNone/>
              <a:defRPr b="0" sz="900" u="none" cap="none">
                <a:solidFill>
                  <a:srgbClr val="888888"/>
                </a:solidFill>
                <a:latin typeface="Open Sans"/>
                <a:ea typeface="Open Sans"/>
                <a:cs typeface="Open Sans"/>
                <a:sym typeface="Open Sans"/>
              </a:defRPr>
            </a:lvl3pPr>
            <a:lvl4pPr indent="0" lvl="3" marL="0" marR="0" rtl="0" algn="r">
              <a:spcBef>
                <a:spcPts val="0"/>
              </a:spcBef>
              <a:buNone/>
              <a:defRPr b="0" sz="900" u="none" cap="none">
                <a:solidFill>
                  <a:srgbClr val="888888"/>
                </a:solidFill>
                <a:latin typeface="Open Sans"/>
                <a:ea typeface="Open Sans"/>
                <a:cs typeface="Open Sans"/>
                <a:sym typeface="Open Sans"/>
              </a:defRPr>
            </a:lvl4pPr>
            <a:lvl5pPr indent="0" lvl="4" marL="0" marR="0" rtl="0" algn="r">
              <a:spcBef>
                <a:spcPts val="0"/>
              </a:spcBef>
              <a:buNone/>
              <a:defRPr b="0" sz="900" u="none" cap="none">
                <a:solidFill>
                  <a:srgbClr val="888888"/>
                </a:solidFill>
                <a:latin typeface="Open Sans"/>
                <a:ea typeface="Open Sans"/>
                <a:cs typeface="Open Sans"/>
                <a:sym typeface="Open Sans"/>
              </a:defRPr>
            </a:lvl5pPr>
            <a:lvl6pPr indent="0" lvl="5" marL="0" marR="0" rtl="0" algn="r">
              <a:spcBef>
                <a:spcPts val="0"/>
              </a:spcBef>
              <a:buNone/>
              <a:defRPr b="0" sz="900" u="none" cap="none">
                <a:solidFill>
                  <a:srgbClr val="888888"/>
                </a:solidFill>
                <a:latin typeface="Open Sans"/>
                <a:ea typeface="Open Sans"/>
                <a:cs typeface="Open Sans"/>
                <a:sym typeface="Open Sans"/>
              </a:defRPr>
            </a:lvl6pPr>
            <a:lvl7pPr indent="0" lvl="6" marL="0" marR="0" rtl="0" algn="r">
              <a:spcBef>
                <a:spcPts val="0"/>
              </a:spcBef>
              <a:buNone/>
              <a:defRPr b="0" sz="900" u="none" cap="none">
                <a:solidFill>
                  <a:srgbClr val="888888"/>
                </a:solidFill>
                <a:latin typeface="Open Sans"/>
                <a:ea typeface="Open Sans"/>
                <a:cs typeface="Open Sans"/>
                <a:sym typeface="Open Sans"/>
              </a:defRPr>
            </a:lvl7pPr>
            <a:lvl8pPr indent="0" lvl="7" marL="0" marR="0" rtl="0" algn="r">
              <a:spcBef>
                <a:spcPts val="0"/>
              </a:spcBef>
              <a:buNone/>
              <a:defRPr b="0" sz="900" u="none" cap="none">
                <a:solidFill>
                  <a:srgbClr val="888888"/>
                </a:solidFill>
                <a:latin typeface="Open Sans"/>
                <a:ea typeface="Open Sans"/>
                <a:cs typeface="Open Sans"/>
                <a:sym typeface="Open Sans"/>
              </a:defRPr>
            </a:lvl8pPr>
            <a:lvl9pPr indent="0" lvl="8" marL="0" marR="0" rtl="0" algn="r">
              <a:spcBef>
                <a:spcPts val="0"/>
              </a:spcBef>
              <a:buNone/>
              <a:defRPr b="0" sz="900" u="none" cap="non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6.png"/><Relationship Id="rId4" Type="http://schemas.openxmlformats.org/officeDocument/2006/relationships/image" Target="../media/image4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40.png"/><Relationship Id="rId5" Type="http://schemas.openxmlformats.org/officeDocument/2006/relationships/image" Target="../media/image67.png"/><Relationship Id="rId6" Type="http://schemas.openxmlformats.org/officeDocument/2006/relationships/image" Target="../media/image43.png"/><Relationship Id="rId7"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image" Target="../media/image18.png"/><Relationship Id="rId5" Type="http://schemas.openxmlformats.org/officeDocument/2006/relationships/slide" Target="/ppt/slides/slide5.xml"/><Relationship Id="rId6" Type="http://schemas.openxmlformats.org/officeDocument/2006/relationships/image" Target="../media/image1.png"/><Relationship Id="rId7" Type="http://schemas.openxmlformats.org/officeDocument/2006/relationships/slide" Target="/ppt/slides/slide3.xml"/><Relationship Id="rId8"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4.png"/><Relationship Id="rId4" Type="http://schemas.openxmlformats.org/officeDocument/2006/relationships/image" Target="../media/image33.png"/><Relationship Id="rId5" Type="http://schemas.openxmlformats.org/officeDocument/2006/relationships/image" Target="../media/image50.png"/><Relationship Id="rId6" Type="http://schemas.openxmlformats.org/officeDocument/2006/relationships/image" Target="../media/image39.png"/><Relationship Id="rId7"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2.png"/><Relationship Id="rId4" Type="http://schemas.openxmlformats.org/officeDocument/2006/relationships/image" Target="../media/image49.png"/><Relationship Id="rId5" Type="http://schemas.openxmlformats.org/officeDocument/2006/relationships/image" Target="../media/image5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6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image" Target="../media/image18.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5.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19.png"/><Relationship Id="rId10" Type="http://schemas.openxmlformats.org/officeDocument/2006/relationships/image" Target="../media/image36.png"/><Relationship Id="rId9"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7.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png"/><Relationship Id="rId4" Type="http://schemas.openxmlformats.org/officeDocument/2006/relationships/image" Target="../media/image30.png"/><Relationship Id="rId9" Type="http://schemas.openxmlformats.org/officeDocument/2006/relationships/image" Target="../media/image27.jpg"/><Relationship Id="rId5" Type="http://schemas.openxmlformats.org/officeDocument/2006/relationships/image" Target="../media/image26.png"/><Relationship Id="rId6" Type="http://schemas.openxmlformats.org/officeDocument/2006/relationships/image" Target="../media/image32.png"/><Relationship Id="rId7" Type="http://schemas.openxmlformats.org/officeDocument/2006/relationships/image" Target="../media/image31.png"/><Relationship Id="rId8"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6" name="Google Shape;96;p13"/>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7" name="Google Shape;97;p13"/>
          <p:cNvSpPr/>
          <p:nvPr/>
        </p:nvSpPr>
        <p:spPr>
          <a:xfrm rot="10800000">
            <a:off x="2422250" y="1219200"/>
            <a:ext cx="373689" cy="373689"/>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8" name="Google Shape;98;p13"/>
          <p:cNvSpPr/>
          <p:nvPr/>
        </p:nvSpPr>
        <p:spPr>
          <a:xfrm rot="2700000">
            <a:off x="145890" y="28456"/>
            <a:ext cx="1977027" cy="19770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9" name="Google Shape;99;p13"/>
          <p:cNvSpPr txBox="1"/>
          <p:nvPr>
            <p:ph type="ctrTitle"/>
          </p:nvPr>
        </p:nvSpPr>
        <p:spPr>
          <a:xfrm>
            <a:off x="485634" y="728905"/>
            <a:ext cx="5893683" cy="31842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sz="5400"/>
              <a:t>MYAZ214</a:t>
            </a:r>
            <a:endParaRPr sz="5400"/>
          </a:p>
        </p:txBody>
      </p:sp>
      <p:sp>
        <p:nvSpPr>
          <p:cNvPr id="100" name="Google Shape;100;p13"/>
          <p:cNvSpPr txBox="1"/>
          <p:nvPr>
            <p:ph idx="1" type="subTitle"/>
          </p:nvPr>
        </p:nvSpPr>
        <p:spPr>
          <a:xfrm>
            <a:off x="452753" y="4072044"/>
            <a:ext cx="5912715" cy="14953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sz="2200"/>
              <a:t>Yazılım Tasarımı ve Mimarisi</a:t>
            </a:r>
            <a:endParaRPr sz="2200"/>
          </a:p>
        </p:txBody>
      </p:sp>
      <p:pic>
        <p:nvPicPr>
          <p:cNvPr descr="Ağ oluşturmak için bağlı hatlar ve noktalar" id="101" name="Google Shape;101;p13"/>
          <p:cNvPicPr preferRelativeResize="0"/>
          <p:nvPr/>
        </p:nvPicPr>
        <p:blipFill rotWithShape="1">
          <a:blip r:embed="rId3">
            <a:alphaModFix/>
          </a:blip>
          <a:srcRect b="0" l="38774" r="21435" t="0"/>
          <a:stretch/>
        </p:blipFill>
        <p:spPr>
          <a:xfrm>
            <a:off x="7330303" y="1"/>
            <a:ext cx="4851171" cy="6858000"/>
          </a:xfrm>
          <a:prstGeom prst="rect">
            <a:avLst/>
          </a:prstGeom>
          <a:noFill/>
          <a:ln>
            <a:noFill/>
          </a:ln>
        </p:spPr>
      </p:pic>
      <p:sp>
        <p:nvSpPr>
          <p:cNvPr id="102" name="Google Shape;102;p13"/>
          <p:cNvSpPr/>
          <p:nvPr/>
        </p:nvSpPr>
        <p:spPr>
          <a:xfrm rot="2700000">
            <a:off x="6967314" y="5207478"/>
            <a:ext cx="719888" cy="719888"/>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ph type="title"/>
          </p:nvPr>
        </p:nvSpPr>
        <p:spPr>
          <a:xfrm>
            <a:off x="0" y="365126"/>
            <a:ext cx="12053455" cy="7259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Open Sans"/>
              <a:buNone/>
            </a:pPr>
            <a:r>
              <a:rPr lang="en-US" sz="2800"/>
              <a:t>Yazılımın Algılanması</a:t>
            </a:r>
            <a:endParaRPr sz="2800"/>
          </a:p>
        </p:txBody>
      </p:sp>
      <p:grpSp>
        <p:nvGrpSpPr>
          <p:cNvPr id="276" name="Google Shape;276;p22"/>
          <p:cNvGrpSpPr/>
          <p:nvPr/>
        </p:nvGrpSpPr>
        <p:grpSpPr>
          <a:xfrm>
            <a:off x="3055274" y="1184563"/>
            <a:ext cx="5942906" cy="5200573"/>
            <a:chOff x="3959630" y="1633949"/>
            <a:chExt cx="4973545" cy="4501806"/>
          </a:xfrm>
        </p:grpSpPr>
        <p:sp>
          <p:nvSpPr>
            <p:cNvPr id="277" name="Google Shape;277;p22"/>
            <p:cNvSpPr/>
            <p:nvPr/>
          </p:nvSpPr>
          <p:spPr>
            <a:xfrm>
              <a:off x="5720185" y="3666863"/>
              <a:ext cx="1452436" cy="1452436"/>
            </a:xfrm>
            <a:custGeom>
              <a:rect b="b" l="l" r="r" t="t"/>
              <a:pathLst>
                <a:path extrusionOk="0" h="1452436" w="1452436">
                  <a:moveTo>
                    <a:pt x="0" y="726218"/>
                  </a:moveTo>
                  <a:cubicBezTo>
                    <a:pt x="0" y="325139"/>
                    <a:pt x="325139" y="0"/>
                    <a:pt x="726218" y="0"/>
                  </a:cubicBezTo>
                  <a:cubicBezTo>
                    <a:pt x="1127297" y="0"/>
                    <a:pt x="1452436" y="325139"/>
                    <a:pt x="1452436" y="726218"/>
                  </a:cubicBezTo>
                  <a:cubicBezTo>
                    <a:pt x="1452436" y="1127297"/>
                    <a:pt x="1127297" y="1452436"/>
                    <a:pt x="726218" y="1452436"/>
                  </a:cubicBezTo>
                  <a:cubicBezTo>
                    <a:pt x="325139" y="1452436"/>
                    <a:pt x="0" y="1127297"/>
                    <a:pt x="0" y="726218"/>
                  </a:cubicBezTo>
                  <a:close/>
                </a:path>
              </a:pathLst>
            </a:custGeom>
            <a:solidFill>
              <a:srgbClr val="C54D49"/>
            </a:solidFill>
            <a:ln cap="flat" cmpd="sng" w="12700">
              <a:solidFill>
                <a:schemeClr val="lt1"/>
              </a:solidFill>
              <a:prstDash val="solid"/>
              <a:miter lim="800000"/>
              <a:headEnd len="sm" w="sm" type="none"/>
              <a:tailEnd len="sm" w="sm" type="none"/>
            </a:ln>
          </p:spPr>
          <p:txBody>
            <a:bodyPr anchorCtr="0" anchor="ctr" bIns="241900" lIns="241900" spcFirstLastPara="1" rIns="241900" wrap="square" tIns="241900">
              <a:noAutofit/>
            </a:bodyPr>
            <a:lstStyle/>
            <a:p>
              <a:pPr indent="0" lvl="0" marL="0" marR="0" rtl="0" algn="ctr">
                <a:lnSpc>
                  <a:spcPct val="90000"/>
                </a:lnSpc>
                <a:spcBef>
                  <a:spcPts val="0"/>
                </a:spcBef>
                <a:spcAft>
                  <a:spcPts val="0"/>
                </a:spcAft>
                <a:buClr>
                  <a:schemeClr val="lt1"/>
                </a:buClr>
                <a:buSzPts val="2300"/>
                <a:buFont typeface="Open Sans"/>
                <a:buNone/>
              </a:pPr>
              <a:r>
                <a:rPr lang="en-US" sz="2300">
                  <a:solidFill>
                    <a:schemeClr val="lt1"/>
                  </a:solidFill>
                  <a:latin typeface="Open Sans"/>
                  <a:ea typeface="Open Sans"/>
                  <a:cs typeface="Open Sans"/>
                  <a:sym typeface="Open Sans"/>
                </a:rPr>
                <a:t>Yazılım</a:t>
              </a:r>
              <a:endParaRPr sz="2300">
                <a:solidFill>
                  <a:schemeClr val="lt1"/>
                </a:solidFill>
                <a:latin typeface="Open Sans"/>
                <a:ea typeface="Open Sans"/>
                <a:cs typeface="Open Sans"/>
                <a:sym typeface="Open Sans"/>
              </a:endParaRPr>
            </a:p>
          </p:txBody>
        </p:sp>
        <p:sp>
          <p:nvSpPr>
            <p:cNvPr id="278" name="Google Shape;278;p22"/>
            <p:cNvSpPr/>
            <p:nvPr/>
          </p:nvSpPr>
          <p:spPr>
            <a:xfrm rot="-5400000">
              <a:off x="6292577" y="3138417"/>
              <a:ext cx="307652" cy="493828"/>
            </a:xfrm>
            <a:custGeom>
              <a:rect b="b" l="l" r="r" t="t"/>
              <a:pathLst>
                <a:path extrusionOk="0" h="493828" w="307652">
                  <a:moveTo>
                    <a:pt x="0" y="98766"/>
                  </a:moveTo>
                  <a:lnTo>
                    <a:pt x="153826" y="98766"/>
                  </a:lnTo>
                  <a:lnTo>
                    <a:pt x="153826" y="0"/>
                  </a:lnTo>
                  <a:lnTo>
                    <a:pt x="307652" y="246914"/>
                  </a:lnTo>
                  <a:lnTo>
                    <a:pt x="153826" y="493828"/>
                  </a:lnTo>
                  <a:lnTo>
                    <a:pt x="153826" y="395062"/>
                  </a:lnTo>
                  <a:lnTo>
                    <a:pt x="0" y="395062"/>
                  </a:lnTo>
                  <a:lnTo>
                    <a:pt x="0" y="98766"/>
                  </a:lnTo>
                  <a:close/>
                </a:path>
              </a:pathLst>
            </a:custGeom>
            <a:solidFill>
              <a:srgbClr val="B33666"/>
            </a:solidFill>
            <a:ln>
              <a:noFill/>
            </a:ln>
          </p:spPr>
          <p:txBody>
            <a:bodyPr anchorCtr="0" anchor="ctr" bIns="98750" lIns="0" spcFirstLastPara="1" rIns="92275" wrap="square" tIns="98750">
              <a:noAutofit/>
            </a:bodyPr>
            <a:lstStyle/>
            <a:p>
              <a:pPr indent="0" lvl="0" marL="0" marR="0" rtl="0" algn="ctr">
                <a:lnSpc>
                  <a:spcPct val="90000"/>
                </a:lnSpc>
                <a:spcBef>
                  <a:spcPts val="0"/>
                </a:spcBef>
                <a:spcAft>
                  <a:spcPts val="0"/>
                </a:spcAft>
                <a:buClr>
                  <a:schemeClr val="dk1"/>
                </a:buClr>
                <a:buSzPts val="1800"/>
                <a:buFont typeface="Open Sans"/>
                <a:buNone/>
              </a:pPr>
              <a:r>
                <a:t/>
              </a:r>
              <a:endParaRPr sz="1800">
                <a:solidFill>
                  <a:schemeClr val="lt1"/>
                </a:solidFill>
                <a:latin typeface="Open Sans"/>
                <a:ea typeface="Open Sans"/>
                <a:cs typeface="Open Sans"/>
                <a:sym typeface="Open Sans"/>
              </a:endParaRPr>
            </a:p>
          </p:txBody>
        </p:sp>
        <p:sp>
          <p:nvSpPr>
            <p:cNvPr id="279" name="Google Shape;279;p22"/>
            <p:cNvSpPr/>
            <p:nvPr/>
          </p:nvSpPr>
          <p:spPr>
            <a:xfrm>
              <a:off x="5720185" y="1633949"/>
              <a:ext cx="1452436" cy="1452436"/>
            </a:xfrm>
            <a:custGeom>
              <a:rect b="b" l="l" r="r" t="t"/>
              <a:pathLst>
                <a:path extrusionOk="0" h="1452436" w="1452436">
                  <a:moveTo>
                    <a:pt x="0" y="726218"/>
                  </a:moveTo>
                  <a:cubicBezTo>
                    <a:pt x="0" y="325139"/>
                    <a:pt x="325139" y="0"/>
                    <a:pt x="726218" y="0"/>
                  </a:cubicBezTo>
                  <a:cubicBezTo>
                    <a:pt x="1127297" y="0"/>
                    <a:pt x="1452436" y="325139"/>
                    <a:pt x="1452436" y="726218"/>
                  </a:cubicBezTo>
                  <a:cubicBezTo>
                    <a:pt x="1452436" y="1127297"/>
                    <a:pt x="1127297" y="1452436"/>
                    <a:pt x="726218" y="1452436"/>
                  </a:cubicBezTo>
                  <a:cubicBezTo>
                    <a:pt x="325139" y="1452436"/>
                    <a:pt x="0" y="1127297"/>
                    <a:pt x="0" y="726218"/>
                  </a:cubicBezTo>
                  <a:close/>
                </a:path>
              </a:pathLst>
            </a:custGeom>
            <a:solidFill>
              <a:srgbClr val="B33666"/>
            </a:solidFill>
            <a:ln cap="flat" cmpd="sng" w="12700">
              <a:solidFill>
                <a:schemeClr val="lt1"/>
              </a:solidFill>
              <a:prstDash val="solid"/>
              <a:miter lim="800000"/>
              <a:headEnd len="sm" w="sm" type="none"/>
              <a:tailEnd len="sm" w="sm" type="none"/>
            </a:ln>
          </p:spPr>
          <p:txBody>
            <a:bodyPr anchorCtr="0" anchor="ctr" bIns="236825" lIns="236825" spcFirstLastPara="1" rIns="236825" wrap="square" tIns="236825">
              <a:noAutofit/>
            </a:bodyPr>
            <a:lstStyle/>
            <a:p>
              <a:pPr indent="0" lvl="0" marL="0" marR="0" rtl="0" algn="ctr">
                <a:lnSpc>
                  <a:spcPct val="90000"/>
                </a:lnSpc>
                <a:spcBef>
                  <a:spcPts val="0"/>
                </a:spcBef>
                <a:spcAft>
                  <a:spcPts val="0"/>
                </a:spcAft>
                <a:buClr>
                  <a:schemeClr val="lt1"/>
                </a:buClr>
                <a:buSzPts val="1900"/>
                <a:buFont typeface="Open Sans"/>
                <a:buNone/>
              </a:pPr>
              <a:r>
                <a:rPr lang="en-US" sz="1900">
                  <a:solidFill>
                    <a:schemeClr val="lt1"/>
                  </a:solidFill>
                  <a:latin typeface="Open Sans"/>
                  <a:ea typeface="Open Sans"/>
                  <a:cs typeface="Open Sans"/>
                  <a:sym typeface="Open Sans"/>
                </a:rPr>
                <a:t>Müşteri</a:t>
              </a:r>
              <a:endParaRPr sz="1900">
                <a:solidFill>
                  <a:schemeClr val="lt1"/>
                </a:solidFill>
                <a:latin typeface="Open Sans"/>
                <a:ea typeface="Open Sans"/>
                <a:cs typeface="Open Sans"/>
                <a:sym typeface="Open Sans"/>
              </a:endParaRPr>
            </a:p>
          </p:txBody>
        </p:sp>
        <p:sp>
          <p:nvSpPr>
            <p:cNvPr id="280" name="Google Shape;280;p22"/>
            <p:cNvSpPr/>
            <p:nvPr/>
          </p:nvSpPr>
          <p:spPr>
            <a:xfrm rot="1800000">
              <a:off x="7165313" y="4650041"/>
              <a:ext cx="307652" cy="493828"/>
            </a:xfrm>
            <a:custGeom>
              <a:rect b="b" l="l" r="r" t="t"/>
              <a:pathLst>
                <a:path extrusionOk="0" h="493828" w="307652">
                  <a:moveTo>
                    <a:pt x="0" y="98766"/>
                  </a:moveTo>
                  <a:lnTo>
                    <a:pt x="153826" y="98766"/>
                  </a:lnTo>
                  <a:lnTo>
                    <a:pt x="153826" y="0"/>
                  </a:lnTo>
                  <a:lnTo>
                    <a:pt x="307652" y="246914"/>
                  </a:lnTo>
                  <a:lnTo>
                    <a:pt x="153826" y="493828"/>
                  </a:lnTo>
                  <a:lnTo>
                    <a:pt x="153826" y="395062"/>
                  </a:lnTo>
                  <a:lnTo>
                    <a:pt x="0" y="395062"/>
                  </a:lnTo>
                  <a:lnTo>
                    <a:pt x="0" y="98766"/>
                  </a:lnTo>
                  <a:close/>
                </a:path>
              </a:pathLst>
            </a:custGeom>
            <a:solidFill>
              <a:srgbClr val="C549AC"/>
            </a:solidFill>
            <a:ln>
              <a:noFill/>
            </a:ln>
          </p:spPr>
          <p:txBody>
            <a:bodyPr anchorCtr="0" anchor="ctr" bIns="98750" lIns="0" spcFirstLastPara="1" rIns="92275" wrap="square" tIns="98750">
              <a:noAutofit/>
            </a:bodyPr>
            <a:lstStyle/>
            <a:p>
              <a:pPr indent="0" lvl="0" marL="0" marR="0" rtl="0" algn="ctr">
                <a:lnSpc>
                  <a:spcPct val="90000"/>
                </a:lnSpc>
                <a:spcBef>
                  <a:spcPts val="0"/>
                </a:spcBef>
                <a:spcAft>
                  <a:spcPts val="0"/>
                </a:spcAft>
                <a:buClr>
                  <a:schemeClr val="dk1"/>
                </a:buClr>
                <a:buSzPts val="1800"/>
                <a:buFont typeface="Open Sans"/>
                <a:buNone/>
              </a:pPr>
              <a:r>
                <a:t/>
              </a:r>
              <a:endParaRPr sz="1800">
                <a:solidFill>
                  <a:schemeClr val="lt1"/>
                </a:solidFill>
                <a:latin typeface="Open Sans"/>
                <a:ea typeface="Open Sans"/>
                <a:cs typeface="Open Sans"/>
                <a:sym typeface="Open Sans"/>
              </a:endParaRPr>
            </a:p>
          </p:txBody>
        </p:sp>
        <p:sp>
          <p:nvSpPr>
            <p:cNvPr id="281" name="Google Shape;281;p22"/>
            <p:cNvSpPr/>
            <p:nvPr/>
          </p:nvSpPr>
          <p:spPr>
            <a:xfrm>
              <a:off x="7480739" y="4683319"/>
              <a:ext cx="1452436" cy="1452436"/>
            </a:xfrm>
            <a:custGeom>
              <a:rect b="b" l="l" r="r" t="t"/>
              <a:pathLst>
                <a:path extrusionOk="0" h="1452436" w="1452436">
                  <a:moveTo>
                    <a:pt x="0" y="726218"/>
                  </a:moveTo>
                  <a:cubicBezTo>
                    <a:pt x="0" y="325139"/>
                    <a:pt x="325139" y="0"/>
                    <a:pt x="726218" y="0"/>
                  </a:cubicBezTo>
                  <a:cubicBezTo>
                    <a:pt x="1127297" y="0"/>
                    <a:pt x="1452436" y="325139"/>
                    <a:pt x="1452436" y="726218"/>
                  </a:cubicBezTo>
                  <a:cubicBezTo>
                    <a:pt x="1452436" y="1127297"/>
                    <a:pt x="1127297" y="1452436"/>
                    <a:pt x="726218" y="1452436"/>
                  </a:cubicBezTo>
                  <a:cubicBezTo>
                    <a:pt x="325139" y="1452436"/>
                    <a:pt x="0" y="1127297"/>
                    <a:pt x="0" y="726218"/>
                  </a:cubicBezTo>
                  <a:close/>
                </a:path>
              </a:pathLst>
            </a:custGeom>
            <a:solidFill>
              <a:srgbClr val="C549AC"/>
            </a:solidFill>
            <a:ln cap="flat" cmpd="sng" w="12700">
              <a:solidFill>
                <a:schemeClr val="lt1"/>
              </a:solidFill>
              <a:prstDash val="solid"/>
              <a:miter lim="800000"/>
              <a:headEnd len="sm" w="sm" type="none"/>
              <a:tailEnd len="sm" w="sm" type="none"/>
            </a:ln>
          </p:spPr>
          <p:txBody>
            <a:bodyPr anchorCtr="0" anchor="ctr" bIns="236825" lIns="236825" spcFirstLastPara="1" rIns="236825" wrap="square" tIns="236825">
              <a:noAutofit/>
            </a:bodyPr>
            <a:lstStyle/>
            <a:p>
              <a:pPr indent="0" lvl="0" marL="0" marR="0" rtl="0" algn="ctr">
                <a:lnSpc>
                  <a:spcPct val="90000"/>
                </a:lnSpc>
                <a:spcBef>
                  <a:spcPts val="0"/>
                </a:spcBef>
                <a:spcAft>
                  <a:spcPts val="0"/>
                </a:spcAft>
                <a:buClr>
                  <a:schemeClr val="lt1"/>
                </a:buClr>
                <a:buSzPts val="1900"/>
                <a:buFont typeface="Open Sans"/>
                <a:buNone/>
              </a:pPr>
              <a:r>
                <a:rPr lang="en-US" sz="1900">
                  <a:solidFill>
                    <a:schemeClr val="lt1"/>
                  </a:solidFill>
                  <a:latin typeface="Open Sans"/>
                  <a:ea typeface="Open Sans"/>
                  <a:cs typeface="Open Sans"/>
                  <a:sym typeface="Open Sans"/>
                </a:rPr>
                <a:t>Yazılımcı</a:t>
              </a:r>
              <a:endParaRPr sz="1900">
                <a:solidFill>
                  <a:schemeClr val="lt1"/>
                </a:solidFill>
                <a:latin typeface="Open Sans"/>
                <a:ea typeface="Open Sans"/>
                <a:cs typeface="Open Sans"/>
                <a:sym typeface="Open Sans"/>
              </a:endParaRPr>
            </a:p>
          </p:txBody>
        </p:sp>
        <p:sp>
          <p:nvSpPr>
            <p:cNvPr id="282" name="Google Shape;282;p22"/>
            <p:cNvSpPr/>
            <p:nvPr/>
          </p:nvSpPr>
          <p:spPr>
            <a:xfrm rot="-1800000">
              <a:off x="5419840" y="4650040"/>
              <a:ext cx="307653" cy="493829"/>
            </a:xfrm>
            <a:custGeom>
              <a:rect b="b" l="l" r="r" t="t"/>
              <a:pathLst>
                <a:path extrusionOk="0" h="493828" w="307652">
                  <a:moveTo>
                    <a:pt x="307652" y="395062"/>
                  </a:moveTo>
                  <a:lnTo>
                    <a:pt x="153826" y="395062"/>
                  </a:lnTo>
                  <a:lnTo>
                    <a:pt x="153826" y="493828"/>
                  </a:lnTo>
                  <a:lnTo>
                    <a:pt x="0" y="246914"/>
                  </a:lnTo>
                  <a:lnTo>
                    <a:pt x="153826" y="0"/>
                  </a:lnTo>
                  <a:lnTo>
                    <a:pt x="153826" y="98766"/>
                  </a:lnTo>
                  <a:lnTo>
                    <a:pt x="307652" y="98766"/>
                  </a:lnTo>
                  <a:lnTo>
                    <a:pt x="307652" y="395062"/>
                  </a:lnTo>
                  <a:close/>
                </a:path>
              </a:pathLst>
            </a:custGeom>
            <a:solidFill>
              <a:srgbClr val="9836B3"/>
            </a:solidFill>
            <a:ln>
              <a:noFill/>
            </a:ln>
          </p:spPr>
          <p:txBody>
            <a:bodyPr anchorCtr="0" anchor="ctr" bIns="98750" lIns="92275" spcFirstLastPara="1" rIns="0" wrap="square" tIns="98750">
              <a:noAutofit/>
            </a:bodyPr>
            <a:lstStyle/>
            <a:p>
              <a:pPr indent="0" lvl="0" marL="0" marR="0" rtl="0" algn="ctr">
                <a:lnSpc>
                  <a:spcPct val="90000"/>
                </a:lnSpc>
                <a:spcBef>
                  <a:spcPts val="0"/>
                </a:spcBef>
                <a:spcAft>
                  <a:spcPts val="0"/>
                </a:spcAft>
                <a:buClr>
                  <a:schemeClr val="dk1"/>
                </a:buClr>
                <a:buSzPts val="1800"/>
                <a:buFont typeface="Open Sans"/>
                <a:buNone/>
              </a:pPr>
              <a:r>
                <a:t/>
              </a:r>
              <a:endParaRPr sz="1800">
                <a:solidFill>
                  <a:schemeClr val="lt1"/>
                </a:solidFill>
                <a:latin typeface="Open Sans"/>
                <a:ea typeface="Open Sans"/>
                <a:cs typeface="Open Sans"/>
                <a:sym typeface="Open Sans"/>
              </a:endParaRPr>
            </a:p>
          </p:txBody>
        </p:sp>
        <p:sp>
          <p:nvSpPr>
            <p:cNvPr id="283" name="Google Shape;283;p22"/>
            <p:cNvSpPr/>
            <p:nvPr/>
          </p:nvSpPr>
          <p:spPr>
            <a:xfrm>
              <a:off x="3959630" y="4683319"/>
              <a:ext cx="1452436" cy="1452436"/>
            </a:xfrm>
            <a:custGeom>
              <a:rect b="b" l="l" r="r" t="t"/>
              <a:pathLst>
                <a:path extrusionOk="0" h="1452436" w="1452436">
                  <a:moveTo>
                    <a:pt x="0" y="726218"/>
                  </a:moveTo>
                  <a:cubicBezTo>
                    <a:pt x="0" y="325139"/>
                    <a:pt x="325139" y="0"/>
                    <a:pt x="726218" y="0"/>
                  </a:cubicBezTo>
                  <a:cubicBezTo>
                    <a:pt x="1127297" y="0"/>
                    <a:pt x="1452436" y="325139"/>
                    <a:pt x="1452436" y="726218"/>
                  </a:cubicBezTo>
                  <a:cubicBezTo>
                    <a:pt x="1452436" y="1127297"/>
                    <a:pt x="1127297" y="1452436"/>
                    <a:pt x="726218" y="1452436"/>
                  </a:cubicBezTo>
                  <a:cubicBezTo>
                    <a:pt x="325139" y="1452436"/>
                    <a:pt x="0" y="1127297"/>
                    <a:pt x="0" y="726218"/>
                  </a:cubicBezTo>
                  <a:close/>
                </a:path>
              </a:pathLst>
            </a:custGeom>
            <a:solidFill>
              <a:srgbClr val="9836B3"/>
            </a:solidFill>
            <a:ln cap="flat" cmpd="sng" w="12700">
              <a:solidFill>
                <a:schemeClr val="lt1"/>
              </a:solidFill>
              <a:prstDash val="solid"/>
              <a:miter lim="800000"/>
              <a:headEnd len="sm" w="sm" type="none"/>
              <a:tailEnd len="sm" w="sm" type="none"/>
            </a:ln>
          </p:spPr>
          <p:txBody>
            <a:bodyPr anchorCtr="0" anchor="ctr" bIns="236825" lIns="236825" spcFirstLastPara="1" rIns="236825" wrap="square" tIns="236825">
              <a:noAutofit/>
            </a:bodyPr>
            <a:lstStyle/>
            <a:p>
              <a:pPr indent="0" lvl="0" marL="0" marR="0" rtl="0" algn="ctr">
                <a:lnSpc>
                  <a:spcPct val="90000"/>
                </a:lnSpc>
                <a:spcBef>
                  <a:spcPts val="0"/>
                </a:spcBef>
                <a:spcAft>
                  <a:spcPts val="0"/>
                </a:spcAft>
                <a:buClr>
                  <a:schemeClr val="lt1"/>
                </a:buClr>
                <a:buSzPts val="1900"/>
                <a:buFont typeface="Open Sans"/>
                <a:buNone/>
              </a:pPr>
              <a:r>
                <a:rPr lang="en-US" sz="1900">
                  <a:solidFill>
                    <a:schemeClr val="lt1"/>
                  </a:solidFill>
                  <a:latin typeface="Open Sans"/>
                  <a:ea typeface="Open Sans"/>
                  <a:cs typeface="Open Sans"/>
                  <a:sym typeface="Open Sans"/>
                </a:rPr>
                <a:t>Yönetici</a:t>
              </a:r>
              <a:endParaRPr sz="1900">
                <a:solidFill>
                  <a:schemeClr val="lt1"/>
                </a:solidFill>
                <a:latin typeface="Open Sans"/>
                <a:ea typeface="Open Sans"/>
                <a:cs typeface="Open Sans"/>
                <a:sym typeface="Open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Yazılım Sınıfları</a:t>
            </a:r>
            <a:endParaRPr/>
          </a:p>
        </p:txBody>
      </p:sp>
      <p:sp>
        <p:nvSpPr>
          <p:cNvPr id="289" name="Google Shape;28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342900" lvl="0" marL="342900" rtl="0" algn="just">
              <a:lnSpc>
                <a:spcPct val="150000"/>
              </a:lnSpc>
              <a:spcBef>
                <a:spcPts val="0"/>
              </a:spcBef>
              <a:spcAft>
                <a:spcPts val="0"/>
              </a:spcAft>
              <a:buSzPct val="100000"/>
              <a:buFont typeface="Noto Sans Symbols"/>
              <a:buChar char="✔"/>
            </a:pPr>
            <a:r>
              <a:rPr b="1" lang="en-US" sz="1800">
                <a:latin typeface="Arial"/>
                <a:ea typeface="Arial"/>
                <a:cs typeface="Arial"/>
                <a:sym typeface="Arial"/>
              </a:rPr>
              <a:t>Uygulama Yazılımı</a:t>
            </a:r>
            <a:endParaRPr sz="18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ct val="100000"/>
              <a:buChar char="+"/>
            </a:pPr>
            <a:r>
              <a:rPr lang="en-US" sz="1800">
                <a:latin typeface="Arial"/>
                <a:ea typeface="Arial"/>
                <a:cs typeface="Arial"/>
                <a:sym typeface="Arial"/>
              </a:rPr>
              <a:t>Genellikle, sistem yazılımının dışındaki tüm programlardır. Bu yazılımlar, belli bir problemi, uygun veri işleme teknikleri kullanarak çözmek için yazılmış programlardır. Sistem ve destek yazılımlarından farklı olarak tek tip bir uygulama için yazılır. Örneğin; Microsoft Excel, Microsoft Word, vb.</a:t>
            </a:r>
            <a:endParaRPr sz="1800">
              <a:latin typeface="Times New Roman"/>
              <a:ea typeface="Times New Roman"/>
              <a:cs typeface="Times New Roman"/>
              <a:sym typeface="Times New Roman"/>
            </a:endParaRPr>
          </a:p>
          <a:p>
            <a:pPr indent="-342900" lvl="0" marL="342900" rtl="0" algn="just">
              <a:lnSpc>
                <a:spcPct val="150000"/>
              </a:lnSpc>
              <a:spcBef>
                <a:spcPts val="2400"/>
              </a:spcBef>
              <a:spcAft>
                <a:spcPts val="0"/>
              </a:spcAft>
              <a:buSzPct val="100000"/>
              <a:buFont typeface="Noto Sans Symbols"/>
              <a:buChar char="✔"/>
            </a:pPr>
            <a:r>
              <a:rPr b="1" lang="en-US" sz="1800">
                <a:latin typeface="Arial"/>
                <a:ea typeface="Arial"/>
                <a:cs typeface="Arial"/>
                <a:sym typeface="Arial"/>
              </a:rPr>
              <a:t>Destek Yazılımı</a:t>
            </a:r>
            <a:endParaRPr sz="18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ct val="100000"/>
              <a:buChar char="+"/>
            </a:pPr>
            <a:r>
              <a:rPr lang="en-US" sz="1800">
                <a:latin typeface="Arial"/>
                <a:ea typeface="Arial"/>
                <a:cs typeface="Arial"/>
                <a:sym typeface="Arial"/>
              </a:rPr>
              <a:t>Herhangi bir uygulamaya özel olmayan, belli komutlarla işlemlerin yapılmasını sağlayan genel amaçlı bilgisayar programlarıdır. Sıralama, kütük kopyalama, formatlama, vb. işlemleri yapan yazılımlar gibi.</a:t>
            </a:r>
            <a:endParaRPr sz="1800">
              <a:latin typeface="Times New Roman"/>
              <a:ea typeface="Times New Roman"/>
              <a:cs typeface="Times New Roman"/>
              <a:sym typeface="Times New Roman"/>
            </a:endParaRPr>
          </a:p>
          <a:p>
            <a:pPr indent="-64135" lvl="0" marL="228600" rtl="0" algn="l">
              <a:lnSpc>
                <a:spcPct val="90000"/>
              </a:lnSpc>
              <a:spcBef>
                <a:spcPts val="2200"/>
              </a:spcBef>
              <a:spcAft>
                <a:spcPts val="0"/>
              </a:spcAft>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Yazılım Süreç ve Ürün Tipleri</a:t>
            </a:r>
            <a:endParaRPr/>
          </a:p>
        </p:txBody>
      </p:sp>
      <p:sp>
        <p:nvSpPr>
          <p:cNvPr id="295" name="Google Shape;29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1800"/>
              <a:buChar char="+"/>
            </a:pPr>
            <a:r>
              <a:rPr lang="en-US" sz="1800">
                <a:latin typeface="Arial"/>
                <a:ea typeface="Arial"/>
                <a:cs typeface="Arial"/>
                <a:sym typeface="Arial"/>
              </a:rPr>
              <a:t>Yazılım da aslında bir üründür ve ürünlerin bir yaşam süreci vardır. Yazılımın yaşam döngüsü tek yönlü veya doğrusal değildir ve birkaç temel aşamadan oluşur. Bu aşamalar şunlardır: Planlama, Analiz, Tasarım, Gerçekleştirme ve Bakım. Yani yazılım projelerinin analiz ve planlanmasından başlayarak kullanımı boyunca süren bir döngüdür diyebiliriz.</a:t>
            </a:r>
            <a:endParaRPr sz="18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ts val="1800"/>
              <a:buChar char="+"/>
            </a:pPr>
            <a:r>
              <a:rPr lang="en-US" sz="1800">
                <a:latin typeface="Arial"/>
                <a:ea typeface="Arial"/>
                <a:cs typeface="Arial"/>
                <a:sym typeface="Arial"/>
              </a:rPr>
              <a:t>Yazılım geliştirmeyi sistematik hale getirmeyi hedefleyen çeşitli süreç modelleri ve yeni teknolojiler bulunmaya çalışılmaktadır. Model, yazılım geliştirme faaliyetinin nasıl yapılacağına, genel geliştirme düzeninin nasıl olacağına dair bir rehber niteliği taşır. Bu modellerin temel hedefi; proje başarısı için, yazılım geliştirme yaşam döngüsü (“software development life cycle”) boyunca izlenmesi önerilen mühendislik süreçlerini (önceden belirlenmiş adımlardan oluşan iş akışı) tanımlamaktır.</a:t>
            </a:r>
            <a:endParaRPr sz="1800">
              <a:latin typeface="Times New Roman"/>
              <a:ea typeface="Times New Roman"/>
              <a:cs typeface="Times New Roman"/>
              <a:sym typeface="Times New Roman"/>
            </a:endParaRPr>
          </a:p>
          <a:p>
            <a:pPr indent="-50800" lvl="0" marL="228600" rtl="0" algn="l">
              <a:lnSpc>
                <a:spcPct val="90000"/>
              </a:lnSpc>
              <a:spcBef>
                <a:spcPts val="2200"/>
              </a:spcBef>
              <a:spcAft>
                <a:spcPts val="0"/>
              </a:spcAft>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1800"/>
              <a:buFont typeface="Arial"/>
              <a:buNone/>
            </a:pPr>
            <a:r>
              <a:rPr b="1" lang="en-US" sz="1800">
                <a:solidFill>
                  <a:srgbClr val="C00000"/>
                </a:solidFill>
                <a:latin typeface="Arial"/>
                <a:ea typeface="Arial"/>
                <a:cs typeface="Arial"/>
                <a:sym typeface="Arial"/>
              </a:rPr>
              <a:t>Yazılım Geliştirme Yaşam Döngüsü (Software Development Life Cycle)</a:t>
            </a:r>
            <a:br>
              <a:rPr lang="en-US" sz="1800">
                <a:latin typeface="Times New Roman"/>
                <a:ea typeface="Times New Roman"/>
                <a:cs typeface="Times New Roman"/>
                <a:sym typeface="Times New Roman"/>
              </a:rPr>
            </a:br>
            <a:endParaRPr/>
          </a:p>
        </p:txBody>
      </p:sp>
      <p:sp>
        <p:nvSpPr>
          <p:cNvPr id="301" name="Google Shape;30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SzPts val="1800"/>
              <a:buFont typeface="Noto Sans Symbols"/>
              <a:buChar char="∙"/>
            </a:pPr>
            <a:r>
              <a:rPr lang="en-US" sz="1800">
                <a:latin typeface="Arial"/>
                <a:ea typeface="Arial"/>
                <a:cs typeface="Arial"/>
                <a:sym typeface="Arial"/>
              </a:rPr>
              <a:t>Herhangi bir yazılımın, üretim aşaması ve kullanım aşaması birlikte olmak üzere geçirdiği tüm aşamalar olarak tanımlanır.</a:t>
            </a:r>
            <a:endParaRPr sz="18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800"/>
              <a:buFont typeface="Noto Sans Symbols"/>
              <a:buChar char="∙"/>
            </a:pPr>
            <a:r>
              <a:rPr lang="en-US" sz="1800">
                <a:latin typeface="Arial"/>
                <a:ea typeface="Arial"/>
                <a:cs typeface="Arial"/>
                <a:sym typeface="Arial"/>
              </a:rPr>
              <a:t>Yazılım işlevleri ve ihtiyaçlar sürekli değiştiği ve geliştiği için bir döngü biçiminde düşünülür.</a:t>
            </a:r>
            <a:endParaRPr sz="18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800"/>
              <a:buFont typeface="Noto Sans Symbols"/>
              <a:buChar char="∙"/>
            </a:pPr>
            <a:r>
              <a:rPr lang="en-US" sz="1800">
                <a:latin typeface="Arial"/>
                <a:ea typeface="Arial"/>
                <a:cs typeface="Arial"/>
                <a:sym typeface="Arial"/>
              </a:rPr>
              <a:t>Yazılım yaşam döngüleri tek yönlü, doğrusal olarak düşünülmemelidir.</a:t>
            </a:r>
            <a:endParaRPr sz="1800">
              <a:latin typeface="Times New Roman"/>
              <a:ea typeface="Times New Roman"/>
              <a:cs typeface="Times New Roman"/>
              <a:sym typeface="Times New Roman"/>
            </a:endParaRPr>
          </a:p>
          <a:p>
            <a:pPr indent="-50800" lvl="0" marL="228600" rtl="0" algn="l">
              <a:lnSpc>
                <a:spcPct val="90000"/>
              </a:lnSpc>
              <a:spcBef>
                <a:spcPts val="2200"/>
              </a:spcBef>
              <a:spcAft>
                <a:spcPts val="0"/>
              </a:spcAft>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Yazılım Yaşam Döngüsü</a:t>
            </a:r>
            <a:endParaRPr/>
          </a:p>
        </p:txBody>
      </p:sp>
      <p:pic>
        <p:nvPicPr>
          <p:cNvPr id="307" name="Google Shape;307;p26"/>
          <p:cNvPicPr preferRelativeResize="0"/>
          <p:nvPr/>
        </p:nvPicPr>
        <p:blipFill rotWithShape="1">
          <a:blip r:embed="rId3">
            <a:alphaModFix/>
          </a:blip>
          <a:srcRect b="0" l="0" r="0" t="0"/>
          <a:stretch/>
        </p:blipFill>
        <p:spPr>
          <a:xfrm>
            <a:off x="2374767" y="2204436"/>
            <a:ext cx="7442465" cy="37824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Software Development Life Cycle (SDLC) - Big water Consulting" id="312" name="Google Shape;312;p27"/>
          <p:cNvPicPr preferRelativeResize="0"/>
          <p:nvPr/>
        </p:nvPicPr>
        <p:blipFill rotWithShape="1">
          <a:blip r:embed="rId3">
            <a:alphaModFix/>
          </a:blip>
          <a:srcRect b="0" l="0" r="0" t="0"/>
          <a:stretch/>
        </p:blipFill>
        <p:spPr>
          <a:xfrm>
            <a:off x="481781" y="1265903"/>
            <a:ext cx="4106965" cy="4106965"/>
          </a:xfrm>
          <a:prstGeom prst="rect">
            <a:avLst/>
          </a:prstGeom>
          <a:noFill/>
          <a:ln>
            <a:noFill/>
          </a:ln>
        </p:spPr>
      </p:pic>
      <p:pic>
        <p:nvPicPr>
          <p:cNvPr descr="Software Development Life Cycle (SDLC) | Computools" id="313" name="Google Shape;313;p27"/>
          <p:cNvPicPr preferRelativeResize="0"/>
          <p:nvPr/>
        </p:nvPicPr>
        <p:blipFill rotWithShape="1">
          <a:blip r:embed="rId4">
            <a:alphaModFix/>
          </a:blip>
          <a:srcRect b="0" l="0" r="0" t="0"/>
          <a:stretch/>
        </p:blipFill>
        <p:spPr>
          <a:xfrm>
            <a:off x="4832185" y="567812"/>
            <a:ext cx="6642828" cy="60148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descr="başlatmak gençler Hasta kişi software life cycle definition - nammfood.com" id="318" name="Google Shape;318;p28"/>
          <p:cNvPicPr preferRelativeResize="0"/>
          <p:nvPr/>
        </p:nvPicPr>
        <p:blipFill rotWithShape="1">
          <a:blip r:embed="rId3">
            <a:alphaModFix/>
          </a:blip>
          <a:srcRect b="0" l="0" r="0" t="0"/>
          <a:stretch/>
        </p:blipFill>
        <p:spPr>
          <a:xfrm>
            <a:off x="2013397" y="1278731"/>
            <a:ext cx="7084131" cy="43005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2" name="Shape 322"/>
        <p:cNvGrpSpPr/>
        <p:nvPr/>
      </p:nvGrpSpPr>
      <p:grpSpPr>
        <a:xfrm>
          <a:off x="0" y="0"/>
          <a:ext cx="0" cy="0"/>
          <a:chOff x="0" y="0"/>
          <a:chExt cx="0" cy="0"/>
        </a:xfrm>
      </p:grpSpPr>
      <p:sp>
        <p:nvSpPr>
          <p:cNvPr id="323" name="Google Shape;323;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4" name="Google Shape;324;p29"/>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5" name="Google Shape;325;p29"/>
          <p:cNvSpPr txBox="1"/>
          <p:nvPr>
            <p:ph type="title"/>
          </p:nvPr>
        </p:nvSpPr>
        <p:spPr>
          <a:xfrm>
            <a:off x="457200" y="544786"/>
            <a:ext cx="11238346" cy="16839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Yazılım Yaşam Döngüsü Temel Adımları</a:t>
            </a:r>
            <a:endParaRPr/>
          </a:p>
        </p:txBody>
      </p:sp>
      <p:grpSp>
        <p:nvGrpSpPr>
          <p:cNvPr id="326" name="Google Shape;326;p29"/>
          <p:cNvGrpSpPr/>
          <p:nvPr/>
        </p:nvGrpSpPr>
        <p:grpSpPr>
          <a:xfrm>
            <a:off x="10134054" y="381222"/>
            <a:ext cx="1986943" cy="1708505"/>
            <a:chOff x="10134054" y="381222"/>
            <a:chExt cx="1986943" cy="1708505"/>
          </a:xfrm>
        </p:grpSpPr>
        <p:sp>
          <p:nvSpPr>
            <p:cNvPr id="327" name="Google Shape;327;p29"/>
            <p:cNvSpPr/>
            <p:nvPr/>
          </p:nvSpPr>
          <p:spPr>
            <a:xfrm rot="2700000">
              <a:off x="10895075" y="863805"/>
              <a:ext cx="1015587" cy="10155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8" name="Google Shape;328;p29"/>
            <p:cNvSpPr/>
            <p:nvPr/>
          </p:nvSpPr>
          <p:spPr>
            <a:xfrm rot="10800000">
              <a:off x="10318364" y="1752600"/>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9" name="Google Shape;329;p29"/>
            <p:cNvSpPr/>
            <p:nvPr/>
          </p:nvSpPr>
          <p:spPr>
            <a:xfrm rot="10800000">
              <a:off x="10134054" y="381222"/>
              <a:ext cx="544496" cy="54449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330" name="Google Shape;330;p29"/>
          <p:cNvGrpSpPr/>
          <p:nvPr/>
        </p:nvGrpSpPr>
        <p:grpSpPr>
          <a:xfrm>
            <a:off x="852014" y="2507321"/>
            <a:ext cx="10487970" cy="3741639"/>
            <a:chOff x="13814" y="-71998"/>
            <a:chExt cx="10487970" cy="3741639"/>
          </a:xfrm>
        </p:grpSpPr>
        <p:sp>
          <p:nvSpPr>
            <p:cNvPr id="331" name="Google Shape;331;p29"/>
            <p:cNvSpPr/>
            <p:nvPr/>
          </p:nvSpPr>
          <p:spPr>
            <a:xfrm>
              <a:off x="13814" y="62012"/>
              <a:ext cx="643998" cy="643998"/>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13814" y="855436"/>
              <a:ext cx="1839994" cy="19684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txBox="1"/>
            <p:nvPr/>
          </p:nvSpPr>
          <p:spPr>
            <a:xfrm>
              <a:off x="13814" y="855436"/>
              <a:ext cx="1839994" cy="196841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Open Sans"/>
                <a:buNone/>
              </a:pPr>
              <a:r>
                <a:rPr b="1" lang="en-US" sz="1400">
                  <a:solidFill>
                    <a:schemeClr val="dk1"/>
                  </a:solidFill>
                  <a:latin typeface="Open Sans"/>
                  <a:ea typeface="Open Sans"/>
                  <a:cs typeface="Open Sans"/>
                  <a:sym typeface="Open Sans"/>
                </a:rPr>
                <a:t>Planlama: Personel ve donanım gereksinimlerinin çıkarıldığı, fizibilite çalışmasının yapıldığı ve proje planının oluşturulduğu aşamadır.</a:t>
              </a:r>
              <a:endParaRPr sz="1400">
                <a:solidFill>
                  <a:schemeClr val="dk1"/>
                </a:solidFill>
                <a:latin typeface="Open Sans"/>
                <a:ea typeface="Open Sans"/>
                <a:cs typeface="Open Sans"/>
                <a:sym typeface="Open Sans"/>
              </a:endParaRPr>
            </a:p>
          </p:txBody>
        </p:sp>
        <p:sp>
          <p:nvSpPr>
            <p:cNvPr id="334" name="Google Shape;334;p29"/>
            <p:cNvSpPr/>
            <p:nvPr/>
          </p:nvSpPr>
          <p:spPr>
            <a:xfrm>
              <a:off x="13814" y="2893353"/>
              <a:ext cx="1839994" cy="64227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2175808" y="62012"/>
              <a:ext cx="643998" cy="643998"/>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2175808" y="855436"/>
              <a:ext cx="1839994" cy="19684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txBox="1"/>
            <p:nvPr/>
          </p:nvSpPr>
          <p:spPr>
            <a:xfrm>
              <a:off x="2175808" y="855436"/>
              <a:ext cx="1839994" cy="196841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Open Sans"/>
                <a:buNone/>
              </a:pPr>
              <a:r>
                <a:rPr b="1" lang="en-US" sz="1400">
                  <a:solidFill>
                    <a:schemeClr val="dk1"/>
                  </a:solidFill>
                  <a:latin typeface="Open Sans"/>
                  <a:ea typeface="Open Sans"/>
                  <a:cs typeface="Open Sans"/>
                  <a:sym typeface="Open Sans"/>
                </a:rPr>
                <a:t>Çözümleme: Sistem gereksinimlerinin ve işlevlerinin ayrıntılı olarak çıkarıldığı aşama. Var olan işler incelenir, temel sorunlar ortaya çıkarılır.</a:t>
              </a:r>
              <a:endParaRPr sz="1400">
                <a:solidFill>
                  <a:schemeClr val="dk1"/>
                </a:solidFill>
                <a:latin typeface="Open Sans"/>
                <a:ea typeface="Open Sans"/>
                <a:cs typeface="Open Sans"/>
                <a:sym typeface="Open Sans"/>
              </a:endParaRPr>
            </a:p>
          </p:txBody>
        </p:sp>
        <p:sp>
          <p:nvSpPr>
            <p:cNvPr id="338" name="Google Shape;338;p29"/>
            <p:cNvSpPr/>
            <p:nvPr/>
          </p:nvSpPr>
          <p:spPr>
            <a:xfrm>
              <a:off x="2175808" y="2893353"/>
              <a:ext cx="1839994" cy="64227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337802" y="-71998"/>
              <a:ext cx="643998" cy="643998"/>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4337802" y="721425"/>
              <a:ext cx="1839994" cy="19684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txBox="1"/>
            <p:nvPr/>
          </p:nvSpPr>
          <p:spPr>
            <a:xfrm>
              <a:off x="4337802" y="721425"/>
              <a:ext cx="1839994" cy="196841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Open Sans"/>
                <a:buNone/>
              </a:pPr>
              <a:r>
                <a:rPr b="1" lang="en-US" sz="1400">
                  <a:solidFill>
                    <a:schemeClr val="dk1"/>
                  </a:solidFill>
                  <a:latin typeface="Open Sans"/>
                  <a:ea typeface="Open Sans"/>
                  <a:cs typeface="Open Sans"/>
                  <a:sym typeface="Open Sans"/>
                </a:rPr>
                <a:t>Tasarım: Belirlenen gereksinimlere yanıt verecek yazılım sisteminin temel yapısının oluşturulduğu aşamadır.</a:t>
              </a:r>
              <a:endParaRPr sz="1400">
                <a:solidFill>
                  <a:schemeClr val="dk1"/>
                </a:solidFill>
                <a:latin typeface="Open Sans"/>
                <a:ea typeface="Open Sans"/>
                <a:cs typeface="Open Sans"/>
                <a:sym typeface="Open Sans"/>
              </a:endParaRPr>
            </a:p>
          </p:txBody>
        </p:sp>
        <p:sp>
          <p:nvSpPr>
            <p:cNvPr id="342" name="Google Shape;342;p29"/>
            <p:cNvSpPr/>
            <p:nvPr/>
          </p:nvSpPr>
          <p:spPr>
            <a:xfrm>
              <a:off x="4337802" y="2491320"/>
              <a:ext cx="1839994" cy="117832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txBox="1"/>
            <p:nvPr/>
          </p:nvSpPr>
          <p:spPr>
            <a:xfrm>
              <a:off x="4337802" y="2491320"/>
              <a:ext cx="1839994" cy="117832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Open Sans"/>
                <a:buNone/>
              </a:pPr>
              <a:r>
                <a:rPr b="1" lang="en-US" sz="1400">
                  <a:solidFill>
                    <a:schemeClr val="dk1"/>
                  </a:solidFill>
                  <a:latin typeface="Open Sans"/>
                  <a:ea typeface="Open Sans"/>
                  <a:cs typeface="Open Sans"/>
                  <a:sym typeface="Open Sans"/>
                </a:rPr>
                <a:t>Mantıksal tasarım; önerilen sistemin yapısı anlatılır,</a:t>
              </a:r>
              <a:endParaRPr b="1" sz="1400">
                <a:solidFill>
                  <a:schemeClr val="dk1"/>
                </a:solidFill>
                <a:latin typeface="Open Sans"/>
                <a:ea typeface="Open Sans"/>
                <a:cs typeface="Open Sans"/>
                <a:sym typeface="Open Sans"/>
              </a:endParaRPr>
            </a:p>
            <a:p>
              <a:pPr indent="0" lvl="0" marL="0" marR="0" rtl="0" algn="l">
                <a:lnSpc>
                  <a:spcPct val="90000"/>
                </a:lnSpc>
                <a:spcBef>
                  <a:spcPts val="490"/>
                </a:spcBef>
                <a:spcAft>
                  <a:spcPts val="0"/>
                </a:spcAft>
                <a:buClr>
                  <a:schemeClr val="dk1"/>
                </a:buClr>
                <a:buSzPts val="1400"/>
                <a:buFont typeface="Open Sans"/>
                <a:buNone/>
              </a:pPr>
              <a:r>
                <a:rPr b="1" lang="en-US" sz="1400">
                  <a:solidFill>
                    <a:schemeClr val="dk1"/>
                  </a:solidFill>
                  <a:latin typeface="Open Sans"/>
                  <a:ea typeface="Open Sans"/>
                  <a:cs typeface="Open Sans"/>
                  <a:sym typeface="Open Sans"/>
                </a:rPr>
                <a:t>Fiziksel tasarım; yazılımı içeren bileşenler ve bunların ayrıntıları.</a:t>
              </a:r>
              <a:endParaRPr b="1" sz="1400">
                <a:solidFill>
                  <a:schemeClr val="dk1"/>
                </a:solidFill>
                <a:latin typeface="Open Sans"/>
                <a:ea typeface="Open Sans"/>
                <a:cs typeface="Open Sans"/>
                <a:sym typeface="Open Sans"/>
              </a:endParaRPr>
            </a:p>
          </p:txBody>
        </p:sp>
        <p:sp>
          <p:nvSpPr>
            <p:cNvPr id="344" name="Google Shape;344;p29"/>
            <p:cNvSpPr/>
            <p:nvPr/>
          </p:nvSpPr>
          <p:spPr>
            <a:xfrm>
              <a:off x="6499796" y="62012"/>
              <a:ext cx="643998" cy="643998"/>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6499796" y="855436"/>
              <a:ext cx="1839994" cy="19684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txBox="1"/>
            <p:nvPr/>
          </p:nvSpPr>
          <p:spPr>
            <a:xfrm>
              <a:off x="6499796" y="855436"/>
              <a:ext cx="1839994" cy="196841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Open Sans"/>
                <a:buNone/>
              </a:pPr>
              <a:r>
                <a:rPr b="1" lang="en-US" sz="1400">
                  <a:solidFill>
                    <a:schemeClr val="dk1"/>
                  </a:solidFill>
                  <a:latin typeface="Open Sans"/>
                  <a:ea typeface="Open Sans"/>
                  <a:cs typeface="Open Sans"/>
                  <a:sym typeface="Open Sans"/>
                </a:rPr>
                <a:t>Gerçekleştirim: Kodlama, test etme ve kurulum çalışmalarının yapıldığı aşamadır.</a:t>
              </a:r>
              <a:endParaRPr sz="1400">
                <a:solidFill>
                  <a:schemeClr val="dk1"/>
                </a:solidFill>
                <a:latin typeface="Open Sans"/>
                <a:ea typeface="Open Sans"/>
                <a:cs typeface="Open Sans"/>
                <a:sym typeface="Open Sans"/>
              </a:endParaRPr>
            </a:p>
          </p:txBody>
        </p:sp>
        <p:sp>
          <p:nvSpPr>
            <p:cNvPr id="347" name="Google Shape;347;p29"/>
            <p:cNvSpPr/>
            <p:nvPr/>
          </p:nvSpPr>
          <p:spPr>
            <a:xfrm>
              <a:off x="6499796" y="2893353"/>
              <a:ext cx="1839994" cy="64227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8661790" y="62012"/>
              <a:ext cx="643998" cy="643998"/>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8661790" y="855436"/>
              <a:ext cx="1839994" cy="196841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txBox="1"/>
            <p:nvPr/>
          </p:nvSpPr>
          <p:spPr>
            <a:xfrm>
              <a:off x="8661790" y="855436"/>
              <a:ext cx="1839994" cy="1968416"/>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Open Sans"/>
                <a:buNone/>
              </a:pPr>
              <a:r>
                <a:rPr b="1" lang="en-US" sz="1400">
                  <a:solidFill>
                    <a:schemeClr val="dk1"/>
                  </a:solidFill>
                  <a:latin typeface="Open Sans"/>
                  <a:ea typeface="Open Sans"/>
                  <a:cs typeface="Open Sans"/>
                  <a:sym typeface="Open Sans"/>
                </a:rPr>
                <a:t>Bakım: Teslimden sonra hata giderme ve yeni eklentiler yapma aşamasıdır.</a:t>
              </a:r>
              <a:endParaRPr sz="1400">
                <a:solidFill>
                  <a:schemeClr val="dk1"/>
                </a:solidFill>
                <a:latin typeface="Open Sans"/>
                <a:ea typeface="Open Sans"/>
                <a:cs typeface="Open Sans"/>
                <a:sym typeface="Open Sans"/>
              </a:endParaRPr>
            </a:p>
          </p:txBody>
        </p:sp>
        <p:sp>
          <p:nvSpPr>
            <p:cNvPr id="351" name="Google Shape;351;p29"/>
            <p:cNvSpPr/>
            <p:nvPr/>
          </p:nvSpPr>
          <p:spPr>
            <a:xfrm>
              <a:off x="8661790" y="2893353"/>
              <a:ext cx="1839994" cy="64227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7" name="Google Shape;357;p30"/>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58" name="Google Shape;358;p30"/>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Yazılım Süreç Modelleri</a:t>
            </a:r>
            <a:endParaRPr/>
          </a:p>
        </p:txBody>
      </p:sp>
      <p:grpSp>
        <p:nvGrpSpPr>
          <p:cNvPr id="359" name="Google Shape;359;p30"/>
          <p:cNvGrpSpPr/>
          <p:nvPr/>
        </p:nvGrpSpPr>
        <p:grpSpPr>
          <a:xfrm>
            <a:off x="2364188" y="15258"/>
            <a:ext cx="2684345" cy="2216818"/>
            <a:chOff x="2364188" y="15258"/>
            <a:chExt cx="2684345" cy="2216818"/>
          </a:xfrm>
        </p:grpSpPr>
        <p:sp>
          <p:nvSpPr>
            <p:cNvPr id="360" name="Google Shape;360;p30"/>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1" name="Google Shape;361;p30"/>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62" name="Google Shape;362;p30"/>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363" name="Google Shape;363;p30"/>
          <p:cNvGrpSpPr/>
          <p:nvPr/>
        </p:nvGrpSpPr>
        <p:grpSpPr>
          <a:xfrm>
            <a:off x="5181600" y="619916"/>
            <a:ext cx="6172199" cy="5618159"/>
            <a:chOff x="0" y="62727"/>
            <a:chExt cx="6172199" cy="5618159"/>
          </a:xfrm>
        </p:grpSpPr>
        <p:sp>
          <p:nvSpPr>
            <p:cNvPr id="364" name="Google Shape;364;p30"/>
            <p:cNvSpPr/>
            <p:nvPr/>
          </p:nvSpPr>
          <p:spPr>
            <a:xfrm>
              <a:off x="0" y="62727"/>
              <a:ext cx="6172199" cy="2784599"/>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txBox="1"/>
            <p:nvPr/>
          </p:nvSpPr>
          <p:spPr>
            <a:xfrm>
              <a:off x="135933" y="198660"/>
              <a:ext cx="5900333" cy="2512733"/>
            </a:xfrm>
            <a:prstGeom prst="rect">
              <a:avLst/>
            </a:prstGeom>
            <a:noFill/>
            <a:ln>
              <a:noFill/>
            </a:ln>
          </p:spPr>
          <p:txBody>
            <a:bodyPr anchorCtr="0" anchor="ctr"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Open Sans"/>
                <a:buNone/>
              </a:pPr>
              <a:r>
                <a:rPr lang="en-US" sz="1700">
                  <a:solidFill>
                    <a:schemeClr val="lt1"/>
                  </a:solidFill>
                  <a:latin typeface="Open Sans"/>
                  <a:ea typeface="Open Sans"/>
                  <a:cs typeface="Open Sans"/>
                  <a:sym typeface="Open Sans"/>
                </a:rPr>
                <a:t>Yazılım mühendisliği bir bilim dalı olmasına rağmen henüz diğer alanlar gibi anlaşılabilir değildir. Çünkü sabit temelleri yoktur. Hızlı bir şekilde yazılım geliştirmek için de büyük çalışmalar vardır. Yazılım teknolojilerinin gelişmesi ile var olan model ve metodolojiler de gelişmekte ve yeni modeller ortaya çıkmaktadır. Modellerin ortaya çıkmasında, ilgili dönemin donanım ve yazılım teknolojileri ile sektör ihtiyaçları önemli rol oynamıştır.</a:t>
              </a:r>
              <a:endParaRPr sz="1700">
                <a:solidFill>
                  <a:schemeClr val="lt1"/>
                </a:solidFill>
                <a:latin typeface="Open Sans"/>
                <a:ea typeface="Open Sans"/>
                <a:cs typeface="Open Sans"/>
                <a:sym typeface="Open Sans"/>
              </a:endParaRPr>
            </a:p>
          </p:txBody>
        </p:sp>
        <p:sp>
          <p:nvSpPr>
            <p:cNvPr id="366" name="Google Shape;366;p30"/>
            <p:cNvSpPr/>
            <p:nvPr/>
          </p:nvSpPr>
          <p:spPr>
            <a:xfrm>
              <a:off x="0" y="2896287"/>
              <a:ext cx="6172199" cy="2784599"/>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txBox="1"/>
            <p:nvPr/>
          </p:nvSpPr>
          <p:spPr>
            <a:xfrm>
              <a:off x="135933" y="3032220"/>
              <a:ext cx="5900333" cy="2512733"/>
            </a:xfrm>
            <a:prstGeom prst="rect">
              <a:avLst/>
            </a:prstGeom>
            <a:noFill/>
            <a:ln>
              <a:noFill/>
            </a:ln>
          </p:spPr>
          <p:txBody>
            <a:bodyPr anchorCtr="0" anchor="ctr"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Open Sans"/>
                <a:buNone/>
              </a:pPr>
              <a:r>
                <a:rPr lang="en-US" sz="1700">
                  <a:solidFill>
                    <a:schemeClr val="lt1"/>
                  </a:solidFill>
                  <a:latin typeface="Open Sans"/>
                  <a:ea typeface="Open Sans"/>
                  <a:cs typeface="Open Sans"/>
                  <a:sym typeface="Open Sans"/>
                </a:rPr>
                <a:t>Uygun yazılım geliştirme modelleri kullanılması, yazılımın daha emniyetli, doğru, anlaşılabilir, test edilebilir ve bakım yapılabilir olarak geliştirilmesinde çok önemli rol oynar.</a:t>
              </a:r>
              <a:endParaRPr sz="1700">
                <a:solidFill>
                  <a:schemeClr val="lt1"/>
                </a:solidFill>
                <a:latin typeface="Open Sans"/>
                <a:ea typeface="Open Sans"/>
                <a:cs typeface="Open Sans"/>
                <a:sym typeface="Open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txBox="1"/>
          <p:nvPr>
            <p:ph idx="1" type="body"/>
          </p:nvPr>
        </p:nvSpPr>
        <p:spPr>
          <a:xfrm>
            <a:off x="838200" y="342057"/>
            <a:ext cx="10515600" cy="5928113"/>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400"/>
              <a:buFont typeface="Noto Sans Symbols"/>
              <a:buChar char="⮚"/>
            </a:pPr>
            <a:r>
              <a:rPr b="1" lang="en-US" sz="1400">
                <a:solidFill>
                  <a:srgbClr val="C00000"/>
                </a:solidFill>
                <a:latin typeface="Arial"/>
                <a:ea typeface="Arial"/>
                <a:cs typeface="Arial"/>
                <a:sym typeface="Arial"/>
              </a:rPr>
              <a:t>Süreç nedir?</a:t>
            </a:r>
            <a:endParaRPr sz="14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ts val="1400"/>
              <a:buChar char="+"/>
            </a:pPr>
            <a:r>
              <a:rPr lang="en-US" sz="1400">
                <a:latin typeface="Arial"/>
                <a:ea typeface="Arial"/>
                <a:cs typeface="Arial"/>
                <a:sym typeface="Arial"/>
              </a:rPr>
              <a:t>Belirli bir hedef için gerçekleştirilen adımlar zinciridir. [IEEE]</a:t>
            </a:r>
            <a:endParaRPr sz="1400">
              <a:latin typeface="Times New Roman"/>
              <a:ea typeface="Times New Roman"/>
              <a:cs typeface="Times New Roman"/>
              <a:sym typeface="Times New Roman"/>
            </a:endParaRPr>
          </a:p>
          <a:p>
            <a:pPr indent="-342900" lvl="0" marL="342900" rtl="0" algn="just">
              <a:lnSpc>
                <a:spcPct val="150000"/>
              </a:lnSpc>
              <a:spcBef>
                <a:spcPts val="2400"/>
              </a:spcBef>
              <a:spcAft>
                <a:spcPts val="0"/>
              </a:spcAft>
              <a:buSzPts val="1400"/>
              <a:buFont typeface="Noto Sans Symbols"/>
              <a:buChar char="⮚"/>
            </a:pPr>
            <a:r>
              <a:rPr b="1" lang="en-US" sz="1400">
                <a:solidFill>
                  <a:srgbClr val="C00000"/>
                </a:solidFill>
                <a:latin typeface="Arial"/>
                <a:ea typeface="Arial"/>
                <a:cs typeface="Arial"/>
                <a:sym typeface="Arial"/>
              </a:rPr>
              <a:t>Yazılım süreci nedir?</a:t>
            </a:r>
            <a:endParaRPr sz="14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400"/>
              <a:buFont typeface="Courier New"/>
              <a:buChar char="o"/>
            </a:pPr>
            <a:r>
              <a:rPr lang="en-US" sz="1400">
                <a:latin typeface="Arial"/>
                <a:ea typeface="Arial"/>
                <a:cs typeface="Arial"/>
                <a:sym typeface="Arial"/>
              </a:rPr>
              <a:t>Yazılımı ve ilişkili ürünlerini geliştirmek ve idame ettirmek için kullanılan etkinlikler, yöntemler, pratikler ve dönüşümlerdir.</a:t>
            </a:r>
            <a:endParaRPr sz="14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400"/>
              <a:buFont typeface="Courier New"/>
              <a:buChar char="o"/>
            </a:pPr>
            <a:r>
              <a:rPr lang="en-US" sz="1400">
                <a:latin typeface="Arial"/>
                <a:ea typeface="Arial"/>
                <a:cs typeface="Arial"/>
                <a:sym typeface="Arial"/>
              </a:rPr>
              <a:t>Yazılım geliştirme ve idame amacı güden etkinlikler setidir.</a:t>
            </a:r>
            <a:endParaRPr sz="14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SzPts val="1400"/>
              <a:buFont typeface="Noto Sans Symbols"/>
              <a:buChar char="⮚"/>
            </a:pPr>
            <a:r>
              <a:rPr b="1" lang="en-US" sz="1400">
                <a:solidFill>
                  <a:srgbClr val="C00000"/>
                </a:solidFill>
                <a:latin typeface="Arial"/>
                <a:ea typeface="Arial"/>
                <a:cs typeface="Arial"/>
                <a:sym typeface="Arial"/>
              </a:rPr>
              <a:t>Yazılım süreç modeli nedir?</a:t>
            </a:r>
            <a:endParaRPr sz="14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ts val="1400"/>
              <a:buChar char="+"/>
            </a:pPr>
            <a:r>
              <a:rPr lang="en-US" sz="1400">
                <a:latin typeface="Arial"/>
                <a:ea typeface="Arial"/>
                <a:cs typeface="Arial"/>
                <a:sym typeface="Arial"/>
              </a:rPr>
              <a:t>Bir yazılım sürecinin belirli bir bakış açısıyla gösterilmiş, basitleştirilmiş temsilidir. Örnek bakış açıları:</a:t>
            </a:r>
            <a:endParaRPr sz="14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ts val="1400"/>
              <a:buChar char="+"/>
            </a:pPr>
            <a:r>
              <a:rPr b="1" lang="en-US" sz="1400">
                <a:latin typeface="Arial"/>
                <a:ea typeface="Arial"/>
                <a:cs typeface="Arial"/>
                <a:sym typeface="Arial"/>
              </a:rPr>
              <a:t>İş-akışı: </a:t>
            </a:r>
            <a:r>
              <a:rPr lang="en-US" sz="1400">
                <a:latin typeface="Arial"/>
                <a:ea typeface="Arial"/>
                <a:cs typeface="Arial"/>
                <a:sym typeface="Arial"/>
              </a:rPr>
              <a:t>Etkinlikler nasıl sıralı?</a:t>
            </a:r>
            <a:endParaRPr sz="14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ts val="1400"/>
              <a:buChar char="+"/>
            </a:pPr>
            <a:r>
              <a:rPr b="1" lang="en-US" sz="1400">
                <a:latin typeface="Arial"/>
                <a:ea typeface="Arial"/>
                <a:cs typeface="Arial"/>
                <a:sym typeface="Arial"/>
              </a:rPr>
              <a:t>Veri-akış:</a:t>
            </a:r>
            <a:r>
              <a:rPr lang="en-US" sz="1400">
                <a:latin typeface="Arial"/>
                <a:ea typeface="Arial"/>
                <a:cs typeface="Arial"/>
                <a:sym typeface="Arial"/>
              </a:rPr>
              <a:t> Bilgiler nasıl sıralı?</a:t>
            </a:r>
            <a:endParaRPr sz="14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ts val="1400"/>
              <a:buChar char="+"/>
            </a:pPr>
            <a:r>
              <a:rPr b="1" lang="en-US" sz="1400">
                <a:latin typeface="Arial"/>
                <a:ea typeface="Arial"/>
                <a:cs typeface="Arial"/>
                <a:sym typeface="Arial"/>
              </a:rPr>
              <a:t>Rol-hareket:</a:t>
            </a:r>
            <a:r>
              <a:rPr lang="en-US" sz="1400">
                <a:latin typeface="Arial"/>
                <a:ea typeface="Arial"/>
                <a:cs typeface="Arial"/>
                <a:sym typeface="Arial"/>
              </a:rPr>
              <a:t> Kim ne yapıyor?</a:t>
            </a:r>
            <a:endParaRPr sz="1400">
              <a:latin typeface="Times New Roman"/>
              <a:ea typeface="Times New Roman"/>
              <a:cs typeface="Times New Roman"/>
              <a:sym typeface="Times New Roman"/>
            </a:endParaRPr>
          </a:p>
          <a:p>
            <a:pPr indent="-139700" lvl="0" marL="228600" rtl="0" algn="l">
              <a:lnSpc>
                <a:spcPct val="90000"/>
              </a:lnSpc>
              <a:spcBef>
                <a:spcPts val="2200"/>
              </a:spcBef>
              <a:spcAft>
                <a:spcPts val="0"/>
              </a:spcAft>
              <a:buSzPts val="1400"/>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Open Sans"/>
              <a:buNone/>
            </a:pPr>
            <a:r>
              <a:rPr lang="en-US" sz="3600"/>
              <a:t>Mühendislik, Yazılım, Yazılım Mühendisliği</a:t>
            </a:r>
            <a:endParaRPr sz="3600"/>
          </a:p>
        </p:txBody>
      </p:sp>
      <p:pic>
        <p:nvPicPr>
          <p:cNvPr descr="Software Icon #171252 - Free Icons Library" id="109" name="Google Shape;109;p14">
            <a:hlinkClick action="ppaction://hlinksldjump" r:id="rId3"/>
          </p:cNvPr>
          <p:cNvPicPr preferRelativeResize="0"/>
          <p:nvPr/>
        </p:nvPicPr>
        <p:blipFill rotWithShape="1">
          <a:blip r:embed="rId4">
            <a:alphaModFix/>
          </a:blip>
          <a:srcRect b="0" l="0" r="0" t="0"/>
          <a:stretch/>
        </p:blipFill>
        <p:spPr>
          <a:xfrm>
            <a:off x="4918434" y="2118852"/>
            <a:ext cx="2355132" cy="2355132"/>
          </a:xfrm>
          <a:prstGeom prst="rect">
            <a:avLst/>
          </a:prstGeom>
          <a:noFill/>
          <a:ln>
            <a:noFill/>
          </a:ln>
        </p:spPr>
      </p:pic>
      <p:pic>
        <p:nvPicPr>
          <p:cNvPr descr="Software engineer - Free miscellaneous icons" id="110" name="Google Shape;110;p14">
            <a:hlinkClick action="ppaction://hlinksldjump" r:id="rId5"/>
          </p:cNvPr>
          <p:cNvPicPr preferRelativeResize="0"/>
          <p:nvPr/>
        </p:nvPicPr>
        <p:blipFill rotWithShape="1">
          <a:blip r:embed="rId6">
            <a:alphaModFix/>
          </a:blip>
          <a:srcRect b="0" l="0" r="0" t="0"/>
          <a:stretch/>
        </p:blipFill>
        <p:spPr>
          <a:xfrm>
            <a:off x="8891283" y="2151959"/>
            <a:ext cx="2101184" cy="2101184"/>
          </a:xfrm>
          <a:prstGeom prst="rect">
            <a:avLst/>
          </a:prstGeom>
          <a:noFill/>
          <a:ln>
            <a:noFill/>
          </a:ln>
        </p:spPr>
      </p:pic>
      <p:pic>
        <p:nvPicPr>
          <p:cNvPr descr="Modern anlamda mühendis, bilim insanlarının ürettiği teorik bilgiyi tekniker ve teknisyenlerin uygulayabileceği pratik bilgiye dönüştüren kişidir.&#10;" id="111" name="Google Shape;111;p14">
            <a:hlinkClick action="ppaction://hlinksldjump" r:id="rId7"/>
          </p:cNvPr>
          <p:cNvPicPr preferRelativeResize="0"/>
          <p:nvPr/>
        </p:nvPicPr>
        <p:blipFill rotWithShape="1">
          <a:blip r:embed="rId8">
            <a:alphaModFix/>
          </a:blip>
          <a:srcRect b="0" l="0" r="0" t="0"/>
          <a:stretch/>
        </p:blipFill>
        <p:spPr>
          <a:xfrm>
            <a:off x="834207" y="1812976"/>
            <a:ext cx="2966884" cy="2966884"/>
          </a:xfrm>
          <a:prstGeom prst="rect">
            <a:avLst/>
          </a:prstGeom>
          <a:noFill/>
          <a:ln>
            <a:noFill/>
          </a:ln>
        </p:spPr>
      </p:pic>
      <p:sp>
        <p:nvSpPr>
          <p:cNvPr id="112" name="Google Shape;112;p14"/>
          <p:cNvSpPr txBox="1"/>
          <p:nvPr/>
        </p:nvSpPr>
        <p:spPr>
          <a:xfrm>
            <a:off x="2192593" y="4902148"/>
            <a:ext cx="12554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Mühendis</a:t>
            </a:r>
            <a:endParaRPr sz="1800">
              <a:solidFill>
                <a:schemeClr val="dk1"/>
              </a:solidFill>
              <a:latin typeface="Open Sans"/>
              <a:ea typeface="Open Sans"/>
              <a:cs typeface="Open Sans"/>
              <a:sym typeface="Open Sans"/>
            </a:endParaRPr>
          </a:p>
        </p:txBody>
      </p:sp>
      <p:sp>
        <p:nvSpPr>
          <p:cNvPr id="113" name="Google Shape;113;p14"/>
          <p:cNvSpPr txBox="1"/>
          <p:nvPr/>
        </p:nvSpPr>
        <p:spPr>
          <a:xfrm>
            <a:off x="5763231" y="4902148"/>
            <a:ext cx="926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Yazılım</a:t>
            </a:r>
            <a:endParaRPr sz="1800">
              <a:solidFill>
                <a:schemeClr val="dk1"/>
              </a:solidFill>
              <a:latin typeface="Open Sans"/>
              <a:ea typeface="Open Sans"/>
              <a:cs typeface="Open Sans"/>
              <a:sym typeface="Open Sans"/>
            </a:endParaRPr>
          </a:p>
        </p:txBody>
      </p:sp>
      <p:sp>
        <p:nvSpPr>
          <p:cNvPr id="114" name="Google Shape;114;p14"/>
          <p:cNvSpPr txBox="1"/>
          <p:nvPr/>
        </p:nvSpPr>
        <p:spPr>
          <a:xfrm>
            <a:off x="9199606" y="4886022"/>
            <a:ext cx="21144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Yazılım Mühendisi</a:t>
            </a:r>
            <a:endParaRPr sz="1800">
              <a:solidFill>
                <a:schemeClr val="dk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6" name="Shape 376"/>
        <p:cNvGrpSpPr/>
        <p:nvPr/>
      </p:nvGrpSpPr>
      <p:grpSpPr>
        <a:xfrm>
          <a:off x="0" y="0"/>
          <a:ext cx="0" cy="0"/>
          <a:chOff x="0" y="0"/>
          <a:chExt cx="0" cy="0"/>
        </a:xfrm>
      </p:grpSpPr>
      <p:sp>
        <p:nvSpPr>
          <p:cNvPr id="377" name="Google Shape;377;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8" name="Google Shape;378;p32"/>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9" name="Google Shape;379;p32"/>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1" lang="en-US">
                <a:latin typeface="Arial"/>
                <a:ea typeface="Arial"/>
                <a:cs typeface="Arial"/>
                <a:sym typeface="Arial"/>
              </a:rPr>
              <a:t>Yazılım Süreç Modeli Çeşitleri</a:t>
            </a:r>
            <a:br>
              <a:rPr lang="en-US">
                <a:latin typeface="Times New Roman"/>
                <a:ea typeface="Times New Roman"/>
                <a:cs typeface="Times New Roman"/>
                <a:sym typeface="Times New Roman"/>
              </a:rPr>
            </a:br>
            <a:endParaRPr/>
          </a:p>
        </p:txBody>
      </p:sp>
      <p:grpSp>
        <p:nvGrpSpPr>
          <p:cNvPr id="380" name="Google Shape;380;p32"/>
          <p:cNvGrpSpPr/>
          <p:nvPr/>
        </p:nvGrpSpPr>
        <p:grpSpPr>
          <a:xfrm>
            <a:off x="2364188" y="179915"/>
            <a:ext cx="2105362" cy="1820145"/>
            <a:chOff x="2364188" y="179915"/>
            <a:chExt cx="2105362" cy="1820145"/>
          </a:xfrm>
        </p:grpSpPr>
        <p:sp>
          <p:nvSpPr>
            <p:cNvPr id="381" name="Google Shape;381;p32"/>
            <p:cNvSpPr/>
            <p:nvPr/>
          </p:nvSpPr>
          <p:spPr>
            <a:xfrm rot="5967739">
              <a:off x="2718307" y="237384"/>
              <a:ext cx="1564677" cy="170282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82" name="Google Shape;382;p32"/>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83" name="Google Shape;383;p32"/>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384" name="Google Shape;384;p32"/>
          <p:cNvGrpSpPr/>
          <p:nvPr/>
        </p:nvGrpSpPr>
        <p:grpSpPr>
          <a:xfrm>
            <a:off x="5181600" y="557189"/>
            <a:ext cx="6172199" cy="5703702"/>
            <a:chOff x="0" y="0"/>
            <a:chExt cx="6172199" cy="5703702"/>
          </a:xfrm>
        </p:grpSpPr>
        <p:sp>
          <p:nvSpPr>
            <p:cNvPr id="385" name="Google Shape;385;p32"/>
            <p:cNvSpPr/>
            <p:nvPr/>
          </p:nvSpPr>
          <p:spPr>
            <a:xfrm>
              <a:off x="0" y="0"/>
              <a:ext cx="6172199" cy="849420"/>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txBox="1"/>
            <p:nvPr/>
          </p:nvSpPr>
          <p:spPr>
            <a:xfrm>
              <a:off x="41465" y="41465"/>
              <a:ext cx="6089269" cy="766490"/>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Open Sans"/>
                <a:buNone/>
              </a:pPr>
              <a:r>
                <a:rPr lang="en-US" sz="3300">
                  <a:solidFill>
                    <a:schemeClr val="lt1"/>
                  </a:solidFill>
                  <a:latin typeface="Open Sans"/>
                  <a:ea typeface="Open Sans"/>
                  <a:cs typeface="Open Sans"/>
                  <a:sym typeface="Open Sans"/>
                </a:rPr>
                <a:t>1) Klasik Model</a:t>
              </a:r>
              <a:endParaRPr sz="3300">
                <a:solidFill>
                  <a:schemeClr val="lt1"/>
                </a:solidFill>
                <a:latin typeface="Open Sans"/>
                <a:ea typeface="Open Sans"/>
                <a:cs typeface="Open Sans"/>
                <a:sym typeface="Open Sans"/>
              </a:endParaRPr>
            </a:p>
          </p:txBody>
        </p:sp>
        <p:sp>
          <p:nvSpPr>
            <p:cNvPr id="387" name="Google Shape;387;p32"/>
            <p:cNvSpPr/>
            <p:nvPr/>
          </p:nvSpPr>
          <p:spPr>
            <a:xfrm>
              <a:off x="0" y="984372"/>
              <a:ext cx="6172199" cy="849420"/>
            </a:xfrm>
            <a:prstGeom prst="roundRect">
              <a:avLst>
                <a:gd fmla="val 16667" name="adj"/>
              </a:avLst>
            </a:prstGeom>
            <a:solidFill>
              <a:srgbClr val="BB3A7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2"/>
            <p:cNvSpPr txBox="1"/>
            <p:nvPr/>
          </p:nvSpPr>
          <p:spPr>
            <a:xfrm>
              <a:off x="41465" y="1025837"/>
              <a:ext cx="6089269" cy="766490"/>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Open Sans"/>
                <a:buNone/>
              </a:pPr>
              <a:r>
                <a:rPr lang="en-US" sz="3300">
                  <a:solidFill>
                    <a:schemeClr val="lt1"/>
                  </a:solidFill>
                  <a:latin typeface="Open Sans"/>
                  <a:ea typeface="Open Sans"/>
                  <a:cs typeface="Open Sans"/>
                  <a:sym typeface="Open Sans"/>
                </a:rPr>
                <a:t>2) V Modeli</a:t>
              </a:r>
              <a:endParaRPr sz="3300">
                <a:solidFill>
                  <a:schemeClr val="lt1"/>
                </a:solidFill>
                <a:latin typeface="Open Sans"/>
                <a:ea typeface="Open Sans"/>
                <a:cs typeface="Open Sans"/>
                <a:sym typeface="Open Sans"/>
              </a:endParaRPr>
            </a:p>
          </p:txBody>
        </p:sp>
        <p:sp>
          <p:nvSpPr>
            <p:cNvPr id="389" name="Google Shape;389;p32"/>
            <p:cNvSpPr/>
            <p:nvPr/>
          </p:nvSpPr>
          <p:spPr>
            <a:xfrm>
              <a:off x="0" y="1928832"/>
              <a:ext cx="6172199" cy="849420"/>
            </a:xfrm>
            <a:prstGeom prst="roundRect">
              <a:avLst>
                <a:gd fmla="val 16667" name="adj"/>
              </a:avLst>
            </a:prstGeom>
            <a:solidFill>
              <a:srgbClr val="C23F9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2"/>
            <p:cNvSpPr txBox="1"/>
            <p:nvPr/>
          </p:nvSpPr>
          <p:spPr>
            <a:xfrm>
              <a:off x="41465" y="1970297"/>
              <a:ext cx="6089269" cy="766490"/>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Open Sans"/>
                <a:buNone/>
              </a:pPr>
              <a:r>
                <a:rPr lang="en-US" sz="3300">
                  <a:solidFill>
                    <a:schemeClr val="lt1"/>
                  </a:solidFill>
                  <a:latin typeface="Open Sans"/>
                  <a:ea typeface="Open Sans"/>
                  <a:cs typeface="Open Sans"/>
                  <a:sym typeface="Open Sans"/>
                </a:rPr>
                <a:t>3) Prototipleme/Örnekleme</a:t>
              </a:r>
              <a:endParaRPr sz="3300">
                <a:solidFill>
                  <a:schemeClr val="lt1"/>
                </a:solidFill>
                <a:latin typeface="Open Sans"/>
                <a:ea typeface="Open Sans"/>
                <a:cs typeface="Open Sans"/>
                <a:sym typeface="Open Sans"/>
              </a:endParaRPr>
            </a:p>
          </p:txBody>
        </p:sp>
        <p:sp>
          <p:nvSpPr>
            <p:cNvPr id="391" name="Google Shape;391;p32"/>
            <p:cNvSpPr/>
            <p:nvPr/>
          </p:nvSpPr>
          <p:spPr>
            <a:xfrm>
              <a:off x="0" y="2873292"/>
              <a:ext cx="6172199" cy="849420"/>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txBox="1"/>
            <p:nvPr/>
          </p:nvSpPr>
          <p:spPr>
            <a:xfrm>
              <a:off x="41465" y="2914757"/>
              <a:ext cx="6089269" cy="766490"/>
            </a:xfrm>
            <a:prstGeom prst="rect">
              <a:avLst/>
            </a:prstGeom>
            <a:noFill/>
            <a:ln>
              <a:noFill/>
            </a:ln>
          </p:spPr>
          <p:txBody>
            <a:bodyPr anchorCtr="0" anchor="ctr" bIns="125725" lIns="125725" spcFirstLastPara="1" rIns="125725" wrap="square" tIns="125725">
              <a:noAutofit/>
            </a:bodyPr>
            <a:lstStyle/>
            <a:p>
              <a:pPr indent="0" lvl="0" marL="0" marR="0" rtl="0" algn="l">
                <a:lnSpc>
                  <a:spcPct val="90000"/>
                </a:lnSpc>
                <a:spcBef>
                  <a:spcPts val="0"/>
                </a:spcBef>
                <a:spcAft>
                  <a:spcPts val="0"/>
                </a:spcAft>
                <a:buClr>
                  <a:schemeClr val="lt1"/>
                </a:buClr>
                <a:buSzPts val="3300"/>
                <a:buFont typeface="Open Sans"/>
                <a:buNone/>
              </a:pPr>
              <a:r>
                <a:rPr lang="en-US" sz="3300">
                  <a:solidFill>
                    <a:schemeClr val="lt1"/>
                  </a:solidFill>
                  <a:latin typeface="Open Sans"/>
                  <a:ea typeface="Open Sans"/>
                  <a:cs typeface="Open Sans"/>
                  <a:sym typeface="Open Sans"/>
                </a:rPr>
                <a:t>4) Spiral model</a:t>
              </a:r>
              <a:endParaRPr sz="3300">
                <a:solidFill>
                  <a:schemeClr val="lt1"/>
                </a:solidFill>
                <a:latin typeface="Open Sans"/>
                <a:ea typeface="Open Sans"/>
                <a:cs typeface="Open Sans"/>
                <a:sym typeface="Open Sans"/>
              </a:endParaRPr>
            </a:p>
          </p:txBody>
        </p:sp>
        <p:sp>
          <p:nvSpPr>
            <p:cNvPr id="393" name="Google Shape;393;p32"/>
            <p:cNvSpPr/>
            <p:nvPr/>
          </p:nvSpPr>
          <p:spPr>
            <a:xfrm>
              <a:off x="0" y="3722712"/>
              <a:ext cx="6172199" cy="19809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txBox="1"/>
            <p:nvPr/>
          </p:nvSpPr>
          <p:spPr>
            <a:xfrm>
              <a:off x="0" y="3722712"/>
              <a:ext cx="6172199" cy="1980990"/>
            </a:xfrm>
            <a:prstGeom prst="rect">
              <a:avLst/>
            </a:prstGeom>
            <a:noFill/>
            <a:ln>
              <a:noFill/>
            </a:ln>
          </p:spPr>
          <p:txBody>
            <a:bodyPr anchorCtr="0" anchor="t" bIns="41900" lIns="195950" spcFirstLastPara="1" rIns="234675" wrap="square" tIns="41900">
              <a:noAutofit/>
            </a:bodyPr>
            <a:lstStyle/>
            <a:p>
              <a:pPr indent="-228600" lvl="1" marL="228600" marR="0" rtl="0" algn="l">
                <a:lnSpc>
                  <a:spcPct val="90000"/>
                </a:lnSpc>
                <a:spcBef>
                  <a:spcPts val="0"/>
                </a:spcBef>
                <a:spcAft>
                  <a:spcPts val="0"/>
                </a:spcAft>
                <a:buClr>
                  <a:schemeClr val="dk1"/>
                </a:buClr>
                <a:buSzPts val="2600"/>
                <a:buFont typeface="Open Sans"/>
                <a:buChar char="•"/>
              </a:pPr>
              <a:r>
                <a:rPr b="0" i="0" lang="en-US" sz="2600" u="none" cap="none" strike="noStrike">
                  <a:solidFill>
                    <a:schemeClr val="dk1"/>
                  </a:solidFill>
                  <a:latin typeface="Open Sans"/>
                  <a:ea typeface="Open Sans"/>
                  <a:cs typeface="Open Sans"/>
                  <a:sym typeface="Open Sans"/>
                </a:rPr>
                <a:t>4.1)Evrimsel geliştirme</a:t>
              </a:r>
              <a:endParaRPr b="0" i="0" sz="2600" u="none" cap="none" strike="noStrike">
                <a:solidFill>
                  <a:schemeClr val="dk1"/>
                </a:solidFill>
                <a:latin typeface="Open Sans"/>
                <a:ea typeface="Open Sans"/>
                <a:cs typeface="Open Sans"/>
                <a:sym typeface="Open Sans"/>
              </a:endParaRPr>
            </a:p>
            <a:p>
              <a:pPr indent="-228600" lvl="1" marL="228600" marR="0" rtl="0" algn="l">
                <a:lnSpc>
                  <a:spcPct val="90000"/>
                </a:lnSpc>
                <a:spcBef>
                  <a:spcPts val="520"/>
                </a:spcBef>
                <a:spcAft>
                  <a:spcPts val="0"/>
                </a:spcAft>
                <a:buClr>
                  <a:schemeClr val="dk1"/>
                </a:buClr>
                <a:buSzPts val="2600"/>
                <a:buFont typeface="Open Sans"/>
                <a:buChar char="•"/>
              </a:pPr>
              <a:r>
                <a:rPr b="0" i="0" lang="en-US" sz="2600" u="none" cap="none" strike="noStrike">
                  <a:solidFill>
                    <a:schemeClr val="dk1"/>
                  </a:solidFill>
                  <a:latin typeface="Open Sans"/>
                  <a:ea typeface="Open Sans"/>
                  <a:cs typeface="Open Sans"/>
                  <a:sym typeface="Open Sans"/>
                </a:rPr>
                <a:t>4.2)Evrimsel prototipleme</a:t>
              </a:r>
              <a:endParaRPr b="0" i="0" sz="2600" u="none" cap="none" strike="noStrike">
                <a:solidFill>
                  <a:schemeClr val="dk1"/>
                </a:solidFill>
                <a:latin typeface="Open Sans"/>
                <a:ea typeface="Open Sans"/>
                <a:cs typeface="Open Sans"/>
                <a:sym typeface="Open Sans"/>
              </a:endParaRPr>
            </a:p>
            <a:p>
              <a:pPr indent="-228600" lvl="1" marL="228600" marR="0" rtl="0" algn="l">
                <a:lnSpc>
                  <a:spcPct val="90000"/>
                </a:lnSpc>
                <a:spcBef>
                  <a:spcPts val="520"/>
                </a:spcBef>
                <a:spcAft>
                  <a:spcPts val="0"/>
                </a:spcAft>
                <a:buClr>
                  <a:schemeClr val="dk1"/>
                </a:buClr>
                <a:buSzPts val="2600"/>
                <a:buFont typeface="Open Sans"/>
                <a:buChar char="•"/>
              </a:pPr>
              <a:r>
                <a:rPr b="0" i="0" lang="en-US" sz="2600" u="none" cap="none" strike="noStrike">
                  <a:solidFill>
                    <a:schemeClr val="dk1"/>
                  </a:solidFill>
                  <a:latin typeface="Open Sans"/>
                  <a:ea typeface="Open Sans"/>
                  <a:cs typeface="Open Sans"/>
                  <a:sym typeface="Open Sans"/>
                </a:rPr>
                <a:t>4.3)Artımlı geliştirme</a:t>
              </a:r>
              <a:endParaRPr b="0" i="0" sz="2600" u="none" cap="none" strike="noStrike">
                <a:solidFill>
                  <a:schemeClr val="dk1"/>
                </a:solidFill>
                <a:latin typeface="Open Sans"/>
                <a:ea typeface="Open Sans"/>
                <a:cs typeface="Open Sans"/>
                <a:sym typeface="Open Sans"/>
              </a:endParaRPr>
            </a:p>
            <a:p>
              <a:pPr indent="-228600" lvl="1" marL="228600" marR="0" rtl="0" algn="l">
                <a:lnSpc>
                  <a:spcPct val="90000"/>
                </a:lnSpc>
                <a:spcBef>
                  <a:spcPts val="520"/>
                </a:spcBef>
                <a:spcAft>
                  <a:spcPts val="0"/>
                </a:spcAft>
                <a:buClr>
                  <a:schemeClr val="dk1"/>
                </a:buClr>
                <a:buSzPts val="2600"/>
                <a:buFont typeface="Open Sans"/>
                <a:buChar char="•"/>
              </a:pPr>
              <a:r>
                <a:rPr b="0" i="0" lang="en-US" sz="2600" u="none" cap="none" strike="noStrike">
                  <a:solidFill>
                    <a:schemeClr val="dk1"/>
                  </a:solidFill>
                  <a:latin typeface="Open Sans"/>
                  <a:ea typeface="Open Sans"/>
                  <a:cs typeface="Open Sans"/>
                  <a:sym typeface="Open Sans"/>
                </a:rPr>
                <a:t>4.4)Araştırmaya dayalı</a:t>
              </a:r>
              <a:endParaRPr b="0" i="0" sz="2600" u="none" cap="none" strike="noStrike">
                <a:solidFill>
                  <a:schemeClr val="dk1"/>
                </a:solidFill>
                <a:latin typeface="Open Sans"/>
                <a:ea typeface="Open Sans"/>
                <a:cs typeface="Open Sans"/>
                <a:sym typeface="Open Sans"/>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8" name="Shape 398"/>
        <p:cNvGrpSpPr/>
        <p:nvPr/>
      </p:nvGrpSpPr>
      <p:grpSpPr>
        <a:xfrm>
          <a:off x="0" y="0"/>
          <a:ext cx="0" cy="0"/>
          <a:chOff x="0" y="0"/>
          <a:chExt cx="0" cy="0"/>
        </a:xfrm>
      </p:grpSpPr>
      <p:sp>
        <p:nvSpPr>
          <p:cNvPr id="399" name="Google Shape;399;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0" name="Google Shape;400;p33"/>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401" name="Google Shape;401;p33"/>
          <p:cNvGrpSpPr/>
          <p:nvPr/>
        </p:nvGrpSpPr>
        <p:grpSpPr>
          <a:xfrm>
            <a:off x="2364188" y="15258"/>
            <a:ext cx="2684345" cy="2216818"/>
            <a:chOff x="2364188" y="15258"/>
            <a:chExt cx="2684345" cy="2216818"/>
          </a:xfrm>
        </p:grpSpPr>
        <p:sp>
          <p:nvSpPr>
            <p:cNvPr id="402" name="Google Shape;402;p33"/>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3" name="Google Shape;403;p33"/>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04" name="Google Shape;404;p33"/>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405" name="Google Shape;405;p33"/>
          <p:cNvGrpSpPr/>
          <p:nvPr/>
        </p:nvGrpSpPr>
        <p:grpSpPr>
          <a:xfrm>
            <a:off x="1012724" y="669101"/>
            <a:ext cx="9232490" cy="5180876"/>
            <a:chOff x="0" y="111912"/>
            <a:chExt cx="9232490" cy="5180876"/>
          </a:xfrm>
        </p:grpSpPr>
        <p:sp>
          <p:nvSpPr>
            <p:cNvPr id="406" name="Google Shape;406;p33"/>
            <p:cNvSpPr/>
            <p:nvPr/>
          </p:nvSpPr>
          <p:spPr>
            <a:xfrm>
              <a:off x="0" y="111912"/>
              <a:ext cx="9232490" cy="797940"/>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3"/>
            <p:cNvSpPr txBox="1"/>
            <p:nvPr/>
          </p:nvSpPr>
          <p:spPr>
            <a:xfrm>
              <a:off x="38952" y="150864"/>
              <a:ext cx="9154586" cy="720036"/>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Open Sans"/>
                <a:buNone/>
              </a:pPr>
              <a:r>
                <a:rPr lang="en-US" sz="3100">
                  <a:solidFill>
                    <a:schemeClr val="lt1"/>
                  </a:solidFill>
                  <a:latin typeface="Open Sans"/>
                  <a:ea typeface="Open Sans"/>
                  <a:cs typeface="Open Sans"/>
                  <a:sym typeface="Open Sans"/>
                </a:rPr>
                <a:t>5) Gelişigüzel geliştirme</a:t>
              </a:r>
              <a:endParaRPr sz="3100">
                <a:solidFill>
                  <a:schemeClr val="lt1"/>
                </a:solidFill>
                <a:latin typeface="Open Sans"/>
                <a:ea typeface="Open Sans"/>
                <a:cs typeface="Open Sans"/>
                <a:sym typeface="Open Sans"/>
              </a:endParaRPr>
            </a:p>
          </p:txBody>
        </p:sp>
        <p:sp>
          <p:nvSpPr>
            <p:cNvPr id="408" name="Google Shape;408;p33"/>
            <p:cNvSpPr/>
            <p:nvPr/>
          </p:nvSpPr>
          <p:spPr>
            <a:xfrm>
              <a:off x="0" y="980842"/>
              <a:ext cx="9232490" cy="797940"/>
            </a:xfrm>
            <a:prstGeom prst="roundRect">
              <a:avLst>
                <a:gd fmla="val 16667" name="adj"/>
              </a:avLst>
            </a:prstGeom>
            <a:solidFill>
              <a:srgbClr val="BB3A7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3"/>
            <p:cNvSpPr txBox="1"/>
            <p:nvPr/>
          </p:nvSpPr>
          <p:spPr>
            <a:xfrm>
              <a:off x="38952" y="1019794"/>
              <a:ext cx="9154586" cy="720036"/>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Open Sans"/>
                <a:buNone/>
              </a:pPr>
              <a:r>
                <a:rPr lang="en-US" sz="3100">
                  <a:solidFill>
                    <a:schemeClr val="lt1"/>
                  </a:solidFill>
                  <a:latin typeface="Open Sans"/>
                  <a:ea typeface="Open Sans"/>
                  <a:cs typeface="Open Sans"/>
                  <a:sym typeface="Open Sans"/>
                </a:rPr>
                <a:t>6) Yeni teknikler</a:t>
              </a:r>
              <a:endParaRPr sz="3100">
                <a:solidFill>
                  <a:schemeClr val="lt1"/>
                </a:solidFill>
                <a:latin typeface="Open Sans"/>
                <a:ea typeface="Open Sans"/>
                <a:cs typeface="Open Sans"/>
                <a:sym typeface="Open Sans"/>
              </a:endParaRPr>
            </a:p>
          </p:txBody>
        </p:sp>
        <p:sp>
          <p:nvSpPr>
            <p:cNvPr id="410" name="Google Shape;410;p33"/>
            <p:cNvSpPr/>
            <p:nvPr/>
          </p:nvSpPr>
          <p:spPr>
            <a:xfrm>
              <a:off x="0" y="1778782"/>
              <a:ext cx="9232490" cy="182884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txBox="1"/>
            <p:nvPr/>
          </p:nvSpPr>
          <p:spPr>
            <a:xfrm>
              <a:off x="0" y="1778782"/>
              <a:ext cx="9232490" cy="1828845"/>
            </a:xfrm>
            <a:prstGeom prst="rect">
              <a:avLst/>
            </a:prstGeom>
            <a:noFill/>
            <a:ln>
              <a:noFill/>
            </a:ln>
          </p:spPr>
          <p:txBody>
            <a:bodyPr anchorCtr="0" anchor="t" bIns="39350" lIns="293125" spcFirstLastPara="1" rIns="220450" wrap="square" tIns="39350">
              <a:noAutofit/>
            </a:bodyPr>
            <a:lstStyle/>
            <a:p>
              <a:pPr indent="-228600" lvl="1" marL="228600" marR="0" rtl="0" algn="l">
                <a:lnSpc>
                  <a:spcPct val="90000"/>
                </a:lnSpc>
                <a:spcBef>
                  <a:spcPts val="0"/>
                </a:spcBef>
                <a:spcAft>
                  <a:spcPts val="0"/>
                </a:spcAft>
                <a:buClr>
                  <a:schemeClr val="dk1"/>
                </a:buClr>
                <a:buSzPts val="2400"/>
                <a:buFont typeface="Open Sans"/>
                <a:buChar char="•"/>
              </a:pPr>
              <a:r>
                <a:rPr b="0" i="0" lang="en-US" sz="2400" u="none" cap="none" strike="noStrike">
                  <a:solidFill>
                    <a:schemeClr val="dk1"/>
                  </a:solidFill>
                  <a:latin typeface="Open Sans"/>
                  <a:ea typeface="Open Sans"/>
                  <a:cs typeface="Open Sans"/>
                  <a:sym typeface="Open Sans"/>
                </a:rPr>
                <a:t>6.1) Özneye yönelik geliştirme</a:t>
              </a:r>
              <a:endParaRPr b="0" i="0" sz="2400" u="none" cap="none" strike="noStrike">
                <a:solidFill>
                  <a:schemeClr val="dk1"/>
                </a:solidFill>
                <a:latin typeface="Open Sans"/>
                <a:ea typeface="Open Sans"/>
                <a:cs typeface="Open Sans"/>
                <a:sym typeface="Open Sans"/>
              </a:endParaRPr>
            </a:p>
            <a:p>
              <a:pPr indent="-228600" lvl="1" marL="228600" marR="0" rtl="0" algn="l">
                <a:lnSpc>
                  <a:spcPct val="90000"/>
                </a:lnSpc>
                <a:spcBef>
                  <a:spcPts val="480"/>
                </a:spcBef>
                <a:spcAft>
                  <a:spcPts val="0"/>
                </a:spcAft>
                <a:buClr>
                  <a:schemeClr val="dk1"/>
                </a:buClr>
                <a:buSzPts val="2400"/>
                <a:buFont typeface="Open Sans"/>
                <a:buChar char="•"/>
              </a:pPr>
              <a:r>
                <a:rPr b="0" i="0" lang="en-US" sz="2400" u="none" cap="none" strike="noStrike">
                  <a:solidFill>
                    <a:schemeClr val="dk1"/>
                  </a:solidFill>
                  <a:latin typeface="Open Sans"/>
                  <a:ea typeface="Open Sans"/>
                  <a:cs typeface="Open Sans"/>
                  <a:sym typeface="Open Sans"/>
                </a:rPr>
                <a:t>6.2)Bileşen tabanlı Geliştirme</a:t>
              </a:r>
              <a:endParaRPr b="0" i="0" sz="2400" u="none" cap="none" strike="noStrike">
                <a:solidFill>
                  <a:schemeClr val="dk1"/>
                </a:solidFill>
                <a:latin typeface="Open Sans"/>
                <a:ea typeface="Open Sans"/>
                <a:cs typeface="Open Sans"/>
                <a:sym typeface="Open Sans"/>
              </a:endParaRPr>
            </a:p>
            <a:p>
              <a:pPr indent="-228600" lvl="1" marL="228600" marR="0" rtl="0" algn="l">
                <a:lnSpc>
                  <a:spcPct val="90000"/>
                </a:lnSpc>
                <a:spcBef>
                  <a:spcPts val="480"/>
                </a:spcBef>
                <a:spcAft>
                  <a:spcPts val="0"/>
                </a:spcAft>
                <a:buClr>
                  <a:schemeClr val="dk1"/>
                </a:buClr>
                <a:buSzPts val="2400"/>
                <a:buFont typeface="Open Sans"/>
                <a:buChar char="•"/>
              </a:pPr>
              <a:r>
                <a:rPr b="0" i="0" lang="en-US" sz="2400" u="none" cap="none" strike="noStrike">
                  <a:solidFill>
                    <a:schemeClr val="dk1"/>
                  </a:solidFill>
                  <a:latin typeface="Open Sans"/>
                  <a:ea typeface="Open Sans"/>
                  <a:cs typeface="Open Sans"/>
                  <a:sym typeface="Open Sans"/>
                </a:rPr>
                <a:t>6.3)Özelliğe yönelik programlama</a:t>
              </a:r>
              <a:endParaRPr b="0" i="0" sz="2400" u="none" cap="none" strike="noStrike">
                <a:solidFill>
                  <a:schemeClr val="dk1"/>
                </a:solidFill>
                <a:latin typeface="Open Sans"/>
                <a:ea typeface="Open Sans"/>
                <a:cs typeface="Open Sans"/>
                <a:sym typeface="Open Sans"/>
              </a:endParaRPr>
            </a:p>
            <a:p>
              <a:pPr indent="-228600" lvl="1" marL="228600" marR="0" rtl="0" algn="l">
                <a:lnSpc>
                  <a:spcPct val="90000"/>
                </a:lnSpc>
                <a:spcBef>
                  <a:spcPts val="480"/>
                </a:spcBef>
                <a:spcAft>
                  <a:spcPts val="0"/>
                </a:spcAft>
                <a:buClr>
                  <a:schemeClr val="dk1"/>
                </a:buClr>
                <a:buSzPts val="2400"/>
                <a:buFont typeface="Open Sans"/>
                <a:buChar char="•"/>
              </a:pPr>
              <a:r>
                <a:rPr b="0" i="0" lang="en-US" sz="2400" u="none" cap="none" strike="noStrike">
                  <a:solidFill>
                    <a:schemeClr val="dk1"/>
                  </a:solidFill>
                  <a:latin typeface="Open Sans"/>
                  <a:ea typeface="Open Sans"/>
                  <a:cs typeface="Open Sans"/>
                  <a:sym typeface="Open Sans"/>
                </a:rPr>
                <a:t>6.4)Uç programlama</a:t>
              </a:r>
              <a:endParaRPr b="0" i="0" sz="2400" u="none" cap="none" strike="noStrike">
                <a:solidFill>
                  <a:schemeClr val="dk1"/>
                </a:solidFill>
                <a:latin typeface="Open Sans"/>
                <a:ea typeface="Open Sans"/>
                <a:cs typeface="Open Sans"/>
                <a:sym typeface="Open Sans"/>
              </a:endParaRPr>
            </a:p>
          </p:txBody>
        </p:sp>
        <p:sp>
          <p:nvSpPr>
            <p:cNvPr id="412" name="Google Shape;412;p33"/>
            <p:cNvSpPr/>
            <p:nvPr/>
          </p:nvSpPr>
          <p:spPr>
            <a:xfrm>
              <a:off x="0" y="3607628"/>
              <a:ext cx="9232490" cy="797940"/>
            </a:xfrm>
            <a:prstGeom prst="roundRect">
              <a:avLst>
                <a:gd fmla="val 16667" name="adj"/>
              </a:avLst>
            </a:prstGeom>
            <a:solidFill>
              <a:srgbClr val="C23F9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3"/>
            <p:cNvSpPr txBox="1"/>
            <p:nvPr/>
          </p:nvSpPr>
          <p:spPr>
            <a:xfrm>
              <a:off x="38952" y="3646580"/>
              <a:ext cx="9154586" cy="720036"/>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Open Sans"/>
                <a:buNone/>
              </a:pPr>
              <a:r>
                <a:rPr lang="en-US" sz="3100">
                  <a:solidFill>
                    <a:schemeClr val="lt1"/>
                  </a:solidFill>
                  <a:latin typeface="Open Sans"/>
                  <a:ea typeface="Open Sans"/>
                  <a:cs typeface="Open Sans"/>
                  <a:sym typeface="Open Sans"/>
                </a:rPr>
                <a:t>7) Tekniklerin birleştirilmesi</a:t>
              </a:r>
              <a:endParaRPr sz="3100">
                <a:solidFill>
                  <a:schemeClr val="lt1"/>
                </a:solidFill>
                <a:latin typeface="Open Sans"/>
                <a:ea typeface="Open Sans"/>
                <a:cs typeface="Open Sans"/>
                <a:sym typeface="Open Sans"/>
              </a:endParaRPr>
            </a:p>
          </p:txBody>
        </p:sp>
        <p:sp>
          <p:nvSpPr>
            <p:cNvPr id="414" name="Google Shape;414;p33"/>
            <p:cNvSpPr/>
            <p:nvPr/>
          </p:nvSpPr>
          <p:spPr>
            <a:xfrm>
              <a:off x="0" y="4494848"/>
              <a:ext cx="9232490" cy="797940"/>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txBox="1"/>
            <p:nvPr/>
          </p:nvSpPr>
          <p:spPr>
            <a:xfrm>
              <a:off x="38952" y="4533800"/>
              <a:ext cx="9154586" cy="720036"/>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Open Sans"/>
                <a:buNone/>
              </a:pPr>
              <a:r>
                <a:rPr lang="en-US" sz="3100">
                  <a:solidFill>
                    <a:schemeClr val="lt1"/>
                  </a:solidFill>
                  <a:latin typeface="Open Sans"/>
                  <a:ea typeface="Open Sans"/>
                  <a:cs typeface="Open Sans"/>
                  <a:sym typeface="Open Sans"/>
                </a:rPr>
                <a:t>8) Çevik Yazılım Geliştirme</a:t>
              </a:r>
              <a:endParaRPr sz="3100">
                <a:solidFill>
                  <a:schemeClr val="lt1"/>
                </a:solidFill>
                <a:latin typeface="Open Sans"/>
                <a:ea typeface="Open Sans"/>
                <a:cs typeface="Open Sans"/>
                <a:sym typeface="Open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1" name="Google Shape;421;p34"/>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Kara sarmal yapı" id="422" name="Google Shape;422;p34"/>
          <p:cNvPicPr preferRelativeResize="0"/>
          <p:nvPr/>
        </p:nvPicPr>
        <p:blipFill rotWithShape="1">
          <a:blip r:embed="rId3">
            <a:alphaModFix/>
          </a:blip>
          <a:srcRect b="15708" l="0" r="-1" t="0"/>
          <a:stretch/>
        </p:blipFill>
        <p:spPr>
          <a:xfrm>
            <a:off x="-7797" y="10"/>
            <a:ext cx="12188952" cy="6857990"/>
          </a:xfrm>
          <a:prstGeom prst="rect">
            <a:avLst/>
          </a:prstGeom>
          <a:noFill/>
          <a:ln>
            <a:noFill/>
          </a:ln>
        </p:spPr>
      </p:pic>
      <p:grpSp>
        <p:nvGrpSpPr>
          <p:cNvPr id="423" name="Google Shape;423;p34"/>
          <p:cNvGrpSpPr/>
          <p:nvPr/>
        </p:nvGrpSpPr>
        <p:grpSpPr>
          <a:xfrm>
            <a:off x="83859" y="225822"/>
            <a:ext cx="1947516" cy="2438142"/>
            <a:chOff x="83859" y="225822"/>
            <a:chExt cx="1947516" cy="2438142"/>
          </a:xfrm>
        </p:grpSpPr>
        <p:sp>
          <p:nvSpPr>
            <p:cNvPr id="424" name="Google Shape;424;p34"/>
            <p:cNvSpPr/>
            <p:nvPr/>
          </p:nvSpPr>
          <p:spPr>
            <a:xfrm rot="2700000">
              <a:off x="304800" y="965970"/>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5" name="Google Shape;425;p34"/>
            <p:cNvSpPr/>
            <p:nvPr/>
          </p:nvSpPr>
          <p:spPr>
            <a:xfrm rot="10800000">
              <a:off x="1815651" y="1342540"/>
              <a:ext cx="215724" cy="215724"/>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6" name="Google Shape;426;p34"/>
            <p:cNvSpPr/>
            <p:nvPr/>
          </p:nvSpPr>
          <p:spPr>
            <a:xfrm rot="10800000">
              <a:off x="183404" y="225822"/>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7" name="Google Shape;427;p34"/>
            <p:cNvSpPr/>
            <p:nvPr/>
          </p:nvSpPr>
          <p:spPr>
            <a:xfrm rot="10800000">
              <a:off x="583574" y="2333139"/>
              <a:ext cx="330825" cy="33082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428" name="Google Shape;428;p34"/>
          <p:cNvSpPr/>
          <p:nvPr/>
        </p:nvSpPr>
        <p:spPr>
          <a:xfrm>
            <a:off x="0" y="0"/>
            <a:ext cx="12192000" cy="6858000"/>
          </a:xfrm>
          <a:prstGeom prst="rect">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9" name="Google Shape;429;p34"/>
          <p:cNvSpPr txBox="1"/>
          <p:nvPr>
            <p:ph type="title"/>
          </p:nvPr>
        </p:nvSpPr>
        <p:spPr>
          <a:xfrm>
            <a:off x="822352" y="566126"/>
            <a:ext cx="10531448" cy="221052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Arial"/>
              <a:buNone/>
            </a:pPr>
            <a:r>
              <a:rPr b="1" lang="en-US">
                <a:solidFill>
                  <a:srgbClr val="FFFFFF"/>
                </a:solidFill>
                <a:latin typeface="Arial"/>
                <a:ea typeface="Arial"/>
                <a:cs typeface="Arial"/>
                <a:sym typeface="Arial"/>
              </a:rPr>
              <a:t>1. Klasik Model (Şelale Modeli-Waterfall)</a:t>
            </a:r>
            <a:br>
              <a:rPr b="1" lang="en-US">
                <a:solidFill>
                  <a:srgbClr val="FFFFFF"/>
                </a:solidFill>
                <a:latin typeface="Times New Roman"/>
                <a:ea typeface="Times New Roman"/>
                <a:cs typeface="Times New Roman"/>
                <a:sym typeface="Times New Roman"/>
              </a:rPr>
            </a:br>
            <a:endParaRPr>
              <a:solidFill>
                <a:srgbClr val="FFFFFF"/>
              </a:solidFill>
            </a:endParaRPr>
          </a:p>
        </p:txBody>
      </p:sp>
      <p:sp>
        <p:nvSpPr>
          <p:cNvPr id="430" name="Google Shape;430;p34"/>
          <p:cNvSpPr txBox="1"/>
          <p:nvPr>
            <p:ph idx="1" type="body"/>
          </p:nvPr>
        </p:nvSpPr>
        <p:spPr>
          <a:xfrm>
            <a:off x="1992663" y="2948363"/>
            <a:ext cx="8188032" cy="317625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SzPts val="1800"/>
              <a:buChar char="+"/>
            </a:pPr>
            <a:r>
              <a:rPr lang="en-US" sz="1800">
                <a:solidFill>
                  <a:srgbClr val="FFFFFF"/>
                </a:solidFill>
                <a:latin typeface="Arial"/>
                <a:ea typeface="Arial"/>
                <a:cs typeface="Arial"/>
                <a:sym typeface="Arial"/>
              </a:rPr>
              <a:t>Sistematik olarak ilerleyerek ardışık bir yaklaşımla yazılım geliştirmesini sağlanır. Gereksinimler ve isterler belirlenir. Buna göre tasarım yapılır. En eski ve en yaygın geliştirme modelidir. Yazılımın gelişimi, doğrusaldır. Özellikle iyi tanımlı isterleri kesinleşmiş fazla zaman istemeyen projeler için uygundur.  Değişikliklere açık değildir. Kuralları keskindir.</a:t>
            </a:r>
            <a:endParaRPr sz="1800">
              <a:solidFill>
                <a:srgbClr val="FFFFFF"/>
              </a:solidFill>
              <a:latin typeface="Times New Roman"/>
              <a:ea typeface="Times New Roman"/>
              <a:cs typeface="Times New Roman"/>
              <a:sym typeface="Times New Roman"/>
            </a:endParaRPr>
          </a:p>
          <a:p>
            <a:pPr indent="-114300" lvl="0" marL="228600" rtl="0" algn="ctr">
              <a:lnSpc>
                <a:spcPct val="90000"/>
              </a:lnSpc>
              <a:spcBef>
                <a:spcPts val="1000"/>
              </a:spcBef>
              <a:spcAft>
                <a:spcPts val="0"/>
              </a:spcAft>
              <a:buSzPts val="1800"/>
              <a:buNone/>
            </a:pPr>
            <a:r>
              <a:t/>
            </a:r>
            <a:endParaRPr sz="18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descr="WATERFALL (ŞELALE) MODELİ | YAZILIM GELİŞTİRME MODELLERİ - YouTube" id="435" name="Google Shape;435;p35"/>
          <p:cNvPicPr preferRelativeResize="0"/>
          <p:nvPr/>
        </p:nvPicPr>
        <p:blipFill rotWithShape="1">
          <a:blip r:embed="rId3">
            <a:alphaModFix/>
          </a:blip>
          <a:srcRect b="0" l="0" r="0" t="0"/>
          <a:stretch/>
        </p:blipFill>
        <p:spPr>
          <a:xfrm>
            <a:off x="943897" y="489462"/>
            <a:ext cx="10451690" cy="58790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9" name="Shape 439"/>
        <p:cNvGrpSpPr/>
        <p:nvPr/>
      </p:nvGrpSpPr>
      <p:grpSpPr>
        <a:xfrm>
          <a:off x="0" y="0"/>
          <a:ext cx="0" cy="0"/>
          <a:chOff x="0" y="0"/>
          <a:chExt cx="0" cy="0"/>
        </a:xfrm>
      </p:grpSpPr>
      <p:grpSp>
        <p:nvGrpSpPr>
          <p:cNvPr id="440" name="Google Shape;440;p36"/>
          <p:cNvGrpSpPr/>
          <p:nvPr/>
        </p:nvGrpSpPr>
        <p:grpSpPr>
          <a:xfrm>
            <a:off x="-44951" y="-418135"/>
            <a:ext cx="11929296" cy="6782736"/>
            <a:chOff x="-44951" y="-418135"/>
            <a:chExt cx="11929296" cy="6782736"/>
          </a:xfrm>
        </p:grpSpPr>
        <p:sp>
          <p:nvSpPr>
            <p:cNvPr id="441" name="Google Shape;441;p36"/>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2" name="Google Shape;442;p36"/>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3" name="Google Shape;443;p36"/>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4" name="Google Shape;444;p36"/>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5" name="Google Shape;445;p36"/>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6" name="Google Shape;446;p36"/>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447" name="Google Shape;447;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48" name="Google Shape;448;p36"/>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449" name="Google Shape;449;p36"/>
          <p:cNvGrpSpPr/>
          <p:nvPr/>
        </p:nvGrpSpPr>
        <p:grpSpPr>
          <a:xfrm>
            <a:off x="2364188" y="15258"/>
            <a:ext cx="2684345" cy="2216818"/>
            <a:chOff x="2364188" y="15258"/>
            <a:chExt cx="2684345" cy="2216818"/>
          </a:xfrm>
        </p:grpSpPr>
        <p:sp>
          <p:nvSpPr>
            <p:cNvPr id="450" name="Google Shape;450;p36"/>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51" name="Google Shape;451;p36"/>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52" name="Google Shape;452;p36"/>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453" name="Google Shape;453;p36"/>
          <p:cNvGrpSpPr/>
          <p:nvPr/>
        </p:nvGrpSpPr>
        <p:grpSpPr>
          <a:xfrm>
            <a:off x="2094508" y="668265"/>
            <a:ext cx="8103688" cy="5734640"/>
            <a:chOff x="0" y="4487"/>
            <a:chExt cx="8103688" cy="5734640"/>
          </a:xfrm>
        </p:grpSpPr>
        <p:sp>
          <p:nvSpPr>
            <p:cNvPr id="454" name="Google Shape;454;p36"/>
            <p:cNvSpPr/>
            <p:nvPr/>
          </p:nvSpPr>
          <p:spPr>
            <a:xfrm>
              <a:off x="0" y="88585"/>
              <a:ext cx="8103688" cy="95577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289121" y="219536"/>
              <a:ext cx="525675" cy="52567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1103918" y="4487"/>
              <a:ext cx="6999769" cy="9557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txBox="1"/>
            <p:nvPr/>
          </p:nvSpPr>
          <p:spPr>
            <a:xfrm>
              <a:off x="1103918" y="4487"/>
              <a:ext cx="6999769" cy="955773"/>
            </a:xfrm>
            <a:prstGeom prst="rect">
              <a:avLst/>
            </a:prstGeom>
            <a:noFill/>
            <a:ln>
              <a:noFill/>
            </a:ln>
          </p:spPr>
          <p:txBody>
            <a:bodyPr anchorCtr="0" anchor="ctr" bIns="101150" lIns="101150" spcFirstLastPara="1" rIns="101150" wrap="square" tIns="101150">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Gereksinimlerin toplanması ve analiz edilmesi</a:t>
              </a:r>
              <a:endParaRPr sz="1900">
                <a:solidFill>
                  <a:schemeClr val="dk1"/>
                </a:solidFill>
                <a:latin typeface="Arial"/>
                <a:ea typeface="Arial"/>
                <a:cs typeface="Arial"/>
                <a:sym typeface="Arial"/>
              </a:endParaRPr>
            </a:p>
          </p:txBody>
        </p:sp>
        <p:sp>
          <p:nvSpPr>
            <p:cNvPr id="458" name="Google Shape;458;p36"/>
            <p:cNvSpPr/>
            <p:nvPr/>
          </p:nvSpPr>
          <p:spPr>
            <a:xfrm>
              <a:off x="0" y="1199203"/>
              <a:ext cx="8103688" cy="95577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289121" y="1414253"/>
              <a:ext cx="525675" cy="52567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6"/>
            <p:cNvSpPr/>
            <p:nvPr/>
          </p:nvSpPr>
          <p:spPr>
            <a:xfrm>
              <a:off x="1103918" y="1199203"/>
              <a:ext cx="6999769" cy="9557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6"/>
            <p:cNvSpPr txBox="1"/>
            <p:nvPr/>
          </p:nvSpPr>
          <p:spPr>
            <a:xfrm>
              <a:off x="1103918" y="1199203"/>
              <a:ext cx="6999769" cy="955773"/>
            </a:xfrm>
            <a:prstGeom prst="rect">
              <a:avLst/>
            </a:prstGeom>
            <a:noFill/>
            <a:ln>
              <a:noFill/>
            </a:ln>
          </p:spPr>
          <p:txBody>
            <a:bodyPr anchorCtr="0" anchor="ctr" bIns="101150" lIns="101150" spcFirstLastPara="1" rIns="101150" wrap="square" tIns="101150">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Mimari tanım</a:t>
              </a:r>
              <a:endParaRPr sz="1900">
                <a:solidFill>
                  <a:schemeClr val="dk1"/>
                </a:solidFill>
                <a:latin typeface="Arial"/>
                <a:ea typeface="Arial"/>
                <a:cs typeface="Arial"/>
                <a:sym typeface="Arial"/>
              </a:endParaRPr>
            </a:p>
          </p:txBody>
        </p:sp>
        <p:sp>
          <p:nvSpPr>
            <p:cNvPr id="462" name="Google Shape;462;p36"/>
            <p:cNvSpPr/>
            <p:nvPr/>
          </p:nvSpPr>
          <p:spPr>
            <a:xfrm>
              <a:off x="0" y="2393920"/>
              <a:ext cx="8103688" cy="95577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289121" y="2608969"/>
              <a:ext cx="525675" cy="52567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1103918" y="2393920"/>
              <a:ext cx="6999769" cy="9557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txBox="1"/>
            <p:nvPr/>
          </p:nvSpPr>
          <p:spPr>
            <a:xfrm>
              <a:off x="1103918" y="2393920"/>
              <a:ext cx="6999769" cy="955773"/>
            </a:xfrm>
            <a:prstGeom prst="rect">
              <a:avLst/>
            </a:prstGeom>
            <a:noFill/>
            <a:ln>
              <a:noFill/>
            </a:ln>
          </p:spPr>
          <p:txBody>
            <a:bodyPr anchorCtr="0" anchor="ctr" bIns="101150" lIns="101150" spcFirstLastPara="1" rIns="101150" wrap="square" tIns="101150">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Uygulama</a:t>
              </a:r>
              <a:endParaRPr sz="1900">
                <a:solidFill>
                  <a:schemeClr val="dk1"/>
                </a:solidFill>
                <a:latin typeface="Arial"/>
                <a:ea typeface="Arial"/>
                <a:cs typeface="Arial"/>
                <a:sym typeface="Arial"/>
              </a:endParaRPr>
            </a:p>
          </p:txBody>
        </p:sp>
        <p:sp>
          <p:nvSpPr>
            <p:cNvPr id="466" name="Google Shape;466;p36"/>
            <p:cNvSpPr/>
            <p:nvPr/>
          </p:nvSpPr>
          <p:spPr>
            <a:xfrm>
              <a:off x="0" y="3588637"/>
              <a:ext cx="8103688" cy="95577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289121" y="3803686"/>
              <a:ext cx="525675" cy="525675"/>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1103918" y="3588637"/>
              <a:ext cx="6999769" cy="9557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txBox="1"/>
            <p:nvPr/>
          </p:nvSpPr>
          <p:spPr>
            <a:xfrm>
              <a:off x="1103918" y="3588637"/>
              <a:ext cx="6999769" cy="955773"/>
            </a:xfrm>
            <a:prstGeom prst="rect">
              <a:avLst/>
            </a:prstGeom>
            <a:noFill/>
            <a:ln>
              <a:noFill/>
            </a:ln>
          </p:spPr>
          <p:txBody>
            <a:bodyPr anchorCtr="0" anchor="ctr" bIns="101150" lIns="101150" spcFirstLastPara="1" rIns="101150" wrap="square" tIns="101150">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Doğrulama</a:t>
              </a:r>
              <a:endParaRPr sz="1900">
                <a:solidFill>
                  <a:schemeClr val="dk1"/>
                </a:solidFill>
                <a:latin typeface="Arial"/>
                <a:ea typeface="Arial"/>
                <a:cs typeface="Arial"/>
                <a:sym typeface="Arial"/>
              </a:endParaRPr>
            </a:p>
          </p:txBody>
        </p:sp>
        <p:sp>
          <p:nvSpPr>
            <p:cNvPr id="470" name="Google Shape;470;p36"/>
            <p:cNvSpPr/>
            <p:nvPr/>
          </p:nvSpPr>
          <p:spPr>
            <a:xfrm>
              <a:off x="0" y="4783354"/>
              <a:ext cx="8103688" cy="955773"/>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289121" y="4998403"/>
              <a:ext cx="525675" cy="525675"/>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1103918" y="4783354"/>
              <a:ext cx="6999769" cy="95577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txBox="1"/>
            <p:nvPr/>
          </p:nvSpPr>
          <p:spPr>
            <a:xfrm>
              <a:off x="1103918" y="4783354"/>
              <a:ext cx="6999769" cy="955773"/>
            </a:xfrm>
            <a:prstGeom prst="rect">
              <a:avLst/>
            </a:prstGeom>
            <a:noFill/>
            <a:ln>
              <a:noFill/>
            </a:ln>
          </p:spPr>
          <p:txBody>
            <a:bodyPr anchorCtr="0" anchor="ctr" bIns="101150" lIns="101150" spcFirstLastPara="1" rIns="101150" wrap="square" tIns="101150">
              <a:noAutofit/>
            </a:bodyPr>
            <a:lstStyle/>
            <a:p>
              <a:pPr indent="0" lvl="0" marL="0" marR="0" rtl="0" algn="l">
                <a:lnSpc>
                  <a:spcPct val="100000"/>
                </a:lnSpc>
                <a:spcBef>
                  <a:spcPts val="0"/>
                </a:spcBef>
                <a:spcAft>
                  <a:spcPts val="0"/>
                </a:spcAft>
                <a:buClr>
                  <a:schemeClr val="dk1"/>
                </a:buClr>
                <a:buSzPts val="1900"/>
                <a:buFont typeface="Arial"/>
                <a:buNone/>
              </a:pPr>
              <a:r>
                <a:rPr lang="en-US" sz="1900">
                  <a:solidFill>
                    <a:schemeClr val="dk1"/>
                  </a:solidFill>
                  <a:latin typeface="Arial"/>
                  <a:ea typeface="Arial"/>
                  <a:cs typeface="Arial"/>
                  <a:sym typeface="Arial"/>
                </a:rPr>
                <a:t>Bakım</a:t>
              </a:r>
              <a:endParaRPr sz="1900">
                <a:solidFill>
                  <a:schemeClr val="dk1"/>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grpSp>
        <p:nvGrpSpPr>
          <p:cNvPr id="478" name="Google Shape;478;p37"/>
          <p:cNvGrpSpPr/>
          <p:nvPr/>
        </p:nvGrpSpPr>
        <p:grpSpPr>
          <a:xfrm>
            <a:off x="-44951" y="-418135"/>
            <a:ext cx="11929296" cy="6782736"/>
            <a:chOff x="-44951" y="-418135"/>
            <a:chExt cx="11929296" cy="6782736"/>
          </a:xfrm>
        </p:grpSpPr>
        <p:sp>
          <p:nvSpPr>
            <p:cNvPr id="479" name="Google Shape;479;p37"/>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0" name="Google Shape;480;p37"/>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1" name="Google Shape;481;p37"/>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2" name="Google Shape;482;p37"/>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3" name="Google Shape;483;p37"/>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4" name="Google Shape;484;p37"/>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485" name="Google Shape;485;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6" name="Google Shape;486;p37"/>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487" name="Google Shape;487;p37"/>
          <p:cNvGrpSpPr/>
          <p:nvPr/>
        </p:nvGrpSpPr>
        <p:grpSpPr>
          <a:xfrm>
            <a:off x="2364188" y="15258"/>
            <a:ext cx="2684345" cy="2216818"/>
            <a:chOff x="2364188" y="15258"/>
            <a:chExt cx="2684345" cy="2216818"/>
          </a:xfrm>
        </p:grpSpPr>
        <p:sp>
          <p:nvSpPr>
            <p:cNvPr id="488" name="Google Shape;488;p37"/>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9" name="Google Shape;489;p37"/>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0" name="Google Shape;490;p37"/>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491" name="Google Shape;491;p37"/>
          <p:cNvGrpSpPr/>
          <p:nvPr/>
        </p:nvGrpSpPr>
        <p:grpSpPr>
          <a:xfrm>
            <a:off x="2017902" y="1245747"/>
            <a:ext cx="8838000" cy="4363199"/>
            <a:chOff x="0" y="690207"/>
            <a:chExt cx="8838000" cy="4363199"/>
          </a:xfrm>
        </p:grpSpPr>
        <p:sp>
          <p:nvSpPr>
            <p:cNvPr id="492" name="Google Shape;492;p37"/>
            <p:cNvSpPr/>
            <p:nvPr/>
          </p:nvSpPr>
          <p:spPr>
            <a:xfrm>
              <a:off x="0" y="690207"/>
              <a:ext cx="8838000" cy="1038959"/>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7"/>
            <p:cNvSpPr txBox="1"/>
            <p:nvPr/>
          </p:nvSpPr>
          <p:spPr>
            <a:xfrm>
              <a:off x="50718" y="740925"/>
              <a:ext cx="8736564"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Open Sans"/>
                <a:buNone/>
              </a:pPr>
              <a:r>
                <a:rPr lang="en-US" sz="2400">
                  <a:solidFill>
                    <a:schemeClr val="lt1"/>
                  </a:solidFill>
                  <a:latin typeface="Open Sans"/>
                  <a:ea typeface="Open Sans"/>
                  <a:cs typeface="Open Sans"/>
                  <a:sym typeface="Open Sans"/>
                </a:rPr>
                <a:t>Yaşam döngüsü temel adımları baştan sona en az bir kez izleyerek gerçekleştirilir.</a:t>
              </a:r>
              <a:endParaRPr sz="2400">
                <a:solidFill>
                  <a:schemeClr val="lt1"/>
                </a:solidFill>
                <a:latin typeface="Open Sans"/>
                <a:ea typeface="Open Sans"/>
                <a:cs typeface="Open Sans"/>
                <a:sym typeface="Open Sans"/>
              </a:endParaRPr>
            </a:p>
          </p:txBody>
        </p:sp>
        <p:sp>
          <p:nvSpPr>
            <p:cNvPr id="494" name="Google Shape;494;p37"/>
            <p:cNvSpPr/>
            <p:nvPr/>
          </p:nvSpPr>
          <p:spPr>
            <a:xfrm>
              <a:off x="0" y="1798287"/>
              <a:ext cx="8838000" cy="1038959"/>
            </a:xfrm>
            <a:prstGeom prst="roundRect">
              <a:avLst>
                <a:gd fmla="val 16667" name="adj"/>
              </a:avLst>
            </a:prstGeom>
            <a:solidFill>
              <a:srgbClr val="BB3A7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7"/>
            <p:cNvSpPr txBox="1"/>
            <p:nvPr/>
          </p:nvSpPr>
          <p:spPr>
            <a:xfrm>
              <a:off x="50718" y="1849005"/>
              <a:ext cx="8736564"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Open Sans"/>
                <a:buNone/>
              </a:pPr>
              <a:r>
                <a:rPr lang="en-US" sz="2400">
                  <a:solidFill>
                    <a:schemeClr val="lt1"/>
                  </a:solidFill>
                  <a:latin typeface="Open Sans"/>
                  <a:ea typeface="Open Sans"/>
                  <a:cs typeface="Open Sans"/>
                  <a:sym typeface="Open Sans"/>
                </a:rPr>
                <a:t>Geleneksel model olarak da bilinen bu modelin kullanımı günümüzde giderek azalmaktadır.</a:t>
              </a:r>
              <a:endParaRPr sz="2400">
                <a:solidFill>
                  <a:schemeClr val="lt1"/>
                </a:solidFill>
                <a:latin typeface="Open Sans"/>
                <a:ea typeface="Open Sans"/>
                <a:cs typeface="Open Sans"/>
                <a:sym typeface="Open Sans"/>
              </a:endParaRPr>
            </a:p>
          </p:txBody>
        </p:sp>
        <p:sp>
          <p:nvSpPr>
            <p:cNvPr id="496" name="Google Shape;496;p37"/>
            <p:cNvSpPr/>
            <p:nvPr/>
          </p:nvSpPr>
          <p:spPr>
            <a:xfrm>
              <a:off x="0" y="2906367"/>
              <a:ext cx="8838000" cy="1038959"/>
            </a:xfrm>
            <a:prstGeom prst="roundRect">
              <a:avLst>
                <a:gd fmla="val 16667" name="adj"/>
              </a:avLst>
            </a:prstGeom>
            <a:solidFill>
              <a:srgbClr val="C23F9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7"/>
            <p:cNvSpPr txBox="1"/>
            <p:nvPr/>
          </p:nvSpPr>
          <p:spPr>
            <a:xfrm>
              <a:off x="50718" y="2957085"/>
              <a:ext cx="8736564"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Open Sans"/>
                <a:buNone/>
              </a:pPr>
              <a:r>
                <a:rPr lang="en-US" sz="2400">
                  <a:solidFill>
                    <a:schemeClr val="lt1"/>
                  </a:solidFill>
                  <a:latin typeface="Open Sans"/>
                  <a:ea typeface="Open Sans"/>
                  <a:cs typeface="Open Sans"/>
                  <a:sym typeface="Open Sans"/>
                </a:rPr>
                <a:t>İyi tanımlı projeler ve üretimi az zaman gerektiren yazılım projeleri için uygun bir modeldir.</a:t>
              </a:r>
              <a:endParaRPr sz="2400">
                <a:solidFill>
                  <a:schemeClr val="lt1"/>
                </a:solidFill>
                <a:latin typeface="Open Sans"/>
                <a:ea typeface="Open Sans"/>
                <a:cs typeface="Open Sans"/>
                <a:sym typeface="Open Sans"/>
              </a:endParaRPr>
            </a:p>
          </p:txBody>
        </p:sp>
        <p:sp>
          <p:nvSpPr>
            <p:cNvPr id="498" name="Google Shape;498;p37"/>
            <p:cNvSpPr/>
            <p:nvPr/>
          </p:nvSpPr>
          <p:spPr>
            <a:xfrm>
              <a:off x="0" y="4014447"/>
              <a:ext cx="8838000" cy="1038959"/>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7"/>
            <p:cNvSpPr txBox="1"/>
            <p:nvPr/>
          </p:nvSpPr>
          <p:spPr>
            <a:xfrm>
              <a:off x="50718" y="4065165"/>
              <a:ext cx="8736564" cy="93752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Open Sans"/>
                <a:buNone/>
              </a:pPr>
              <a:r>
                <a:rPr lang="en-US" sz="2400">
                  <a:solidFill>
                    <a:schemeClr val="lt1"/>
                  </a:solidFill>
                  <a:latin typeface="Open Sans"/>
                  <a:ea typeface="Open Sans"/>
                  <a:cs typeface="Open Sans"/>
                  <a:sym typeface="Open Sans"/>
                </a:rPr>
                <a:t>Yazılım tanımlamada belirsizlik yok (ya da az) ise ve yazılım üretimi çok zaman almayacak ise uygun bir süreç modelidir.</a:t>
              </a:r>
              <a:endParaRPr sz="2400">
                <a:solidFill>
                  <a:schemeClr val="lt1"/>
                </a:solidFill>
                <a:latin typeface="Open Sans"/>
                <a:ea typeface="Open Sans"/>
                <a:cs typeface="Open Sans"/>
                <a:sym typeface="Open Sans"/>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3" name="Shape 503"/>
        <p:cNvGrpSpPr/>
        <p:nvPr/>
      </p:nvGrpSpPr>
      <p:grpSpPr>
        <a:xfrm>
          <a:off x="0" y="0"/>
          <a:ext cx="0" cy="0"/>
          <a:chOff x="0" y="0"/>
          <a:chExt cx="0" cy="0"/>
        </a:xfrm>
      </p:grpSpPr>
      <p:grpSp>
        <p:nvGrpSpPr>
          <p:cNvPr id="504" name="Google Shape;504;p38"/>
          <p:cNvGrpSpPr/>
          <p:nvPr/>
        </p:nvGrpSpPr>
        <p:grpSpPr>
          <a:xfrm>
            <a:off x="-44951" y="-418135"/>
            <a:ext cx="11929296" cy="6782736"/>
            <a:chOff x="-44951" y="-418135"/>
            <a:chExt cx="11929296" cy="6782736"/>
          </a:xfrm>
        </p:grpSpPr>
        <p:sp>
          <p:nvSpPr>
            <p:cNvPr id="505" name="Google Shape;505;p38"/>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06" name="Google Shape;506;p38"/>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07" name="Google Shape;507;p38"/>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08" name="Google Shape;508;p38"/>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09" name="Google Shape;509;p38"/>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0" name="Google Shape;510;p38"/>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511" name="Google Shape;511;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2" name="Google Shape;512;p38"/>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513" name="Google Shape;513;p38"/>
          <p:cNvGrpSpPr/>
          <p:nvPr/>
        </p:nvGrpSpPr>
        <p:grpSpPr>
          <a:xfrm>
            <a:off x="2364188" y="15258"/>
            <a:ext cx="2684345" cy="2216818"/>
            <a:chOff x="2364188" y="15258"/>
            <a:chExt cx="2684345" cy="2216818"/>
          </a:xfrm>
        </p:grpSpPr>
        <p:sp>
          <p:nvSpPr>
            <p:cNvPr id="514" name="Google Shape;514;p38"/>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5" name="Google Shape;515;p38"/>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6" name="Google Shape;516;p38"/>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517" name="Google Shape;517;p38"/>
          <p:cNvGrpSpPr/>
          <p:nvPr/>
        </p:nvGrpSpPr>
        <p:grpSpPr>
          <a:xfrm>
            <a:off x="839628" y="664559"/>
            <a:ext cx="9674141" cy="5528880"/>
            <a:chOff x="0" y="107367"/>
            <a:chExt cx="9674141" cy="5528880"/>
          </a:xfrm>
        </p:grpSpPr>
        <p:sp>
          <p:nvSpPr>
            <p:cNvPr id="518" name="Google Shape;518;p38"/>
            <p:cNvSpPr/>
            <p:nvPr/>
          </p:nvSpPr>
          <p:spPr>
            <a:xfrm>
              <a:off x="0" y="107367"/>
              <a:ext cx="9674141" cy="1703520"/>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
            <p:cNvSpPr txBox="1"/>
            <p:nvPr/>
          </p:nvSpPr>
          <p:spPr>
            <a:xfrm>
              <a:off x="83159" y="190526"/>
              <a:ext cx="9507823" cy="1537202"/>
            </a:xfrm>
            <a:prstGeom prst="rect">
              <a:avLst/>
            </a:prstGeom>
            <a:noFill/>
            <a:ln>
              <a:noFill/>
            </a:ln>
          </p:spPr>
          <p:txBody>
            <a:bodyPr anchorCtr="0" anchor="ctr" bIns="106675" lIns="106675" spcFirstLastPara="1" rIns="106675" wrap="square" tIns="106675">
              <a:noAutofit/>
            </a:bodyPr>
            <a:lstStyle/>
            <a:p>
              <a:pPr indent="0" lvl="0" marL="0" marR="0" rtl="0" algn="just">
                <a:lnSpc>
                  <a:spcPct val="90000"/>
                </a:lnSpc>
                <a:spcBef>
                  <a:spcPts val="0"/>
                </a:spcBef>
                <a:spcAft>
                  <a:spcPts val="0"/>
                </a:spcAft>
                <a:buClr>
                  <a:schemeClr val="lt1"/>
                </a:buClr>
                <a:buSzPts val="2800"/>
                <a:buFont typeface="Open Sans"/>
                <a:buNone/>
              </a:pPr>
              <a:r>
                <a:rPr lang="en-US" sz="2800">
                  <a:solidFill>
                    <a:schemeClr val="lt1"/>
                  </a:solidFill>
                  <a:latin typeface="Open Sans"/>
                  <a:ea typeface="Open Sans"/>
                  <a:cs typeface="Open Sans"/>
                  <a:sym typeface="Open Sans"/>
                </a:rPr>
                <a:t>Bu model en eski ve en yaygın yazılım geliştirme tekniğidir, bu nedenle son yıllarda çeşitli eleştirilere uğramıştır. Bunlardan bazıları şöyledir:</a:t>
              </a:r>
              <a:endParaRPr sz="2800">
                <a:solidFill>
                  <a:schemeClr val="lt1"/>
                </a:solidFill>
                <a:latin typeface="Open Sans"/>
                <a:ea typeface="Open Sans"/>
                <a:cs typeface="Open Sans"/>
                <a:sym typeface="Open Sans"/>
              </a:endParaRPr>
            </a:p>
          </p:txBody>
        </p:sp>
        <p:sp>
          <p:nvSpPr>
            <p:cNvPr id="520" name="Google Shape;520;p38"/>
            <p:cNvSpPr/>
            <p:nvPr/>
          </p:nvSpPr>
          <p:spPr>
            <a:xfrm>
              <a:off x="0" y="1810887"/>
              <a:ext cx="9674141" cy="38253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8"/>
            <p:cNvSpPr txBox="1"/>
            <p:nvPr/>
          </p:nvSpPr>
          <p:spPr>
            <a:xfrm>
              <a:off x="0" y="1810887"/>
              <a:ext cx="9674141" cy="3825360"/>
            </a:xfrm>
            <a:prstGeom prst="rect">
              <a:avLst/>
            </a:prstGeom>
            <a:noFill/>
            <a:ln>
              <a:noFill/>
            </a:ln>
          </p:spPr>
          <p:txBody>
            <a:bodyPr anchorCtr="0" anchor="t" bIns="35550" lIns="307150" spcFirstLastPara="1" rIns="199125" wrap="square" tIns="35550">
              <a:noAutofit/>
            </a:bodyPr>
            <a:lstStyle/>
            <a:p>
              <a:pPr indent="-228600" lvl="1" marL="228600" marR="0" rtl="0" algn="just">
                <a:lnSpc>
                  <a:spcPct val="90000"/>
                </a:lnSpc>
                <a:spcBef>
                  <a:spcPts val="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Gerçek yaşamdaki projeler genelde yineleme gerektirir. Bu modelde her adım en az bir kere işlediği için maliyet ve teslim zamanı artar.</a:t>
              </a:r>
              <a:endParaRPr b="0" i="0" sz="2200" u="none" cap="none" strike="noStrike">
                <a:solidFill>
                  <a:schemeClr val="dk1"/>
                </a:solidFill>
                <a:latin typeface="Open Sans"/>
                <a:ea typeface="Open Sans"/>
                <a:cs typeface="Open Sans"/>
                <a:sym typeface="Open Sans"/>
              </a:endParaRPr>
            </a:p>
            <a:p>
              <a:pPr indent="-228600" lvl="1" marL="228600" marR="0" rtl="0" algn="just">
                <a:lnSpc>
                  <a:spcPct val="90000"/>
                </a:lnSpc>
                <a:spcBef>
                  <a:spcPts val="44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Müşteri tüm isterlerini bir defada açıklayamayacağı için projenin başında belirsizlikler ortaya çıkar.</a:t>
              </a:r>
              <a:endParaRPr b="0" i="0" sz="2200" u="none" cap="none" strike="noStrike">
                <a:solidFill>
                  <a:schemeClr val="dk1"/>
                </a:solidFill>
                <a:latin typeface="Open Sans"/>
                <a:ea typeface="Open Sans"/>
                <a:cs typeface="Open Sans"/>
                <a:sym typeface="Open Sans"/>
              </a:endParaRPr>
            </a:p>
            <a:p>
              <a:pPr indent="-228600" lvl="1" marL="228600" marR="0" rtl="0" algn="just">
                <a:lnSpc>
                  <a:spcPct val="90000"/>
                </a:lnSpc>
                <a:spcBef>
                  <a:spcPts val="44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Müşterinin projenin çalışan bir sürümünü görebilmesi ilerleyen basamaklarda olacağı için müşteri hayal kırıklığına uğrayabilir ve proje başarısızlığa gidebilir.</a:t>
              </a:r>
              <a:endParaRPr b="0" i="0" sz="2200" u="none" cap="none" strike="noStrike">
                <a:solidFill>
                  <a:schemeClr val="dk1"/>
                </a:solidFill>
                <a:latin typeface="Open Sans"/>
                <a:ea typeface="Open Sans"/>
                <a:cs typeface="Open Sans"/>
                <a:sym typeface="Open Sans"/>
              </a:endParaRPr>
            </a:p>
            <a:p>
              <a:pPr indent="-228600" lvl="1" marL="228600" marR="0" rtl="0" algn="just">
                <a:lnSpc>
                  <a:spcPct val="90000"/>
                </a:lnSpc>
                <a:spcBef>
                  <a:spcPts val="440"/>
                </a:spcBef>
                <a:spcAft>
                  <a:spcPts val="0"/>
                </a:spcAft>
                <a:buClr>
                  <a:schemeClr val="dk1"/>
                </a:buClr>
                <a:buSzPts val="2200"/>
                <a:buFont typeface="Open Sans"/>
                <a:buChar char="•"/>
              </a:pPr>
              <a:r>
                <a:rPr b="0" i="0" lang="en-US" sz="2200" u="none" cap="none" strike="noStrike">
                  <a:solidFill>
                    <a:schemeClr val="dk1"/>
                  </a:solidFill>
                  <a:latin typeface="Open Sans"/>
                  <a:ea typeface="Open Sans"/>
                  <a:cs typeface="Open Sans"/>
                  <a:sym typeface="Open Sans"/>
                </a:rPr>
                <a:t>Geliştirici personel genelde kod yazma eğilimlidir. Bu nedenle gereklilik tanımlanması ve tasarım gibi süreçler personele sıkıcı gelebilir.</a:t>
              </a:r>
              <a:endParaRPr b="0" i="0" sz="2200" u="none" cap="none" strike="noStrike">
                <a:solidFill>
                  <a:schemeClr val="dk1"/>
                </a:solidFill>
                <a:latin typeface="Open Sans"/>
                <a:ea typeface="Open Sans"/>
                <a:cs typeface="Open Sans"/>
                <a:sym typeface="Open San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5" name="Shape 525"/>
        <p:cNvGrpSpPr/>
        <p:nvPr/>
      </p:nvGrpSpPr>
      <p:grpSpPr>
        <a:xfrm>
          <a:off x="0" y="0"/>
          <a:ext cx="0" cy="0"/>
          <a:chOff x="0" y="0"/>
          <a:chExt cx="0" cy="0"/>
        </a:xfrm>
      </p:grpSpPr>
      <p:grpSp>
        <p:nvGrpSpPr>
          <p:cNvPr id="526" name="Google Shape;526;p39"/>
          <p:cNvGrpSpPr/>
          <p:nvPr/>
        </p:nvGrpSpPr>
        <p:grpSpPr>
          <a:xfrm>
            <a:off x="-44951" y="-418135"/>
            <a:ext cx="11929296" cy="6782736"/>
            <a:chOff x="-44951" y="-418135"/>
            <a:chExt cx="11929296" cy="6782736"/>
          </a:xfrm>
        </p:grpSpPr>
        <p:sp>
          <p:nvSpPr>
            <p:cNvPr id="527" name="Google Shape;527;p39"/>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28" name="Google Shape;528;p39"/>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29" name="Google Shape;529;p39"/>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0" name="Google Shape;530;p39"/>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1" name="Google Shape;531;p39"/>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2" name="Google Shape;532;p39"/>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533" name="Google Shape;533;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4" name="Google Shape;534;p39"/>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535" name="Google Shape;535;p39"/>
          <p:cNvGrpSpPr/>
          <p:nvPr/>
        </p:nvGrpSpPr>
        <p:grpSpPr>
          <a:xfrm>
            <a:off x="2364188" y="15258"/>
            <a:ext cx="2684345" cy="2216818"/>
            <a:chOff x="2364188" y="15258"/>
            <a:chExt cx="2684345" cy="2216818"/>
          </a:xfrm>
        </p:grpSpPr>
        <p:sp>
          <p:nvSpPr>
            <p:cNvPr id="536" name="Google Shape;536;p39"/>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7" name="Google Shape;537;p39"/>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8" name="Google Shape;538;p39"/>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539" name="Google Shape;539;p39"/>
          <p:cNvGrpSpPr/>
          <p:nvPr/>
        </p:nvGrpSpPr>
        <p:grpSpPr>
          <a:xfrm>
            <a:off x="709389" y="360027"/>
            <a:ext cx="10066766" cy="5742212"/>
            <a:chOff x="0" y="701"/>
            <a:chExt cx="10066766" cy="5742212"/>
          </a:xfrm>
        </p:grpSpPr>
        <p:sp>
          <p:nvSpPr>
            <p:cNvPr id="540" name="Google Shape;540;p39"/>
            <p:cNvSpPr/>
            <p:nvPr/>
          </p:nvSpPr>
          <p:spPr>
            <a:xfrm>
              <a:off x="0" y="701"/>
              <a:ext cx="10066766" cy="164063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a:off x="496291" y="369843"/>
              <a:ext cx="902347" cy="902347"/>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p:nvPr/>
          </p:nvSpPr>
          <p:spPr>
            <a:xfrm>
              <a:off x="1894930" y="701"/>
              <a:ext cx="8171835" cy="164063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txBox="1"/>
            <p:nvPr/>
          </p:nvSpPr>
          <p:spPr>
            <a:xfrm>
              <a:off x="1894930" y="701"/>
              <a:ext cx="8171835" cy="1640632"/>
            </a:xfrm>
            <a:prstGeom prst="rect">
              <a:avLst/>
            </a:prstGeom>
            <a:noFill/>
            <a:ln>
              <a:noFill/>
            </a:ln>
          </p:spPr>
          <p:txBody>
            <a:bodyPr anchorCtr="0" anchor="ctr" bIns="173625" lIns="173625" spcFirstLastPara="1" rIns="173625" wrap="square" tIns="173625">
              <a:noAutofit/>
            </a:bodyPr>
            <a:lstStyle/>
            <a:p>
              <a:pPr indent="0" lvl="0" marL="0" marR="0" rtl="0" algn="l">
                <a:lnSpc>
                  <a:spcPct val="90000"/>
                </a:lnSpc>
                <a:spcBef>
                  <a:spcPts val="0"/>
                </a:spcBef>
                <a:spcAft>
                  <a:spcPts val="0"/>
                </a:spcAft>
                <a:buClr>
                  <a:schemeClr val="dk1"/>
                </a:buClr>
                <a:buSzPts val="1700"/>
                <a:buFont typeface="Open Sans"/>
                <a:buNone/>
              </a:pPr>
              <a:r>
                <a:rPr lang="en-US" sz="1700">
                  <a:solidFill>
                    <a:schemeClr val="dk1"/>
                  </a:solidFill>
                  <a:latin typeface="Open Sans"/>
                  <a:ea typeface="Open Sans"/>
                  <a:cs typeface="Open Sans"/>
                  <a:sym typeface="Open Sans"/>
                </a:rPr>
                <a:t>Müşterinin ürünü tasarımı bittiğinde görmesi yerine geliştirme sürecinin her aşamasında onaylayarak sürece katılması projeyi olumlu etkiler. Klasik model diğer teknikler için bir kalıp oluşturur. Özellikle iyi tanımlı, isterleri kesinleşmiş ve fazla zaman alması beklenmeyen projeler için uygun bir yöntemdir.</a:t>
              </a:r>
              <a:endParaRPr sz="1700">
                <a:solidFill>
                  <a:schemeClr val="dk1"/>
                </a:solidFill>
                <a:latin typeface="Open Sans"/>
                <a:ea typeface="Open Sans"/>
                <a:cs typeface="Open Sans"/>
                <a:sym typeface="Open Sans"/>
              </a:endParaRPr>
            </a:p>
          </p:txBody>
        </p:sp>
        <p:sp>
          <p:nvSpPr>
            <p:cNvPr id="544" name="Google Shape;544;p39"/>
            <p:cNvSpPr/>
            <p:nvPr/>
          </p:nvSpPr>
          <p:spPr>
            <a:xfrm>
              <a:off x="0" y="2051491"/>
              <a:ext cx="10066766" cy="164063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9"/>
            <p:cNvSpPr/>
            <p:nvPr/>
          </p:nvSpPr>
          <p:spPr>
            <a:xfrm>
              <a:off x="496291" y="2420633"/>
              <a:ext cx="902347" cy="902347"/>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9"/>
            <p:cNvSpPr/>
            <p:nvPr/>
          </p:nvSpPr>
          <p:spPr>
            <a:xfrm>
              <a:off x="1894930" y="2051491"/>
              <a:ext cx="8171835" cy="164063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txBox="1"/>
            <p:nvPr/>
          </p:nvSpPr>
          <p:spPr>
            <a:xfrm>
              <a:off x="1894930" y="2051491"/>
              <a:ext cx="8171835" cy="1640632"/>
            </a:xfrm>
            <a:prstGeom prst="rect">
              <a:avLst/>
            </a:prstGeom>
            <a:noFill/>
            <a:ln>
              <a:noFill/>
            </a:ln>
          </p:spPr>
          <p:txBody>
            <a:bodyPr anchorCtr="0" anchor="ctr" bIns="173625" lIns="173625" spcFirstLastPara="1" rIns="173625" wrap="square" tIns="173625">
              <a:noAutofit/>
            </a:bodyPr>
            <a:lstStyle/>
            <a:p>
              <a:pPr indent="0" lvl="0" marL="0" marR="0" rtl="0" algn="l">
                <a:lnSpc>
                  <a:spcPct val="90000"/>
                </a:lnSpc>
                <a:spcBef>
                  <a:spcPts val="0"/>
                </a:spcBef>
                <a:spcAft>
                  <a:spcPts val="0"/>
                </a:spcAft>
                <a:buClr>
                  <a:schemeClr val="dk1"/>
                </a:buClr>
                <a:buSzPts val="1700"/>
                <a:buFont typeface="Open Sans"/>
                <a:buNone/>
              </a:pPr>
              <a:r>
                <a:rPr lang="en-US" sz="1700">
                  <a:solidFill>
                    <a:schemeClr val="dk1"/>
                  </a:solidFill>
                  <a:latin typeface="Open Sans"/>
                  <a:ea typeface="Open Sans"/>
                  <a:cs typeface="Open Sans"/>
                  <a:sym typeface="Open Sans"/>
                </a:rPr>
                <a:t>Şelale doğrusal bir modeldir. Geliştirme adımlarını veya aşamalarını tanımlar. Bir adımı yürütmeye başlarsınız, tamamlarsınız ve ardından bir sonrakine başlarsınız. Bu yaklaşım bize istikrarlı bir aşağı doğru emir verir. Bu nedenle adı Şelale modelidir. </a:t>
              </a:r>
              <a:endParaRPr sz="1700">
                <a:solidFill>
                  <a:schemeClr val="dk1"/>
                </a:solidFill>
                <a:latin typeface="Open Sans"/>
                <a:ea typeface="Open Sans"/>
                <a:cs typeface="Open Sans"/>
                <a:sym typeface="Open Sans"/>
              </a:endParaRPr>
            </a:p>
          </p:txBody>
        </p:sp>
        <p:sp>
          <p:nvSpPr>
            <p:cNvPr id="548" name="Google Shape;548;p39"/>
            <p:cNvSpPr/>
            <p:nvPr/>
          </p:nvSpPr>
          <p:spPr>
            <a:xfrm>
              <a:off x="0" y="4102281"/>
              <a:ext cx="10066766" cy="1640632"/>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a:off x="496291" y="4471423"/>
              <a:ext cx="902347" cy="90234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9"/>
            <p:cNvSpPr/>
            <p:nvPr/>
          </p:nvSpPr>
          <p:spPr>
            <a:xfrm>
              <a:off x="1894930" y="4102281"/>
              <a:ext cx="8171835" cy="164063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9"/>
            <p:cNvSpPr txBox="1"/>
            <p:nvPr/>
          </p:nvSpPr>
          <p:spPr>
            <a:xfrm>
              <a:off x="1894930" y="4102281"/>
              <a:ext cx="8171835" cy="1640632"/>
            </a:xfrm>
            <a:prstGeom prst="rect">
              <a:avLst/>
            </a:prstGeom>
            <a:noFill/>
            <a:ln>
              <a:noFill/>
            </a:ln>
          </p:spPr>
          <p:txBody>
            <a:bodyPr anchorCtr="0" anchor="ctr" bIns="173625" lIns="173625" spcFirstLastPara="1" rIns="173625" wrap="square" tIns="173625">
              <a:noAutofit/>
            </a:bodyPr>
            <a:lstStyle/>
            <a:p>
              <a:pPr indent="0" lvl="0" marL="0" marR="0" rtl="0" algn="l">
                <a:lnSpc>
                  <a:spcPct val="90000"/>
                </a:lnSpc>
                <a:spcBef>
                  <a:spcPts val="0"/>
                </a:spcBef>
                <a:spcAft>
                  <a:spcPts val="0"/>
                </a:spcAft>
                <a:buClr>
                  <a:schemeClr val="dk1"/>
                </a:buClr>
                <a:buSzPts val="1700"/>
                <a:buFont typeface="Open Sans"/>
                <a:buNone/>
              </a:pPr>
              <a:r>
                <a:rPr lang="en-US" sz="1700">
                  <a:solidFill>
                    <a:schemeClr val="dk1"/>
                  </a:solidFill>
                  <a:latin typeface="Open Sans"/>
                  <a:ea typeface="Open Sans"/>
                  <a:cs typeface="Open Sans"/>
                  <a:sym typeface="Open Sans"/>
                </a:rPr>
                <a:t>Geliştirme süreci kademeli olarak akar. Her geliştirme aşaması bir öncekinin tamamlanmasını gerektirir. Bu aşamalardan biraz bahsedelim:</a:t>
              </a:r>
              <a:endParaRPr sz="1700">
                <a:solidFill>
                  <a:schemeClr val="dk1"/>
                </a:solidFill>
                <a:latin typeface="Open Sans"/>
                <a:ea typeface="Open Sans"/>
                <a:cs typeface="Open Sans"/>
                <a:sym typeface="Open San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5" name="Shape 555"/>
        <p:cNvGrpSpPr/>
        <p:nvPr/>
      </p:nvGrpSpPr>
      <p:grpSpPr>
        <a:xfrm>
          <a:off x="0" y="0"/>
          <a:ext cx="0" cy="0"/>
          <a:chOff x="0" y="0"/>
          <a:chExt cx="0" cy="0"/>
        </a:xfrm>
      </p:grpSpPr>
      <p:grpSp>
        <p:nvGrpSpPr>
          <p:cNvPr id="556" name="Google Shape;556;p40"/>
          <p:cNvGrpSpPr/>
          <p:nvPr/>
        </p:nvGrpSpPr>
        <p:grpSpPr>
          <a:xfrm>
            <a:off x="-44951" y="-418135"/>
            <a:ext cx="11929296" cy="6782736"/>
            <a:chOff x="-44951" y="-418135"/>
            <a:chExt cx="11929296" cy="6782736"/>
          </a:xfrm>
        </p:grpSpPr>
        <p:sp>
          <p:nvSpPr>
            <p:cNvPr id="557" name="Google Shape;557;p40"/>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58" name="Google Shape;558;p40"/>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59" name="Google Shape;559;p40"/>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0" name="Google Shape;560;p40"/>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1" name="Google Shape;561;p40"/>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2" name="Google Shape;562;p40"/>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563" name="Google Shape;563;p4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4" name="Google Shape;564;p40"/>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565" name="Google Shape;565;p40"/>
          <p:cNvGrpSpPr/>
          <p:nvPr/>
        </p:nvGrpSpPr>
        <p:grpSpPr>
          <a:xfrm>
            <a:off x="2364188" y="15258"/>
            <a:ext cx="2684345" cy="2216818"/>
            <a:chOff x="2364188" y="15258"/>
            <a:chExt cx="2684345" cy="2216818"/>
          </a:xfrm>
        </p:grpSpPr>
        <p:sp>
          <p:nvSpPr>
            <p:cNvPr id="566" name="Google Shape;566;p40"/>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7" name="Google Shape;567;p40"/>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8" name="Google Shape;568;p40"/>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569" name="Google Shape;569;p40"/>
          <p:cNvGrpSpPr/>
          <p:nvPr/>
        </p:nvGrpSpPr>
        <p:grpSpPr>
          <a:xfrm>
            <a:off x="709389" y="863533"/>
            <a:ext cx="10642965" cy="5258520"/>
            <a:chOff x="0" y="242547"/>
            <a:chExt cx="10642965" cy="5258520"/>
          </a:xfrm>
        </p:grpSpPr>
        <p:sp>
          <p:nvSpPr>
            <p:cNvPr id="570" name="Google Shape;570;p40"/>
            <p:cNvSpPr/>
            <p:nvPr/>
          </p:nvSpPr>
          <p:spPr>
            <a:xfrm>
              <a:off x="0" y="242547"/>
              <a:ext cx="10642965" cy="2590380"/>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0"/>
            <p:cNvSpPr txBox="1"/>
            <p:nvPr/>
          </p:nvSpPr>
          <p:spPr>
            <a:xfrm>
              <a:off x="126452" y="368999"/>
              <a:ext cx="10390061" cy="2337476"/>
            </a:xfrm>
            <a:prstGeom prst="rect">
              <a:avLst/>
            </a:prstGeom>
            <a:noFill/>
            <a:ln>
              <a:noFill/>
            </a:ln>
          </p:spPr>
          <p:txBody>
            <a:bodyPr anchorCtr="0" anchor="ctr" bIns="102850" lIns="102850" spcFirstLastPara="1" rIns="102850" wrap="square" tIns="102850">
              <a:noAutofit/>
            </a:bodyPr>
            <a:lstStyle/>
            <a:p>
              <a:pPr indent="0" lvl="0" marL="0" marR="0" rtl="0" algn="just">
                <a:lnSpc>
                  <a:spcPct val="90000"/>
                </a:lnSpc>
                <a:spcBef>
                  <a:spcPts val="0"/>
                </a:spcBef>
                <a:spcAft>
                  <a:spcPts val="0"/>
                </a:spcAft>
                <a:buClr>
                  <a:schemeClr val="lt1"/>
                </a:buClr>
                <a:buSzPts val="2700"/>
                <a:buFont typeface="Open Sans"/>
                <a:buNone/>
              </a:pPr>
              <a:r>
                <a:rPr lang="en-US" sz="2700">
                  <a:solidFill>
                    <a:schemeClr val="lt1"/>
                  </a:solidFill>
                  <a:latin typeface="Open Sans"/>
                  <a:ea typeface="Open Sans"/>
                  <a:cs typeface="Open Sans"/>
                  <a:sym typeface="Open Sans"/>
                </a:rPr>
                <a:t>İlk olarak, gereksinimleri toplar ve analiz ederiz. Gelecekteki uygulamanın beklenen işlevselliği, paydaşlar ile açıklığa kavuşturulmalıdır. Tüm detaylar eksiksiz bir şekilde belgelenmelidir. İlk aşama muhtemelen en önemlisidir. Doğru yapıldığında, Şelale modeli beklenen sonucu üretecektir. </a:t>
              </a:r>
              <a:endParaRPr sz="2700">
                <a:solidFill>
                  <a:schemeClr val="lt1"/>
                </a:solidFill>
                <a:latin typeface="Open Sans"/>
                <a:ea typeface="Open Sans"/>
                <a:cs typeface="Open Sans"/>
                <a:sym typeface="Open Sans"/>
              </a:endParaRPr>
            </a:p>
          </p:txBody>
        </p:sp>
        <p:sp>
          <p:nvSpPr>
            <p:cNvPr id="572" name="Google Shape;572;p40"/>
            <p:cNvSpPr/>
            <p:nvPr/>
          </p:nvSpPr>
          <p:spPr>
            <a:xfrm>
              <a:off x="0" y="2910687"/>
              <a:ext cx="10642965" cy="2590380"/>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0"/>
            <p:cNvSpPr txBox="1"/>
            <p:nvPr/>
          </p:nvSpPr>
          <p:spPr>
            <a:xfrm>
              <a:off x="126452" y="3037139"/>
              <a:ext cx="10390061" cy="2337476"/>
            </a:xfrm>
            <a:prstGeom prst="rect">
              <a:avLst/>
            </a:prstGeom>
            <a:noFill/>
            <a:ln>
              <a:noFill/>
            </a:ln>
          </p:spPr>
          <p:txBody>
            <a:bodyPr anchorCtr="0" anchor="ctr" bIns="102850" lIns="102850" spcFirstLastPara="1" rIns="102850" wrap="square" tIns="102850">
              <a:noAutofit/>
            </a:bodyPr>
            <a:lstStyle/>
            <a:p>
              <a:pPr indent="0" lvl="0" marL="0" marR="0" rtl="0" algn="just">
                <a:lnSpc>
                  <a:spcPct val="90000"/>
                </a:lnSpc>
                <a:spcBef>
                  <a:spcPts val="0"/>
                </a:spcBef>
                <a:spcAft>
                  <a:spcPts val="0"/>
                </a:spcAft>
                <a:buClr>
                  <a:schemeClr val="lt1"/>
                </a:buClr>
                <a:buSzPts val="2700"/>
                <a:buFont typeface="Open Sans"/>
                <a:buNone/>
              </a:pPr>
              <a:r>
                <a:rPr lang="en-US" sz="2700">
                  <a:solidFill>
                    <a:schemeClr val="lt1"/>
                  </a:solidFill>
                  <a:latin typeface="Open Sans"/>
                  <a:ea typeface="Open Sans"/>
                  <a:cs typeface="Open Sans"/>
                  <a:sym typeface="Open Sans"/>
                </a:rPr>
                <a:t>Gereksinimleri toplayıp analiz ettikten sonra bir sonraki aşamaya geçebiliriz. Yazılımımızın genel tasarımını burada tanımlıyoruz. Mimariyi tanımlamak, bir binanın planını oluşturmak gibidir. Bu nedenle, tasarım olabildiğince açık ve ayrıntılı olmalıdır. Ekip, ürünü bu plana göre uygulayabilmelidir. </a:t>
              </a:r>
              <a:endParaRPr sz="2700">
                <a:solidFill>
                  <a:schemeClr val="lt1"/>
                </a:solidFill>
                <a:latin typeface="Open Sans"/>
                <a:ea typeface="Open Sans"/>
                <a:cs typeface="Open Sans"/>
                <a:sym typeface="Open Sans"/>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7" name="Shape 577"/>
        <p:cNvGrpSpPr/>
        <p:nvPr/>
      </p:nvGrpSpPr>
      <p:grpSpPr>
        <a:xfrm>
          <a:off x="0" y="0"/>
          <a:ext cx="0" cy="0"/>
          <a:chOff x="0" y="0"/>
          <a:chExt cx="0" cy="0"/>
        </a:xfrm>
      </p:grpSpPr>
      <p:grpSp>
        <p:nvGrpSpPr>
          <p:cNvPr id="578" name="Google Shape;578;p41"/>
          <p:cNvGrpSpPr/>
          <p:nvPr/>
        </p:nvGrpSpPr>
        <p:grpSpPr>
          <a:xfrm>
            <a:off x="-44951" y="-418135"/>
            <a:ext cx="11929296" cy="6782736"/>
            <a:chOff x="-44951" y="-418135"/>
            <a:chExt cx="11929296" cy="6782736"/>
          </a:xfrm>
        </p:grpSpPr>
        <p:sp>
          <p:nvSpPr>
            <p:cNvPr id="579" name="Google Shape;579;p41"/>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80" name="Google Shape;580;p41"/>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81" name="Google Shape;581;p41"/>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82" name="Google Shape;582;p41"/>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83" name="Google Shape;583;p41"/>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84" name="Google Shape;584;p41"/>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585" name="Google Shape;585;p4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86" name="Google Shape;586;p41"/>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587" name="Google Shape;587;p41"/>
          <p:cNvGrpSpPr/>
          <p:nvPr/>
        </p:nvGrpSpPr>
        <p:grpSpPr>
          <a:xfrm>
            <a:off x="2364188" y="15258"/>
            <a:ext cx="2684345" cy="2216818"/>
            <a:chOff x="2364188" y="15258"/>
            <a:chExt cx="2684345" cy="2216818"/>
          </a:xfrm>
        </p:grpSpPr>
        <p:sp>
          <p:nvSpPr>
            <p:cNvPr id="588" name="Google Shape;588;p41"/>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89" name="Google Shape;589;p41"/>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90" name="Google Shape;590;p41"/>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591" name="Google Shape;591;p41"/>
          <p:cNvGrpSpPr/>
          <p:nvPr/>
        </p:nvGrpSpPr>
        <p:grpSpPr>
          <a:xfrm>
            <a:off x="1099336" y="1191082"/>
            <a:ext cx="10230542" cy="4811725"/>
            <a:chOff x="0" y="465944"/>
            <a:chExt cx="10230542" cy="4811725"/>
          </a:xfrm>
        </p:grpSpPr>
        <p:sp>
          <p:nvSpPr>
            <p:cNvPr id="592" name="Google Shape;592;p41"/>
            <p:cNvSpPr/>
            <p:nvPr/>
          </p:nvSpPr>
          <p:spPr>
            <a:xfrm>
              <a:off x="0" y="465944"/>
              <a:ext cx="10230542" cy="825288"/>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1"/>
            <p:cNvSpPr txBox="1"/>
            <p:nvPr/>
          </p:nvSpPr>
          <p:spPr>
            <a:xfrm>
              <a:off x="40287" y="506231"/>
              <a:ext cx="10149968" cy="74471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Open Sans"/>
                <a:buNone/>
              </a:pPr>
              <a:r>
                <a:rPr lang="en-US" sz="1900">
                  <a:solidFill>
                    <a:schemeClr val="lt1"/>
                  </a:solidFill>
                  <a:latin typeface="Open Sans"/>
                  <a:ea typeface="Open Sans"/>
                  <a:cs typeface="Open Sans"/>
                  <a:sym typeface="Open Sans"/>
                </a:rPr>
                <a:t>"Sistemimizi hangi paketler veya bileşenler oluşturacak?" Gibi soruları ele almalıyız.</a:t>
              </a:r>
              <a:endParaRPr sz="1900">
                <a:solidFill>
                  <a:schemeClr val="lt1"/>
                </a:solidFill>
                <a:latin typeface="Open Sans"/>
                <a:ea typeface="Open Sans"/>
                <a:cs typeface="Open Sans"/>
                <a:sym typeface="Open Sans"/>
              </a:endParaRPr>
            </a:p>
          </p:txBody>
        </p:sp>
        <p:sp>
          <p:nvSpPr>
            <p:cNvPr id="594" name="Google Shape;594;p41"/>
            <p:cNvSpPr/>
            <p:nvPr/>
          </p:nvSpPr>
          <p:spPr>
            <a:xfrm>
              <a:off x="0" y="1291233"/>
              <a:ext cx="10230542" cy="22811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txBox="1"/>
            <p:nvPr/>
          </p:nvSpPr>
          <p:spPr>
            <a:xfrm>
              <a:off x="0" y="1291233"/>
              <a:ext cx="10230542" cy="2281140"/>
            </a:xfrm>
            <a:prstGeom prst="rect">
              <a:avLst/>
            </a:prstGeom>
            <a:noFill/>
            <a:ln>
              <a:noFill/>
            </a:ln>
          </p:spPr>
          <p:txBody>
            <a:bodyPr anchorCtr="0" anchor="t" bIns="24125" lIns="324800" spcFirstLastPara="1" rIns="135125" wrap="square" tIns="24125">
              <a:noAutofit/>
            </a:bodyPr>
            <a:lstStyle/>
            <a:p>
              <a:pPr indent="-114300" lvl="1" marL="114300" marR="0" rtl="0" algn="l">
                <a:lnSpc>
                  <a:spcPct val="90000"/>
                </a:lnSpc>
                <a:spcBef>
                  <a:spcPts val="0"/>
                </a:spcBef>
                <a:spcAft>
                  <a:spcPts val="0"/>
                </a:spcAft>
                <a:buClr>
                  <a:schemeClr val="dk1"/>
                </a:buClr>
                <a:buSzPts val="1500"/>
                <a:buFont typeface="Open Sans"/>
                <a:buChar char="•"/>
              </a:pPr>
              <a:r>
                <a:rPr b="0" i="0" lang="en-US" sz="1500" u="none" cap="none" strike="noStrike">
                  <a:solidFill>
                    <a:schemeClr val="dk1"/>
                  </a:solidFill>
                  <a:latin typeface="Open Sans"/>
                  <a:ea typeface="Open Sans"/>
                  <a:cs typeface="Open Sans"/>
                  <a:sym typeface="Open Sans"/>
                </a:rPr>
                <a:t>Her bileşenin temel türleri nelerdir?  </a:t>
              </a:r>
              <a:endParaRPr b="0" i="0" sz="15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300"/>
                </a:spcBef>
                <a:spcAft>
                  <a:spcPts val="0"/>
                </a:spcAft>
                <a:buClr>
                  <a:schemeClr val="dk1"/>
                </a:buClr>
                <a:buSzPts val="1500"/>
                <a:buFont typeface="Open Sans"/>
                <a:buChar char="•"/>
              </a:pPr>
              <a:r>
                <a:rPr b="0" i="0" lang="en-US" sz="1500" u="none" cap="none" strike="noStrike">
                  <a:solidFill>
                    <a:schemeClr val="dk1"/>
                  </a:solidFill>
                  <a:latin typeface="Open Sans"/>
                  <a:ea typeface="Open Sans"/>
                  <a:cs typeface="Open Sans"/>
                  <a:sym typeface="Open Sans"/>
                </a:rPr>
                <a:t>Bu türler gerekli işlevselliği elde etmek için birbirleriyle nasıl etkileşime giriyor? </a:t>
              </a:r>
              <a:endParaRPr b="0" i="0" sz="15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300"/>
                </a:spcBef>
                <a:spcAft>
                  <a:spcPts val="0"/>
                </a:spcAft>
                <a:buClr>
                  <a:schemeClr val="dk1"/>
                </a:buClr>
                <a:buSzPts val="1500"/>
                <a:buFont typeface="Open Sans"/>
                <a:buChar char="•"/>
              </a:pPr>
              <a:r>
                <a:rPr b="0" i="0" lang="en-US" sz="1500" u="none" cap="none" strike="noStrike">
                  <a:solidFill>
                    <a:schemeClr val="dk1"/>
                  </a:solidFill>
                  <a:latin typeface="Open Sans"/>
                  <a:ea typeface="Open Sans"/>
                  <a:cs typeface="Open Sans"/>
                  <a:sym typeface="Open Sans"/>
                </a:rPr>
                <a:t>Yazılımımız güvenli mi?  </a:t>
              </a:r>
              <a:endParaRPr b="0" i="0" sz="15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300"/>
                </a:spcBef>
                <a:spcAft>
                  <a:spcPts val="0"/>
                </a:spcAft>
                <a:buClr>
                  <a:schemeClr val="dk1"/>
                </a:buClr>
                <a:buSzPts val="1500"/>
                <a:buFont typeface="Open Sans"/>
                <a:buChar char="•"/>
              </a:pPr>
              <a:r>
                <a:rPr b="0" i="0" lang="en-US" sz="1500" u="none" cap="none" strike="noStrike">
                  <a:solidFill>
                    <a:schemeClr val="dk1"/>
                  </a:solidFill>
                  <a:latin typeface="Open Sans"/>
                  <a:ea typeface="Open Sans"/>
                  <a:cs typeface="Open Sans"/>
                  <a:sym typeface="Open Sans"/>
                </a:rPr>
                <a:t>Performans nasıl? </a:t>
              </a:r>
              <a:endParaRPr b="0" i="0" sz="15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300"/>
                </a:spcBef>
                <a:spcAft>
                  <a:spcPts val="0"/>
                </a:spcAft>
                <a:buClr>
                  <a:schemeClr val="dk1"/>
                </a:buClr>
                <a:buSzPts val="1500"/>
                <a:buFont typeface="Open Sans"/>
                <a:buChar char="•"/>
              </a:pPr>
              <a:r>
                <a:rPr b="0" i="0" lang="en-US" sz="1500" u="none" cap="none" strike="noStrike">
                  <a:solidFill>
                    <a:schemeClr val="dk1"/>
                  </a:solidFill>
                  <a:latin typeface="Open Sans"/>
                  <a:ea typeface="Open Sans"/>
                  <a:cs typeface="Open Sans"/>
                  <a:sym typeface="Open Sans"/>
                </a:rPr>
                <a:t>Yazılımımız hatalara nasıl tepki veriyor? </a:t>
              </a:r>
              <a:endParaRPr b="0" i="0" sz="15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300"/>
                </a:spcBef>
                <a:spcAft>
                  <a:spcPts val="0"/>
                </a:spcAft>
                <a:buClr>
                  <a:schemeClr val="dk1"/>
                </a:buClr>
                <a:buSzPts val="1500"/>
                <a:buFont typeface="Open Sans"/>
                <a:buChar char="•"/>
              </a:pPr>
              <a:r>
                <a:rPr b="0" i="0" lang="en-US" sz="1500" u="none" cap="none" strike="noStrike">
                  <a:solidFill>
                    <a:schemeClr val="dk1"/>
                  </a:solidFill>
                  <a:latin typeface="Open Sans"/>
                  <a:ea typeface="Open Sans"/>
                  <a:cs typeface="Open Sans"/>
                  <a:sym typeface="Open Sans"/>
                </a:rPr>
                <a:t>Uç vakalarla nasıl başa çıkacağız?  </a:t>
              </a:r>
              <a:endParaRPr b="0" i="0" sz="15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300"/>
                </a:spcBef>
                <a:spcAft>
                  <a:spcPts val="0"/>
                </a:spcAft>
                <a:buClr>
                  <a:schemeClr val="dk1"/>
                </a:buClr>
                <a:buSzPts val="1500"/>
                <a:buFont typeface="Open Sans"/>
                <a:buChar char="•"/>
              </a:pPr>
              <a:r>
                <a:rPr b="0" i="0" lang="en-US" sz="1500" u="none" cap="none" strike="noStrike">
                  <a:solidFill>
                    <a:schemeClr val="dk1"/>
                  </a:solidFill>
                  <a:latin typeface="Open Sans"/>
                  <a:ea typeface="Open Sans"/>
                  <a:cs typeface="Open Sans"/>
                  <a:sym typeface="Open Sans"/>
                </a:rPr>
                <a:t>Sistemimizi gelecekte genişletmeli miyiz? </a:t>
              </a:r>
              <a:endParaRPr b="0" i="0" sz="1500" u="none" cap="none" strike="noStrike">
                <a:solidFill>
                  <a:schemeClr val="dk1"/>
                </a:solidFill>
                <a:latin typeface="Open Sans"/>
                <a:ea typeface="Open Sans"/>
                <a:cs typeface="Open Sans"/>
                <a:sym typeface="Open Sans"/>
              </a:endParaRPr>
            </a:p>
            <a:p>
              <a:pPr indent="-114300" lvl="1" marL="114300" marR="0" rtl="0" algn="l">
                <a:lnSpc>
                  <a:spcPct val="90000"/>
                </a:lnSpc>
                <a:spcBef>
                  <a:spcPts val="300"/>
                </a:spcBef>
                <a:spcAft>
                  <a:spcPts val="0"/>
                </a:spcAft>
                <a:buClr>
                  <a:schemeClr val="dk1"/>
                </a:buClr>
                <a:buSzPts val="1500"/>
                <a:buFont typeface="Open Sans"/>
                <a:buChar char="•"/>
              </a:pPr>
              <a:r>
                <a:rPr b="0" i="0" lang="en-US" sz="1500" u="none" cap="none" strike="noStrike">
                  <a:solidFill>
                    <a:schemeClr val="dk1"/>
                  </a:solidFill>
                  <a:latin typeface="Open Sans"/>
                  <a:ea typeface="Open Sans"/>
                  <a:cs typeface="Open Sans"/>
                  <a:sym typeface="Open Sans"/>
                </a:rPr>
                <a:t>Hangi üçüncü taraf bileşenlerini kullanıyoruz? </a:t>
              </a:r>
              <a:endParaRPr b="0" i="0" sz="1500" u="none" cap="none" strike="noStrike">
                <a:solidFill>
                  <a:schemeClr val="dk1"/>
                </a:solidFill>
                <a:latin typeface="Open Sans"/>
                <a:ea typeface="Open Sans"/>
                <a:cs typeface="Open Sans"/>
                <a:sym typeface="Open Sans"/>
              </a:endParaRPr>
            </a:p>
          </p:txBody>
        </p:sp>
        <p:sp>
          <p:nvSpPr>
            <p:cNvPr id="596" name="Google Shape;596;p41"/>
            <p:cNvSpPr/>
            <p:nvPr/>
          </p:nvSpPr>
          <p:spPr>
            <a:xfrm>
              <a:off x="0" y="3572373"/>
              <a:ext cx="10230542" cy="825288"/>
            </a:xfrm>
            <a:prstGeom prst="roundRect">
              <a:avLst>
                <a:gd fmla="val 16667" name="adj"/>
              </a:avLst>
            </a:prstGeom>
            <a:solidFill>
              <a:srgbClr val="BF3C8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1"/>
            <p:cNvSpPr txBox="1"/>
            <p:nvPr/>
          </p:nvSpPr>
          <p:spPr>
            <a:xfrm>
              <a:off x="40287" y="3612660"/>
              <a:ext cx="10149968" cy="74471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Open Sans"/>
                <a:buNone/>
              </a:pPr>
              <a:r>
                <a:rPr lang="en-US" sz="1900">
                  <a:solidFill>
                    <a:schemeClr val="lt1"/>
                  </a:solidFill>
                  <a:latin typeface="Open Sans"/>
                  <a:ea typeface="Open Sans"/>
                  <a:cs typeface="Open Sans"/>
                  <a:sym typeface="Open Sans"/>
                </a:rPr>
                <a:t>Liste, önceki aşamada tanımladığımız gereksinimlere bağlı olarak büyüyebilir veya küçülebilir. </a:t>
              </a:r>
              <a:endParaRPr sz="1900">
                <a:solidFill>
                  <a:schemeClr val="lt1"/>
                </a:solidFill>
                <a:latin typeface="Open Sans"/>
                <a:ea typeface="Open Sans"/>
                <a:cs typeface="Open Sans"/>
                <a:sym typeface="Open Sans"/>
              </a:endParaRPr>
            </a:p>
          </p:txBody>
        </p:sp>
        <p:sp>
          <p:nvSpPr>
            <p:cNvPr id="598" name="Google Shape;598;p41"/>
            <p:cNvSpPr/>
            <p:nvPr/>
          </p:nvSpPr>
          <p:spPr>
            <a:xfrm>
              <a:off x="0" y="4452381"/>
              <a:ext cx="10230542" cy="825288"/>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txBox="1"/>
            <p:nvPr/>
          </p:nvSpPr>
          <p:spPr>
            <a:xfrm>
              <a:off x="40287" y="4492668"/>
              <a:ext cx="10149968" cy="744714"/>
            </a:xfrm>
            <a:prstGeom prst="rect">
              <a:avLst/>
            </a:prstGeom>
            <a:noFill/>
            <a:ln>
              <a:noFill/>
            </a:ln>
          </p:spPr>
          <p:txBody>
            <a:bodyPr anchorCtr="0" anchor="ctr" bIns="72375" lIns="72375" spcFirstLastPara="1" rIns="72375" wrap="square" tIns="72375">
              <a:noAutofit/>
            </a:bodyPr>
            <a:lstStyle/>
            <a:p>
              <a:pPr indent="0" lvl="0" marL="0" marR="0" rtl="0" algn="l">
                <a:lnSpc>
                  <a:spcPct val="90000"/>
                </a:lnSpc>
                <a:spcBef>
                  <a:spcPts val="0"/>
                </a:spcBef>
                <a:spcAft>
                  <a:spcPts val="0"/>
                </a:spcAft>
                <a:buClr>
                  <a:schemeClr val="lt1"/>
                </a:buClr>
                <a:buSzPts val="1900"/>
                <a:buFont typeface="Open Sans"/>
                <a:buNone/>
              </a:pPr>
              <a:r>
                <a:rPr lang="en-US" sz="1900">
                  <a:solidFill>
                    <a:schemeClr val="lt1"/>
                  </a:solidFill>
                  <a:latin typeface="Open Sans"/>
                  <a:ea typeface="Open Sans"/>
                  <a:cs typeface="Open Sans"/>
                  <a:sym typeface="Open Sans"/>
                </a:rPr>
                <a:t>Uygulama daha sonra gelir. Yazılım geliştirme aşaması genellikle daha küçük birimlere bölünür. Her birim daha sonra geliştiriciler tarafından uygulanır ve test edilir. </a:t>
              </a:r>
              <a:endParaRPr sz="1900">
                <a:solidFill>
                  <a:schemeClr val="lt1"/>
                </a:solidFill>
                <a:latin typeface="Open Sans"/>
                <a:ea typeface="Open Sans"/>
                <a:cs typeface="Open Sans"/>
                <a:sym typeface="Open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grpSp>
        <p:nvGrpSpPr>
          <p:cNvPr id="120" name="Google Shape;120;p15"/>
          <p:cNvGrpSpPr/>
          <p:nvPr/>
        </p:nvGrpSpPr>
        <p:grpSpPr>
          <a:xfrm>
            <a:off x="-44951" y="-418135"/>
            <a:ext cx="11929296" cy="6782736"/>
            <a:chOff x="-44951" y="-418135"/>
            <a:chExt cx="11929296" cy="6782736"/>
          </a:xfrm>
        </p:grpSpPr>
        <p:sp>
          <p:nvSpPr>
            <p:cNvPr id="121" name="Google Shape;121;p15"/>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2" name="Google Shape;122;p15"/>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3" name="Google Shape;123;p15"/>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4" name="Google Shape;124;p15"/>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5" name="Google Shape;125;p15"/>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6" name="Google Shape;126;p15"/>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27" name="Google Shape;127;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8" name="Google Shape;128;p15"/>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129" name="Google Shape;129;p15"/>
          <p:cNvGrpSpPr/>
          <p:nvPr/>
        </p:nvGrpSpPr>
        <p:grpSpPr>
          <a:xfrm>
            <a:off x="403822" y="-51604"/>
            <a:ext cx="11957467" cy="5850527"/>
            <a:chOff x="403822" y="-51604"/>
            <a:chExt cx="11957467" cy="5850527"/>
          </a:xfrm>
        </p:grpSpPr>
        <p:sp>
          <p:nvSpPr>
            <p:cNvPr id="130" name="Google Shape;130;p15"/>
            <p:cNvSpPr/>
            <p:nvPr/>
          </p:nvSpPr>
          <p:spPr>
            <a:xfrm flipH="1" rot="-2700000">
              <a:off x="10943942" y="191574"/>
              <a:ext cx="1174169" cy="117416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1" name="Google Shape;131;p15"/>
            <p:cNvSpPr/>
            <p:nvPr/>
          </p:nvSpPr>
          <p:spPr>
            <a:xfrm flipH="1" rot="10800000">
              <a:off x="10223084" y="627530"/>
              <a:ext cx="388723" cy="3887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2" name="Google Shape;132;p15"/>
            <p:cNvSpPr/>
            <p:nvPr/>
          </p:nvSpPr>
          <p:spPr>
            <a:xfrm flipH="1" rot="10800000">
              <a:off x="403822" y="5410200"/>
              <a:ext cx="388723" cy="3887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3" name="Google Shape;133;p15"/>
            <p:cNvSpPr/>
            <p:nvPr/>
          </p:nvSpPr>
          <p:spPr>
            <a:xfrm flipH="1" rot="10800000">
              <a:off x="11125200" y="1665988"/>
              <a:ext cx="287928" cy="287928"/>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pic>
        <p:nvPicPr>
          <p:cNvPr descr="Modern anlamda mühendis, bilim insanlarının ürettiği teorik bilgiyi tekniker ve teknisyenlerin uygulayabileceği pratik bilgiye dönüştüren kişidir.&#10;" id="134" name="Google Shape;134;p15">
            <a:hlinkClick action="ppaction://hlinksldjump" r:id="rId3"/>
          </p:cNvPr>
          <p:cNvPicPr preferRelativeResize="0"/>
          <p:nvPr/>
        </p:nvPicPr>
        <p:blipFill rotWithShape="1">
          <a:blip r:embed="rId4">
            <a:alphaModFix/>
          </a:blip>
          <a:srcRect b="0" l="0" r="5464" t="0"/>
          <a:stretch/>
        </p:blipFill>
        <p:spPr>
          <a:xfrm>
            <a:off x="660973" y="575423"/>
            <a:ext cx="5435027" cy="5749177"/>
          </a:xfrm>
          <a:prstGeom prst="rect">
            <a:avLst/>
          </a:prstGeom>
          <a:noFill/>
          <a:ln>
            <a:noFill/>
          </a:ln>
        </p:spPr>
      </p:pic>
      <p:sp>
        <p:nvSpPr>
          <p:cNvPr id="135" name="Google Shape;135;p15"/>
          <p:cNvSpPr txBox="1"/>
          <p:nvPr/>
        </p:nvSpPr>
        <p:spPr>
          <a:xfrm>
            <a:off x="6381075" y="3527700"/>
            <a:ext cx="5277522" cy="2773103"/>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None/>
            </a:pPr>
            <a:r>
              <a:rPr lang="en-US" sz="2400">
                <a:solidFill>
                  <a:schemeClr val="dk1"/>
                </a:solidFill>
                <a:latin typeface="Open Sans"/>
                <a:ea typeface="Open Sans"/>
                <a:cs typeface="Open Sans"/>
                <a:sym typeface="Open Sans"/>
              </a:rPr>
              <a:t>Modern anlamda mühendis, bilim insanlarının ürettiği teorik bilgiyi tekniker ve teknisyenlerin uygulayabileceği pratik bilgiye dönüştüren kişidir.</a:t>
            </a:r>
            <a:endParaRPr/>
          </a:p>
          <a:p>
            <a:pPr indent="0" lvl="0" marL="0" marR="0" rtl="0" algn="l">
              <a:lnSpc>
                <a:spcPct val="90000"/>
              </a:lnSpc>
              <a:spcBef>
                <a:spcPts val="6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2"/>
          <p:cNvSpPr txBox="1"/>
          <p:nvPr/>
        </p:nvSpPr>
        <p:spPr>
          <a:xfrm>
            <a:off x="839755" y="718457"/>
            <a:ext cx="9909110" cy="540147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Geliştirme aşaması tamamlandığında, ürün doğrulama aşamasına geçer. Adım sırasında, yazılım önceden tanımlanmış kriterlere göre değerlendirilir. Ürünün üzerinde anlaştığımız işlevselliği sağlayıp sağlamadığını kontrol etmeliyiz. Yazılımın beklendiği gibi çalıştığından emin olmak için testler yapılır. İşlevsel performans, güvenlik ve kullanılabilirlik sorunlarını test ediyoruz. Tespit edilen sorunlar kaydedilir ve düzeltilir. İşlem, tüm ciddi hatalar giderilene kadar devam eder. Doğrulama aşaması, planlanan sürümü etkileyebilecek daha derin hataları ve kritik sorunları da ortaya çıkarabilir.</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 Artık test aşaması tamamlandığında ve verilen sürüm teslim edildiğinde yazılım bakım aşamasına girer. Tanım gereği, bakım aşaması daha küçük hataları düzeltmekle ilgilidir, ancak çoğu zaman işlevsel geliştirmeleri de içerebilir. Müşteri, önemli değişiklikleri içeren yeni gereksinimler ortaya koyabilir. </a:t>
            </a:r>
            <a:endParaRPr sz="18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3"/>
          <p:cNvSpPr txBox="1"/>
          <p:nvPr/>
        </p:nvSpPr>
        <p:spPr>
          <a:xfrm>
            <a:off x="559837" y="755780"/>
            <a:ext cx="10412963" cy="373948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Şelale modeli, yaşam kontrolü, tıbbi ve askeri sistemler için kullanılır. Bu model, tüm gereksinimleri netleştirmemizi ve önceden ayrıntılı bir plan oluşturmamızı gerektirir. Şelale, tüm gereksinimler kesin olarak tanımlanmışsa ve zamanla değişmeyecekse mükemmel bir seçimdir. </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 Şelale modelinin doğrusal yapısı nedeniyle, geliştirme sürecinin sonraki aşamalarında yeni gereksinimler dikkate alınamaz. Müşteri fikrini sık sık değiştirirse veya tasarımımız temel yönleri gözden kaçırırsa, geliştirme veya test sırasında sorunlarla karşılaşırız. Böyle durumlarda farklı bir yaklaşım izlemeliyiz.</a:t>
            </a:r>
            <a:endParaRPr sz="18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4"/>
          <p:cNvSpPr/>
          <p:nvPr/>
        </p:nvSpPr>
        <p:spPr>
          <a:xfrm>
            <a:off x="1614196" y="961052"/>
            <a:ext cx="17471570" cy="4571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615" name="Google Shape;615;p44"/>
          <p:cNvPicPr preferRelativeResize="0"/>
          <p:nvPr/>
        </p:nvPicPr>
        <p:blipFill rotWithShape="1">
          <a:blip r:embed="rId3">
            <a:alphaModFix/>
          </a:blip>
          <a:srcRect b="0" l="0" r="0" t="0"/>
          <a:stretch/>
        </p:blipFill>
        <p:spPr>
          <a:xfrm>
            <a:off x="2376196" y="837228"/>
            <a:ext cx="6988628" cy="5482615"/>
          </a:xfrm>
          <a:prstGeom prst="rect">
            <a:avLst/>
          </a:prstGeom>
          <a:noFill/>
          <a:ln>
            <a:noFill/>
          </a:ln>
        </p:spPr>
      </p:pic>
      <p:sp>
        <p:nvSpPr>
          <p:cNvPr id="616" name="Google Shape;616;p44"/>
          <p:cNvSpPr txBox="1"/>
          <p:nvPr/>
        </p:nvSpPr>
        <p:spPr>
          <a:xfrm>
            <a:off x="743578" y="211015"/>
            <a:ext cx="1014883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Open Sans"/>
                <a:ea typeface="Open Sans"/>
                <a:cs typeface="Open Sans"/>
                <a:sym typeface="Open Sans"/>
              </a:rPr>
              <a:t>2. V Modeli</a:t>
            </a:r>
            <a:endParaRPr b="1" sz="3600">
              <a:solidFill>
                <a:schemeClr val="dk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5"/>
          <p:cNvSpPr txBox="1"/>
          <p:nvPr/>
        </p:nvSpPr>
        <p:spPr>
          <a:xfrm>
            <a:off x="1160206" y="796413"/>
            <a:ext cx="9615949" cy="44473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Şelale modelinin gelişmiş hali olarak düşünülebilecek bir yazılım geliştirme süreci sunar. Doğrusal bir yönde ilerlemek yerine , süreç adımları kodlama evresinden sonra yukarıya doğru eğim alarak tipik V şeklini oluşturur.</a:t>
            </a:r>
            <a:endParaRPr sz="1800">
              <a:solidFill>
                <a:schemeClr val="dk1"/>
              </a:solidFill>
              <a:latin typeface="Arial"/>
              <a:ea typeface="Arial"/>
              <a:cs typeface="Arial"/>
              <a:sym typeface="Arial"/>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Klasik modeldeki test işlemlerinin ne zaman yapılacağını ön plana çıkarır ve testler sırasında bulunan hataların düzeltilmesi için hangi düzeye dönülmesi gerektiğini gösterir. Sol kanat üretim etkinlikleri, sağ kanat test etkinlikleri ile ilgilidir.</a:t>
            </a:r>
            <a:endParaRPr/>
          </a:p>
          <a:p>
            <a:pPr indent="0" lvl="0" marL="0" marR="0" rtl="0" algn="just">
              <a:lnSpc>
                <a:spcPct val="150000"/>
              </a:lnSpc>
              <a:spcBef>
                <a:spcPts val="1200"/>
              </a:spcBef>
              <a:spcAft>
                <a:spcPts val="0"/>
              </a:spcAft>
              <a:buNone/>
            </a:pPr>
            <a:r>
              <a:rPr lang="en-US" sz="1800">
                <a:solidFill>
                  <a:schemeClr val="dk1"/>
                </a:solidFill>
                <a:latin typeface="Arial"/>
                <a:ea typeface="Arial"/>
                <a:cs typeface="Arial"/>
                <a:sym typeface="Arial"/>
              </a:rPr>
              <a:t>Örneğin, sistem geçerleme sırasında oluşan bir sorunu çözebilmek için sistem isterleri çözümlenmesinin tekrarlanması gerekmektedir.</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İsterlerin iyi tanımlandığı, belirsizliklerin az olduğu projeler için uygundur.</a:t>
            </a:r>
            <a:endParaRPr sz="18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6"/>
          <p:cNvSpPr txBox="1"/>
          <p:nvPr/>
        </p:nvSpPr>
        <p:spPr>
          <a:xfrm>
            <a:off x="545690" y="243512"/>
            <a:ext cx="11100619" cy="63709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a:solidFill>
                  <a:schemeClr val="dk1"/>
                </a:solidFill>
                <a:latin typeface="Arial"/>
                <a:ea typeface="Arial"/>
                <a:cs typeface="Arial"/>
                <a:sym typeface="Arial"/>
              </a:rPr>
              <a:t>Avantajları</a:t>
            </a:r>
            <a:endParaRPr/>
          </a:p>
          <a:p>
            <a:pPr indent="0" lvl="0" marL="0" marR="0" rtl="0" algn="just">
              <a:spcBef>
                <a:spcPts val="0"/>
              </a:spcBef>
              <a:spcAft>
                <a:spcPts val="0"/>
              </a:spcAft>
              <a:buNone/>
            </a:pPr>
            <a:r>
              <a:t/>
            </a:r>
            <a:endParaRPr b="0" i="0" sz="2400">
              <a:solidFill>
                <a:schemeClr val="dk1"/>
              </a:solidFill>
              <a:latin typeface="Arial"/>
              <a:ea typeface="Arial"/>
              <a:cs typeface="Arial"/>
              <a:sym typeface="Arial"/>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Doğrulama ve onaylama planları erken aşamalarda vurgulanır.</a:t>
            </a:r>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Doğrulama ve onaylama sadece son üründe değil tüm teslim edilebilir ürünlerde uygulanır.</a:t>
            </a:r>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Proje yönetimi tarafından takibi kolaydır.</a:t>
            </a:r>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Kullanımı kolaydır.</a:t>
            </a:r>
            <a:endParaRPr b="0" i="0" sz="2400">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00">
              <a:solidFill>
                <a:schemeClr val="dk1"/>
              </a:solidFill>
              <a:latin typeface="Arial"/>
              <a:ea typeface="Arial"/>
              <a:cs typeface="Arial"/>
              <a:sym typeface="Arial"/>
            </a:endParaRPr>
          </a:p>
          <a:p>
            <a:pPr indent="0" lvl="0" marL="0" marR="0" rtl="0" algn="just">
              <a:spcBef>
                <a:spcPts val="0"/>
              </a:spcBef>
              <a:spcAft>
                <a:spcPts val="0"/>
              </a:spcAft>
              <a:buNone/>
            </a:pPr>
            <a:r>
              <a:rPr b="1" i="0" lang="en-US" sz="2400">
                <a:solidFill>
                  <a:schemeClr val="dk1"/>
                </a:solidFill>
                <a:latin typeface="Arial"/>
                <a:ea typeface="Arial"/>
                <a:cs typeface="Arial"/>
                <a:sym typeface="Arial"/>
              </a:rPr>
              <a:t>Dezavantajları</a:t>
            </a:r>
            <a:endParaRPr b="1" i="0" sz="2400">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00">
              <a:solidFill>
                <a:schemeClr val="dk1"/>
              </a:solidFill>
              <a:latin typeface="Arial"/>
              <a:ea typeface="Arial"/>
              <a:cs typeface="Arial"/>
              <a:sym typeface="Arial"/>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Aynı zamanda gerçekleştirilecek olaylara kolay imkan tanımaz.</a:t>
            </a:r>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Fazlar arasında tekrarlamaları kullanılmaz.</a:t>
            </a:r>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Risk çözümleme ile ilgili aktiviteleri içermez.</a:t>
            </a:r>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Yazılım da diğer sitemler gibi zamanla evrimleşir.</a:t>
            </a:r>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Geliştirme devam ettikçe iş ve ürün gereksinimleri de değişkenlik gösterebilir.</a:t>
            </a:r>
            <a:endParaRPr/>
          </a:p>
          <a:p>
            <a:pPr indent="0" lvl="0" marL="0" marR="0" rtl="0" algn="just">
              <a:spcBef>
                <a:spcPts val="0"/>
              </a:spcBef>
              <a:spcAft>
                <a:spcPts val="0"/>
              </a:spcAft>
              <a:buNone/>
            </a:pPr>
            <a:r>
              <a:rPr b="0" i="0" lang="en-US" sz="2400">
                <a:solidFill>
                  <a:schemeClr val="dk1"/>
                </a:solidFill>
                <a:latin typeface="Arial"/>
                <a:ea typeface="Arial"/>
                <a:cs typeface="Arial"/>
                <a:sym typeface="Arial"/>
              </a:rPr>
              <a:t>Son ürüne ulaşma düz bir çizgi ile ifade edilmez.</a:t>
            </a:r>
            <a:endParaRPr/>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7"/>
          <p:cNvSpPr txBox="1"/>
          <p:nvPr>
            <p:ph type="title"/>
          </p:nvPr>
        </p:nvSpPr>
        <p:spPr>
          <a:xfrm>
            <a:off x="838200" y="365126"/>
            <a:ext cx="10515600" cy="13216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1800"/>
              <a:buFont typeface="Arial"/>
              <a:buNone/>
            </a:pPr>
            <a:r>
              <a:rPr b="1" lang="en-US" sz="1800">
                <a:solidFill>
                  <a:srgbClr val="C00000"/>
                </a:solidFill>
                <a:latin typeface="Arial"/>
                <a:ea typeface="Arial"/>
                <a:cs typeface="Arial"/>
                <a:sym typeface="Arial"/>
              </a:rPr>
              <a:t>3. Prototipleme/Örnekleme</a:t>
            </a:r>
            <a:br>
              <a:rPr b="1" lang="en-US" sz="1800">
                <a:solidFill>
                  <a:srgbClr val="AB3034"/>
                </a:solidFill>
                <a:latin typeface="Times New Roman"/>
                <a:ea typeface="Times New Roman"/>
                <a:cs typeface="Times New Roman"/>
                <a:sym typeface="Times New Roman"/>
              </a:rPr>
            </a:br>
            <a:endParaRPr/>
          </a:p>
        </p:txBody>
      </p:sp>
      <p:sp>
        <p:nvSpPr>
          <p:cNvPr id="632" name="Google Shape;632;p47"/>
          <p:cNvSpPr/>
          <p:nvPr/>
        </p:nvSpPr>
        <p:spPr>
          <a:xfrm>
            <a:off x="1848464" y="1386348"/>
            <a:ext cx="18801875" cy="4571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633" name="Google Shape;633;p47"/>
          <p:cNvPicPr preferRelativeResize="0"/>
          <p:nvPr/>
        </p:nvPicPr>
        <p:blipFill rotWithShape="1">
          <a:blip r:embed="rId3">
            <a:alphaModFix/>
          </a:blip>
          <a:srcRect b="0" l="0" r="0" t="0"/>
          <a:stretch/>
        </p:blipFill>
        <p:spPr>
          <a:xfrm>
            <a:off x="1848465" y="1386349"/>
            <a:ext cx="6076335" cy="408842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8"/>
          <p:cNvSpPr txBox="1"/>
          <p:nvPr/>
        </p:nvSpPr>
        <p:spPr>
          <a:xfrm>
            <a:off x="786581" y="1081548"/>
            <a:ext cx="10215716" cy="4876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Yazılım geliştirme sürecinde belirsizlik varsa bu yöntem idealdir. Geliştirilecek olan yazılımın bir çalışan modeli yapılarak şüpheli görülen noktalarda değerlendirme yapılır. Diğerlerindeki gibi işe yazılım isterlerinin toplanmasıyla başlanır. Üzerinde daha fazla düşünülmesi gereken noktalar belirlenir. Ortaya çıkan prototipi ilk ürün olarak kabul edip sistem haline dönüştürülebilir ya da tamamen vazgeçilip yeni bir prototip geliştirilebilir.</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Prototip ürün bittiğinde müşteri yazılım ürününün çok çabuk bittiğini düşünebilir. Fakat prototip olarak geliştirilen bu üründe nitelik ve bakım aşaması yoktur.</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Yazılım geliştiricinin seçtiği dil, işletim sistemi vs. gibi durumlar ürün geliştirirken yeterli olmayabilir. Asıl sistemi de bu deneyimlerle gerçekleştirirse bu seçimler sistemin zayıf noktaları olarak kalır.</a:t>
            </a:r>
            <a:endParaRPr sz="1800">
              <a:solidFill>
                <a:schemeClr val="dk1"/>
              </a:solidFill>
              <a:latin typeface="Times New Roman"/>
              <a:ea typeface="Times New Roman"/>
              <a:cs typeface="Times New Roman"/>
              <a:sym typeface="Times New Roman"/>
            </a:endParaRPr>
          </a:p>
          <a:p>
            <a:pPr indent="0" lvl="0" marL="0" marR="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9"/>
          <p:cNvSpPr txBox="1"/>
          <p:nvPr/>
        </p:nvSpPr>
        <p:spPr>
          <a:xfrm>
            <a:off x="924232" y="643446"/>
            <a:ext cx="9340645"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400">
                <a:solidFill>
                  <a:srgbClr val="292929"/>
                </a:solidFill>
                <a:latin typeface="Arial"/>
                <a:ea typeface="Arial"/>
                <a:cs typeface="Arial"/>
                <a:sym typeface="Arial"/>
              </a:rPr>
              <a:t>Avantajları</a:t>
            </a:r>
            <a:endParaRPr b="1" i="0" sz="2400">
              <a:solidFill>
                <a:srgbClr val="292929"/>
              </a:solidFill>
              <a:latin typeface="Arial"/>
              <a:ea typeface="Arial"/>
              <a:cs typeface="Arial"/>
              <a:sym typeface="Arial"/>
            </a:endParaRPr>
          </a:p>
          <a:p>
            <a:pPr indent="0" lvl="0" marL="0" marR="0" rtl="0" algn="just">
              <a:spcBef>
                <a:spcPts val="0"/>
              </a:spcBef>
              <a:spcAft>
                <a:spcPts val="0"/>
              </a:spcAft>
              <a:buNone/>
            </a:pPr>
            <a:r>
              <a:t/>
            </a:r>
            <a:endParaRPr b="0" i="0" sz="2400">
              <a:solidFill>
                <a:srgbClr val="292929"/>
              </a:solidFill>
              <a:latin typeface="Arial"/>
              <a:ea typeface="Arial"/>
              <a:cs typeface="Arial"/>
              <a:sym typeface="Arial"/>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Kullanıcı sistem gereksinimlerini görebilir.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Karmaşa ve yanlış anlaşılmaları engeller.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Yeni ve beklenmeyen gereksinimler netleştirilebilir.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Risk kontrolü sağlanır.</a:t>
            </a:r>
            <a:endParaRPr b="0" i="0" sz="2400">
              <a:solidFill>
                <a:srgbClr val="292929"/>
              </a:solidFill>
              <a:latin typeface="Arial"/>
              <a:ea typeface="Arial"/>
              <a:cs typeface="Arial"/>
              <a:sym typeface="Arial"/>
            </a:endParaRPr>
          </a:p>
          <a:p>
            <a:pPr indent="0" lvl="0" marL="0" marR="0" rtl="0" algn="just">
              <a:spcBef>
                <a:spcPts val="0"/>
              </a:spcBef>
              <a:spcAft>
                <a:spcPts val="0"/>
              </a:spcAft>
              <a:buNone/>
            </a:pPr>
            <a:r>
              <a:t/>
            </a:r>
            <a:endParaRPr sz="2400">
              <a:solidFill>
                <a:srgbClr val="292929"/>
              </a:solidFill>
              <a:latin typeface="Arial"/>
              <a:ea typeface="Arial"/>
              <a:cs typeface="Arial"/>
              <a:sym typeface="Arial"/>
            </a:endParaRPr>
          </a:p>
          <a:p>
            <a:pPr indent="0" lvl="0" marL="0" marR="0" rtl="0" algn="just">
              <a:spcBef>
                <a:spcPts val="0"/>
              </a:spcBef>
              <a:spcAft>
                <a:spcPts val="0"/>
              </a:spcAft>
              <a:buNone/>
            </a:pPr>
            <a:r>
              <a:t/>
            </a:r>
            <a:endParaRPr b="0" i="0" sz="2400">
              <a:solidFill>
                <a:srgbClr val="292929"/>
              </a:solidFill>
              <a:latin typeface="Arial"/>
              <a:ea typeface="Arial"/>
              <a:cs typeface="Arial"/>
              <a:sym typeface="Arial"/>
            </a:endParaRPr>
          </a:p>
          <a:p>
            <a:pPr indent="0" lvl="0" marL="0" marR="0" rtl="0" algn="just">
              <a:spcBef>
                <a:spcPts val="0"/>
              </a:spcBef>
              <a:spcAft>
                <a:spcPts val="0"/>
              </a:spcAft>
              <a:buNone/>
            </a:pPr>
            <a:r>
              <a:rPr b="1" i="0" lang="en-US" sz="2400">
                <a:solidFill>
                  <a:srgbClr val="292929"/>
                </a:solidFill>
                <a:latin typeface="Arial"/>
                <a:ea typeface="Arial"/>
                <a:cs typeface="Arial"/>
                <a:sym typeface="Arial"/>
              </a:rPr>
              <a:t>Dezavantajları</a:t>
            </a:r>
            <a:endParaRPr b="1" i="0" sz="2400">
              <a:solidFill>
                <a:srgbClr val="292929"/>
              </a:solidFill>
              <a:latin typeface="Arial"/>
              <a:ea typeface="Arial"/>
              <a:cs typeface="Arial"/>
              <a:sym typeface="Arial"/>
            </a:endParaRPr>
          </a:p>
          <a:p>
            <a:pPr indent="0" lvl="0" marL="0" marR="0" rtl="0" algn="just">
              <a:spcBef>
                <a:spcPts val="0"/>
              </a:spcBef>
              <a:spcAft>
                <a:spcPts val="0"/>
              </a:spcAft>
              <a:buNone/>
            </a:pPr>
            <a:r>
              <a:t/>
            </a:r>
            <a:endParaRPr b="0" i="0" sz="2400">
              <a:solidFill>
                <a:srgbClr val="292929"/>
              </a:solidFill>
              <a:latin typeface="Arial"/>
              <a:ea typeface="Arial"/>
              <a:cs typeface="Arial"/>
              <a:sym typeface="Arial"/>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Düzeltme aşaması atlanır ise düşük performansa yol açar.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Müşteri prototipten de son ürün gibi görünüm ve etki bekler.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4. Spiral Model</a:t>
            </a:r>
            <a:endParaRPr/>
          </a:p>
        </p:txBody>
      </p:sp>
      <p:pic>
        <p:nvPicPr>
          <p:cNvPr descr="Spiral Model Methodology and its Phases, Pros, Cons" id="649" name="Google Shape;649;p50"/>
          <p:cNvPicPr preferRelativeResize="0"/>
          <p:nvPr/>
        </p:nvPicPr>
        <p:blipFill rotWithShape="1">
          <a:blip r:embed="rId3">
            <a:alphaModFix/>
          </a:blip>
          <a:srcRect b="0" l="0" r="0" t="0"/>
          <a:stretch/>
        </p:blipFill>
        <p:spPr>
          <a:xfrm>
            <a:off x="2960739" y="1595591"/>
            <a:ext cx="4953000" cy="4591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51"/>
          <p:cNvPicPr preferRelativeResize="0"/>
          <p:nvPr/>
        </p:nvPicPr>
        <p:blipFill rotWithShape="1">
          <a:blip r:embed="rId3">
            <a:alphaModFix/>
          </a:blip>
          <a:srcRect b="1793" l="696" r="1837" t="1122"/>
          <a:stretch/>
        </p:blipFill>
        <p:spPr>
          <a:xfrm rot="60000">
            <a:off x="2143946" y="1254830"/>
            <a:ext cx="7904110" cy="49972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Software Icon #171252 - Free Icons Library" id="141" name="Google Shape;141;p16">
            <a:hlinkClick action="ppaction://hlinksldjump" r:id="rId3"/>
          </p:cNvPr>
          <p:cNvPicPr preferRelativeResize="0"/>
          <p:nvPr/>
        </p:nvPicPr>
        <p:blipFill rotWithShape="1">
          <a:blip r:embed="rId4">
            <a:alphaModFix/>
          </a:blip>
          <a:srcRect b="0" l="0" r="0" t="0"/>
          <a:stretch/>
        </p:blipFill>
        <p:spPr>
          <a:xfrm>
            <a:off x="199477" y="1690688"/>
            <a:ext cx="2355132" cy="2355132"/>
          </a:xfrm>
          <a:prstGeom prst="rect">
            <a:avLst/>
          </a:prstGeom>
          <a:noFill/>
          <a:ln>
            <a:noFill/>
          </a:ln>
        </p:spPr>
      </p:pic>
      <p:grpSp>
        <p:nvGrpSpPr>
          <p:cNvPr id="142" name="Google Shape;142;p16"/>
          <p:cNvGrpSpPr/>
          <p:nvPr/>
        </p:nvGrpSpPr>
        <p:grpSpPr>
          <a:xfrm>
            <a:off x="2680856" y="259773"/>
            <a:ext cx="8395854" cy="6345124"/>
            <a:chOff x="0" y="0"/>
            <a:chExt cx="8395854" cy="6345124"/>
          </a:xfrm>
        </p:grpSpPr>
        <p:sp>
          <p:nvSpPr>
            <p:cNvPr id="143" name="Google Shape;143;p16"/>
            <p:cNvSpPr/>
            <p:nvPr/>
          </p:nvSpPr>
          <p:spPr>
            <a:xfrm>
              <a:off x="0" y="0"/>
              <a:ext cx="8395854" cy="1475610"/>
            </a:xfrm>
            <a:prstGeom prst="roundRect">
              <a:avLst>
                <a:gd fmla="val 10000"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1826731" y="0"/>
              <a:ext cx="6569122" cy="1475610"/>
            </a:xfrm>
            <a:prstGeom prst="rect">
              <a:avLst/>
            </a:prstGeom>
            <a:noFill/>
            <a:ln>
              <a:noFill/>
            </a:ln>
          </p:spPr>
          <p:txBody>
            <a:bodyPr anchorCtr="0" anchor="ctr" bIns="57150" lIns="57150" spcFirstLastPara="1" rIns="57150" wrap="square" tIns="57150">
              <a:noAutofit/>
            </a:bodyPr>
            <a:lstStyle/>
            <a:p>
              <a:pPr indent="0" lvl="0" marL="0" marR="0" rtl="0" algn="just">
                <a:lnSpc>
                  <a:spcPct val="90000"/>
                </a:lnSpc>
                <a:spcBef>
                  <a:spcPts val="0"/>
                </a:spcBef>
                <a:spcAft>
                  <a:spcPts val="0"/>
                </a:spcAft>
                <a:buClr>
                  <a:schemeClr val="lt1"/>
                </a:buClr>
                <a:buSzPts val="1500"/>
                <a:buFont typeface="Open Sans"/>
                <a:buNone/>
              </a:pPr>
              <a:r>
                <a:rPr lang="en-US" sz="1500">
                  <a:solidFill>
                    <a:schemeClr val="lt1"/>
                  </a:solidFill>
                  <a:latin typeface="Open Sans"/>
                  <a:ea typeface="Open Sans"/>
                  <a:cs typeface="Open Sans"/>
                  <a:sym typeface="Open Sans"/>
                </a:rPr>
                <a:t>Yazılım, bir bilgisayarın yapabileceği görevleri yerine getirmek üzere tasarlanan talimatlar, programlar ve verilerin bütünüdür. Kısacası, bir bilgisayarın çalışabilmesi ve belirli işlevleri yerine getirebilmesi için yazılım gereklidir.</a:t>
              </a:r>
              <a:endParaRPr sz="1500">
                <a:solidFill>
                  <a:schemeClr val="lt1"/>
                </a:solidFill>
                <a:latin typeface="Open Sans"/>
                <a:ea typeface="Open Sans"/>
                <a:cs typeface="Open Sans"/>
                <a:sym typeface="Open Sans"/>
              </a:endParaRPr>
            </a:p>
          </p:txBody>
        </p:sp>
        <p:sp>
          <p:nvSpPr>
            <p:cNvPr id="145" name="Google Shape;145;p16"/>
            <p:cNvSpPr/>
            <p:nvPr/>
          </p:nvSpPr>
          <p:spPr>
            <a:xfrm>
              <a:off x="147561" y="147561"/>
              <a:ext cx="1679170" cy="1180488"/>
            </a:xfrm>
            <a:prstGeom prst="roundRect">
              <a:avLst>
                <a:gd fmla="val 10000" name="adj"/>
              </a:avLst>
            </a:prstGeom>
            <a:blipFill rotWithShape="1">
              <a:blip r:embed="rId5">
                <a:alphaModFix/>
              </a:blip>
              <a:stretch>
                <a:fillRect b="-43999" l="0" r="0" t="-43999"/>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0" y="1623171"/>
              <a:ext cx="8395854" cy="1475610"/>
            </a:xfrm>
            <a:prstGeom prst="roundRect">
              <a:avLst>
                <a:gd fmla="val 10000" name="adj"/>
              </a:avLst>
            </a:prstGeom>
            <a:solidFill>
              <a:srgbClr val="C549A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txBox="1"/>
            <p:nvPr/>
          </p:nvSpPr>
          <p:spPr>
            <a:xfrm>
              <a:off x="1826731" y="1623171"/>
              <a:ext cx="6569122" cy="1475610"/>
            </a:xfrm>
            <a:prstGeom prst="rect">
              <a:avLst/>
            </a:prstGeom>
            <a:noFill/>
            <a:ln>
              <a:noFill/>
            </a:ln>
          </p:spPr>
          <p:txBody>
            <a:bodyPr anchorCtr="0" anchor="ctr" bIns="57150" lIns="57150" spcFirstLastPara="1" rIns="57150" wrap="square" tIns="57150">
              <a:noAutofit/>
            </a:bodyPr>
            <a:lstStyle/>
            <a:p>
              <a:pPr indent="0" lvl="0" marL="0" marR="0" rtl="0" algn="just">
                <a:lnSpc>
                  <a:spcPct val="90000"/>
                </a:lnSpc>
                <a:spcBef>
                  <a:spcPts val="0"/>
                </a:spcBef>
                <a:spcAft>
                  <a:spcPts val="0"/>
                </a:spcAft>
                <a:buClr>
                  <a:schemeClr val="lt1"/>
                </a:buClr>
                <a:buSzPts val="1500"/>
                <a:buFont typeface="Open Sans"/>
                <a:buNone/>
              </a:pPr>
              <a:r>
                <a:rPr lang="en-US" sz="1500">
                  <a:solidFill>
                    <a:schemeClr val="lt1"/>
                  </a:solidFill>
                  <a:latin typeface="Open Sans"/>
                  <a:ea typeface="Open Sans"/>
                  <a:cs typeface="Open Sans"/>
                  <a:sym typeface="Open Sans"/>
                </a:rPr>
                <a:t>Yazılım, genellikle bir veya birden fazla programlama dili kullanılarak yazılmaktadır. Yazılım, kullanıcının belirli bir görevi yerine getirmesi veya belirli bir işlevi yerine getirmesi için tasarlanan programlar veya uygulamalar olarak da adlandırılabilir.</a:t>
              </a:r>
              <a:endParaRPr sz="1500">
                <a:solidFill>
                  <a:schemeClr val="lt1"/>
                </a:solidFill>
                <a:latin typeface="Open Sans"/>
                <a:ea typeface="Open Sans"/>
                <a:cs typeface="Open Sans"/>
                <a:sym typeface="Open Sans"/>
              </a:endParaRPr>
            </a:p>
          </p:txBody>
        </p:sp>
        <p:sp>
          <p:nvSpPr>
            <p:cNvPr id="148" name="Google Shape;148;p16"/>
            <p:cNvSpPr/>
            <p:nvPr/>
          </p:nvSpPr>
          <p:spPr>
            <a:xfrm>
              <a:off x="147561" y="1770732"/>
              <a:ext cx="1679170" cy="1180488"/>
            </a:xfrm>
            <a:prstGeom prst="roundRect">
              <a:avLst>
                <a:gd fmla="val 10000" name="adj"/>
              </a:avLst>
            </a:prstGeom>
            <a:blipFill rotWithShape="1">
              <a:blip r:embed="rId6">
                <a:alphaModFix/>
              </a:blip>
              <a:stretch>
                <a:fillRect b="-43999" l="0" r="0" t="-43999"/>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0" y="3246343"/>
              <a:ext cx="8395854" cy="1475610"/>
            </a:xfrm>
            <a:prstGeom prst="roundRect">
              <a:avLst>
                <a:gd fmla="val 10000" name="adj"/>
              </a:avLst>
            </a:prstGeom>
            <a:solidFill>
              <a:srgbClr val="9836B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txBox="1"/>
            <p:nvPr/>
          </p:nvSpPr>
          <p:spPr>
            <a:xfrm>
              <a:off x="1826731" y="3246343"/>
              <a:ext cx="6569122" cy="1475610"/>
            </a:xfrm>
            <a:prstGeom prst="rect">
              <a:avLst/>
            </a:prstGeom>
            <a:noFill/>
            <a:ln>
              <a:noFill/>
            </a:ln>
          </p:spPr>
          <p:txBody>
            <a:bodyPr anchorCtr="0" anchor="ctr" bIns="57150" lIns="57150" spcFirstLastPara="1" rIns="57150" wrap="square" tIns="57150">
              <a:noAutofit/>
            </a:bodyPr>
            <a:lstStyle/>
            <a:p>
              <a:pPr indent="0" lvl="0" marL="0" marR="0" rtl="0" algn="just">
                <a:lnSpc>
                  <a:spcPct val="90000"/>
                </a:lnSpc>
                <a:spcBef>
                  <a:spcPts val="0"/>
                </a:spcBef>
                <a:spcAft>
                  <a:spcPts val="0"/>
                </a:spcAft>
                <a:buClr>
                  <a:schemeClr val="lt1"/>
                </a:buClr>
                <a:buSzPts val="1500"/>
                <a:buFont typeface="Open Sans"/>
                <a:buNone/>
              </a:pPr>
              <a:r>
                <a:rPr lang="en-US" sz="1500">
                  <a:solidFill>
                    <a:schemeClr val="lt1"/>
                  </a:solidFill>
                  <a:latin typeface="Open Sans"/>
                  <a:ea typeface="Open Sans"/>
                  <a:cs typeface="Open Sans"/>
                  <a:sym typeface="Open Sans"/>
                </a:rPr>
                <a:t>Yazılım, birçok farklı şekilde kullanılabilir ve birçok farklı endüstride kullanılır. Örneğin, işletmeler için finansal yönetim, müşteri yönetimi ve insan kaynakları yönetimi yazılımı; tıp alanında hastane yönetimi, tıbbi kayıt tutma ve teşhis destek sistemleri gibi yazılımlar; eğitim sektöründe öğrenci yönetimi, öğretim materyali geliştirme ve eğitim yönetimi yazılımları bulunmaktadır.</a:t>
              </a:r>
              <a:endParaRPr sz="1500">
                <a:solidFill>
                  <a:schemeClr val="lt1"/>
                </a:solidFill>
                <a:latin typeface="Open Sans"/>
                <a:ea typeface="Open Sans"/>
                <a:cs typeface="Open Sans"/>
                <a:sym typeface="Open Sans"/>
              </a:endParaRPr>
            </a:p>
          </p:txBody>
        </p:sp>
        <p:sp>
          <p:nvSpPr>
            <p:cNvPr id="151" name="Google Shape;151;p16"/>
            <p:cNvSpPr/>
            <p:nvPr/>
          </p:nvSpPr>
          <p:spPr>
            <a:xfrm>
              <a:off x="147561" y="3393904"/>
              <a:ext cx="1679170" cy="1180488"/>
            </a:xfrm>
            <a:prstGeom prst="roundRect">
              <a:avLst>
                <a:gd fmla="val 10000" name="adj"/>
              </a:avLst>
            </a:prstGeom>
            <a:blipFill rotWithShape="1">
              <a:blip r:embed="rId7">
                <a:alphaModFix/>
              </a:blip>
              <a:stretch>
                <a:fillRect b="-43999" l="0" r="0" t="-43999"/>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0" y="4869514"/>
              <a:ext cx="8395854" cy="1475610"/>
            </a:xfrm>
            <a:prstGeom prst="roundRect">
              <a:avLst>
                <a:gd fmla="val 10000" name="adj"/>
              </a:avLst>
            </a:prstGeom>
            <a:solidFill>
              <a:srgbClr val="7749C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nvSpPr>
          <p:spPr>
            <a:xfrm>
              <a:off x="1826731" y="4869514"/>
              <a:ext cx="6569122" cy="1475610"/>
            </a:xfrm>
            <a:prstGeom prst="rect">
              <a:avLst/>
            </a:prstGeom>
            <a:noFill/>
            <a:ln>
              <a:noFill/>
            </a:ln>
          </p:spPr>
          <p:txBody>
            <a:bodyPr anchorCtr="0" anchor="ctr" bIns="57150" lIns="57150" spcFirstLastPara="1" rIns="57150" wrap="square" tIns="57150">
              <a:noAutofit/>
            </a:bodyPr>
            <a:lstStyle/>
            <a:p>
              <a:pPr indent="0" lvl="0" marL="0" marR="0" rtl="0" algn="just">
                <a:lnSpc>
                  <a:spcPct val="90000"/>
                </a:lnSpc>
                <a:spcBef>
                  <a:spcPts val="0"/>
                </a:spcBef>
                <a:spcAft>
                  <a:spcPts val="0"/>
                </a:spcAft>
                <a:buClr>
                  <a:schemeClr val="lt1"/>
                </a:buClr>
                <a:buSzPts val="1500"/>
                <a:buFont typeface="Open Sans"/>
                <a:buNone/>
              </a:pPr>
              <a:r>
                <a:rPr lang="en-US" sz="1500">
                  <a:solidFill>
                    <a:schemeClr val="lt1"/>
                  </a:solidFill>
                  <a:latin typeface="Open Sans"/>
                  <a:ea typeface="Open Sans"/>
                  <a:cs typeface="Open Sans"/>
                  <a:sym typeface="Open Sans"/>
                </a:rPr>
                <a:t>Yazılım, bilgisayarların çalışabilmesi ve belirli işlevleri yerine getirebilmesi için temel bir bileşendir ve hayatımızın birçok farklı yönünde kullanılmaktadır.</a:t>
              </a:r>
              <a:endParaRPr sz="1500">
                <a:solidFill>
                  <a:schemeClr val="lt1"/>
                </a:solidFill>
                <a:latin typeface="Open Sans"/>
                <a:ea typeface="Open Sans"/>
                <a:cs typeface="Open Sans"/>
                <a:sym typeface="Open Sans"/>
              </a:endParaRPr>
            </a:p>
          </p:txBody>
        </p:sp>
        <p:sp>
          <p:nvSpPr>
            <p:cNvPr id="154" name="Google Shape;154;p16"/>
            <p:cNvSpPr/>
            <p:nvPr/>
          </p:nvSpPr>
          <p:spPr>
            <a:xfrm>
              <a:off x="147561" y="5017075"/>
              <a:ext cx="1679170" cy="1180488"/>
            </a:xfrm>
            <a:prstGeom prst="roundRect">
              <a:avLst>
                <a:gd fmla="val 10000" name="adj"/>
              </a:avLst>
            </a:prstGeom>
            <a:blipFill rotWithShape="1">
              <a:blip r:embed="rId8">
                <a:alphaModFix/>
              </a:blip>
              <a:stretch>
                <a:fillRect b="-43999" l="0" r="0" t="-43999"/>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pic>
        <p:nvPicPr>
          <p:cNvPr descr="YMH 114 2. HAFTA – Dr. Muhammet BAYKARA" id="659" name="Google Shape;659;p52"/>
          <p:cNvPicPr preferRelativeResize="0"/>
          <p:nvPr/>
        </p:nvPicPr>
        <p:blipFill rotWithShape="1">
          <a:blip r:embed="rId3">
            <a:alphaModFix/>
          </a:blip>
          <a:srcRect b="0" l="0" r="0" t="0"/>
          <a:stretch/>
        </p:blipFill>
        <p:spPr>
          <a:xfrm>
            <a:off x="2424880" y="704235"/>
            <a:ext cx="6394655" cy="47055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descr="Ders 2: Yazılım Geliştirme - ppt indir" id="664" name="Google Shape;664;p53"/>
          <p:cNvPicPr preferRelativeResize="0"/>
          <p:nvPr/>
        </p:nvPicPr>
        <p:blipFill rotWithShape="1">
          <a:blip r:embed="rId3">
            <a:alphaModFix/>
          </a:blip>
          <a:srcRect b="0" l="0" r="0" t="0"/>
          <a:stretch/>
        </p:blipFill>
        <p:spPr>
          <a:xfrm>
            <a:off x="1412568" y="363793"/>
            <a:ext cx="8950632" cy="61304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4"/>
          <p:cNvSpPr txBox="1"/>
          <p:nvPr/>
        </p:nvSpPr>
        <p:spPr>
          <a:xfrm>
            <a:off x="196644" y="425439"/>
            <a:ext cx="10992465" cy="489364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2400">
              <a:solidFill>
                <a:srgbClr val="292929"/>
              </a:solidFill>
              <a:latin typeface="Arial"/>
              <a:ea typeface="Arial"/>
              <a:cs typeface="Arial"/>
              <a:sym typeface="Arial"/>
            </a:endParaRPr>
          </a:p>
          <a:p>
            <a:pPr indent="0" lvl="0" marL="0" marR="0" rtl="0" algn="just">
              <a:spcBef>
                <a:spcPts val="0"/>
              </a:spcBef>
              <a:spcAft>
                <a:spcPts val="0"/>
              </a:spcAft>
              <a:buNone/>
            </a:pPr>
            <a:r>
              <a:rPr b="1" lang="en-US" sz="2400">
                <a:solidFill>
                  <a:srgbClr val="292929"/>
                </a:solidFill>
                <a:latin typeface="Arial"/>
                <a:ea typeface="Arial"/>
                <a:cs typeface="Arial"/>
                <a:sym typeface="Arial"/>
              </a:rPr>
              <a:t>Avantajları</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Kullanıcılar sistemi erken görebilirler.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Geliştirmeyi küçük parçalara böler. En riskli kısımlar önce gerçekleştirilir.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Pek çok yazılım modelini içinde bulundurur.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Riske duyarlı yaklaşımı potansiyel zorlukları engeller.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Hataları erken gidermeye odaklanır.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Yazılım-donanım sistemi geliştirmek için bir çerçeve sağlar.</a:t>
            </a:r>
            <a:endParaRPr b="0" i="0" sz="2400">
              <a:solidFill>
                <a:srgbClr val="292929"/>
              </a:solidFill>
              <a:latin typeface="Arial"/>
              <a:ea typeface="Arial"/>
              <a:cs typeface="Arial"/>
              <a:sym typeface="Arial"/>
            </a:endParaRPr>
          </a:p>
          <a:p>
            <a:pPr indent="0" lvl="0" marL="0" marR="0" rtl="0" algn="just">
              <a:spcBef>
                <a:spcPts val="0"/>
              </a:spcBef>
              <a:spcAft>
                <a:spcPts val="0"/>
              </a:spcAft>
              <a:buNone/>
            </a:pPr>
            <a:r>
              <a:t/>
            </a:r>
            <a:endParaRPr b="0" i="0" sz="2400">
              <a:solidFill>
                <a:srgbClr val="292929"/>
              </a:solidFill>
              <a:latin typeface="Arial"/>
              <a:ea typeface="Arial"/>
              <a:cs typeface="Arial"/>
              <a:sym typeface="Arial"/>
            </a:endParaRPr>
          </a:p>
          <a:p>
            <a:pPr indent="0" lvl="0" marL="0" marR="0" rtl="0" algn="just">
              <a:spcBef>
                <a:spcPts val="0"/>
              </a:spcBef>
              <a:spcAft>
                <a:spcPts val="0"/>
              </a:spcAft>
              <a:buNone/>
            </a:pPr>
            <a:r>
              <a:rPr b="1" i="0" lang="en-US" sz="2400">
                <a:solidFill>
                  <a:srgbClr val="292929"/>
                </a:solidFill>
                <a:latin typeface="Arial"/>
                <a:ea typeface="Arial"/>
                <a:cs typeface="Arial"/>
                <a:sym typeface="Arial"/>
              </a:rPr>
              <a:t>Dezavantajları</a:t>
            </a:r>
            <a:endParaRPr b="0" i="0" sz="2400">
              <a:solidFill>
                <a:srgbClr val="292929"/>
              </a:solidFill>
              <a:latin typeface="Arial"/>
              <a:ea typeface="Arial"/>
              <a:cs typeface="Arial"/>
              <a:sym typeface="Arial"/>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Küçük ve düşük riskli projeler için pahalı bir yöntemdir.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Karmaşıktır.</a:t>
            </a:r>
            <a:endParaRPr/>
          </a:p>
          <a:p>
            <a:pPr indent="-342900" lvl="0" marL="342900" marR="0" rtl="0" algn="just">
              <a:spcBef>
                <a:spcPts val="0"/>
              </a:spcBef>
              <a:spcAft>
                <a:spcPts val="0"/>
              </a:spcAft>
              <a:buClr>
                <a:srgbClr val="292929"/>
              </a:buClr>
              <a:buSzPts val="2400"/>
              <a:buFont typeface="Arial"/>
              <a:buChar char="•"/>
            </a:pPr>
            <a:r>
              <a:rPr b="0" i="0" lang="en-US" sz="2400">
                <a:solidFill>
                  <a:srgbClr val="292929"/>
                </a:solidFill>
                <a:latin typeface="Arial"/>
                <a:ea typeface="Arial"/>
                <a:cs typeface="Arial"/>
                <a:sym typeface="Arial"/>
              </a:rPr>
              <a:t>Ara adımların fazlalığı nedeniyle çok fazla dokümantasyon gerektirir.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5"/>
          <p:cNvSpPr txBox="1"/>
          <p:nvPr/>
        </p:nvSpPr>
        <p:spPr>
          <a:xfrm>
            <a:off x="422789" y="786581"/>
            <a:ext cx="11090786" cy="212558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Bu modelin 3. Çeyreğinde mutlaka klasik model ya da prototipleme gibi bir model kullanılmalıdır. Spiral merkezinden uzaklaştıkça bu aşamadaki geliştirme işleri daha da artar. Klasik çevrim geliştirme için, prototipleme ise riskleri azaltmak için kullanılır. Klasik çevrimi esas alarak bazı geliştirme yöntemleri şöyledir:</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6"/>
          <p:cNvSpPr txBox="1"/>
          <p:nvPr/>
        </p:nvSpPr>
        <p:spPr>
          <a:xfrm>
            <a:off x="157316" y="489808"/>
            <a:ext cx="11729884" cy="211974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Arial"/>
                <a:ea typeface="Arial"/>
                <a:cs typeface="Arial"/>
                <a:sym typeface="Arial"/>
              </a:rPr>
              <a:t>4.1. Evrimsel geliştirme</a:t>
            </a:r>
            <a:endParaRPr sz="24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US" sz="1800">
                <a:solidFill>
                  <a:schemeClr val="dk1"/>
                </a:solidFill>
                <a:latin typeface="Arial"/>
                <a:ea typeface="Arial"/>
                <a:cs typeface="Arial"/>
                <a:sym typeface="Arial"/>
              </a:rPr>
              <a:t>Evrimler halinde ürün ortaya çıkmasını hedefler. Başarı ilk evrimde ortaya çıkan pilot ürüne bağlıdır. Her evrimde geliştirilen ürünler uygulama alanında tam işlevselliğe sahiptir. Ortaya çıkan her ürün teslim edilerek kullanıma sunulur. Her evrimde, gelen geri bildirimlere, deneyimlere ve yeni gereksinimlere göre sistemin kapsamı, işlevleri ve yetenekleri geliştirilir.</a:t>
            </a:r>
            <a:endParaRPr sz="2400">
              <a:solidFill>
                <a:schemeClr val="dk1"/>
              </a:solidFill>
              <a:latin typeface="Times New Roman"/>
              <a:ea typeface="Times New Roman"/>
              <a:cs typeface="Times New Roman"/>
              <a:sym typeface="Times New Roman"/>
            </a:endParaRPr>
          </a:p>
        </p:txBody>
      </p:sp>
      <p:pic>
        <p:nvPicPr>
          <p:cNvPr id="680" name="Google Shape;680;p56"/>
          <p:cNvPicPr preferRelativeResize="0"/>
          <p:nvPr/>
        </p:nvPicPr>
        <p:blipFill rotWithShape="1">
          <a:blip r:embed="rId3">
            <a:alphaModFix/>
          </a:blip>
          <a:srcRect b="2641" l="0" r="2892" t="0"/>
          <a:stretch/>
        </p:blipFill>
        <p:spPr>
          <a:xfrm>
            <a:off x="2536415" y="3109513"/>
            <a:ext cx="5766742" cy="166896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7"/>
          <p:cNvSpPr txBox="1"/>
          <p:nvPr/>
        </p:nvSpPr>
        <p:spPr>
          <a:xfrm>
            <a:off x="216309" y="588130"/>
            <a:ext cx="11346425" cy="211974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Arial"/>
                <a:ea typeface="Arial"/>
                <a:cs typeface="Arial"/>
                <a:sym typeface="Arial"/>
              </a:rPr>
              <a:t>4.2. Evrimsel prototipleme</a:t>
            </a:r>
            <a:endParaRPr sz="24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US" sz="1800">
                <a:solidFill>
                  <a:schemeClr val="dk1"/>
                </a:solidFill>
                <a:latin typeface="Arial"/>
                <a:ea typeface="Arial"/>
                <a:cs typeface="Arial"/>
                <a:sym typeface="Arial"/>
              </a:rPr>
              <a:t>Evrimsel geliştirmeden farklı olarak, her evrimde ortaya prototip yani yeni bir ürün çıkar. Ön ürünün uygulama alanında denenmesinden sonra kullanıcı geri bildirimleri alınarak başka bir ön ürün oluşturulur ve denemeye sunulur. Ara aşamalarda müşteriye deneme ürün verilir. Bu şekilde geliştirmeye devam edilerek ürün son haline getirilerek kullanıma sunulur.</a:t>
            </a:r>
            <a:endParaRPr sz="2400">
              <a:solidFill>
                <a:schemeClr val="dk1"/>
              </a:solidFill>
              <a:latin typeface="Times New Roman"/>
              <a:ea typeface="Times New Roman"/>
              <a:cs typeface="Times New Roman"/>
              <a:sym typeface="Times New Roman"/>
            </a:endParaRPr>
          </a:p>
        </p:txBody>
      </p:sp>
      <p:pic>
        <p:nvPicPr>
          <p:cNvPr id="686" name="Google Shape;686;p57"/>
          <p:cNvPicPr preferRelativeResize="0"/>
          <p:nvPr/>
        </p:nvPicPr>
        <p:blipFill rotWithShape="1">
          <a:blip r:embed="rId3">
            <a:alphaModFix/>
          </a:blip>
          <a:srcRect b="5627" l="0" r="2707" t="3463"/>
          <a:stretch/>
        </p:blipFill>
        <p:spPr>
          <a:xfrm>
            <a:off x="2505303" y="3077466"/>
            <a:ext cx="7181394" cy="246792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8"/>
          <p:cNvSpPr txBox="1"/>
          <p:nvPr/>
        </p:nvSpPr>
        <p:spPr>
          <a:xfrm>
            <a:off x="353961" y="349613"/>
            <a:ext cx="11415252" cy="253524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Arial"/>
                <a:ea typeface="Arial"/>
                <a:cs typeface="Arial"/>
                <a:sym typeface="Arial"/>
              </a:rPr>
              <a:t>4.3. Artırımlı geliştirme</a:t>
            </a:r>
            <a:endParaRPr sz="24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US" sz="1800">
                <a:solidFill>
                  <a:schemeClr val="dk1"/>
                </a:solidFill>
                <a:latin typeface="Arial"/>
                <a:ea typeface="Arial"/>
                <a:cs typeface="Arial"/>
                <a:sym typeface="Arial"/>
              </a:rPr>
              <a:t>İsterlerin tamamı belirli olan bir ürünün sürümler şeklinde geliştirmesine dayanır. Önce en temel isterlere göre çekirdek yapıda bir ürün geliştirilir. Bu ürün sistemin temel işlevlerini yerine getirebilecek durumdadır ve bazı isterler eksiktir. Sonra her bir yeni sürümde isterlerin bir kısmı daha eklenerek çekirdek ürün geliştirilmiş olur. Bu model, evrimsel geliştirmeye benzemekle beraber en büyük farkı, sürümlerin tam işlevsellik içermemesidir.</a:t>
            </a:r>
            <a:endParaRPr sz="2400">
              <a:solidFill>
                <a:schemeClr val="dk1"/>
              </a:solidFill>
              <a:latin typeface="Times New Roman"/>
              <a:ea typeface="Times New Roman"/>
              <a:cs typeface="Times New Roman"/>
              <a:sym typeface="Times New Roman"/>
            </a:endParaRPr>
          </a:p>
        </p:txBody>
      </p:sp>
      <p:pic>
        <p:nvPicPr>
          <p:cNvPr id="692" name="Google Shape;692;p58"/>
          <p:cNvPicPr preferRelativeResize="0"/>
          <p:nvPr/>
        </p:nvPicPr>
        <p:blipFill rotWithShape="1">
          <a:blip r:embed="rId3">
            <a:alphaModFix/>
          </a:blip>
          <a:srcRect b="0" l="30040" r="31866" t="10856"/>
          <a:stretch/>
        </p:blipFill>
        <p:spPr>
          <a:xfrm>
            <a:off x="511277" y="3086375"/>
            <a:ext cx="2684206" cy="2535246"/>
          </a:xfrm>
          <a:prstGeom prst="rect">
            <a:avLst/>
          </a:prstGeom>
          <a:noFill/>
          <a:ln>
            <a:noFill/>
          </a:ln>
        </p:spPr>
      </p:pic>
      <p:pic>
        <p:nvPicPr>
          <p:cNvPr descr="Yazılım Süreç Yönetim Modelleri ve Karşılaştırılması – Fikir Jeneratoru" id="693" name="Google Shape;693;p58"/>
          <p:cNvPicPr preferRelativeResize="0"/>
          <p:nvPr/>
        </p:nvPicPr>
        <p:blipFill rotWithShape="1">
          <a:blip r:embed="rId4">
            <a:alphaModFix/>
          </a:blip>
          <a:srcRect b="0" l="0" r="0" t="0"/>
          <a:stretch/>
        </p:blipFill>
        <p:spPr>
          <a:xfrm>
            <a:off x="3195483" y="3429000"/>
            <a:ext cx="8462497" cy="234407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59"/>
          <p:cNvSpPr txBox="1"/>
          <p:nvPr/>
        </p:nvSpPr>
        <p:spPr>
          <a:xfrm>
            <a:off x="344129" y="763452"/>
            <a:ext cx="11228439" cy="170424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Arial"/>
                <a:ea typeface="Arial"/>
                <a:cs typeface="Arial"/>
                <a:sym typeface="Arial"/>
              </a:rPr>
              <a:t>4.4. Araştırmaya dayalı geliştirme</a:t>
            </a:r>
            <a:endParaRPr sz="24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US" sz="1800">
                <a:solidFill>
                  <a:schemeClr val="dk1"/>
                </a:solidFill>
                <a:latin typeface="Arial"/>
                <a:ea typeface="Arial"/>
                <a:cs typeface="Arial"/>
                <a:sym typeface="Arial"/>
              </a:rPr>
              <a:t>Tam bir belirsizlikle başlar. Araştırmaya dayalıdır. Sonuçlar hakkında kesin bir şey söylenemez. Bu model özellikle kritik sistemlerin bazı kısımlarında ilk kez kullanılacak bir teknolojinin uygulaması ve algoritma geliştirilmesinde kullanılır.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0"/>
          <p:cNvSpPr txBox="1"/>
          <p:nvPr/>
        </p:nvSpPr>
        <p:spPr>
          <a:xfrm>
            <a:off x="452284" y="308966"/>
            <a:ext cx="11061291" cy="398057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Arial"/>
                <a:ea typeface="Arial"/>
                <a:cs typeface="Arial"/>
                <a:sym typeface="Arial"/>
              </a:rPr>
              <a:t>5. Gelişigüzel geliştirme (Big –Bang modeli)</a:t>
            </a:r>
            <a:endParaRPr sz="2400">
              <a:solidFill>
                <a:schemeClr val="dk1"/>
              </a:solidFill>
              <a:latin typeface="Times New Roman"/>
              <a:ea typeface="Times New Roman"/>
              <a:cs typeface="Times New Roman"/>
              <a:sym typeface="Times New Roman"/>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Ürünün sadece çalışması yeterlidir. Gelişigüzel bir şekilde kod üretilir. Herhangi bir model ya da yöntem yoktur. Maalesef pek çok yazılım geliştirici bu yöntemi tercih etmektedir ama bunun yazılım mühendisliğinde yeri yoktur.</a:t>
            </a:r>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Belirli bir sürecin takip edilmediği basit bir modeldir. Yönetimi kolay olan ve herhangi bir katı süreç gerektirmeyen bu model, minimum planlama ile yürütülebilir.  Zaman, bütçe ve insan çabası sonucunda ihtiyaçları karşılayan ya da karşılamayan bir kod ortaya çıkar. Genellikle akademik ve küçük ölçekli projeler için kullanılır. Nesne yönelimli, karmaşık ve uzun vadeli projeler için zayıf ve risklidir.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1"/>
          <p:cNvSpPr txBox="1"/>
          <p:nvPr/>
        </p:nvSpPr>
        <p:spPr>
          <a:xfrm>
            <a:off x="285135" y="754992"/>
            <a:ext cx="11326761"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a:solidFill>
                  <a:schemeClr val="dk1"/>
                </a:solidFill>
                <a:latin typeface="Arial"/>
                <a:ea typeface="Arial"/>
                <a:cs typeface="Arial"/>
                <a:sym typeface="Arial"/>
              </a:rPr>
              <a:t>Kodlama ve Düzeltme Modeli;</a:t>
            </a:r>
            <a:r>
              <a:rPr b="0" i="0" lang="en-US" sz="1800">
                <a:solidFill>
                  <a:schemeClr val="dk1"/>
                </a:solidFill>
                <a:latin typeface="Arial"/>
                <a:ea typeface="Arial"/>
                <a:cs typeface="Arial"/>
                <a:sym typeface="Arial"/>
              </a:rPr>
              <a:t> Big-Bang modelinin biraz ilerisinde bir model olan kodlama ve düzeltme modeli, test edilmesi gereken ürünün tamamlanmasına odaklanır. Bir test ekibi hataları bulmaya çalışır ve geliştiriciler hataları düzeltir. Bu modeldeki sonuç ve zaman belirsizliğinden dolayı, yüksek kaliteli bir ürün çıkma olasılığı azdır.</a:t>
            </a:r>
            <a:endParaRPr sz="1800">
              <a:solidFill>
                <a:schemeClr val="dk1"/>
              </a:solidFill>
              <a:latin typeface="Open Sans"/>
              <a:ea typeface="Open Sans"/>
              <a:cs typeface="Open Sans"/>
              <a:sym typeface="Open Sans"/>
            </a:endParaRPr>
          </a:p>
        </p:txBody>
      </p:sp>
      <p:pic>
        <p:nvPicPr>
          <p:cNvPr id="709" name="Google Shape;709;p61"/>
          <p:cNvPicPr preferRelativeResize="0"/>
          <p:nvPr/>
        </p:nvPicPr>
        <p:blipFill rotWithShape="1">
          <a:blip r:embed="rId3">
            <a:alphaModFix/>
          </a:blip>
          <a:srcRect b="0" l="0" r="0" t="0"/>
          <a:stretch/>
        </p:blipFill>
        <p:spPr>
          <a:xfrm>
            <a:off x="2059243" y="2095654"/>
            <a:ext cx="7359022" cy="38135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descr="Software engineer - Free miscellaneous icons" id="160" name="Google Shape;160;p17"/>
          <p:cNvPicPr preferRelativeResize="0"/>
          <p:nvPr/>
        </p:nvPicPr>
        <p:blipFill rotWithShape="1">
          <a:blip r:embed="rId3">
            <a:alphaModFix/>
          </a:blip>
          <a:srcRect b="0" l="0" r="0" t="0"/>
          <a:stretch/>
        </p:blipFill>
        <p:spPr>
          <a:xfrm>
            <a:off x="808640" y="1874374"/>
            <a:ext cx="2101184" cy="2101184"/>
          </a:xfrm>
          <a:prstGeom prst="rect">
            <a:avLst/>
          </a:prstGeom>
          <a:noFill/>
          <a:ln>
            <a:noFill/>
          </a:ln>
        </p:spPr>
      </p:pic>
      <p:grpSp>
        <p:nvGrpSpPr>
          <p:cNvPr id="161" name="Google Shape;161;p17"/>
          <p:cNvGrpSpPr/>
          <p:nvPr/>
        </p:nvGrpSpPr>
        <p:grpSpPr>
          <a:xfrm>
            <a:off x="3233056" y="1031203"/>
            <a:ext cx="7864435" cy="5216591"/>
            <a:chOff x="0" y="492360"/>
            <a:chExt cx="7864435" cy="5216591"/>
          </a:xfrm>
        </p:grpSpPr>
        <p:sp>
          <p:nvSpPr>
            <p:cNvPr id="162" name="Google Shape;162;p17"/>
            <p:cNvSpPr/>
            <p:nvPr/>
          </p:nvSpPr>
          <p:spPr>
            <a:xfrm>
              <a:off x="0" y="492360"/>
              <a:ext cx="7864435" cy="1013366"/>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nvSpPr>
          <p:spPr>
            <a:xfrm>
              <a:off x="49468" y="541828"/>
              <a:ext cx="7765499" cy="914430"/>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Open Sans"/>
                <a:buNone/>
              </a:pPr>
              <a:r>
                <a:rPr lang="en-US" sz="1300">
                  <a:solidFill>
                    <a:schemeClr val="lt1"/>
                  </a:solidFill>
                  <a:latin typeface="Open Sans"/>
                  <a:ea typeface="Open Sans"/>
                  <a:cs typeface="Open Sans"/>
                  <a:sym typeface="Open Sans"/>
                </a:rPr>
                <a:t>Yazılım mühendisi, bilgisayar yazılımı geliştirme sürecinin her aşamasında yer alan ve genellikle bir ekip içinde çalışan bir profesyoneldir. Bu süreç, yazılım ihtiyaçlarının belirlenmesi, tasarımı, geliştirilmesi, test edilmesi, dağıtılması ve bakımı aşamalarını içerir.</a:t>
              </a:r>
              <a:endParaRPr sz="1300">
                <a:solidFill>
                  <a:schemeClr val="lt1"/>
                </a:solidFill>
                <a:latin typeface="Open Sans"/>
                <a:ea typeface="Open Sans"/>
                <a:cs typeface="Open Sans"/>
                <a:sym typeface="Open Sans"/>
              </a:endParaRPr>
            </a:p>
          </p:txBody>
        </p:sp>
        <p:sp>
          <p:nvSpPr>
            <p:cNvPr id="164" name="Google Shape;164;p17"/>
            <p:cNvSpPr/>
            <p:nvPr/>
          </p:nvSpPr>
          <p:spPr>
            <a:xfrm>
              <a:off x="0" y="1543167"/>
              <a:ext cx="7864435" cy="1013366"/>
            </a:xfrm>
            <a:prstGeom prst="roundRect">
              <a:avLst>
                <a:gd fmla="val 16667" name="adj"/>
              </a:avLst>
            </a:prstGeom>
            <a:solidFill>
              <a:srgbClr val="C549A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txBox="1"/>
            <p:nvPr/>
          </p:nvSpPr>
          <p:spPr>
            <a:xfrm>
              <a:off x="49468" y="1592635"/>
              <a:ext cx="7765499" cy="914430"/>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Open Sans"/>
                <a:buNone/>
              </a:pPr>
              <a:r>
                <a:rPr lang="en-US" sz="1300">
                  <a:solidFill>
                    <a:schemeClr val="lt1"/>
                  </a:solidFill>
                  <a:latin typeface="Open Sans"/>
                  <a:ea typeface="Open Sans"/>
                  <a:cs typeface="Open Sans"/>
                  <a:sym typeface="Open Sans"/>
                </a:rPr>
                <a:t>Yazılım mühendisleri, programlama dillerini ve yazılım geliştirme araçlarını kullanarak yazılım çözümleri tasarlarlar ve geliştirirler. Ayrıca, yazılım projesinin zamanında ve bütçeye uygun bir şekilde tamamlanmasını sağlamak için planlama, proje yönetimi ve takım koordinasyonu görevlerini de yerine getirirler.</a:t>
              </a:r>
              <a:endParaRPr sz="1300">
                <a:solidFill>
                  <a:schemeClr val="lt1"/>
                </a:solidFill>
                <a:latin typeface="Open Sans"/>
                <a:ea typeface="Open Sans"/>
                <a:cs typeface="Open Sans"/>
                <a:sym typeface="Open Sans"/>
              </a:endParaRPr>
            </a:p>
          </p:txBody>
        </p:sp>
        <p:sp>
          <p:nvSpPr>
            <p:cNvPr id="166" name="Google Shape;166;p17"/>
            <p:cNvSpPr/>
            <p:nvPr/>
          </p:nvSpPr>
          <p:spPr>
            <a:xfrm>
              <a:off x="0" y="2593973"/>
              <a:ext cx="7864435" cy="1013366"/>
            </a:xfrm>
            <a:prstGeom prst="roundRect">
              <a:avLst>
                <a:gd fmla="val 16667" name="adj"/>
              </a:avLst>
            </a:prstGeom>
            <a:solidFill>
              <a:srgbClr val="9836B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nvSpPr>
          <p:spPr>
            <a:xfrm>
              <a:off x="49468" y="2643441"/>
              <a:ext cx="7765499" cy="914430"/>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Open Sans"/>
                <a:buNone/>
              </a:pPr>
              <a:r>
                <a:rPr lang="en-US" sz="1300">
                  <a:solidFill>
                    <a:schemeClr val="lt1"/>
                  </a:solidFill>
                  <a:latin typeface="Open Sans"/>
                  <a:ea typeface="Open Sans"/>
                  <a:cs typeface="Open Sans"/>
                  <a:sym typeface="Open Sans"/>
                </a:rPr>
                <a:t>Yazılım mühendisleri, genellikle müşterilerle ve diğer yazılım geliştiricilerle iş birliği içinde çalışır. Bu iş birliği, ihtiyaçların anlaşılması ve tasarımın geliştirilmesi sürecinde önemlidir. Yazılım mühendisleri ayrıca, proje gereksinimlerine göre uygun yazılım tasarımı ve mimarisi oluşturarak, kullanıcıların ihtiyaçlarını karşılayan, kullanımı kolay, güvenli ve etkili bir yazılım üretirler.</a:t>
              </a:r>
              <a:endParaRPr sz="1300">
                <a:solidFill>
                  <a:schemeClr val="lt1"/>
                </a:solidFill>
                <a:latin typeface="Open Sans"/>
                <a:ea typeface="Open Sans"/>
                <a:cs typeface="Open Sans"/>
                <a:sym typeface="Open Sans"/>
              </a:endParaRPr>
            </a:p>
          </p:txBody>
        </p:sp>
        <p:sp>
          <p:nvSpPr>
            <p:cNvPr id="168" name="Google Shape;168;p17"/>
            <p:cNvSpPr/>
            <p:nvPr/>
          </p:nvSpPr>
          <p:spPr>
            <a:xfrm>
              <a:off x="0" y="3644779"/>
              <a:ext cx="7864435" cy="1013366"/>
            </a:xfrm>
            <a:prstGeom prst="roundRect">
              <a:avLst>
                <a:gd fmla="val 16667" name="adj"/>
              </a:avLst>
            </a:prstGeom>
            <a:solidFill>
              <a:srgbClr val="7749C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txBox="1"/>
            <p:nvPr/>
          </p:nvSpPr>
          <p:spPr>
            <a:xfrm>
              <a:off x="49468" y="3694247"/>
              <a:ext cx="7765499" cy="914430"/>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Open Sans"/>
                <a:buNone/>
              </a:pPr>
              <a:r>
                <a:rPr lang="en-US" sz="1300">
                  <a:solidFill>
                    <a:schemeClr val="lt1"/>
                  </a:solidFill>
                  <a:latin typeface="Open Sans"/>
                  <a:ea typeface="Open Sans"/>
                  <a:cs typeface="Open Sans"/>
                  <a:sym typeface="Open Sans"/>
                </a:rPr>
                <a:t>Yazılım mühendisleri aynı zamanda, yazılımın performansını optimize etmek, hata ayıklamak ve güncelleştirmek için test etme ve bakım yapma görevlerini de yerine getirirler.</a:t>
              </a:r>
              <a:endParaRPr sz="1300">
                <a:solidFill>
                  <a:schemeClr val="lt1"/>
                </a:solidFill>
                <a:latin typeface="Open Sans"/>
                <a:ea typeface="Open Sans"/>
                <a:cs typeface="Open Sans"/>
                <a:sym typeface="Open Sans"/>
              </a:endParaRPr>
            </a:p>
          </p:txBody>
        </p:sp>
        <p:sp>
          <p:nvSpPr>
            <p:cNvPr id="170" name="Google Shape;170;p17"/>
            <p:cNvSpPr/>
            <p:nvPr/>
          </p:nvSpPr>
          <p:spPr>
            <a:xfrm>
              <a:off x="0" y="4695585"/>
              <a:ext cx="7864435" cy="1013366"/>
            </a:xfrm>
            <a:prstGeom prst="roundRect">
              <a:avLst>
                <a:gd fmla="val 16667" name="adj"/>
              </a:avLst>
            </a:prstGeom>
            <a:solidFill>
              <a:srgbClr val="3B41B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nvSpPr>
          <p:spPr>
            <a:xfrm>
              <a:off x="49468" y="4745053"/>
              <a:ext cx="7765499" cy="914430"/>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chemeClr val="lt1"/>
                </a:buClr>
                <a:buSzPts val="1300"/>
                <a:buFont typeface="Open Sans"/>
                <a:buNone/>
              </a:pPr>
              <a:r>
                <a:rPr lang="en-US" sz="1300">
                  <a:solidFill>
                    <a:schemeClr val="lt1"/>
                  </a:solidFill>
                  <a:latin typeface="Open Sans"/>
                  <a:ea typeface="Open Sans"/>
                  <a:cs typeface="Open Sans"/>
                  <a:sym typeface="Open Sans"/>
                </a:rPr>
                <a:t>Yazılım mühendisliği, günümüzde büyük bir endüstridir ve birçok sektörde yazılım çözümleri ihtiyacı vardır. Bu nedenle, yazılım mühendisleri, yazılım geliştirme alanında iş imkanları bulabilirler ve birçok farklı sektöre hizmet edebilirler.</a:t>
              </a:r>
              <a:endParaRPr sz="1300">
                <a:solidFill>
                  <a:schemeClr val="lt1"/>
                </a:solidFill>
                <a:latin typeface="Open Sans"/>
                <a:ea typeface="Open Sans"/>
                <a:cs typeface="Open Sans"/>
                <a:sym typeface="Open Sans"/>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2"/>
          <p:cNvSpPr txBox="1"/>
          <p:nvPr/>
        </p:nvSpPr>
        <p:spPr>
          <a:xfrm>
            <a:off x="629264" y="255638"/>
            <a:ext cx="10687665" cy="603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6. Yeni Teknikler</a:t>
            </a:r>
            <a:endParaRPr/>
          </a:p>
          <a:p>
            <a:pPr indent="0" lvl="0" marL="0" marR="0" rtl="0" algn="l">
              <a:spcBef>
                <a:spcPts val="0"/>
              </a:spcBef>
              <a:spcAft>
                <a:spcPts val="0"/>
              </a:spcAft>
              <a:buNone/>
            </a:pPr>
            <a:r>
              <a:rPr b="1" lang="en-US" sz="2400">
                <a:solidFill>
                  <a:schemeClr val="dk1"/>
                </a:solidFill>
                <a:latin typeface="Arial"/>
                <a:ea typeface="Arial"/>
                <a:cs typeface="Arial"/>
                <a:sym typeface="Arial"/>
              </a:rPr>
              <a:t>6.1. Özneye Yönelik Geliştirme</a:t>
            </a:r>
            <a:endParaRPr/>
          </a:p>
          <a:p>
            <a:pPr indent="38100" lvl="0" marL="71120" marR="163830" rtl="0" algn="just">
              <a:lnSpc>
                <a:spcPct val="115000"/>
              </a:lnSpc>
              <a:spcBef>
                <a:spcPts val="840"/>
              </a:spcBef>
              <a:spcAft>
                <a:spcPts val="0"/>
              </a:spcAft>
              <a:buNone/>
            </a:pPr>
            <a:r>
              <a:rPr lang="en-US" sz="2400">
                <a:solidFill>
                  <a:schemeClr val="dk1"/>
                </a:solidFill>
                <a:latin typeface="Arial"/>
                <a:ea typeface="Arial"/>
                <a:cs typeface="Arial"/>
                <a:sym typeface="Arial"/>
              </a:rPr>
              <a:t>Tasarımın nesneye yönelik olarak yapılması durumunda, özellikle büyük ölçekli yazılımlar için gerçekleştirilmesi gereken nesne adedinin çok fazla olması karmaşıklığa yok açmaktadır. Bu nedenle, nesneden daha yüksek bir soyutlama düzeyine (abstraction level) gereksinim duyulmuştur. Bu düzeyde artık nesneler değil özneler (subject) ile sistem tasarımı ve gerçekleştirimi yapılmaktadır. Bu şekilde yapılan geliştirme işlemine özneye yönelik programlama denilmektedir. Kullanım yerleri;</a:t>
            </a:r>
            <a:endParaRPr sz="2400">
              <a:solidFill>
                <a:schemeClr val="dk1"/>
              </a:solidFill>
              <a:latin typeface="Arial"/>
              <a:ea typeface="Arial"/>
              <a:cs typeface="Arial"/>
              <a:sym typeface="Arial"/>
            </a:endParaRPr>
          </a:p>
          <a:p>
            <a:pPr indent="-342899" lvl="0" marL="414019" marR="0" rtl="0" algn="just">
              <a:spcBef>
                <a:spcPts val="595"/>
              </a:spcBef>
              <a:spcAft>
                <a:spcPts val="0"/>
              </a:spcAft>
              <a:buClr>
                <a:schemeClr val="dk1"/>
              </a:buClr>
              <a:buSzPts val="2400"/>
              <a:buFont typeface="Arial"/>
              <a:buChar char="•"/>
            </a:pPr>
            <a:r>
              <a:rPr lang="en-US" sz="2400">
                <a:solidFill>
                  <a:schemeClr val="dk1"/>
                </a:solidFill>
                <a:latin typeface="Arial"/>
                <a:ea typeface="Arial"/>
                <a:cs typeface="Arial"/>
                <a:sym typeface="Arial"/>
              </a:rPr>
              <a:t>Ofis işlemleri için paket yazılım</a:t>
            </a:r>
            <a:endParaRPr sz="2400">
              <a:solidFill>
                <a:schemeClr val="dk1"/>
              </a:solidFill>
              <a:latin typeface="Arial"/>
              <a:ea typeface="Arial"/>
              <a:cs typeface="Arial"/>
              <a:sym typeface="Arial"/>
            </a:endParaRPr>
          </a:p>
          <a:p>
            <a:pPr indent="-342899" lvl="0" marL="414019" marR="0" rtl="0" algn="just">
              <a:spcBef>
                <a:spcPts val="815"/>
              </a:spcBef>
              <a:spcAft>
                <a:spcPts val="0"/>
              </a:spcAft>
              <a:buClr>
                <a:schemeClr val="dk1"/>
              </a:buClr>
              <a:buSzPts val="2400"/>
              <a:buFont typeface="Arial"/>
              <a:buChar char="•"/>
            </a:pPr>
            <a:r>
              <a:rPr lang="en-US" sz="2400">
                <a:solidFill>
                  <a:schemeClr val="dk1"/>
                </a:solidFill>
                <a:latin typeface="Arial"/>
                <a:ea typeface="Arial"/>
                <a:cs typeface="Arial"/>
                <a:sym typeface="Arial"/>
              </a:rPr>
              <a:t>Geniş alana dağıtılmış merkezler arasında ofis otomasyonu</a:t>
            </a:r>
            <a:endParaRPr sz="2400">
              <a:solidFill>
                <a:schemeClr val="dk1"/>
              </a:solidFill>
              <a:latin typeface="Arial"/>
              <a:ea typeface="Arial"/>
              <a:cs typeface="Arial"/>
              <a:sym typeface="Arial"/>
            </a:endParaRPr>
          </a:p>
          <a:p>
            <a:pPr indent="-342899" lvl="0" marL="414019" marR="0" rtl="0" algn="just">
              <a:spcBef>
                <a:spcPts val="800"/>
              </a:spcBef>
              <a:spcAft>
                <a:spcPts val="0"/>
              </a:spcAft>
              <a:buClr>
                <a:schemeClr val="dk1"/>
              </a:buClr>
              <a:buSzPts val="2400"/>
              <a:buFont typeface="Arial"/>
              <a:buChar char="•"/>
            </a:pPr>
            <a:r>
              <a:rPr lang="en-US" sz="2400">
                <a:solidFill>
                  <a:schemeClr val="dk1"/>
                </a:solidFill>
                <a:latin typeface="Arial"/>
                <a:ea typeface="Arial"/>
                <a:cs typeface="Arial"/>
                <a:sym typeface="Arial"/>
              </a:rPr>
              <a:t>Komuta ve kontrol sistemi gerçekleştirimi</a:t>
            </a:r>
            <a:endParaRPr sz="2400">
              <a:solidFill>
                <a:schemeClr val="dk1"/>
              </a:solidFill>
              <a:latin typeface="Arial"/>
              <a:ea typeface="Arial"/>
              <a:cs typeface="Arial"/>
              <a:sym typeface="Arial"/>
            </a:endParaRPr>
          </a:p>
          <a:p>
            <a:pPr indent="0" lvl="0" marL="0" marR="0" rtl="0" algn="just">
              <a:spcBef>
                <a:spcPts val="0"/>
              </a:spcBef>
              <a:spcAft>
                <a:spcPts val="0"/>
              </a:spcAft>
              <a:buNone/>
            </a:pP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3"/>
          <p:cNvSpPr txBox="1"/>
          <p:nvPr/>
        </p:nvSpPr>
        <p:spPr>
          <a:xfrm>
            <a:off x="245806" y="985209"/>
            <a:ext cx="11425083" cy="310027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al"/>
                <a:ea typeface="Arial"/>
                <a:cs typeface="Arial"/>
                <a:sym typeface="Arial"/>
              </a:rPr>
              <a:t>6.2. Bileşen Tabanlı Geliştirme</a:t>
            </a:r>
            <a:endParaRPr b="1" sz="2400">
              <a:solidFill>
                <a:schemeClr val="dk1"/>
              </a:solidFill>
              <a:latin typeface="Arial"/>
              <a:ea typeface="Arial"/>
              <a:cs typeface="Arial"/>
              <a:sym typeface="Arial"/>
            </a:endParaRPr>
          </a:p>
          <a:p>
            <a:pPr indent="0" lvl="0" marL="71120" marR="64770" rtl="0" algn="just">
              <a:lnSpc>
                <a:spcPct val="115000"/>
              </a:lnSpc>
              <a:spcBef>
                <a:spcPts val="850"/>
              </a:spcBef>
              <a:spcAft>
                <a:spcPts val="0"/>
              </a:spcAft>
              <a:buNone/>
            </a:pPr>
            <a:r>
              <a:rPr lang="en-US" sz="2400">
                <a:solidFill>
                  <a:schemeClr val="dk1"/>
                </a:solidFill>
                <a:latin typeface="Arial"/>
                <a:ea typeface="Arial"/>
                <a:cs typeface="Arial"/>
                <a:sym typeface="Arial"/>
              </a:rPr>
              <a:t>Önceden	geliştirilmiş	uygun		bileşenlerle	sistem		oluşturmaya bileşen tabanlı geliştirme (component-based development) demektedir. Bileşen tabanlı	 geliştirme	soyutlama	arayüzler	aracılığıyla yapılır. Nesneler mantıksal bir modele karşılık gelen çalıştırma anı varlıklarını ifade ederken, bileşenler büyük bir yazılımın yapısal parçalarını ifade ederler. Bileşen tabanlı geliştirmenin temelini oluşturan şey yeniden kullanımdır.</a:t>
            </a:r>
            <a:endParaRPr sz="24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4"/>
          <p:cNvSpPr txBox="1"/>
          <p:nvPr/>
        </p:nvSpPr>
        <p:spPr>
          <a:xfrm>
            <a:off x="855406" y="850025"/>
            <a:ext cx="10589341" cy="266271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al"/>
                <a:ea typeface="Arial"/>
                <a:cs typeface="Arial"/>
                <a:sym typeface="Arial"/>
              </a:rPr>
              <a:t>6.3. Özelliğe Yönelik Programlama</a:t>
            </a:r>
            <a:endParaRPr b="1" sz="2400">
              <a:solidFill>
                <a:schemeClr val="dk1"/>
              </a:solidFill>
              <a:latin typeface="Arial"/>
              <a:ea typeface="Arial"/>
              <a:cs typeface="Arial"/>
              <a:sym typeface="Arial"/>
            </a:endParaRPr>
          </a:p>
          <a:p>
            <a:pPr indent="0" lvl="0" marL="71120" marR="156210" rtl="0" algn="just">
              <a:lnSpc>
                <a:spcPct val="115000"/>
              </a:lnSpc>
              <a:spcBef>
                <a:spcPts val="840"/>
              </a:spcBef>
              <a:spcAft>
                <a:spcPts val="0"/>
              </a:spcAft>
              <a:buNone/>
            </a:pPr>
            <a:r>
              <a:rPr lang="en-US" sz="2400">
                <a:solidFill>
                  <a:schemeClr val="dk1"/>
                </a:solidFill>
                <a:latin typeface="Arial"/>
                <a:ea typeface="Arial"/>
                <a:cs typeface="Arial"/>
                <a:sym typeface="Arial"/>
              </a:rPr>
              <a:t>Bazı programlama problemlerine ilişkin tasarım kararlarının ne yordamsal ne de nesneye yönelik programlama teknikleriyle gerçekleştirilemeyeceği durumlar olabilir. Bu tasarım kararlarının kodun dağıtılmasıyla karmaşık bir yapı ortaya çıkar. İşte bu tasarım kararlarından oluşan öğelere özellik adı verilerek özelliğe yönelik programlama adıyla yeni bir teknik ortaya atılmıştır.</a:t>
            </a:r>
            <a:endParaRPr sz="24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5"/>
          <p:cNvSpPr txBox="1"/>
          <p:nvPr/>
        </p:nvSpPr>
        <p:spPr>
          <a:xfrm>
            <a:off x="776747" y="887014"/>
            <a:ext cx="10078065" cy="42237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al"/>
                <a:ea typeface="Arial"/>
                <a:cs typeface="Arial"/>
                <a:sym typeface="Arial"/>
              </a:rPr>
              <a:t>6.4. Uç Programlama(Extreme Programming – XP)</a:t>
            </a:r>
            <a:endParaRPr b="1" sz="2400">
              <a:solidFill>
                <a:schemeClr val="dk1"/>
              </a:solidFill>
              <a:latin typeface="Arial"/>
              <a:ea typeface="Arial"/>
              <a:cs typeface="Arial"/>
              <a:sym typeface="Arial"/>
            </a:endParaRPr>
          </a:p>
          <a:p>
            <a:pPr indent="-634" lvl="0" marL="71120" marR="154940" rtl="0" algn="just">
              <a:lnSpc>
                <a:spcPct val="115000"/>
              </a:lnSpc>
              <a:spcBef>
                <a:spcPts val="850"/>
              </a:spcBef>
              <a:spcAft>
                <a:spcPts val="0"/>
              </a:spcAft>
              <a:buNone/>
            </a:pPr>
            <a:r>
              <a:t/>
            </a:r>
            <a:endParaRPr sz="2400">
              <a:solidFill>
                <a:schemeClr val="dk1"/>
              </a:solidFill>
              <a:latin typeface="Arial"/>
              <a:ea typeface="Arial"/>
              <a:cs typeface="Arial"/>
              <a:sym typeface="Arial"/>
            </a:endParaRPr>
          </a:p>
          <a:p>
            <a:pPr indent="-634" lvl="0" marL="71120" marR="154940" rtl="0" algn="just">
              <a:lnSpc>
                <a:spcPct val="115000"/>
              </a:lnSpc>
              <a:spcBef>
                <a:spcPts val="850"/>
              </a:spcBef>
              <a:spcAft>
                <a:spcPts val="0"/>
              </a:spcAft>
              <a:buNone/>
            </a:pPr>
            <a:r>
              <a:rPr lang="en-US" sz="2400">
                <a:solidFill>
                  <a:schemeClr val="dk1"/>
                </a:solidFill>
                <a:latin typeface="Arial"/>
                <a:ea typeface="Arial"/>
                <a:cs typeface="Arial"/>
                <a:sym typeface="Arial"/>
              </a:rPr>
              <a:t>Değişen müşteri istekleri, ürünün yaşam çevrimi sırasında mutlaka karşılanır. XP  ile yazılım projesi dört ilkeye bağlı olarak geliştirilir;</a:t>
            </a:r>
            <a:endParaRPr sz="2400">
              <a:solidFill>
                <a:schemeClr val="dk1"/>
              </a:solidFill>
              <a:latin typeface="Arial"/>
              <a:ea typeface="Arial"/>
              <a:cs typeface="Arial"/>
              <a:sym typeface="Arial"/>
            </a:endParaRPr>
          </a:p>
          <a:p>
            <a:pPr indent="0" lvl="0" marL="71120" marR="0" rtl="0" algn="just">
              <a:spcBef>
                <a:spcPts val="395"/>
              </a:spcBef>
              <a:spcAft>
                <a:spcPts val="0"/>
              </a:spcAft>
              <a:buNone/>
            </a:pPr>
            <a:r>
              <a:t/>
            </a:r>
            <a:endParaRPr sz="2400">
              <a:solidFill>
                <a:schemeClr val="dk1"/>
              </a:solidFill>
              <a:latin typeface="Arial"/>
              <a:ea typeface="Arial"/>
              <a:cs typeface="Arial"/>
              <a:sym typeface="Arial"/>
            </a:endParaRPr>
          </a:p>
          <a:p>
            <a:pPr indent="-342899" lvl="0" marL="414019" marR="0" rtl="0" algn="just">
              <a:spcBef>
                <a:spcPts val="395"/>
              </a:spcBef>
              <a:spcAft>
                <a:spcPts val="0"/>
              </a:spcAft>
              <a:buClr>
                <a:schemeClr val="dk1"/>
              </a:buClr>
              <a:buSzPts val="2400"/>
              <a:buFont typeface="Arial"/>
              <a:buChar char="•"/>
            </a:pPr>
            <a:r>
              <a:rPr lang="en-US" sz="2400">
                <a:solidFill>
                  <a:schemeClr val="dk1"/>
                </a:solidFill>
                <a:latin typeface="Arial"/>
                <a:ea typeface="Arial"/>
                <a:cs typeface="Arial"/>
                <a:sym typeface="Arial"/>
              </a:rPr>
              <a:t>İletişim</a:t>
            </a:r>
            <a:endParaRPr sz="2400">
              <a:solidFill>
                <a:schemeClr val="dk1"/>
              </a:solidFill>
              <a:latin typeface="Arial"/>
              <a:ea typeface="Arial"/>
              <a:cs typeface="Arial"/>
              <a:sym typeface="Arial"/>
            </a:endParaRPr>
          </a:p>
          <a:p>
            <a:pPr indent="-342899" lvl="0" marL="414019" marR="0" rtl="0" algn="just">
              <a:spcBef>
                <a:spcPts val="815"/>
              </a:spcBef>
              <a:spcAft>
                <a:spcPts val="0"/>
              </a:spcAft>
              <a:buClr>
                <a:schemeClr val="dk1"/>
              </a:buClr>
              <a:buSzPts val="2400"/>
              <a:buFont typeface="Arial"/>
              <a:buChar char="•"/>
            </a:pPr>
            <a:r>
              <a:rPr lang="en-US" sz="2400">
                <a:solidFill>
                  <a:schemeClr val="dk1"/>
                </a:solidFill>
                <a:latin typeface="Arial"/>
                <a:ea typeface="Arial"/>
                <a:cs typeface="Arial"/>
                <a:sym typeface="Arial"/>
              </a:rPr>
              <a:t>Basitlik</a:t>
            </a:r>
            <a:endParaRPr sz="2400">
              <a:solidFill>
                <a:schemeClr val="dk1"/>
              </a:solidFill>
              <a:latin typeface="Arial"/>
              <a:ea typeface="Arial"/>
              <a:cs typeface="Arial"/>
              <a:sym typeface="Arial"/>
            </a:endParaRPr>
          </a:p>
          <a:p>
            <a:pPr indent="-342899" lvl="0" marL="414019" marR="0" rtl="0" algn="just">
              <a:spcBef>
                <a:spcPts val="800"/>
              </a:spcBef>
              <a:spcAft>
                <a:spcPts val="0"/>
              </a:spcAft>
              <a:buClr>
                <a:schemeClr val="dk1"/>
              </a:buClr>
              <a:buSzPts val="2400"/>
              <a:buFont typeface="Arial"/>
              <a:buChar char="•"/>
            </a:pPr>
            <a:r>
              <a:rPr lang="en-US" sz="2400">
                <a:solidFill>
                  <a:schemeClr val="dk1"/>
                </a:solidFill>
                <a:latin typeface="Arial"/>
                <a:ea typeface="Arial"/>
                <a:cs typeface="Arial"/>
                <a:sym typeface="Arial"/>
              </a:rPr>
              <a:t>Geri Besleme</a:t>
            </a:r>
            <a:endParaRPr sz="2400">
              <a:solidFill>
                <a:schemeClr val="dk1"/>
              </a:solidFill>
              <a:latin typeface="Arial"/>
              <a:ea typeface="Arial"/>
              <a:cs typeface="Arial"/>
              <a:sym typeface="Arial"/>
            </a:endParaRPr>
          </a:p>
          <a:p>
            <a:pPr indent="-342899" lvl="0" marL="414019" marR="0" rtl="0" algn="just">
              <a:spcBef>
                <a:spcPts val="800"/>
              </a:spcBef>
              <a:spcAft>
                <a:spcPts val="0"/>
              </a:spcAft>
              <a:buClr>
                <a:schemeClr val="dk1"/>
              </a:buClr>
              <a:buSzPts val="2400"/>
              <a:buFont typeface="Arial"/>
              <a:buChar char="•"/>
            </a:pPr>
            <a:r>
              <a:rPr lang="en-US" sz="2400">
                <a:solidFill>
                  <a:schemeClr val="dk1"/>
                </a:solidFill>
                <a:latin typeface="Arial"/>
                <a:ea typeface="Arial"/>
                <a:cs typeface="Arial"/>
                <a:sym typeface="Arial"/>
              </a:rPr>
              <a:t>Cesaret</a:t>
            </a:r>
            <a:endParaRPr sz="24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pic>
        <p:nvPicPr>
          <p:cNvPr descr="Scrumban app development methodology" id="734" name="Google Shape;734;p66"/>
          <p:cNvPicPr preferRelativeResize="0"/>
          <p:nvPr/>
        </p:nvPicPr>
        <p:blipFill rotWithShape="1">
          <a:blip r:embed="rId3">
            <a:alphaModFix/>
          </a:blip>
          <a:srcRect b="0" l="0" r="0" t="0"/>
          <a:stretch/>
        </p:blipFill>
        <p:spPr>
          <a:xfrm>
            <a:off x="2802193" y="752866"/>
            <a:ext cx="6319019" cy="502358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67"/>
          <p:cNvSpPr txBox="1"/>
          <p:nvPr/>
        </p:nvSpPr>
        <p:spPr>
          <a:xfrm>
            <a:off x="884902" y="473959"/>
            <a:ext cx="10038735" cy="170424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C00000"/>
                </a:solidFill>
                <a:latin typeface="Arial"/>
                <a:ea typeface="Arial"/>
                <a:cs typeface="Arial"/>
                <a:sym typeface="Arial"/>
              </a:rPr>
              <a:t>7. Tekniklerin birleştirilmesi</a:t>
            </a:r>
            <a:endParaRPr sz="24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rPr lang="en-US" sz="1800">
                <a:solidFill>
                  <a:schemeClr val="dk1"/>
                </a:solidFill>
                <a:latin typeface="Arial"/>
                <a:ea typeface="Arial"/>
                <a:cs typeface="Arial"/>
                <a:sym typeface="Arial"/>
              </a:rPr>
              <a:t>Bazı durumlarda yukarıda saydığımız teknikler bir arada kullanılabilir. Böylelikle yazılım daha da güçlenir. İsterlerin toplamı, hedeflerin tanımı ile başlanır. Daha sonra diğer yöntemler uygulanabilir.</a:t>
            </a:r>
            <a:endParaRPr sz="2400">
              <a:solidFill>
                <a:schemeClr val="dk1"/>
              </a:solidFill>
              <a:latin typeface="Times New Roman"/>
              <a:ea typeface="Times New Roman"/>
              <a:cs typeface="Times New Roman"/>
              <a:sym typeface="Times New Roman"/>
            </a:endParaRPr>
          </a:p>
        </p:txBody>
      </p:sp>
      <p:sp>
        <p:nvSpPr>
          <p:cNvPr id="740" name="Google Shape;740;p67"/>
          <p:cNvSpPr/>
          <p:nvPr/>
        </p:nvSpPr>
        <p:spPr>
          <a:xfrm>
            <a:off x="2379406" y="2178207"/>
            <a:ext cx="14265651" cy="4571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741" name="Google Shape;741;p67"/>
          <p:cNvPicPr preferRelativeResize="0"/>
          <p:nvPr/>
        </p:nvPicPr>
        <p:blipFill rotWithShape="1">
          <a:blip r:embed="rId3">
            <a:alphaModFix/>
          </a:blip>
          <a:srcRect b="0" l="0" r="0" t="0"/>
          <a:stretch/>
        </p:blipFill>
        <p:spPr>
          <a:xfrm>
            <a:off x="2379407" y="2178208"/>
            <a:ext cx="8238228" cy="420583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descr="Top software development methodologies" id="746" name="Google Shape;746;p68"/>
          <p:cNvPicPr preferRelativeResize="0"/>
          <p:nvPr/>
        </p:nvPicPr>
        <p:blipFill rotWithShape="1">
          <a:blip r:embed="rId3">
            <a:alphaModFix/>
          </a:blip>
          <a:srcRect b="0" l="0" r="0" t="0"/>
          <a:stretch/>
        </p:blipFill>
        <p:spPr>
          <a:xfrm>
            <a:off x="1524000" y="224373"/>
            <a:ext cx="8952220" cy="580771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p69"/>
          <p:cNvPicPr preferRelativeResize="0"/>
          <p:nvPr/>
        </p:nvPicPr>
        <p:blipFill rotWithShape="1">
          <a:blip r:embed="rId3">
            <a:alphaModFix/>
          </a:blip>
          <a:srcRect b="0" l="0" r="0" t="0"/>
          <a:stretch/>
        </p:blipFill>
        <p:spPr>
          <a:xfrm>
            <a:off x="1762433" y="366097"/>
            <a:ext cx="8392360" cy="5690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pSp>
        <p:nvGrpSpPr>
          <p:cNvPr id="177" name="Google Shape;177;p18"/>
          <p:cNvGrpSpPr/>
          <p:nvPr/>
        </p:nvGrpSpPr>
        <p:grpSpPr>
          <a:xfrm>
            <a:off x="609600" y="812337"/>
            <a:ext cx="10591799" cy="5193608"/>
            <a:chOff x="609601" y="812337"/>
            <a:chExt cx="9310254" cy="4369267"/>
          </a:xfrm>
        </p:grpSpPr>
        <p:grpSp>
          <p:nvGrpSpPr>
            <p:cNvPr id="178" name="Google Shape;178;p18"/>
            <p:cNvGrpSpPr/>
            <p:nvPr/>
          </p:nvGrpSpPr>
          <p:grpSpPr>
            <a:xfrm>
              <a:off x="609601" y="812337"/>
              <a:ext cx="9310254" cy="4369267"/>
              <a:chOff x="2204263" y="667100"/>
              <a:chExt cx="13671879" cy="4369267"/>
            </a:xfrm>
          </p:grpSpPr>
          <p:sp>
            <p:nvSpPr>
              <p:cNvPr id="179" name="Google Shape;179;p18"/>
              <p:cNvSpPr/>
              <p:nvPr/>
            </p:nvSpPr>
            <p:spPr>
              <a:xfrm>
                <a:off x="2452769" y="667100"/>
                <a:ext cx="5366730" cy="497015"/>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B33666"/>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Teknik beceriler</a:t>
                </a:r>
                <a:endParaRPr sz="1600">
                  <a:solidFill>
                    <a:schemeClr val="lt1"/>
                  </a:solidFill>
                  <a:latin typeface="Open Sans"/>
                  <a:ea typeface="Open Sans"/>
                  <a:cs typeface="Open Sans"/>
                  <a:sym typeface="Open Sans"/>
                </a:endParaRPr>
              </a:p>
            </p:txBody>
          </p:sp>
          <p:sp>
            <p:nvSpPr>
              <p:cNvPr descr="Şema düz dolguyla" id="180" name="Google Shape;180;p18"/>
              <p:cNvSpPr/>
              <p:nvPr/>
            </p:nvSpPr>
            <p:spPr>
              <a:xfrm>
                <a:off x="2204263" y="667101"/>
                <a:ext cx="497013" cy="497013"/>
              </a:xfrm>
              <a:prstGeom prst="ellipse">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a:off x="2452769" y="1312476"/>
                <a:ext cx="5366730" cy="497015"/>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C549AC"/>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Analitik düşünme </a:t>
                </a:r>
                <a:endParaRPr/>
              </a:p>
            </p:txBody>
          </p:sp>
          <p:sp>
            <p:nvSpPr>
              <p:cNvPr descr="Araştırma düz dolguyla" id="182" name="Google Shape;182;p18"/>
              <p:cNvSpPr/>
              <p:nvPr/>
            </p:nvSpPr>
            <p:spPr>
              <a:xfrm>
                <a:off x="2204263" y="1312477"/>
                <a:ext cx="497013" cy="497013"/>
              </a:xfrm>
              <a:prstGeom prst="ellipse">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2452769" y="1957851"/>
                <a:ext cx="5366730" cy="497015"/>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9836B3"/>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İletişim becerileri </a:t>
                </a:r>
                <a:endParaRPr/>
              </a:p>
            </p:txBody>
          </p:sp>
          <p:sp>
            <p:nvSpPr>
              <p:cNvPr descr="Çağrı merkezi düz dolguyla" id="184" name="Google Shape;184;p18"/>
              <p:cNvSpPr/>
              <p:nvPr/>
            </p:nvSpPr>
            <p:spPr>
              <a:xfrm>
                <a:off x="2204263" y="1957852"/>
                <a:ext cx="497013" cy="497013"/>
              </a:xfrm>
              <a:prstGeom prst="ellipse">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a:off x="2452769" y="2603227"/>
                <a:ext cx="5366730" cy="497014"/>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7749C5"/>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Takım çalışması</a:t>
                </a:r>
                <a:endParaRPr/>
              </a:p>
            </p:txBody>
          </p:sp>
          <p:sp>
            <p:nvSpPr>
              <p:cNvPr descr="Toplantı düz dolguyla" id="186" name="Google Shape;186;p18"/>
              <p:cNvSpPr/>
              <p:nvPr/>
            </p:nvSpPr>
            <p:spPr>
              <a:xfrm>
                <a:off x="2204263" y="2603228"/>
                <a:ext cx="497013" cy="497013"/>
              </a:xfrm>
              <a:prstGeom prst="ellipse">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2452769" y="3248602"/>
                <a:ext cx="5366730" cy="497014"/>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3B41B4"/>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Sürekli öğrenme</a:t>
                </a:r>
                <a:endParaRPr/>
              </a:p>
            </p:txBody>
          </p:sp>
          <p:sp>
            <p:nvSpPr>
              <p:cNvPr descr="Fikir düz dolguyla" id="188" name="Google Shape;188;p18"/>
              <p:cNvSpPr/>
              <p:nvPr/>
            </p:nvSpPr>
            <p:spPr>
              <a:xfrm>
                <a:off x="2204263" y="3248603"/>
                <a:ext cx="497013" cy="497013"/>
              </a:xfrm>
              <a:prstGeom prst="ellipse">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
              <p:cNvSpPr/>
              <p:nvPr/>
            </p:nvSpPr>
            <p:spPr>
              <a:xfrm>
                <a:off x="2452769" y="3893978"/>
                <a:ext cx="5366730" cy="497014"/>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B33666"/>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İş yönetimi</a:t>
                </a:r>
                <a:endParaRPr/>
              </a:p>
            </p:txBody>
          </p:sp>
          <p:sp>
            <p:nvSpPr>
              <p:cNvPr descr="Yönetim kurulu düz dolguyla" id="190" name="Google Shape;190;p18"/>
              <p:cNvSpPr/>
              <p:nvPr/>
            </p:nvSpPr>
            <p:spPr>
              <a:xfrm>
                <a:off x="2204263" y="3893979"/>
                <a:ext cx="497013" cy="497013"/>
              </a:xfrm>
              <a:prstGeom prst="ellipse">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2452769" y="4539353"/>
                <a:ext cx="5366730" cy="497014"/>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C549AC"/>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Kalite yönetimi</a:t>
                </a:r>
                <a:endParaRPr/>
              </a:p>
            </p:txBody>
          </p:sp>
          <p:sp>
            <p:nvSpPr>
              <p:cNvPr descr="Pano Rozeti ana hat" id="192" name="Google Shape;192;p18"/>
              <p:cNvSpPr/>
              <p:nvPr/>
            </p:nvSpPr>
            <p:spPr>
              <a:xfrm>
                <a:off x="2204263" y="4539354"/>
                <a:ext cx="497013" cy="497013"/>
              </a:xfrm>
              <a:prstGeom prst="ellipse">
                <a:avLst/>
              </a:prstGeom>
              <a:blipFill rotWithShape="1">
                <a:blip r:embed="rId9">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a:off x="10509411" y="4497898"/>
                <a:ext cx="5366731" cy="497014"/>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9836B3"/>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Yaratıcılık</a:t>
                </a:r>
                <a:endParaRPr/>
              </a:p>
            </p:txBody>
          </p:sp>
        </p:grpSp>
        <p:grpSp>
          <p:nvGrpSpPr>
            <p:cNvPr id="194" name="Google Shape;194;p18"/>
            <p:cNvGrpSpPr/>
            <p:nvPr/>
          </p:nvGrpSpPr>
          <p:grpSpPr>
            <a:xfrm>
              <a:off x="6096000" y="812337"/>
              <a:ext cx="3823854" cy="4339441"/>
              <a:chOff x="2204263" y="667100"/>
              <a:chExt cx="5615236" cy="4339441"/>
            </a:xfrm>
          </p:grpSpPr>
          <p:sp>
            <p:nvSpPr>
              <p:cNvPr id="195" name="Google Shape;195;p18"/>
              <p:cNvSpPr/>
              <p:nvPr/>
            </p:nvSpPr>
            <p:spPr>
              <a:xfrm>
                <a:off x="2452769" y="667100"/>
                <a:ext cx="5366730" cy="497015"/>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B33666"/>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Problem Çözme</a:t>
                </a:r>
                <a:endParaRPr sz="1600">
                  <a:solidFill>
                    <a:schemeClr val="lt1"/>
                  </a:solidFill>
                  <a:latin typeface="Open Sans"/>
                  <a:ea typeface="Open Sans"/>
                  <a:cs typeface="Open Sans"/>
                  <a:sym typeface="Open Sans"/>
                </a:endParaRPr>
              </a:p>
            </p:txBody>
          </p:sp>
          <p:sp>
            <p:nvSpPr>
              <p:cNvPr descr="Şema düz dolguyla" id="196" name="Google Shape;196;p18"/>
              <p:cNvSpPr/>
              <p:nvPr/>
            </p:nvSpPr>
            <p:spPr>
              <a:xfrm>
                <a:off x="2204263" y="667101"/>
                <a:ext cx="497013" cy="497013"/>
              </a:xfrm>
              <a:prstGeom prst="ellipse">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p:nvPr/>
            </p:nvSpPr>
            <p:spPr>
              <a:xfrm>
                <a:off x="2452769" y="1312476"/>
                <a:ext cx="5366730" cy="497015"/>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C549AC"/>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Sabır</a:t>
                </a:r>
                <a:endParaRPr sz="1600">
                  <a:solidFill>
                    <a:schemeClr val="lt1"/>
                  </a:solidFill>
                  <a:latin typeface="Open Sans"/>
                  <a:ea typeface="Open Sans"/>
                  <a:cs typeface="Open Sans"/>
                  <a:sym typeface="Open Sans"/>
                </a:endParaRPr>
              </a:p>
            </p:txBody>
          </p:sp>
          <p:sp>
            <p:nvSpPr>
              <p:cNvPr descr="Araştırma düz dolguyla" id="198" name="Google Shape;198;p18"/>
              <p:cNvSpPr/>
              <p:nvPr/>
            </p:nvSpPr>
            <p:spPr>
              <a:xfrm>
                <a:off x="2204263" y="1312477"/>
                <a:ext cx="497013" cy="497013"/>
              </a:xfrm>
              <a:prstGeom prst="ellipse">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p:nvPr/>
            </p:nvSpPr>
            <p:spPr>
              <a:xfrm>
                <a:off x="2452769" y="1957851"/>
                <a:ext cx="5366730" cy="497015"/>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9836B3"/>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Disiplin</a:t>
                </a:r>
                <a:endParaRPr sz="1600">
                  <a:solidFill>
                    <a:schemeClr val="lt1"/>
                  </a:solidFill>
                  <a:latin typeface="Open Sans"/>
                  <a:ea typeface="Open Sans"/>
                  <a:cs typeface="Open Sans"/>
                  <a:sym typeface="Open Sans"/>
                </a:endParaRPr>
              </a:p>
            </p:txBody>
          </p:sp>
          <p:sp>
            <p:nvSpPr>
              <p:cNvPr descr="Çağrı merkezi düz dolguyla" id="200" name="Google Shape;200;p18"/>
              <p:cNvSpPr/>
              <p:nvPr/>
            </p:nvSpPr>
            <p:spPr>
              <a:xfrm>
                <a:off x="2204263" y="1957852"/>
                <a:ext cx="497013" cy="497013"/>
              </a:xfrm>
              <a:prstGeom prst="ellipse">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01" name="Google Shape;201;p18"/>
              <p:cNvSpPr/>
              <p:nvPr/>
            </p:nvSpPr>
            <p:spPr>
              <a:xfrm>
                <a:off x="2452769" y="2603227"/>
                <a:ext cx="5366730" cy="497014"/>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7749C5"/>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Test etme becerisi</a:t>
                </a:r>
                <a:endParaRPr sz="1600">
                  <a:solidFill>
                    <a:schemeClr val="lt1"/>
                  </a:solidFill>
                  <a:latin typeface="Open Sans"/>
                  <a:ea typeface="Open Sans"/>
                  <a:cs typeface="Open Sans"/>
                  <a:sym typeface="Open Sans"/>
                </a:endParaRPr>
              </a:p>
            </p:txBody>
          </p:sp>
          <p:sp>
            <p:nvSpPr>
              <p:cNvPr descr="Toplantı düz dolguyla" id="202" name="Google Shape;202;p18"/>
              <p:cNvSpPr/>
              <p:nvPr/>
            </p:nvSpPr>
            <p:spPr>
              <a:xfrm>
                <a:off x="2204263" y="2603228"/>
                <a:ext cx="497013" cy="497013"/>
              </a:xfrm>
              <a:prstGeom prst="ellipse">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8"/>
              <p:cNvSpPr/>
              <p:nvPr/>
            </p:nvSpPr>
            <p:spPr>
              <a:xfrm>
                <a:off x="2452769" y="3248602"/>
                <a:ext cx="5366730" cy="497014"/>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3B41B4"/>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Problem tespiti</a:t>
                </a:r>
                <a:endParaRPr sz="1600">
                  <a:solidFill>
                    <a:schemeClr val="lt1"/>
                  </a:solidFill>
                  <a:latin typeface="Open Sans"/>
                  <a:ea typeface="Open Sans"/>
                  <a:cs typeface="Open Sans"/>
                  <a:sym typeface="Open Sans"/>
                </a:endParaRPr>
              </a:p>
            </p:txBody>
          </p:sp>
          <p:sp>
            <p:nvSpPr>
              <p:cNvPr descr="Fikir düz dolguyla" id="204" name="Google Shape;204;p18"/>
              <p:cNvSpPr/>
              <p:nvPr/>
            </p:nvSpPr>
            <p:spPr>
              <a:xfrm>
                <a:off x="2204263" y="3248603"/>
                <a:ext cx="497013" cy="497013"/>
              </a:xfrm>
              <a:prstGeom prst="ellipse">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2452769" y="3893978"/>
                <a:ext cx="5366730" cy="497014"/>
              </a:xfrm>
              <a:custGeom>
                <a:rect b="b" l="l" r="r" t="t"/>
                <a:pathLst>
                  <a:path extrusionOk="0" h="497013" w="5366730">
                    <a:moveTo>
                      <a:pt x="5366730" y="497012"/>
                    </a:moveTo>
                    <a:lnTo>
                      <a:pt x="248506" y="497012"/>
                    </a:lnTo>
                    <a:lnTo>
                      <a:pt x="0" y="248506"/>
                    </a:lnTo>
                    <a:lnTo>
                      <a:pt x="248506" y="1"/>
                    </a:lnTo>
                    <a:lnTo>
                      <a:pt x="5366730" y="1"/>
                    </a:lnTo>
                    <a:lnTo>
                      <a:pt x="5366730" y="497012"/>
                    </a:lnTo>
                    <a:close/>
                  </a:path>
                </a:pathLst>
              </a:custGeom>
              <a:solidFill>
                <a:srgbClr val="B33666"/>
              </a:solidFill>
              <a:ln cap="flat" cmpd="sng" w="12700">
                <a:solidFill>
                  <a:schemeClr val="lt1"/>
                </a:solidFill>
                <a:prstDash val="solid"/>
                <a:miter lim="800000"/>
                <a:headEnd len="sm" w="sm" type="none"/>
                <a:tailEnd len="sm" w="sm" type="none"/>
              </a:ln>
            </p:spPr>
            <p:txBody>
              <a:bodyPr anchorCtr="0" anchor="ctr" bIns="60950" lIns="343400" spcFirstLastPara="1" rIns="113775"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Takip etme</a:t>
                </a:r>
                <a:endParaRPr sz="1600">
                  <a:solidFill>
                    <a:schemeClr val="lt1"/>
                  </a:solidFill>
                  <a:latin typeface="Open Sans"/>
                  <a:ea typeface="Open Sans"/>
                  <a:cs typeface="Open Sans"/>
                  <a:sym typeface="Open Sans"/>
                </a:endParaRPr>
              </a:p>
            </p:txBody>
          </p:sp>
          <p:sp>
            <p:nvSpPr>
              <p:cNvPr descr="Yönetim kurulu düz dolguyla" id="206" name="Google Shape;206;p18"/>
              <p:cNvSpPr/>
              <p:nvPr/>
            </p:nvSpPr>
            <p:spPr>
              <a:xfrm>
                <a:off x="2204263" y="3893979"/>
                <a:ext cx="497013" cy="497013"/>
              </a:xfrm>
              <a:prstGeom prst="ellipse">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Palet düz dolguyla" id="207" name="Google Shape;207;p18"/>
              <p:cNvSpPr/>
              <p:nvPr/>
            </p:nvSpPr>
            <p:spPr>
              <a:xfrm>
                <a:off x="2234781" y="4509528"/>
                <a:ext cx="497013" cy="497013"/>
              </a:xfrm>
              <a:prstGeom prst="ellipse">
                <a:avLst/>
              </a:prstGeom>
              <a:blipFill rotWithShape="1">
                <a:blip r:embed="rId10">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grpSp>
        <p:nvGrpSpPr>
          <p:cNvPr id="212" name="Google Shape;212;p19"/>
          <p:cNvGrpSpPr/>
          <p:nvPr/>
        </p:nvGrpSpPr>
        <p:grpSpPr>
          <a:xfrm>
            <a:off x="-44951" y="-418135"/>
            <a:ext cx="11929296" cy="6782736"/>
            <a:chOff x="-44951" y="-418135"/>
            <a:chExt cx="11929296" cy="6782736"/>
          </a:xfrm>
        </p:grpSpPr>
        <p:sp>
          <p:nvSpPr>
            <p:cNvPr id="213" name="Google Shape;213;p19"/>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4" name="Google Shape;214;p19"/>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5" name="Google Shape;215;p19"/>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6" name="Google Shape;216;p19"/>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7" name="Google Shape;217;p19"/>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8" name="Google Shape;218;p19"/>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219" name="Google Shape;219;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Not defteri üzerine kişi yazma" id="220" name="Google Shape;220;p19"/>
          <p:cNvPicPr preferRelativeResize="0"/>
          <p:nvPr/>
        </p:nvPicPr>
        <p:blipFill rotWithShape="1">
          <a:blip r:embed="rId3">
            <a:alphaModFix/>
          </a:blip>
          <a:srcRect b="15845" l="0" r="0" t="13177"/>
          <a:stretch/>
        </p:blipFill>
        <p:spPr>
          <a:xfrm>
            <a:off x="20" y="10"/>
            <a:ext cx="12191980" cy="6857989"/>
          </a:xfrm>
          <a:prstGeom prst="rect">
            <a:avLst/>
          </a:prstGeom>
          <a:noFill/>
          <a:ln>
            <a:noFill/>
          </a:ln>
        </p:spPr>
      </p:pic>
      <p:sp>
        <p:nvSpPr>
          <p:cNvPr id="221" name="Google Shape;221;p19"/>
          <p:cNvSpPr/>
          <p:nvPr/>
        </p:nvSpPr>
        <p:spPr>
          <a:xfrm rot="-5400000">
            <a:off x="0" y="0"/>
            <a:ext cx="6858000" cy="6858000"/>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22" name="Google Shape;222;p19"/>
          <p:cNvSpPr txBox="1"/>
          <p:nvPr>
            <p:ph type="title"/>
          </p:nvPr>
        </p:nvSpPr>
        <p:spPr>
          <a:xfrm>
            <a:off x="537410" y="728905"/>
            <a:ext cx="4567990" cy="31842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6000"/>
              <a:buFont typeface="Open Sans"/>
              <a:buNone/>
            </a:pPr>
            <a:r>
              <a:rPr lang="en-US" sz="6000">
                <a:solidFill>
                  <a:srgbClr val="FFFFFF"/>
                </a:solidFill>
                <a:latin typeface="Open Sans"/>
                <a:ea typeface="Open Sans"/>
                <a:cs typeface="Open Sans"/>
                <a:sym typeface="Open Sans"/>
              </a:rPr>
              <a:t>Yazılım Türleri</a:t>
            </a:r>
            <a:endParaRPr/>
          </a:p>
        </p:txBody>
      </p:sp>
      <p:grpSp>
        <p:nvGrpSpPr>
          <p:cNvPr id="223" name="Google Shape;223;p19"/>
          <p:cNvGrpSpPr/>
          <p:nvPr/>
        </p:nvGrpSpPr>
        <p:grpSpPr>
          <a:xfrm rot="10800000">
            <a:off x="9677400" y="254882"/>
            <a:ext cx="2163240" cy="2505141"/>
            <a:chOff x="338484" y="344186"/>
            <a:chExt cx="2163240" cy="2505141"/>
          </a:xfrm>
        </p:grpSpPr>
        <p:sp>
          <p:nvSpPr>
            <p:cNvPr id="224" name="Google Shape;224;p19"/>
            <p:cNvSpPr/>
            <p:nvPr/>
          </p:nvSpPr>
          <p:spPr>
            <a:xfrm rot="2700000">
              <a:off x="559425" y="995030"/>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5" name="Google Shape;225;p19"/>
            <p:cNvSpPr/>
            <p:nvPr/>
          </p:nvSpPr>
          <p:spPr>
            <a:xfrm rot="10800000">
              <a:off x="2286000" y="1378534"/>
              <a:ext cx="215724" cy="215724"/>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6" name="Google Shape;226;p19"/>
            <p:cNvSpPr/>
            <p:nvPr/>
          </p:nvSpPr>
          <p:spPr>
            <a:xfrm rot="10800000">
              <a:off x="1610155" y="3441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7" name="Google Shape;227;p19"/>
            <p:cNvSpPr/>
            <p:nvPr/>
          </p:nvSpPr>
          <p:spPr>
            <a:xfrm rot="10800000">
              <a:off x="838200" y="2514942"/>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pSp>
        <p:nvGrpSpPr>
          <p:cNvPr id="232" name="Google Shape;232;p20"/>
          <p:cNvGrpSpPr/>
          <p:nvPr/>
        </p:nvGrpSpPr>
        <p:grpSpPr>
          <a:xfrm>
            <a:off x="432080" y="653144"/>
            <a:ext cx="9435402" cy="5828044"/>
            <a:chOff x="2671284" y="1618980"/>
            <a:chExt cx="6534582" cy="3996848"/>
          </a:xfrm>
        </p:grpSpPr>
        <p:sp>
          <p:nvSpPr>
            <p:cNvPr id="233" name="Google Shape;233;p20"/>
            <p:cNvSpPr/>
            <p:nvPr/>
          </p:nvSpPr>
          <p:spPr>
            <a:xfrm>
              <a:off x="2938006" y="1618980"/>
              <a:ext cx="6267860" cy="533445"/>
            </a:xfrm>
            <a:custGeom>
              <a:rect b="b" l="l" r="r" t="t"/>
              <a:pathLst>
                <a:path extrusionOk="0" h="533443" w="6267860">
                  <a:moveTo>
                    <a:pt x="6267860" y="533442"/>
                  </a:moveTo>
                  <a:lnTo>
                    <a:pt x="266721" y="533442"/>
                  </a:lnTo>
                  <a:lnTo>
                    <a:pt x="0" y="266721"/>
                  </a:lnTo>
                  <a:lnTo>
                    <a:pt x="266721" y="1"/>
                  </a:lnTo>
                  <a:lnTo>
                    <a:pt x="6267860" y="1"/>
                  </a:lnTo>
                  <a:lnTo>
                    <a:pt x="6267860" y="533442"/>
                  </a:lnTo>
                  <a:close/>
                </a:path>
              </a:pathLst>
            </a:custGeom>
            <a:solidFill>
              <a:srgbClr val="B33666"/>
            </a:solidFill>
            <a:ln cap="flat" cmpd="sng" w="12700">
              <a:solidFill>
                <a:schemeClr val="lt1"/>
              </a:solidFill>
              <a:prstDash val="solid"/>
              <a:miter lim="800000"/>
              <a:headEnd len="sm" w="sm" type="none"/>
              <a:tailEnd len="sm" w="sm" type="none"/>
            </a:ln>
          </p:spPr>
          <p:txBody>
            <a:bodyPr anchorCtr="0" anchor="ctr" bIns="87625" lIns="368575" spcFirstLastPara="1" rIns="163575" wrap="square" tIns="87625">
              <a:noAutofit/>
            </a:bodyPr>
            <a:lstStyle/>
            <a:p>
              <a:pPr indent="0" lvl="0" marL="0" marR="0" rtl="0" algn="l">
                <a:lnSpc>
                  <a:spcPct val="90000"/>
                </a:lnSpc>
                <a:spcBef>
                  <a:spcPts val="0"/>
                </a:spcBef>
                <a:spcAft>
                  <a:spcPts val="0"/>
                </a:spcAft>
                <a:buClr>
                  <a:schemeClr val="lt1"/>
                </a:buClr>
                <a:buSzPts val="3200"/>
                <a:buFont typeface="Open Sans"/>
                <a:buNone/>
              </a:pPr>
              <a:r>
                <a:rPr lang="en-US" sz="3200">
                  <a:solidFill>
                    <a:schemeClr val="lt1"/>
                  </a:solidFill>
                  <a:latin typeface="Open Sans"/>
                  <a:ea typeface="Open Sans"/>
                  <a:cs typeface="Open Sans"/>
                  <a:sym typeface="Open Sans"/>
                </a:rPr>
                <a:t>İşletim Sistemi Yazılımı</a:t>
              </a:r>
              <a:endParaRPr sz="3200">
                <a:solidFill>
                  <a:schemeClr val="lt1"/>
                </a:solidFill>
                <a:latin typeface="Open Sans"/>
                <a:ea typeface="Open Sans"/>
                <a:cs typeface="Open Sans"/>
                <a:sym typeface="Open Sans"/>
              </a:endParaRPr>
            </a:p>
          </p:txBody>
        </p:sp>
        <p:sp>
          <p:nvSpPr>
            <p:cNvPr id="234" name="Google Shape;234;p20"/>
            <p:cNvSpPr/>
            <p:nvPr/>
          </p:nvSpPr>
          <p:spPr>
            <a:xfrm>
              <a:off x="2938006" y="2311661"/>
              <a:ext cx="6267860" cy="533445"/>
            </a:xfrm>
            <a:custGeom>
              <a:rect b="b" l="l" r="r" t="t"/>
              <a:pathLst>
                <a:path extrusionOk="0" h="533443" w="6267860">
                  <a:moveTo>
                    <a:pt x="6267860" y="533442"/>
                  </a:moveTo>
                  <a:lnTo>
                    <a:pt x="266721" y="533442"/>
                  </a:lnTo>
                  <a:lnTo>
                    <a:pt x="0" y="266721"/>
                  </a:lnTo>
                  <a:lnTo>
                    <a:pt x="266721" y="1"/>
                  </a:lnTo>
                  <a:lnTo>
                    <a:pt x="6267860" y="1"/>
                  </a:lnTo>
                  <a:lnTo>
                    <a:pt x="6267860" y="533442"/>
                  </a:lnTo>
                  <a:close/>
                </a:path>
              </a:pathLst>
            </a:custGeom>
            <a:solidFill>
              <a:srgbClr val="C549AC"/>
            </a:solidFill>
            <a:ln cap="flat" cmpd="sng" w="12700">
              <a:solidFill>
                <a:schemeClr val="lt1"/>
              </a:solidFill>
              <a:prstDash val="solid"/>
              <a:miter lim="800000"/>
              <a:headEnd len="sm" w="sm" type="none"/>
              <a:tailEnd len="sm" w="sm" type="none"/>
            </a:ln>
          </p:spPr>
          <p:txBody>
            <a:bodyPr anchorCtr="0" anchor="ctr" bIns="87625" lIns="368575" spcFirstLastPara="1" rIns="163575" wrap="square" tIns="87625">
              <a:noAutofit/>
            </a:bodyPr>
            <a:lstStyle/>
            <a:p>
              <a:pPr indent="0" lvl="0" marL="0" marR="0" rtl="0" algn="l">
                <a:lnSpc>
                  <a:spcPct val="90000"/>
                </a:lnSpc>
                <a:spcBef>
                  <a:spcPts val="0"/>
                </a:spcBef>
                <a:spcAft>
                  <a:spcPts val="0"/>
                </a:spcAft>
                <a:buClr>
                  <a:schemeClr val="lt1"/>
                </a:buClr>
                <a:buSzPts val="3200"/>
                <a:buFont typeface="Open Sans"/>
                <a:buNone/>
              </a:pPr>
              <a:r>
                <a:rPr lang="en-US" sz="3200">
                  <a:solidFill>
                    <a:schemeClr val="lt1"/>
                  </a:solidFill>
                  <a:latin typeface="Open Sans"/>
                  <a:ea typeface="Open Sans"/>
                  <a:cs typeface="Open Sans"/>
                  <a:sym typeface="Open Sans"/>
                </a:rPr>
                <a:t>Uygulama Yazılımı </a:t>
              </a:r>
              <a:endParaRPr sz="3200">
                <a:solidFill>
                  <a:schemeClr val="lt1"/>
                </a:solidFill>
                <a:latin typeface="Open Sans"/>
                <a:ea typeface="Open Sans"/>
                <a:cs typeface="Open Sans"/>
                <a:sym typeface="Open Sans"/>
              </a:endParaRPr>
            </a:p>
          </p:txBody>
        </p:sp>
        <p:sp>
          <p:nvSpPr>
            <p:cNvPr id="235" name="Google Shape;235;p20"/>
            <p:cNvSpPr/>
            <p:nvPr/>
          </p:nvSpPr>
          <p:spPr>
            <a:xfrm>
              <a:off x="2938006" y="3004343"/>
              <a:ext cx="6267860" cy="533444"/>
            </a:xfrm>
            <a:custGeom>
              <a:rect b="b" l="l" r="r" t="t"/>
              <a:pathLst>
                <a:path extrusionOk="0" h="533443" w="6267860">
                  <a:moveTo>
                    <a:pt x="6267860" y="533442"/>
                  </a:moveTo>
                  <a:lnTo>
                    <a:pt x="266721" y="533442"/>
                  </a:lnTo>
                  <a:lnTo>
                    <a:pt x="0" y="266721"/>
                  </a:lnTo>
                  <a:lnTo>
                    <a:pt x="266721" y="1"/>
                  </a:lnTo>
                  <a:lnTo>
                    <a:pt x="6267860" y="1"/>
                  </a:lnTo>
                  <a:lnTo>
                    <a:pt x="6267860" y="533442"/>
                  </a:lnTo>
                  <a:close/>
                </a:path>
              </a:pathLst>
            </a:custGeom>
            <a:solidFill>
              <a:srgbClr val="9836B3"/>
            </a:solidFill>
            <a:ln cap="flat" cmpd="sng" w="12700">
              <a:solidFill>
                <a:schemeClr val="lt1"/>
              </a:solidFill>
              <a:prstDash val="solid"/>
              <a:miter lim="800000"/>
              <a:headEnd len="sm" w="sm" type="none"/>
              <a:tailEnd len="sm" w="sm" type="none"/>
            </a:ln>
          </p:spPr>
          <p:txBody>
            <a:bodyPr anchorCtr="0" anchor="ctr" bIns="87625" lIns="368575" spcFirstLastPara="1" rIns="163575" wrap="square" tIns="87625">
              <a:noAutofit/>
            </a:bodyPr>
            <a:lstStyle/>
            <a:p>
              <a:pPr indent="0" lvl="0" marL="0" marR="0" rtl="0" algn="l">
                <a:lnSpc>
                  <a:spcPct val="90000"/>
                </a:lnSpc>
                <a:spcBef>
                  <a:spcPts val="0"/>
                </a:spcBef>
                <a:spcAft>
                  <a:spcPts val="0"/>
                </a:spcAft>
                <a:buClr>
                  <a:schemeClr val="lt1"/>
                </a:buClr>
                <a:buSzPts val="3200"/>
                <a:buFont typeface="Open Sans"/>
                <a:buNone/>
              </a:pPr>
              <a:r>
                <a:rPr lang="en-US" sz="3200">
                  <a:solidFill>
                    <a:schemeClr val="lt1"/>
                  </a:solidFill>
                  <a:latin typeface="Open Sans"/>
                  <a:ea typeface="Open Sans"/>
                  <a:cs typeface="Open Sans"/>
                  <a:sym typeface="Open Sans"/>
                </a:rPr>
                <a:t>Veritabanı Yazılımı</a:t>
              </a:r>
              <a:endParaRPr sz="3200">
                <a:solidFill>
                  <a:schemeClr val="lt1"/>
                </a:solidFill>
                <a:latin typeface="Open Sans"/>
                <a:ea typeface="Open Sans"/>
                <a:cs typeface="Open Sans"/>
                <a:sym typeface="Open Sans"/>
              </a:endParaRPr>
            </a:p>
          </p:txBody>
        </p:sp>
        <p:sp>
          <p:nvSpPr>
            <p:cNvPr id="236" name="Google Shape;236;p20"/>
            <p:cNvSpPr/>
            <p:nvPr/>
          </p:nvSpPr>
          <p:spPr>
            <a:xfrm>
              <a:off x="2938006" y="3697022"/>
              <a:ext cx="6267860" cy="533444"/>
            </a:xfrm>
            <a:custGeom>
              <a:rect b="b" l="l" r="r" t="t"/>
              <a:pathLst>
                <a:path extrusionOk="0" h="533443" w="6267860">
                  <a:moveTo>
                    <a:pt x="6267860" y="533442"/>
                  </a:moveTo>
                  <a:lnTo>
                    <a:pt x="266721" y="533442"/>
                  </a:lnTo>
                  <a:lnTo>
                    <a:pt x="0" y="266721"/>
                  </a:lnTo>
                  <a:lnTo>
                    <a:pt x="266721" y="1"/>
                  </a:lnTo>
                  <a:lnTo>
                    <a:pt x="6267860" y="1"/>
                  </a:lnTo>
                  <a:lnTo>
                    <a:pt x="6267860" y="533442"/>
                  </a:lnTo>
                  <a:close/>
                </a:path>
              </a:pathLst>
            </a:custGeom>
            <a:solidFill>
              <a:srgbClr val="7749C5"/>
            </a:solidFill>
            <a:ln cap="flat" cmpd="sng" w="12700">
              <a:solidFill>
                <a:schemeClr val="lt1"/>
              </a:solidFill>
              <a:prstDash val="solid"/>
              <a:miter lim="800000"/>
              <a:headEnd len="sm" w="sm" type="none"/>
              <a:tailEnd len="sm" w="sm" type="none"/>
            </a:ln>
          </p:spPr>
          <p:txBody>
            <a:bodyPr anchorCtr="0" anchor="ctr" bIns="87625" lIns="368575" spcFirstLastPara="1" rIns="163575" wrap="square" tIns="87625">
              <a:noAutofit/>
            </a:bodyPr>
            <a:lstStyle/>
            <a:p>
              <a:pPr indent="0" lvl="0" marL="0" marR="0" rtl="0" algn="l">
                <a:lnSpc>
                  <a:spcPct val="90000"/>
                </a:lnSpc>
                <a:spcBef>
                  <a:spcPts val="0"/>
                </a:spcBef>
                <a:spcAft>
                  <a:spcPts val="0"/>
                </a:spcAft>
                <a:buClr>
                  <a:schemeClr val="lt1"/>
                </a:buClr>
                <a:buSzPts val="3200"/>
                <a:buFont typeface="Open Sans"/>
                <a:buNone/>
              </a:pPr>
              <a:r>
                <a:rPr lang="en-US" sz="3200">
                  <a:solidFill>
                    <a:schemeClr val="lt1"/>
                  </a:solidFill>
                  <a:latin typeface="Open Sans"/>
                  <a:ea typeface="Open Sans"/>
                  <a:cs typeface="Open Sans"/>
                  <a:sym typeface="Open Sans"/>
                </a:rPr>
                <a:t>Oyun Yazılımı</a:t>
              </a:r>
              <a:endParaRPr sz="3200">
                <a:solidFill>
                  <a:schemeClr val="lt1"/>
                </a:solidFill>
                <a:latin typeface="Open Sans"/>
                <a:ea typeface="Open Sans"/>
                <a:cs typeface="Open Sans"/>
                <a:sym typeface="Open Sans"/>
              </a:endParaRPr>
            </a:p>
          </p:txBody>
        </p:sp>
        <p:sp>
          <p:nvSpPr>
            <p:cNvPr id="237" name="Google Shape;237;p20"/>
            <p:cNvSpPr/>
            <p:nvPr/>
          </p:nvSpPr>
          <p:spPr>
            <a:xfrm>
              <a:off x="2938006" y="4389703"/>
              <a:ext cx="6267860" cy="533444"/>
            </a:xfrm>
            <a:custGeom>
              <a:rect b="b" l="l" r="r" t="t"/>
              <a:pathLst>
                <a:path extrusionOk="0" h="533443" w="6267860">
                  <a:moveTo>
                    <a:pt x="6267860" y="533442"/>
                  </a:moveTo>
                  <a:lnTo>
                    <a:pt x="266721" y="533442"/>
                  </a:lnTo>
                  <a:lnTo>
                    <a:pt x="0" y="266721"/>
                  </a:lnTo>
                  <a:lnTo>
                    <a:pt x="266721" y="1"/>
                  </a:lnTo>
                  <a:lnTo>
                    <a:pt x="6267860" y="1"/>
                  </a:lnTo>
                  <a:lnTo>
                    <a:pt x="6267860" y="533442"/>
                  </a:lnTo>
                  <a:close/>
                </a:path>
              </a:pathLst>
            </a:custGeom>
            <a:solidFill>
              <a:srgbClr val="3B41B4"/>
            </a:solidFill>
            <a:ln cap="flat" cmpd="sng" w="12700">
              <a:solidFill>
                <a:schemeClr val="lt1"/>
              </a:solidFill>
              <a:prstDash val="solid"/>
              <a:miter lim="800000"/>
              <a:headEnd len="sm" w="sm" type="none"/>
              <a:tailEnd len="sm" w="sm" type="none"/>
            </a:ln>
          </p:spPr>
          <p:txBody>
            <a:bodyPr anchorCtr="0" anchor="ctr" bIns="87625" lIns="368575" spcFirstLastPara="1" rIns="163575" wrap="square" tIns="87625">
              <a:noAutofit/>
            </a:bodyPr>
            <a:lstStyle/>
            <a:p>
              <a:pPr indent="0" lvl="0" marL="0" marR="0" rtl="0" algn="l">
                <a:lnSpc>
                  <a:spcPct val="90000"/>
                </a:lnSpc>
                <a:spcBef>
                  <a:spcPts val="0"/>
                </a:spcBef>
                <a:spcAft>
                  <a:spcPts val="0"/>
                </a:spcAft>
                <a:buClr>
                  <a:schemeClr val="lt1"/>
                </a:buClr>
                <a:buSzPts val="3200"/>
                <a:buFont typeface="Open Sans"/>
                <a:buNone/>
              </a:pPr>
              <a:r>
                <a:rPr lang="en-US" sz="3200">
                  <a:solidFill>
                    <a:schemeClr val="lt1"/>
                  </a:solidFill>
                  <a:latin typeface="Open Sans"/>
                  <a:ea typeface="Open Sans"/>
                  <a:cs typeface="Open Sans"/>
                  <a:sym typeface="Open Sans"/>
                </a:rPr>
                <a:t>Ağ Yazılımı</a:t>
              </a:r>
              <a:endParaRPr sz="3200">
                <a:solidFill>
                  <a:schemeClr val="lt1"/>
                </a:solidFill>
                <a:latin typeface="Open Sans"/>
                <a:ea typeface="Open Sans"/>
                <a:cs typeface="Open Sans"/>
                <a:sym typeface="Open Sans"/>
              </a:endParaRPr>
            </a:p>
          </p:txBody>
        </p:sp>
        <p:sp>
          <p:nvSpPr>
            <p:cNvPr descr="Rozet 5 düz dolguyla" id="238" name="Google Shape;238;p20"/>
            <p:cNvSpPr/>
            <p:nvPr/>
          </p:nvSpPr>
          <p:spPr>
            <a:xfrm>
              <a:off x="2671284" y="4389704"/>
              <a:ext cx="533443" cy="533443"/>
            </a:xfrm>
            <a:prstGeom prst="ellipse">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
            <p:cNvSpPr/>
            <p:nvPr/>
          </p:nvSpPr>
          <p:spPr>
            <a:xfrm>
              <a:off x="2938006" y="5082384"/>
              <a:ext cx="6267860" cy="533444"/>
            </a:xfrm>
            <a:custGeom>
              <a:rect b="b" l="l" r="r" t="t"/>
              <a:pathLst>
                <a:path extrusionOk="0" h="533443" w="6267860">
                  <a:moveTo>
                    <a:pt x="6267860" y="533442"/>
                  </a:moveTo>
                  <a:lnTo>
                    <a:pt x="266721" y="533442"/>
                  </a:lnTo>
                  <a:lnTo>
                    <a:pt x="0" y="266721"/>
                  </a:lnTo>
                  <a:lnTo>
                    <a:pt x="266721" y="1"/>
                  </a:lnTo>
                  <a:lnTo>
                    <a:pt x="6267860" y="1"/>
                  </a:lnTo>
                  <a:lnTo>
                    <a:pt x="6267860" y="533442"/>
                  </a:lnTo>
                  <a:close/>
                </a:path>
              </a:pathLst>
            </a:custGeom>
            <a:solidFill>
              <a:srgbClr val="B33666"/>
            </a:solidFill>
            <a:ln cap="flat" cmpd="sng" w="12700">
              <a:solidFill>
                <a:schemeClr val="lt1"/>
              </a:solidFill>
              <a:prstDash val="solid"/>
              <a:miter lim="800000"/>
              <a:headEnd len="sm" w="sm" type="none"/>
              <a:tailEnd len="sm" w="sm" type="none"/>
            </a:ln>
          </p:spPr>
          <p:txBody>
            <a:bodyPr anchorCtr="0" anchor="ctr" bIns="87625" lIns="368575" spcFirstLastPara="1" rIns="163575" wrap="square" tIns="87625">
              <a:noAutofit/>
            </a:bodyPr>
            <a:lstStyle/>
            <a:p>
              <a:pPr indent="0" lvl="0" marL="0" marR="0" rtl="0" algn="l">
                <a:lnSpc>
                  <a:spcPct val="90000"/>
                </a:lnSpc>
                <a:spcBef>
                  <a:spcPts val="0"/>
                </a:spcBef>
                <a:spcAft>
                  <a:spcPts val="0"/>
                </a:spcAft>
                <a:buClr>
                  <a:schemeClr val="lt1"/>
                </a:buClr>
                <a:buSzPts val="3200"/>
                <a:buFont typeface="Open Sans"/>
                <a:buNone/>
              </a:pPr>
              <a:r>
                <a:rPr lang="en-US" sz="3200">
                  <a:solidFill>
                    <a:schemeClr val="lt1"/>
                  </a:solidFill>
                  <a:latin typeface="Open Sans"/>
                  <a:ea typeface="Open Sans"/>
                  <a:cs typeface="Open Sans"/>
                  <a:sym typeface="Open Sans"/>
                </a:rPr>
                <a:t>Mobil Uygulama Yazılımı</a:t>
              </a:r>
              <a:endParaRPr sz="3200">
                <a:solidFill>
                  <a:schemeClr val="lt1"/>
                </a:solidFill>
                <a:latin typeface="Open Sans"/>
                <a:ea typeface="Open Sans"/>
                <a:cs typeface="Open Sans"/>
                <a:sym typeface="Open Sans"/>
              </a:endParaRPr>
            </a:p>
          </p:txBody>
        </p:sp>
        <p:sp>
          <p:nvSpPr>
            <p:cNvPr descr="Rozet 6 düz dolguyla" id="240" name="Google Shape;240;p20"/>
            <p:cNvSpPr/>
            <p:nvPr/>
          </p:nvSpPr>
          <p:spPr>
            <a:xfrm>
              <a:off x="2671284" y="5082385"/>
              <a:ext cx="533443" cy="533443"/>
            </a:xfrm>
            <a:prstGeom prst="ellipse">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Rozet 1 düz dolguyla" id="241" name="Google Shape;241;p20"/>
            <p:cNvSpPr/>
            <p:nvPr/>
          </p:nvSpPr>
          <p:spPr>
            <a:xfrm>
              <a:off x="2671284" y="1618981"/>
              <a:ext cx="533443" cy="533443"/>
            </a:xfrm>
            <a:prstGeom prst="ellipse">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Rozet düz dolguyla" id="242" name="Google Shape;242;p20"/>
            <p:cNvSpPr/>
            <p:nvPr/>
          </p:nvSpPr>
          <p:spPr>
            <a:xfrm>
              <a:off x="2671284" y="2311662"/>
              <a:ext cx="533443" cy="533443"/>
            </a:xfrm>
            <a:prstGeom prst="ellipse">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Rozet 3 düz dolguyla" id="243" name="Google Shape;243;p20"/>
            <p:cNvSpPr/>
            <p:nvPr/>
          </p:nvSpPr>
          <p:spPr>
            <a:xfrm>
              <a:off x="2671284" y="3004343"/>
              <a:ext cx="533443" cy="533443"/>
            </a:xfrm>
            <a:prstGeom prst="ellipse">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descr="Rozet 4 düz dolguyla" id="244" name="Google Shape;244;p20"/>
            <p:cNvSpPr/>
            <p:nvPr/>
          </p:nvSpPr>
          <p:spPr>
            <a:xfrm>
              <a:off x="2671284" y="3697023"/>
              <a:ext cx="533443" cy="533443"/>
            </a:xfrm>
            <a:prstGeom prst="ellipse">
              <a:avLst/>
            </a:prstGeom>
            <a:blipFill rotWithShape="1">
              <a:blip r:embed="rId8">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Software Icons - Computer Software Icon Png Transparent PNG - 600x564 -  Free Download on NicePNG" id="245" name="Google Shape;245;p20"/>
          <p:cNvPicPr preferRelativeResize="0"/>
          <p:nvPr/>
        </p:nvPicPr>
        <p:blipFill rotWithShape="1">
          <a:blip r:embed="rId9">
            <a:alphaModFix amt="5000"/>
          </a:blip>
          <a:srcRect b="0" l="0" r="0" t="0"/>
          <a:stretch/>
        </p:blipFill>
        <p:spPr>
          <a:xfrm>
            <a:off x="817204" y="120963"/>
            <a:ext cx="9555982" cy="6817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pSp>
        <p:nvGrpSpPr>
          <p:cNvPr id="250" name="Google Shape;250;p21"/>
          <p:cNvGrpSpPr/>
          <p:nvPr/>
        </p:nvGrpSpPr>
        <p:grpSpPr>
          <a:xfrm>
            <a:off x="1075174" y="582803"/>
            <a:ext cx="10178980" cy="5687367"/>
            <a:chOff x="1710812" y="983226"/>
            <a:chExt cx="8480322" cy="4773562"/>
          </a:xfrm>
        </p:grpSpPr>
        <p:sp>
          <p:nvSpPr>
            <p:cNvPr id="251" name="Google Shape;251;p21"/>
            <p:cNvSpPr/>
            <p:nvPr/>
          </p:nvSpPr>
          <p:spPr>
            <a:xfrm>
              <a:off x="1710812" y="983226"/>
              <a:ext cx="1868129" cy="609600"/>
            </a:xfrm>
            <a:prstGeom prst="roundRect">
              <a:avLst>
                <a:gd fmla="val 16667" name="adj"/>
              </a:avLst>
            </a:prstGeom>
            <a:solidFill>
              <a:srgbClr val="6623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2"/>
                  </a:solidFill>
                  <a:latin typeface="Open Sans"/>
                  <a:ea typeface="Open Sans"/>
                  <a:cs typeface="Open Sans"/>
                  <a:sym typeface="Open Sans"/>
                </a:rPr>
                <a:t>Fonksiyonellik</a:t>
              </a:r>
              <a:endParaRPr sz="1800">
                <a:solidFill>
                  <a:schemeClr val="lt2"/>
                </a:solidFill>
                <a:latin typeface="Open Sans"/>
                <a:ea typeface="Open Sans"/>
                <a:cs typeface="Open Sans"/>
                <a:sym typeface="Open Sans"/>
              </a:endParaRPr>
            </a:p>
          </p:txBody>
        </p:sp>
        <p:sp>
          <p:nvSpPr>
            <p:cNvPr id="252" name="Google Shape;252;p21"/>
            <p:cNvSpPr/>
            <p:nvPr/>
          </p:nvSpPr>
          <p:spPr>
            <a:xfrm>
              <a:off x="1710812" y="2089355"/>
              <a:ext cx="1868129" cy="609600"/>
            </a:xfrm>
            <a:prstGeom prst="roundRect">
              <a:avLst>
                <a:gd fmla="val 16667" name="adj"/>
              </a:avLst>
            </a:prstGeom>
            <a:solidFill>
              <a:srgbClr val="9A35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3DBDA"/>
                  </a:solidFill>
                  <a:latin typeface="Open Sans"/>
                  <a:ea typeface="Open Sans"/>
                  <a:cs typeface="Open Sans"/>
                  <a:sym typeface="Open Sans"/>
                </a:rPr>
                <a:t>Ekonomi</a:t>
              </a:r>
              <a:endParaRPr sz="1800">
                <a:solidFill>
                  <a:srgbClr val="F3DBDA"/>
                </a:solidFill>
                <a:latin typeface="Open Sans"/>
                <a:ea typeface="Open Sans"/>
                <a:cs typeface="Open Sans"/>
                <a:sym typeface="Open Sans"/>
              </a:endParaRPr>
            </a:p>
          </p:txBody>
        </p:sp>
        <p:sp>
          <p:nvSpPr>
            <p:cNvPr id="253" name="Google Shape;253;p21"/>
            <p:cNvSpPr/>
            <p:nvPr/>
          </p:nvSpPr>
          <p:spPr>
            <a:xfrm>
              <a:off x="1710812" y="3065207"/>
              <a:ext cx="1868129" cy="609600"/>
            </a:xfrm>
            <a:prstGeom prst="roundRect">
              <a:avLst>
                <a:gd fmla="val 16667" name="adj"/>
              </a:avLst>
            </a:prstGeom>
            <a:solidFill>
              <a:srgbClr val="DC94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Bütünlük</a:t>
              </a:r>
              <a:endParaRPr sz="1800">
                <a:solidFill>
                  <a:srgbClr val="662321"/>
                </a:solidFill>
                <a:latin typeface="Open Sans"/>
                <a:ea typeface="Open Sans"/>
                <a:cs typeface="Open Sans"/>
                <a:sym typeface="Open Sans"/>
              </a:endParaRPr>
            </a:p>
          </p:txBody>
        </p:sp>
        <p:sp>
          <p:nvSpPr>
            <p:cNvPr id="254" name="Google Shape;254;p21"/>
            <p:cNvSpPr/>
            <p:nvPr/>
          </p:nvSpPr>
          <p:spPr>
            <a:xfrm>
              <a:off x="1710812" y="4171336"/>
              <a:ext cx="1868129" cy="609600"/>
            </a:xfrm>
            <a:prstGeom prst="roundRect">
              <a:avLst>
                <a:gd fmla="val 16667" name="adj"/>
              </a:avLst>
            </a:prstGeom>
            <a:solidFill>
              <a:srgbClr val="E7B7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Etkinlik</a:t>
              </a:r>
              <a:endParaRPr sz="1800">
                <a:solidFill>
                  <a:srgbClr val="662321"/>
                </a:solidFill>
                <a:latin typeface="Open Sans"/>
                <a:ea typeface="Open Sans"/>
                <a:cs typeface="Open Sans"/>
                <a:sym typeface="Open Sans"/>
              </a:endParaRPr>
            </a:p>
          </p:txBody>
        </p:sp>
        <p:sp>
          <p:nvSpPr>
            <p:cNvPr id="255" name="Google Shape;255;p21"/>
            <p:cNvSpPr/>
            <p:nvPr/>
          </p:nvSpPr>
          <p:spPr>
            <a:xfrm>
              <a:off x="1710812" y="5147188"/>
              <a:ext cx="1868129" cy="609600"/>
            </a:xfrm>
            <a:prstGeom prst="roundRect">
              <a:avLst>
                <a:gd fmla="val 16667" name="adj"/>
              </a:avLst>
            </a:prstGeom>
            <a:solidFill>
              <a:srgbClr val="F3DB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662321"/>
                  </a:solidFill>
                  <a:latin typeface="Open Sans"/>
                  <a:ea typeface="Open Sans"/>
                  <a:cs typeface="Open Sans"/>
                  <a:sym typeface="Open Sans"/>
                </a:rPr>
                <a:t>Değiştirilebilirlik</a:t>
              </a:r>
              <a:endParaRPr sz="1600">
                <a:solidFill>
                  <a:srgbClr val="662321"/>
                </a:solidFill>
                <a:latin typeface="Open Sans"/>
                <a:ea typeface="Open Sans"/>
                <a:cs typeface="Open Sans"/>
                <a:sym typeface="Open Sans"/>
              </a:endParaRPr>
            </a:p>
          </p:txBody>
        </p:sp>
        <p:sp>
          <p:nvSpPr>
            <p:cNvPr id="256" name="Google Shape;256;p21"/>
            <p:cNvSpPr/>
            <p:nvPr/>
          </p:nvSpPr>
          <p:spPr>
            <a:xfrm>
              <a:off x="3957483" y="983226"/>
              <a:ext cx="1868129" cy="609600"/>
            </a:xfrm>
            <a:prstGeom prst="roundRect">
              <a:avLst>
                <a:gd fmla="val 16667" name="adj"/>
              </a:avLst>
            </a:prstGeom>
            <a:solidFill>
              <a:srgbClr val="6623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2"/>
                  </a:solidFill>
                  <a:latin typeface="Open Sans"/>
                  <a:ea typeface="Open Sans"/>
                  <a:cs typeface="Open Sans"/>
                  <a:sym typeface="Open Sans"/>
                </a:rPr>
                <a:t>Performans</a:t>
              </a:r>
              <a:endParaRPr sz="1800">
                <a:solidFill>
                  <a:schemeClr val="lt2"/>
                </a:solidFill>
                <a:latin typeface="Open Sans"/>
                <a:ea typeface="Open Sans"/>
                <a:cs typeface="Open Sans"/>
                <a:sym typeface="Open Sans"/>
              </a:endParaRPr>
            </a:p>
          </p:txBody>
        </p:sp>
        <p:sp>
          <p:nvSpPr>
            <p:cNvPr id="257" name="Google Shape;257;p21"/>
            <p:cNvSpPr/>
            <p:nvPr/>
          </p:nvSpPr>
          <p:spPr>
            <a:xfrm>
              <a:off x="3957483" y="2089355"/>
              <a:ext cx="1868129" cy="609600"/>
            </a:xfrm>
            <a:prstGeom prst="roundRect">
              <a:avLst>
                <a:gd fmla="val 16667" name="adj"/>
              </a:avLst>
            </a:prstGeom>
            <a:solidFill>
              <a:srgbClr val="9A35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3DBDA"/>
                  </a:solidFill>
                  <a:latin typeface="Open Sans"/>
                  <a:ea typeface="Open Sans"/>
                  <a:cs typeface="Open Sans"/>
                  <a:sym typeface="Open Sans"/>
                </a:rPr>
                <a:t>Tamlık</a:t>
              </a:r>
              <a:endParaRPr sz="1800">
                <a:solidFill>
                  <a:srgbClr val="F3DBDA"/>
                </a:solidFill>
                <a:latin typeface="Open Sans"/>
                <a:ea typeface="Open Sans"/>
                <a:cs typeface="Open Sans"/>
                <a:sym typeface="Open Sans"/>
              </a:endParaRPr>
            </a:p>
          </p:txBody>
        </p:sp>
        <p:sp>
          <p:nvSpPr>
            <p:cNvPr id="258" name="Google Shape;258;p21"/>
            <p:cNvSpPr/>
            <p:nvPr/>
          </p:nvSpPr>
          <p:spPr>
            <a:xfrm>
              <a:off x="3957483" y="3065207"/>
              <a:ext cx="1868129" cy="609600"/>
            </a:xfrm>
            <a:prstGeom prst="roundRect">
              <a:avLst>
                <a:gd fmla="val 16667" name="adj"/>
              </a:avLst>
            </a:prstGeom>
            <a:solidFill>
              <a:srgbClr val="DC94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Temizlik</a:t>
              </a:r>
              <a:endParaRPr sz="1800">
                <a:solidFill>
                  <a:srgbClr val="662321"/>
                </a:solidFill>
                <a:latin typeface="Open Sans"/>
                <a:ea typeface="Open Sans"/>
                <a:cs typeface="Open Sans"/>
                <a:sym typeface="Open Sans"/>
              </a:endParaRPr>
            </a:p>
          </p:txBody>
        </p:sp>
        <p:sp>
          <p:nvSpPr>
            <p:cNvPr id="259" name="Google Shape;259;p21"/>
            <p:cNvSpPr/>
            <p:nvPr/>
          </p:nvSpPr>
          <p:spPr>
            <a:xfrm>
              <a:off x="3957483" y="4171336"/>
              <a:ext cx="1868129" cy="609600"/>
            </a:xfrm>
            <a:prstGeom prst="roundRect">
              <a:avLst>
                <a:gd fmla="val 16667" name="adj"/>
              </a:avLst>
            </a:prstGeom>
            <a:solidFill>
              <a:srgbClr val="E7B7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Taşınabilirlik</a:t>
              </a:r>
              <a:endParaRPr sz="1800">
                <a:solidFill>
                  <a:srgbClr val="662321"/>
                </a:solidFill>
                <a:latin typeface="Open Sans"/>
                <a:ea typeface="Open Sans"/>
                <a:cs typeface="Open Sans"/>
                <a:sym typeface="Open Sans"/>
              </a:endParaRPr>
            </a:p>
          </p:txBody>
        </p:sp>
        <p:sp>
          <p:nvSpPr>
            <p:cNvPr id="260" name="Google Shape;260;p21"/>
            <p:cNvSpPr/>
            <p:nvPr/>
          </p:nvSpPr>
          <p:spPr>
            <a:xfrm>
              <a:off x="3957483" y="5147188"/>
              <a:ext cx="1868129" cy="609600"/>
            </a:xfrm>
            <a:prstGeom prst="roundRect">
              <a:avLst>
                <a:gd fmla="val 16667" name="adj"/>
              </a:avLst>
            </a:prstGeom>
            <a:solidFill>
              <a:srgbClr val="F3DB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Bakılabilirlik</a:t>
              </a:r>
              <a:endParaRPr sz="1800">
                <a:solidFill>
                  <a:srgbClr val="662321"/>
                </a:solidFill>
                <a:latin typeface="Open Sans"/>
                <a:ea typeface="Open Sans"/>
                <a:cs typeface="Open Sans"/>
                <a:sym typeface="Open Sans"/>
              </a:endParaRPr>
            </a:p>
          </p:txBody>
        </p:sp>
        <p:sp>
          <p:nvSpPr>
            <p:cNvPr id="261" name="Google Shape;261;p21"/>
            <p:cNvSpPr/>
            <p:nvPr/>
          </p:nvSpPr>
          <p:spPr>
            <a:xfrm>
              <a:off x="6204154" y="983226"/>
              <a:ext cx="1868129" cy="609600"/>
            </a:xfrm>
            <a:prstGeom prst="roundRect">
              <a:avLst>
                <a:gd fmla="val 16667" name="adj"/>
              </a:avLst>
            </a:prstGeom>
            <a:solidFill>
              <a:srgbClr val="6623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2"/>
                  </a:solidFill>
                  <a:latin typeface="Open Sans"/>
                  <a:ea typeface="Open Sans"/>
                  <a:cs typeface="Open Sans"/>
                  <a:sym typeface="Open Sans"/>
                </a:rPr>
                <a:t>Güvenilirlik</a:t>
              </a:r>
              <a:endParaRPr sz="1800">
                <a:solidFill>
                  <a:schemeClr val="lt2"/>
                </a:solidFill>
                <a:latin typeface="Open Sans"/>
                <a:ea typeface="Open Sans"/>
                <a:cs typeface="Open Sans"/>
                <a:sym typeface="Open Sans"/>
              </a:endParaRPr>
            </a:p>
          </p:txBody>
        </p:sp>
        <p:sp>
          <p:nvSpPr>
            <p:cNvPr id="262" name="Google Shape;262;p21"/>
            <p:cNvSpPr/>
            <p:nvPr/>
          </p:nvSpPr>
          <p:spPr>
            <a:xfrm>
              <a:off x="6204154" y="2089355"/>
              <a:ext cx="1868129" cy="609600"/>
            </a:xfrm>
            <a:prstGeom prst="roundRect">
              <a:avLst>
                <a:gd fmla="val 16667" name="adj"/>
              </a:avLst>
            </a:prstGeom>
            <a:solidFill>
              <a:srgbClr val="9A35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3DBDA"/>
                  </a:solidFill>
                  <a:latin typeface="Open Sans"/>
                  <a:ea typeface="Open Sans"/>
                  <a:cs typeface="Open Sans"/>
                  <a:sym typeface="Open Sans"/>
                </a:rPr>
                <a:t>Modülerlik</a:t>
              </a:r>
              <a:endParaRPr sz="1800">
                <a:solidFill>
                  <a:srgbClr val="F3DBDA"/>
                </a:solidFill>
                <a:latin typeface="Open Sans"/>
                <a:ea typeface="Open Sans"/>
                <a:cs typeface="Open Sans"/>
                <a:sym typeface="Open Sans"/>
              </a:endParaRPr>
            </a:p>
          </p:txBody>
        </p:sp>
        <p:sp>
          <p:nvSpPr>
            <p:cNvPr id="263" name="Google Shape;263;p21"/>
            <p:cNvSpPr/>
            <p:nvPr/>
          </p:nvSpPr>
          <p:spPr>
            <a:xfrm>
              <a:off x="6204154" y="3065207"/>
              <a:ext cx="1868129" cy="609600"/>
            </a:xfrm>
            <a:prstGeom prst="roundRect">
              <a:avLst>
                <a:gd fmla="val 16667" name="adj"/>
              </a:avLst>
            </a:prstGeom>
            <a:solidFill>
              <a:srgbClr val="DC94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Sınanabilirlik</a:t>
              </a:r>
              <a:endParaRPr sz="1800">
                <a:solidFill>
                  <a:srgbClr val="662321"/>
                </a:solidFill>
                <a:latin typeface="Open Sans"/>
                <a:ea typeface="Open Sans"/>
                <a:cs typeface="Open Sans"/>
                <a:sym typeface="Open Sans"/>
              </a:endParaRPr>
            </a:p>
          </p:txBody>
        </p:sp>
        <p:sp>
          <p:nvSpPr>
            <p:cNvPr id="264" name="Google Shape;264;p21"/>
            <p:cNvSpPr/>
            <p:nvPr/>
          </p:nvSpPr>
          <p:spPr>
            <a:xfrm>
              <a:off x="6204154" y="4171336"/>
              <a:ext cx="1868129" cy="609600"/>
            </a:xfrm>
            <a:prstGeom prst="roundRect">
              <a:avLst>
                <a:gd fmla="val 16667" name="adj"/>
              </a:avLst>
            </a:prstGeom>
            <a:solidFill>
              <a:srgbClr val="E7B7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Anlaşılabilirlik</a:t>
              </a:r>
              <a:endParaRPr sz="1800">
                <a:solidFill>
                  <a:srgbClr val="662321"/>
                </a:solidFill>
                <a:latin typeface="Open Sans"/>
                <a:ea typeface="Open Sans"/>
                <a:cs typeface="Open Sans"/>
                <a:sym typeface="Open Sans"/>
              </a:endParaRPr>
            </a:p>
          </p:txBody>
        </p:sp>
        <p:sp>
          <p:nvSpPr>
            <p:cNvPr id="265" name="Google Shape;265;p21"/>
            <p:cNvSpPr/>
            <p:nvPr/>
          </p:nvSpPr>
          <p:spPr>
            <a:xfrm>
              <a:off x="6204154" y="5147188"/>
              <a:ext cx="1868129" cy="609600"/>
            </a:xfrm>
            <a:prstGeom prst="roundRect">
              <a:avLst>
                <a:gd fmla="val 16667" name="adj"/>
              </a:avLst>
            </a:prstGeom>
            <a:solidFill>
              <a:srgbClr val="F3DB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Bütünlük</a:t>
              </a:r>
              <a:endParaRPr/>
            </a:p>
          </p:txBody>
        </p:sp>
        <p:sp>
          <p:nvSpPr>
            <p:cNvPr id="266" name="Google Shape;266;p21"/>
            <p:cNvSpPr/>
            <p:nvPr/>
          </p:nvSpPr>
          <p:spPr>
            <a:xfrm>
              <a:off x="8323005" y="983226"/>
              <a:ext cx="1868129" cy="609600"/>
            </a:xfrm>
            <a:prstGeom prst="roundRect">
              <a:avLst>
                <a:gd fmla="val 16667" name="adj"/>
              </a:avLst>
            </a:prstGeom>
            <a:solidFill>
              <a:srgbClr val="6623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2"/>
                  </a:solidFill>
                  <a:latin typeface="Open Sans"/>
                  <a:ea typeface="Open Sans"/>
                  <a:cs typeface="Open Sans"/>
                  <a:sym typeface="Open Sans"/>
                </a:rPr>
                <a:t>Dökümantasyon</a:t>
              </a:r>
              <a:endParaRPr sz="1800">
                <a:solidFill>
                  <a:schemeClr val="lt2"/>
                </a:solidFill>
                <a:latin typeface="Open Sans"/>
                <a:ea typeface="Open Sans"/>
                <a:cs typeface="Open Sans"/>
                <a:sym typeface="Open Sans"/>
              </a:endParaRPr>
            </a:p>
          </p:txBody>
        </p:sp>
        <p:sp>
          <p:nvSpPr>
            <p:cNvPr id="267" name="Google Shape;267;p21"/>
            <p:cNvSpPr/>
            <p:nvPr/>
          </p:nvSpPr>
          <p:spPr>
            <a:xfrm>
              <a:off x="8323005" y="2089355"/>
              <a:ext cx="1868129" cy="609600"/>
            </a:xfrm>
            <a:prstGeom prst="roundRect">
              <a:avLst>
                <a:gd fmla="val 16667" name="adj"/>
              </a:avLst>
            </a:prstGeom>
            <a:solidFill>
              <a:srgbClr val="9A353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F3DBDA"/>
                  </a:solidFill>
                  <a:latin typeface="Open Sans"/>
                  <a:ea typeface="Open Sans"/>
                  <a:cs typeface="Open Sans"/>
                  <a:sym typeface="Open Sans"/>
                </a:rPr>
                <a:t>Belgeleme</a:t>
              </a:r>
              <a:endParaRPr sz="1800">
                <a:solidFill>
                  <a:srgbClr val="F3DBDA"/>
                </a:solidFill>
                <a:latin typeface="Open Sans"/>
                <a:ea typeface="Open Sans"/>
                <a:cs typeface="Open Sans"/>
                <a:sym typeface="Open Sans"/>
              </a:endParaRPr>
            </a:p>
          </p:txBody>
        </p:sp>
        <p:sp>
          <p:nvSpPr>
            <p:cNvPr id="268" name="Google Shape;268;p21"/>
            <p:cNvSpPr/>
            <p:nvPr/>
          </p:nvSpPr>
          <p:spPr>
            <a:xfrm>
              <a:off x="8323005" y="3065207"/>
              <a:ext cx="1868129" cy="609600"/>
            </a:xfrm>
            <a:prstGeom prst="roundRect">
              <a:avLst>
                <a:gd fmla="val 16667" name="adj"/>
              </a:avLst>
            </a:prstGeom>
            <a:solidFill>
              <a:srgbClr val="DC949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Genellik</a:t>
              </a:r>
              <a:endParaRPr sz="1800">
                <a:solidFill>
                  <a:srgbClr val="662321"/>
                </a:solidFill>
                <a:latin typeface="Open Sans"/>
                <a:ea typeface="Open Sans"/>
                <a:cs typeface="Open Sans"/>
                <a:sym typeface="Open Sans"/>
              </a:endParaRPr>
            </a:p>
          </p:txBody>
        </p:sp>
        <p:sp>
          <p:nvSpPr>
            <p:cNvPr id="269" name="Google Shape;269;p21"/>
            <p:cNvSpPr/>
            <p:nvPr/>
          </p:nvSpPr>
          <p:spPr>
            <a:xfrm>
              <a:off x="8323005" y="4171336"/>
              <a:ext cx="1868129" cy="609600"/>
            </a:xfrm>
            <a:prstGeom prst="roundRect">
              <a:avLst>
                <a:gd fmla="val 16667" name="adj"/>
              </a:avLst>
            </a:prstGeom>
            <a:solidFill>
              <a:srgbClr val="E7B7B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Birlikte çalışılabilirlik</a:t>
              </a:r>
              <a:endParaRPr sz="1800">
                <a:solidFill>
                  <a:srgbClr val="662321"/>
                </a:solidFill>
                <a:latin typeface="Open Sans"/>
                <a:ea typeface="Open Sans"/>
                <a:cs typeface="Open Sans"/>
                <a:sym typeface="Open Sans"/>
              </a:endParaRPr>
            </a:p>
          </p:txBody>
        </p:sp>
        <p:sp>
          <p:nvSpPr>
            <p:cNvPr id="270" name="Google Shape;270;p21"/>
            <p:cNvSpPr/>
            <p:nvPr/>
          </p:nvSpPr>
          <p:spPr>
            <a:xfrm>
              <a:off x="8323005" y="5147188"/>
              <a:ext cx="1868129" cy="609600"/>
            </a:xfrm>
            <a:prstGeom prst="roundRect">
              <a:avLst>
                <a:gd fmla="val 16667" name="adj"/>
              </a:avLst>
            </a:prstGeom>
            <a:solidFill>
              <a:srgbClr val="F3DBD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662321"/>
                  </a:solidFill>
                  <a:latin typeface="Open Sans"/>
                  <a:ea typeface="Open Sans"/>
                  <a:cs typeface="Open Sans"/>
                  <a:sym typeface="Open Sans"/>
                </a:rPr>
                <a:t>Etkinlik</a:t>
              </a:r>
              <a:endParaRPr sz="1800">
                <a:solidFill>
                  <a:srgbClr val="662321"/>
                </a:solidFill>
                <a:latin typeface="Open Sans"/>
                <a:ea typeface="Open Sans"/>
                <a:cs typeface="Open Sans"/>
                <a:sym typeface="Open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XO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