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6"/>
  </p:notesMasterIdLst>
  <p:handoutMasterIdLst>
    <p:handoutMasterId r:id="rId20"/>
  </p:handoutMasterIdLst>
  <p:sldIdLst>
    <p:sldId id="529" r:id="rId3"/>
    <p:sldId id="495" r:id="rId4"/>
    <p:sldId id="546" r:id="rId5"/>
    <p:sldId id="547" r:id="rId7"/>
    <p:sldId id="517" r:id="rId8"/>
    <p:sldId id="516" r:id="rId9"/>
    <p:sldId id="520" r:id="rId10"/>
    <p:sldId id="530" r:id="rId11"/>
    <p:sldId id="557" r:id="rId12"/>
    <p:sldId id="531" r:id="rId13"/>
    <p:sldId id="562" r:id="rId14"/>
    <p:sldId id="563" r:id="rId15"/>
    <p:sldId id="532" r:id="rId16"/>
    <p:sldId id="564" r:id="rId17"/>
    <p:sldId id="534" r:id="rId18"/>
    <p:sldId id="528" r:id="rId19"/>
  </p:sldIdLst>
  <p:sldSz cx="9144000" cy="5143500" type="screen16x9"/>
  <p:notesSz cx="6797675" cy="992632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showGuides="1">
      <p:cViewPr varScale="1">
        <p:scale>
          <a:sx n="61" d="100"/>
          <a:sy n="61" d="100"/>
        </p:scale>
        <p:origin x="67" y="874"/>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2fd105746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d105746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pPr>
              <a:defRPr/>
            </a:pPr>
            <a:fld id="{B6A9C998-94AD-4592-8E0C-5C5705351BB2}"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pPr>
              <a:defRPr/>
            </a:pPr>
            <a:fld id="{EB3BC824-8250-46A4-97E9-1A69B2F2FB25}"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pPr>
              <a:defRPr/>
            </a:pPr>
            <a:fld id="{1D371F4A-15B0-4739-9C96-5151473761C3}" type="datetime3">
              <a:rPr lang="en-US" smtClean="0"/>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pPr>
              <a:defRPr/>
            </a:pPr>
            <a:fld id="{66B05E16-91CD-4D24-9E72-745C6AD013E1}" type="datetime3">
              <a:rPr lang="en-US" smtClean="0"/>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60C5E58A-366D-42D7-BE35-2A21803AE55F}"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99D38484-2184-434F-AC88-29FFE4A0AA9F}"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anose="02020603050405020304" pitchFamily="18" charset="0"/>
                <a:cs typeface="Times New Roman" panose="02020603050405020304" pitchFamily="18" charset="0"/>
              </a:rPr>
              <a:t>CGB1201 – JAVA PROGRAMMING</a:t>
            </a:r>
            <a:br>
              <a:rPr lang="en-IN" sz="2800" b="1" dirty="0">
                <a:solidFill>
                  <a:schemeClr val="tx1"/>
                </a:solidFill>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p:cNvSpPr txBox="1"/>
          <p:nvPr/>
        </p:nvSpPr>
        <p:spPr>
          <a:xfrm>
            <a:off x="762000" y="9715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Department of Artificial Intelligence and Data Science</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Academic Year: 2024 – 2025 (Odd Semester)</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Register Number	: </a:t>
            </a:r>
            <a:r>
              <a:rPr lang="en-IN" sz="2500" b="1" dirty="0">
                <a:solidFill>
                  <a:schemeClr val="tx1"/>
                </a:solidFill>
                <a:latin typeface="Times New Roman" panose="02020603050405020304" pitchFamily="18" charset="0"/>
                <a:cs typeface="Times New Roman" panose="02020603050405020304" pitchFamily="18" charset="0"/>
              </a:rPr>
              <a:t>2303811724321070</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Name					: MOHANAVEL K</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Year					: 2</a:t>
            </a:r>
            <a:r>
              <a:rPr lang="en-US" sz="2500" b="1" baseline="30000" dirty="0">
                <a:solidFill>
                  <a:schemeClr val="tx1"/>
                </a:solidFill>
                <a:latin typeface="Times New Roman" panose="02020603050405020304" pitchFamily="18" charset="0"/>
                <a:cs typeface="Times New Roman" panose="02020603050405020304" pitchFamily="18" charset="0"/>
              </a:rPr>
              <a:t>nd</a:t>
            </a:r>
            <a:r>
              <a:rPr lang="en-US" sz="2500" b="1" dirty="0">
                <a:solidFill>
                  <a:schemeClr val="tx1"/>
                </a:solidFill>
                <a:latin typeface="Times New Roman" panose="02020603050405020304" pitchFamily="18" charset="0"/>
                <a:cs typeface="Times New Roman" panose="02020603050405020304" pitchFamily="18" charset="0"/>
              </a:rPr>
              <a:t>  </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Semester				: 3</a:t>
            </a:r>
            <a:r>
              <a:rPr lang="en-US" sz="2500" b="1" baseline="30000" dirty="0">
                <a:solidFill>
                  <a:schemeClr val="tx1"/>
                </a:solidFill>
                <a:latin typeface="Times New Roman" panose="02020603050405020304" pitchFamily="18" charset="0"/>
                <a:cs typeface="Times New Roman" panose="02020603050405020304" pitchFamily="18" charset="0"/>
              </a:rPr>
              <a:t>rd</a:t>
            </a:r>
            <a:r>
              <a:rPr lang="en-US" sz="2500" b="1" dirty="0">
                <a:solidFill>
                  <a:schemeClr val="tx1"/>
                </a:solidFill>
                <a:latin typeface="Times New Roman" panose="02020603050405020304" pitchFamily="18" charset="0"/>
                <a:cs typeface="Times New Roman" panose="02020603050405020304" pitchFamily="18" charset="0"/>
              </a:rPr>
              <a:t> </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Section				: B</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Date					: 3/12/2024</a:t>
            </a:r>
            <a:endParaRPr lang="en-US" sz="25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
        <p:nvSpPr>
          <p:cNvPr id="3" name="Footer Placeholder 2"/>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 (Cont..)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The modular structure also allows for future growth and adaptability, enabling easy incorporation of advanced features like fund transfers, loan management, and multi-currency support. With its focus on security, including validation and data encryption, the application ensures user data integrity and confidentiality. Overall, the Simple Banking Application serves as a solid foundation for exploring more complex financial systems, providing a comprehensive, secure, and expandable solution for personal or educational use. Its design exemplifies the importance of modularity, clear architecture, and practical application of programming concepts in software development.</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1" cstate="print"/>
            <a:stretch>
              <a:fillRect/>
            </a:stretch>
          </p:blipFill>
          <p:spPr>
            <a:xfrm>
              <a:off x="0" y="0"/>
              <a:ext cx="9144000" cy="5143500"/>
            </a:xfrm>
            <a:prstGeom prst="rect">
              <a:avLst/>
            </a:prstGeom>
          </p:spPr>
        </p:pic>
        <p:sp>
          <p:nvSpPr>
            <p:cNvPr id="4" name="object 4"/>
            <p:cNvSpPr/>
            <p:nvPr/>
          </p:nvSpPr>
          <p:spPr>
            <a:xfrm>
              <a:off x="457200" y="4764875"/>
              <a:ext cx="8229600" cy="635"/>
            </a:xfrm>
            <a:custGeom>
              <a:avLst/>
              <a:gdLst/>
              <a:ahLst/>
              <a:cxnLst/>
              <a:rect l="l" t="t" r="r" b="b"/>
              <a:pathLst>
                <a:path w="8229600" h="635">
                  <a:moveTo>
                    <a:pt x="0" y="0"/>
                  </a:moveTo>
                  <a:lnTo>
                    <a:pt x="8229600" y="12"/>
                  </a:lnTo>
                </a:path>
              </a:pathLst>
            </a:custGeom>
            <a:ln w="9525">
              <a:solidFill>
                <a:srgbClr val="9FB8CD"/>
              </a:solidFill>
              <a:prstDash val="sysDash"/>
            </a:ln>
          </p:spPr>
          <p:txBody>
            <a:bodyPr wrap="square" lIns="0" tIns="0" rIns="0" bIns="0" rtlCol="0"/>
            <a:lstStyle/>
            <a:p/>
          </p:txBody>
        </p:sp>
      </p:grpSp>
      <p:sp>
        <p:nvSpPr>
          <p:cNvPr id="5" name="object 5"/>
          <p:cNvSpPr/>
          <p:nvPr/>
        </p:nvSpPr>
        <p:spPr>
          <a:xfrm>
            <a:off x="457200" y="857250"/>
            <a:ext cx="8229600" cy="0"/>
          </a:xfrm>
          <a:custGeom>
            <a:avLst/>
            <a:gdLst/>
            <a:ahLst/>
            <a:cxnLst/>
            <a:rect l="l" t="t" r="r" b="b"/>
            <a:pathLst>
              <a:path w="8229600">
                <a:moveTo>
                  <a:pt x="0" y="0"/>
                </a:moveTo>
                <a:lnTo>
                  <a:pt x="8229600" y="0"/>
                </a:lnTo>
              </a:path>
            </a:pathLst>
          </a:custGeom>
          <a:ln w="9525">
            <a:solidFill>
              <a:srgbClr val="9FB8CD"/>
            </a:solidFill>
            <a:prstDash val="sysDash"/>
          </a:ln>
        </p:spPr>
        <p:txBody>
          <a:bodyPr wrap="square" lIns="0" tIns="0" rIns="0" bIns="0" rtlCol="0"/>
          <a:lstStyle/>
          <a:p/>
        </p:txBody>
      </p:sp>
      <p:sp>
        <p:nvSpPr>
          <p:cNvPr id="6" name="object 6"/>
          <p:cNvSpPr/>
          <p:nvPr/>
        </p:nvSpPr>
        <p:spPr>
          <a:xfrm>
            <a:off x="454367" y="4824158"/>
            <a:ext cx="120650" cy="143510"/>
          </a:xfrm>
          <a:custGeom>
            <a:avLst/>
            <a:gdLst/>
            <a:ahLst/>
            <a:cxnLst/>
            <a:rect l="l" t="t" r="r" b="b"/>
            <a:pathLst>
              <a:path w="120650" h="143510">
                <a:moveTo>
                  <a:pt x="0" y="0"/>
                </a:moveTo>
                <a:lnTo>
                  <a:pt x="0" y="143128"/>
                </a:lnTo>
                <a:lnTo>
                  <a:pt x="120319" y="71564"/>
                </a:lnTo>
                <a:lnTo>
                  <a:pt x="0" y="0"/>
                </a:lnTo>
                <a:close/>
              </a:path>
            </a:pathLst>
          </a:custGeom>
          <a:solidFill>
            <a:srgbClr val="9FB8CD"/>
          </a:solidFill>
        </p:spPr>
        <p:txBody>
          <a:bodyPr wrap="square" lIns="0" tIns="0" rIns="0" bIns="0" rtlCol="0"/>
          <a:lstStyle/>
          <a:p/>
        </p:txBody>
      </p:sp>
      <p:sp>
        <p:nvSpPr>
          <p:cNvPr id="7" name="object 7"/>
          <p:cNvSpPr/>
          <p:nvPr/>
        </p:nvSpPr>
        <p:spPr>
          <a:xfrm>
            <a:off x="453186" y="122936"/>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p:txBody>
      </p:sp>
      <p:sp>
        <p:nvSpPr>
          <p:cNvPr id="8" name="object 8"/>
          <p:cNvSpPr txBox="1">
            <a:spLocks noGrp="1"/>
          </p:cNvSpPr>
          <p:nvPr>
            <p:ph type="title"/>
          </p:nvPr>
        </p:nvSpPr>
        <p:spPr>
          <a:xfrm>
            <a:off x="457200" y="297256"/>
            <a:ext cx="8229600" cy="505460"/>
          </a:xfrm>
          <a:prstGeom prst="rect">
            <a:avLst/>
          </a:prstGeom>
        </p:spPr>
        <p:txBody>
          <a:bodyPr vert="horz" wrap="square" lIns="0" tIns="13335" rIns="0" bIns="0" rtlCol="0">
            <a:spAutoFit/>
          </a:bodyPr>
          <a:lstStyle/>
          <a:p>
            <a:pPr algn="ctr">
              <a:lnSpc>
                <a:spcPct val="100000"/>
              </a:lnSpc>
              <a:spcBef>
                <a:spcPts val="105"/>
              </a:spcBef>
            </a:pPr>
            <a:r>
              <a:rPr lang="en-US" dirty="0"/>
              <a:t>SOURCE CODE</a:t>
            </a:r>
            <a:endParaRPr lang="en-US" dirty="0"/>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35" dirty="0"/>
            </a:fld>
            <a:endParaRPr spc="-35" dirty="0"/>
          </a:p>
        </p:txBody>
      </p:sp>
      <p:sp>
        <p:nvSpPr>
          <p:cNvPr id="11" name="object 11"/>
          <p:cNvSpPr txBox="1">
            <a:spLocks noGrp="1"/>
          </p:cNvSpPr>
          <p:nvPr>
            <p:ph type="ftr" sz="quarter" idx="5"/>
          </p:nvPr>
        </p:nvSpPr>
        <p:spPr>
          <a:xfrm>
            <a:off x="3256915" y="4813638"/>
            <a:ext cx="3825875" cy="180340"/>
          </a:xfrm>
          <a:prstGeom prst="rect">
            <a:avLst/>
          </a:prstGeom>
        </p:spPr>
        <p:txBody>
          <a:bodyPr vert="horz" wrap="square" lIns="0" tIns="0" rIns="0" bIns="0" rtlCol="0">
            <a:spAutoFit/>
          </a:bodyPr>
          <a:lstStyle/>
          <a:p>
            <a:pPr marL="12700">
              <a:lnSpc>
                <a:spcPts val="1410"/>
              </a:lnSpc>
            </a:pPr>
            <a:r>
              <a:rPr dirty="0"/>
              <a:t>C</a:t>
            </a:r>
            <a:r>
              <a:rPr spc="-5" dirty="0"/>
              <a:t>G</a:t>
            </a:r>
            <a:r>
              <a:rPr spc="-20" dirty="0"/>
              <a:t>B</a:t>
            </a:r>
            <a:r>
              <a:rPr dirty="0"/>
              <a:t>1201 – </a:t>
            </a:r>
            <a:r>
              <a:rPr spc="5" dirty="0"/>
              <a:t>J</a:t>
            </a:r>
            <a:r>
              <a:rPr spc="-165" dirty="0"/>
              <a:t>AV</a:t>
            </a:r>
            <a:r>
              <a:rPr spc="-5" dirty="0"/>
              <a:t>A</a:t>
            </a:r>
            <a:r>
              <a:rPr spc="-90" dirty="0"/>
              <a:t> </a:t>
            </a:r>
            <a:r>
              <a:rPr spc="-5" dirty="0"/>
              <a:t>P</a:t>
            </a:r>
            <a:r>
              <a:rPr dirty="0"/>
              <a:t>R</a:t>
            </a:r>
            <a:r>
              <a:rPr spc="-5" dirty="0"/>
              <a:t>O</a:t>
            </a:r>
            <a:r>
              <a:rPr spc="-10" dirty="0"/>
              <a:t>G</a:t>
            </a:r>
            <a:r>
              <a:rPr dirty="0"/>
              <a:t>R</a:t>
            </a:r>
            <a:r>
              <a:rPr spc="-5" dirty="0"/>
              <a:t>AMM</a:t>
            </a:r>
            <a:r>
              <a:rPr spc="-35" dirty="0"/>
              <a:t>I</a:t>
            </a:r>
            <a:r>
              <a:rPr spc="-5" dirty="0"/>
              <a:t>NG</a:t>
            </a:r>
            <a:r>
              <a:rPr spc="-35" dirty="0"/>
              <a:t> </a:t>
            </a:r>
            <a:endParaRPr dirty="0"/>
          </a:p>
        </p:txBody>
      </p:sp>
      <p:sp>
        <p:nvSpPr>
          <p:cNvPr id="9" name="object 9"/>
          <p:cNvSpPr txBox="1"/>
          <p:nvPr/>
        </p:nvSpPr>
        <p:spPr>
          <a:xfrm>
            <a:off x="459740" y="1011555"/>
            <a:ext cx="7957820" cy="4023360"/>
          </a:xfrm>
          <a:prstGeom prst="rect">
            <a:avLst/>
          </a:prstGeom>
        </p:spPr>
        <p:txBody>
          <a:bodyPr vert="horz" wrap="square" lIns="0" tIns="13335" rIns="0" bIns="0" rtlCol="0">
            <a:noAutofit/>
          </a:bodyPr>
          <a:lstStyle/>
          <a:p>
            <a:pPr marL="469900" indent="-457200">
              <a:lnSpc>
                <a:spcPct val="150000"/>
              </a:lnSpc>
              <a:buClr>
                <a:srgbClr val="717BA2"/>
              </a:buClr>
              <a:buSzPct val="75000"/>
              <a:buFont typeface="Wingdings" panose="05000000000000000000" charset="0"/>
              <a:buChar char="Ø"/>
              <a:tabLst>
                <a:tab pos="286385" algn="l"/>
                <a:tab pos="287020" algn="l"/>
              </a:tabLst>
            </a:pPr>
            <a:endParaRPr lang="en-US" altLang="en-US" sz="2200">
              <a:latin typeface="Times New Roman" panose="02020603050405020304"/>
              <a:cs typeface="Times New Roman" panose="02020603050405020304"/>
            </a:endParaRPr>
          </a:p>
        </p:txBody>
      </p:sp>
      <p:pic>
        <p:nvPicPr>
          <p:cNvPr id="12" name="Picture 11" descr="C:/Users/visha/Pictures/Screenshots/Screenshot 2024-12-03 010631.pngScreenshot 2024-12-03 010631"/>
          <p:cNvPicPr>
            <a:picLocks noChangeAspect="1"/>
          </p:cNvPicPr>
          <p:nvPr/>
        </p:nvPicPr>
        <p:blipFill>
          <a:blip r:embed="rId2"/>
          <a:srcRect l="361" r="14480"/>
          <a:stretch>
            <a:fillRect/>
          </a:stretch>
        </p:blipFill>
        <p:spPr>
          <a:xfrm>
            <a:off x="457200" y="855345"/>
            <a:ext cx="3896995" cy="3883025"/>
          </a:xfrm>
          <a:prstGeom prst="rect">
            <a:avLst/>
          </a:prstGeom>
        </p:spPr>
      </p:pic>
      <p:pic>
        <p:nvPicPr>
          <p:cNvPr id="13" name="Picture 12" descr="C:/Users/visha/Pictures/Screenshots/Screenshot 2024-12-03 010656.pngScreenshot 2024-12-03 010656"/>
          <p:cNvPicPr>
            <a:picLocks noChangeAspect="1"/>
          </p:cNvPicPr>
          <p:nvPr/>
        </p:nvPicPr>
        <p:blipFill>
          <a:blip r:embed="rId3"/>
          <a:srcRect l="276" t="4853" r="-276" b="1740"/>
          <a:stretch>
            <a:fillRect/>
          </a:stretch>
        </p:blipFill>
        <p:spPr>
          <a:xfrm>
            <a:off x="4552950" y="866775"/>
            <a:ext cx="4141470" cy="38493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1" cstate="print"/>
            <a:stretch>
              <a:fillRect/>
            </a:stretch>
          </p:blipFill>
          <p:spPr>
            <a:xfrm>
              <a:off x="0" y="0"/>
              <a:ext cx="9144000" cy="5143500"/>
            </a:xfrm>
            <a:prstGeom prst="rect">
              <a:avLst/>
            </a:prstGeom>
          </p:spPr>
        </p:pic>
        <p:sp>
          <p:nvSpPr>
            <p:cNvPr id="4" name="object 4"/>
            <p:cNvSpPr/>
            <p:nvPr/>
          </p:nvSpPr>
          <p:spPr>
            <a:xfrm>
              <a:off x="457200" y="4764875"/>
              <a:ext cx="8229600" cy="635"/>
            </a:xfrm>
            <a:custGeom>
              <a:avLst/>
              <a:gdLst/>
              <a:ahLst/>
              <a:cxnLst/>
              <a:rect l="l" t="t" r="r" b="b"/>
              <a:pathLst>
                <a:path w="8229600" h="635">
                  <a:moveTo>
                    <a:pt x="0" y="0"/>
                  </a:moveTo>
                  <a:lnTo>
                    <a:pt x="8229600" y="12"/>
                  </a:lnTo>
                </a:path>
              </a:pathLst>
            </a:custGeom>
            <a:ln w="9525">
              <a:solidFill>
                <a:srgbClr val="9FB8CD"/>
              </a:solidFill>
              <a:prstDash val="sysDash"/>
            </a:ln>
          </p:spPr>
          <p:txBody>
            <a:bodyPr wrap="square" lIns="0" tIns="0" rIns="0" bIns="0" rtlCol="0"/>
            <a:lstStyle/>
            <a:p/>
          </p:txBody>
        </p:sp>
      </p:grpSp>
      <p:sp>
        <p:nvSpPr>
          <p:cNvPr id="5" name="object 5"/>
          <p:cNvSpPr/>
          <p:nvPr/>
        </p:nvSpPr>
        <p:spPr>
          <a:xfrm>
            <a:off x="457200" y="857250"/>
            <a:ext cx="8229600" cy="0"/>
          </a:xfrm>
          <a:custGeom>
            <a:avLst/>
            <a:gdLst/>
            <a:ahLst/>
            <a:cxnLst/>
            <a:rect l="l" t="t" r="r" b="b"/>
            <a:pathLst>
              <a:path w="8229600">
                <a:moveTo>
                  <a:pt x="0" y="0"/>
                </a:moveTo>
                <a:lnTo>
                  <a:pt x="8229600" y="0"/>
                </a:lnTo>
              </a:path>
            </a:pathLst>
          </a:custGeom>
          <a:ln w="9525">
            <a:solidFill>
              <a:srgbClr val="9FB8CD"/>
            </a:solidFill>
            <a:prstDash val="sysDash"/>
          </a:ln>
        </p:spPr>
        <p:txBody>
          <a:bodyPr wrap="square" lIns="0" tIns="0" rIns="0" bIns="0" rtlCol="0"/>
          <a:lstStyle/>
          <a:p/>
        </p:txBody>
      </p:sp>
      <p:sp>
        <p:nvSpPr>
          <p:cNvPr id="6" name="object 6"/>
          <p:cNvSpPr/>
          <p:nvPr/>
        </p:nvSpPr>
        <p:spPr>
          <a:xfrm>
            <a:off x="454367" y="4824158"/>
            <a:ext cx="120650" cy="143510"/>
          </a:xfrm>
          <a:custGeom>
            <a:avLst/>
            <a:gdLst/>
            <a:ahLst/>
            <a:cxnLst/>
            <a:rect l="l" t="t" r="r" b="b"/>
            <a:pathLst>
              <a:path w="120650" h="143510">
                <a:moveTo>
                  <a:pt x="0" y="0"/>
                </a:moveTo>
                <a:lnTo>
                  <a:pt x="0" y="143128"/>
                </a:lnTo>
                <a:lnTo>
                  <a:pt x="120319" y="71564"/>
                </a:lnTo>
                <a:lnTo>
                  <a:pt x="0" y="0"/>
                </a:lnTo>
                <a:close/>
              </a:path>
            </a:pathLst>
          </a:custGeom>
          <a:solidFill>
            <a:srgbClr val="9FB8CD"/>
          </a:solidFill>
        </p:spPr>
        <p:txBody>
          <a:bodyPr wrap="square" lIns="0" tIns="0" rIns="0" bIns="0" rtlCol="0"/>
          <a:lstStyle/>
          <a:p/>
        </p:txBody>
      </p:sp>
      <p:sp>
        <p:nvSpPr>
          <p:cNvPr id="7" name="object 7"/>
          <p:cNvSpPr/>
          <p:nvPr/>
        </p:nvSpPr>
        <p:spPr>
          <a:xfrm>
            <a:off x="453186" y="122936"/>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p:txBody>
      </p:sp>
      <p:sp>
        <p:nvSpPr>
          <p:cNvPr id="8" name="object 8"/>
          <p:cNvSpPr txBox="1">
            <a:spLocks noGrp="1"/>
          </p:cNvSpPr>
          <p:nvPr>
            <p:ph type="title"/>
          </p:nvPr>
        </p:nvSpPr>
        <p:spPr>
          <a:xfrm>
            <a:off x="457200" y="297256"/>
            <a:ext cx="8229600" cy="505460"/>
          </a:xfrm>
          <a:prstGeom prst="rect">
            <a:avLst/>
          </a:prstGeom>
        </p:spPr>
        <p:txBody>
          <a:bodyPr vert="horz" wrap="square" lIns="0" tIns="13335" rIns="0" bIns="0" rtlCol="0">
            <a:spAutoFit/>
          </a:bodyPr>
          <a:lstStyle/>
          <a:p>
            <a:pPr algn="ctr">
              <a:lnSpc>
                <a:spcPct val="100000"/>
              </a:lnSpc>
              <a:spcBef>
                <a:spcPts val="105"/>
              </a:spcBef>
            </a:pPr>
            <a:r>
              <a:rPr lang="en-US" dirty="0"/>
              <a:t>SOURCE CODE</a:t>
            </a:r>
            <a:endParaRPr lang="en-US" dirty="0"/>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35" dirty="0"/>
            </a:fld>
            <a:endParaRPr spc="-35" dirty="0"/>
          </a:p>
        </p:txBody>
      </p:sp>
      <p:sp>
        <p:nvSpPr>
          <p:cNvPr id="11" name="object 11"/>
          <p:cNvSpPr txBox="1">
            <a:spLocks noGrp="1"/>
          </p:cNvSpPr>
          <p:nvPr>
            <p:ph type="ftr" sz="quarter" idx="5"/>
          </p:nvPr>
        </p:nvSpPr>
        <p:spPr>
          <a:xfrm>
            <a:off x="3256915" y="4813638"/>
            <a:ext cx="3825875" cy="180340"/>
          </a:xfrm>
          <a:prstGeom prst="rect">
            <a:avLst/>
          </a:prstGeom>
        </p:spPr>
        <p:txBody>
          <a:bodyPr vert="horz" wrap="square" lIns="0" tIns="0" rIns="0" bIns="0" rtlCol="0">
            <a:spAutoFit/>
          </a:bodyPr>
          <a:lstStyle/>
          <a:p>
            <a:pPr marL="12700">
              <a:lnSpc>
                <a:spcPts val="1410"/>
              </a:lnSpc>
            </a:pPr>
            <a:r>
              <a:rPr dirty="0"/>
              <a:t>C</a:t>
            </a:r>
            <a:r>
              <a:rPr spc="-5" dirty="0"/>
              <a:t>G</a:t>
            </a:r>
            <a:r>
              <a:rPr spc="-20" dirty="0"/>
              <a:t>B</a:t>
            </a:r>
            <a:r>
              <a:rPr dirty="0"/>
              <a:t>1201 – </a:t>
            </a:r>
            <a:r>
              <a:rPr spc="5" dirty="0"/>
              <a:t>J</a:t>
            </a:r>
            <a:r>
              <a:rPr spc="-165" dirty="0"/>
              <a:t>AV</a:t>
            </a:r>
            <a:r>
              <a:rPr spc="-5" dirty="0"/>
              <a:t>A</a:t>
            </a:r>
            <a:r>
              <a:rPr spc="-90" dirty="0"/>
              <a:t> </a:t>
            </a:r>
            <a:r>
              <a:rPr spc="-5" dirty="0"/>
              <a:t>P</a:t>
            </a:r>
            <a:r>
              <a:rPr dirty="0"/>
              <a:t>R</a:t>
            </a:r>
            <a:r>
              <a:rPr spc="-5" dirty="0"/>
              <a:t>O</a:t>
            </a:r>
            <a:r>
              <a:rPr spc="-10" dirty="0"/>
              <a:t>G</a:t>
            </a:r>
            <a:r>
              <a:rPr dirty="0"/>
              <a:t>R</a:t>
            </a:r>
            <a:r>
              <a:rPr spc="-5" dirty="0"/>
              <a:t>AMM</a:t>
            </a:r>
            <a:r>
              <a:rPr spc="-35" dirty="0"/>
              <a:t>I</a:t>
            </a:r>
            <a:r>
              <a:rPr spc="-5" dirty="0"/>
              <a:t>NG</a:t>
            </a:r>
            <a:r>
              <a:rPr spc="-35" dirty="0"/>
              <a:t> </a:t>
            </a:r>
            <a:endParaRPr dirty="0"/>
          </a:p>
        </p:txBody>
      </p:sp>
      <p:sp>
        <p:nvSpPr>
          <p:cNvPr id="9" name="object 9"/>
          <p:cNvSpPr txBox="1"/>
          <p:nvPr/>
        </p:nvSpPr>
        <p:spPr>
          <a:xfrm>
            <a:off x="459740" y="1011555"/>
            <a:ext cx="7957820" cy="4023360"/>
          </a:xfrm>
          <a:prstGeom prst="rect">
            <a:avLst/>
          </a:prstGeom>
        </p:spPr>
        <p:txBody>
          <a:bodyPr vert="horz" wrap="square" lIns="0" tIns="13335" rIns="0" bIns="0" rtlCol="0">
            <a:noAutofit/>
          </a:bodyPr>
          <a:lstStyle/>
          <a:p>
            <a:pPr marL="469900" indent="-457200">
              <a:lnSpc>
                <a:spcPct val="150000"/>
              </a:lnSpc>
              <a:buClr>
                <a:srgbClr val="717BA2"/>
              </a:buClr>
              <a:buSzPct val="75000"/>
              <a:buFont typeface="Wingdings" panose="05000000000000000000" charset="0"/>
              <a:buChar char="Ø"/>
              <a:tabLst>
                <a:tab pos="286385" algn="l"/>
                <a:tab pos="287020" algn="l"/>
              </a:tabLst>
            </a:pPr>
            <a:endParaRPr lang="en-US" altLang="en-US" sz="2200">
              <a:latin typeface="Times New Roman" panose="02020603050405020304"/>
              <a:cs typeface="Times New Roman" panose="02020603050405020304"/>
            </a:endParaRPr>
          </a:p>
        </p:txBody>
      </p:sp>
      <p:pic>
        <p:nvPicPr>
          <p:cNvPr id="12" name="Picture 11" descr="C:/Users/visha/Pictures/Screenshots/Screenshot 2024-12-03 010707.pngScreenshot 2024-12-03 010707"/>
          <p:cNvPicPr>
            <a:picLocks noChangeAspect="1"/>
          </p:cNvPicPr>
          <p:nvPr/>
        </p:nvPicPr>
        <p:blipFill>
          <a:blip r:embed="rId2"/>
          <a:srcRect l="-1758" r="10475"/>
          <a:stretch>
            <a:fillRect/>
          </a:stretch>
        </p:blipFill>
        <p:spPr>
          <a:xfrm>
            <a:off x="2286000" y="885825"/>
            <a:ext cx="3999230" cy="38525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3" name="Picture 2"/>
          <p:cNvPicPr>
            <a:picLocks noChangeAspect="1"/>
          </p:cNvPicPr>
          <p:nvPr/>
        </p:nvPicPr>
        <p:blipFill>
          <a:blip r:embed="rId1"/>
          <a:stretch>
            <a:fillRect/>
          </a:stretch>
        </p:blipFill>
        <p:spPr>
          <a:xfrm>
            <a:off x="457200" y="1200150"/>
            <a:ext cx="4058285" cy="2954020"/>
          </a:xfrm>
          <a:prstGeom prst="rect">
            <a:avLst/>
          </a:prstGeom>
        </p:spPr>
      </p:pic>
      <p:sp>
        <p:nvSpPr>
          <p:cNvPr id="5" name="Footer Placeholder 4"/>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653915" y="1230630"/>
            <a:ext cx="4032250" cy="28936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and Discussion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Footer Placeholder 4"/>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459740" y="1230630"/>
            <a:ext cx="4114165" cy="2886710"/>
          </a:xfrm>
          <a:prstGeom prst="rect">
            <a:avLst/>
          </a:prstGeom>
        </p:spPr>
      </p:pic>
      <p:pic>
        <p:nvPicPr>
          <p:cNvPr id="9" name="Picture 8"/>
          <p:cNvPicPr>
            <a:picLocks noChangeAspect="1"/>
          </p:cNvPicPr>
          <p:nvPr/>
        </p:nvPicPr>
        <p:blipFill>
          <a:blip r:embed="rId2"/>
          <a:stretch>
            <a:fillRect/>
          </a:stretch>
        </p:blipFill>
        <p:spPr>
          <a:xfrm>
            <a:off x="4724400" y="1221740"/>
            <a:ext cx="3954780" cy="2895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The Simple Banking Application, built upon a modular architecture, provides a robust, user-friendly platform for managing essential banking operations like account creation, deposits, withdrawals, and transaction history tracking. Each module, from Account Management to File Handling, plays a distinct yet interconnected role, ensuring the system operates seamlessly while maintaining data accuracy and security. By employing a layered design approach, the application separates concerns effectively, enhancing maintainability and scalability. The integration of Java programming concepts such as object-oriented principles, exception handling, and file operations ensures the application is both efficient and reliable, making it suitable for real-world banking scenarios.</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924050"/>
            <a:ext cx="8229600" cy="685800"/>
          </a:xfrm>
          <a:solidFill>
            <a:schemeClr val="bg2">
              <a:lumMod val="75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mtClean="0"/>
            </a:fld>
            <a:endParaRPr lang="en-US" altLang="en-US" dirty="0"/>
          </a:p>
        </p:txBody>
      </p:sp>
      <p:sp>
        <p:nvSpPr>
          <p:cNvPr id="2" name="Footer Placeholder 1"/>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Title of the Project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fld>
            <a:endParaRPr lang="en-US" altLang="en-US"/>
          </a:p>
        </p:txBody>
      </p:sp>
      <p:sp>
        <p:nvSpPr>
          <p:cNvPr id="7" name="Footer Placeholder 4"/>
          <p:cNvSpPr txBox="1"/>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sp>
        <p:nvSpPr>
          <p:cNvPr id="6" name="Content Placeholder 2"/>
          <p:cNvSpPr>
            <a:spLocks noGrp="1"/>
          </p:cNvSpPr>
          <p:nvPr>
            <p:ph sz="quarter" idx="1"/>
          </p:nvPr>
        </p:nvSpPr>
        <p:spPr>
          <a:xfrm>
            <a:off x="457200" y="2266950"/>
            <a:ext cx="8229600" cy="2350770"/>
          </a:xfrm>
        </p:spPr>
        <p:txBody>
          <a:bodyPr>
            <a:normAutofit/>
          </a:bodyPr>
          <a:lstStyle/>
          <a:p>
            <a:pPr marL="0" indent="0" algn="ctr">
              <a:buNone/>
            </a:pPr>
            <a:r>
              <a:rPr lang="en-IN" sz="3000" b="1" dirty="0">
                <a:latin typeface="Times New Roman" panose="02020603050405020304" pitchFamily="18" charset="0"/>
                <a:cs typeface="Times New Roman" panose="02020603050405020304" pitchFamily="18" charset="0"/>
              </a:rPr>
              <a:t>SIMPLE BANKING APPLICATION</a:t>
            </a:r>
            <a:endParaRPr lang="en-I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TextBox 1"/>
          <p:cNvSpPr txBox="1"/>
          <p:nvPr/>
        </p:nvSpPr>
        <p:spPr>
          <a:xfrm>
            <a:off x="428625" y="1022350"/>
            <a:ext cx="8302625" cy="3415030"/>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Managing financial transactions efficiently is crucial for both banks and account holders. Traditional banking systems often involve manual paperwork, which is time-consuming and prone to human error. Even in digital banking, users face challenges such as keeping track of their transaction history, verifying sufficient funds for withdrawals, and accessing simple banking services with ease. This project aims to address the following key problems:</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 to implement a simple, user-friendly system for depositing and withdrawing funds?</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 to ensure that the user cannot withdraw more than their available balance?</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How to maintain an accurate and accessible record of all transactions?</a:t>
            </a:r>
            <a:endParaRPr lang="en-US" sz="16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09550"/>
            <a:ext cx="8229600" cy="609600"/>
          </a:xfrm>
          <a:solidFill>
            <a:schemeClr val="bg2">
              <a:lumMod val="75000"/>
            </a:schemeClr>
          </a:solidFill>
        </p:spPr>
        <p:txBody>
          <a:bodyPr>
            <a:normAutofit fontScale="90000"/>
          </a:bodyPr>
          <a:p>
            <a:pPr algn="ctr"/>
            <a:r>
              <a:rPr lang="en-IN" b="1" dirty="0">
                <a:solidFill>
                  <a:schemeClr val="tx1"/>
                </a:solidFill>
                <a:latin typeface="Times New Roman" panose="02020603050405020304" pitchFamily="18" charset="0"/>
                <a:cs typeface="Times New Roman" panose="02020603050405020304" pitchFamily="18" charset="0"/>
              </a:rPr>
              <a:t>Problem Identification</a:t>
            </a:r>
            <a:r>
              <a:rPr lang="en-IN"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524000" y="4767263"/>
            <a:ext cx="4340352" cy="376237"/>
          </a:xfrm>
        </p:spPr>
        <p:txBody>
          <a:bodyPr/>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8310" y="986790"/>
            <a:ext cx="8242935" cy="3046095"/>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The objective of this project is to design and develop a simple Bank Management System that allows users to:</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Deposit funds</a:t>
            </a:r>
            <a:r>
              <a:rPr lang="en-US" sz="1600" dirty="0">
                <a:latin typeface="Times New Roman" panose="02020603050405020304" pitchFamily="18" charset="0"/>
                <a:cs typeface="Times New Roman" panose="02020603050405020304" pitchFamily="18" charset="0"/>
              </a:rPr>
              <a:t> into their accounts.</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Withdraw funds</a:t>
            </a:r>
            <a:r>
              <a:rPr lang="en-US" sz="1600" dirty="0">
                <a:latin typeface="Times New Roman" panose="02020603050405020304" pitchFamily="18" charset="0"/>
                <a:cs typeface="Times New Roman" panose="02020603050405020304" pitchFamily="18" charset="0"/>
              </a:rPr>
              <a:t>, ensuring they have a sufficient balance to make the withdrawal.</a:t>
            </a:r>
            <a:endParaRPr lang="en-US"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Maintain a transaction history</a:t>
            </a:r>
            <a:r>
              <a:rPr lang="en-US" sz="1600" dirty="0">
                <a:latin typeface="Times New Roman" panose="02020603050405020304" pitchFamily="18" charset="0"/>
                <a:cs typeface="Times New Roman" panose="02020603050405020304" pitchFamily="18" charset="0"/>
              </a:rPr>
              <a:t>, showing all deposits and withdrawals for each account. The system will ensure ease of use while providing essential functionalities, making banking more transparent and efficient for users.</a:t>
            </a:r>
            <a:endParaRPr lang="en-US" sz="16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457200" y="285750"/>
            <a:ext cx="8229600" cy="618490"/>
          </a:xfrm>
          <a:solidFill>
            <a:schemeClr val="bg2">
              <a:lumMod val="75000"/>
            </a:schemeClr>
          </a:solidFill>
        </p:spPr>
        <p:txBody>
          <a:bodyPr>
            <a:noAutofit/>
          </a:bodyPr>
          <a:p>
            <a:pPr algn="ctr"/>
            <a:r>
              <a:rPr lang="en-IN" b="1" dirty="0">
                <a:solidFill>
                  <a:schemeClr val="tx1"/>
                </a:solidFill>
                <a:latin typeface="Times New Roman" panose="02020603050405020304" pitchFamily="18" charset="0"/>
                <a:cs typeface="Times New Roman" panose="02020603050405020304" pitchFamily="18" charset="0"/>
              </a:rPr>
              <a:t>Objective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pic>
        <p:nvPicPr>
          <p:cNvPr id="7" name="Content Placeholder 6"/>
          <p:cNvPicPr>
            <a:picLocks noGrp="1" noChangeAspect="1"/>
          </p:cNvPicPr>
          <p:nvPr>
            <p:ph sz="quarter" idx="1"/>
          </p:nvPr>
        </p:nvPicPr>
        <p:blipFill>
          <a:blip r:embed="rId1">
            <a:extLst>
              <a:ext uri="{28A0092B-C50C-407E-A947-70E740481C1C}">
                <a14:useLocalDpi xmlns:a14="http://schemas.microsoft.com/office/drawing/2010/main" val="0"/>
              </a:ext>
            </a:extLst>
          </a:blip>
          <a:stretch>
            <a:fillRect/>
          </a:stretch>
        </p:blipFill>
        <p:spPr>
          <a:xfrm>
            <a:off x="1758233" y="914400"/>
            <a:ext cx="5627533" cy="3703638"/>
          </a:xfrm>
        </p:spPr>
      </p:pic>
      <p:sp>
        <p:nvSpPr>
          <p:cNvPr id="3" name="Footer Placeholder 2"/>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Java Programming  - Concepts Used</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p:txBody>
          <a:bodyPr>
            <a:normAutofit fontScale="75000" lnSpcReduction="20000"/>
          </a:bodyPr>
          <a:lstStyle/>
          <a:p>
            <a:r>
              <a:rPr lang="en-US" dirty="0">
                <a:latin typeface="Times New Roman" panose="02020603050405020304" pitchFamily="18" charset="0"/>
                <a:cs typeface="Times New Roman" panose="02020603050405020304" pitchFamily="18" charset="0"/>
              </a:rPr>
              <a:t>The following Java programming concepts are utilized in this project: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Object-Oriented Programming (OOP):</a:t>
            </a:r>
            <a:r>
              <a:rPr lang="en-US" dirty="0">
                <a:latin typeface="Times New Roman" panose="02020603050405020304" pitchFamily="18" charset="0"/>
                <a:cs typeface="Times New Roman" panose="02020603050405020304" pitchFamily="18" charset="0"/>
              </a:rPr>
              <a:t> Classes and objects represent accounts, transactions, and the overall system.</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Exception Handling:</a:t>
            </a:r>
            <a:r>
              <a:rPr lang="en-US" dirty="0">
                <a:latin typeface="Times New Roman" panose="02020603050405020304" pitchFamily="18" charset="0"/>
                <a:cs typeface="Times New Roman" panose="02020603050405020304" pitchFamily="18" charset="0"/>
              </a:rPr>
              <a:t> Used to manage errors such as insufficient funds and invalid input.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File Handling:</a:t>
            </a:r>
            <a:r>
              <a:rPr lang="en-US" dirty="0">
                <a:latin typeface="Times New Roman" panose="02020603050405020304" pitchFamily="18" charset="0"/>
                <a:cs typeface="Times New Roman" panose="02020603050405020304" pitchFamily="18" charset="0"/>
              </a:rPr>
              <a:t> Ensures transaction records are stored persistently for future retrieval.</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Multithreading (if applicable):</a:t>
            </a:r>
            <a:r>
              <a:rPr lang="en-US" dirty="0">
                <a:latin typeface="Times New Roman" panose="02020603050405020304" pitchFamily="18" charset="0"/>
                <a:cs typeface="Times New Roman" panose="02020603050405020304" pitchFamily="18" charset="0"/>
              </a:rPr>
              <a:t> For concurrent operations such as processing multiple transactions simultaneously.</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Collections Framework:</a:t>
            </a:r>
            <a:r>
              <a:rPr lang="en-US" dirty="0">
                <a:latin typeface="Times New Roman" panose="02020603050405020304" pitchFamily="18" charset="0"/>
                <a:cs typeface="Times New Roman" panose="02020603050405020304" pitchFamily="18" charset="0"/>
              </a:rPr>
              <a:t> Used to manage and store data like transaction history dynamically.</a:t>
            </a:r>
            <a:endParaRPr lang="en-US" dirty="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List of Modules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p:txBody>
          <a:bodyPr/>
          <a:lstStyle/>
          <a:p>
            <a:r>
              <a:rPr lang="en-IN" dirty="0">
                <a:latin typeface="Times New Roman" panose="02020603050405020304" pitchFamily="18" charset="0"/>
                <a:cs typeface="Times New Roman" panose="02020603050405020304" pitchFamily="18" charset="0"/>
              </a:rPr>
              <a:t>Account management module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Deposit management module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Withdraw management module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Transaction history module</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File handling module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a:xfrm>
            <a:off x="457200" y="1295400"/>
            <a:ext cx="8229600" cy="3703320"/>
          </a:xfrm>
        </p:spPr>
        <p:txBody>
          <a:bodyPr>
            <a:normAutofit/>
          </a:bodyPr>
          <a:lstStyle/>
          <a:p>
            <a:r>
              <a:rPr lang="en-US" b="1" dirty="0">
                <a:latin typeface="Times New Roman" panose="02020603050405020304" pitchFamily="18" charset="0"/>
                <a:cs typeface="Times New Roman" panose="02020603050405020304" pitchFamily="18" charset="0"/>
              </a:rPr>
              <a:t>Account Management </a:t>
            </a:r>
            <a:r>
              <a:rPr lang="en-US" b="1" dirty="0" err="1">
                <a:latin typeface="Times New Roman" panose="02020603050405020304" pitchFamily="18" charset="0"/>
                <a:cs typeface="Times New Roman" panose="02020603050405020304" pitchFamily="18" charset="0"/>
              </a:rPr>
              <a:t>Module:</a:t>
            </a:r>
            <a:r>
              <a:rPr lang="en-US" dirty="0" err="1">
                <a:latin typeface="Times New Roman" panose="02020603050405020304" pitchFamily="18" charset="0"/>
                <a:cs typeface="Times New Roman" panose="02020603050405020304" pitchFamily="18" charset="0"/>
              </a:rPr>
              <a:t>Handles</a:t>
            </a:r>
            <a:r>
              <a:rPr lang="en-US" dirty="0">
                <a:latin typeface="Times New Roman" panose="02020603050405020304" pitchFamily="18" charset="0"/>
                <a:cs typeface="Times New Roman" panose="02020603050405020304" pitchFamily="18" charset="0"/>
              </a:rPr>
              <a:t> account creation, storing user details such as name, account number, and initial </a:t>
            </a:r>
            <a:r>
              <a:rPr lang="en-US" dirty="0" err="1">
                <a:latin typeface="Times New Roman" panose="02020603050405020304" pitchFamily="18" charset="0"/>
                <a:cs typeface="Times New Roman" panose="02020603050405020304" pitchFamily="18" charset="0"/>
              </a:rPr>
              <a:t>balance.</a:t>
            </a:r>
            <a:endParaRPr lang="en-US" dirty="0" err="1">
              <a:latin typeface="Times New Roman" panose="02020603050405020304" pitchFamily="18" charset="0"/>
              <a:cs typeface="Times New Roman" panose="02020603050405020304" pitchFamily="18" charset="0"/>
            </a:endParaRPr>
          </a:p>
          <a:p>
            <a:endParaRPr lang="en-US" b="1" dirty="0" err="1">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Deposit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Module:</a:t>
            </a:r>
            <a:r>
              <a:rPr lang="en-US" dirty="0" err="1">
                <a:latin typeface="Times New Roman" panose="02020603050405020304" pitchFamily="18" charset="0"/>
                <a:cs typeface="Times New Roman" panose="02020603050405020304" pitchFamily="18" charset="0"/>
              </a:rPr>
              <a:t>Enables</a:t>
            </a:r>
            <a:r>
              <a:rPr lang="en-US" dirty="0">
                <a:latin typeface="Times New Roman" panose="02020603050405020304" pitchFamily="18" charset="0"/>
                <a:cs typeface="Times New Roman" panose="02020603050405020304" pitchFamily="18" charset="0"/>
              </a:rPr>
              <a:t> users to deposit funds into their account while updating the </a:t>
            </a:r>
            <a:r>
              <a:rPr lang="en-US" dirty="0" err="1">
                <a:latin typeface="Times New Roman" panose="02020603050405020304" pitchFamily="18" charset="0"/>
                <a:cs typeface="Times New Roman" panose="02020603050405020304" pitchFamily="18" charset="0"/>
              </a:rPr>
              <a:t>balance.</a:t>
            </a:r>
            <a:endParaRPr lang="en-US" dirty="0" err="1">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p:txBody>
          <a:bodyPr>
            <a:normAutofit lnSpcReduction="20000"/>
          </a:bodyPr>
          <a:lstStyle/>
          <a:p>
            <a:pPr marL="0" indent="0">
              <a:buNone/>
            </a:pPr>
            <a:endParaRPr lang="en-US" dirty="0" err="1">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Withdrawal</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Module:</a:t>
            </a:r>
            <a:r>
              <a:rPr lang="en-US" dirty="0" err="1">
                <a:latin typeface="Times New Roman" panose="02020603050405020304" pitchFamily="18" charset="0"/>
                <a:cs typeface="Times New Roman" panose="02020603050405020304" pitchFamily="18" charset="0"/>
              </a:rPr>
              <a:t>Allows</a:t>
            </a:r>
            <a:r>
              <a:rPr lang="en-US" dirty="0">
                <a:latin typeface="Times New Roman" panose="02020603050405020304" pitchFamily="18" charset="0"/>
                <a:cs typeface="Times New Roman" panose="02020603050405020304" pitchFamily="18" charset="0"/>
              </a:rPr>
              <a:t> users to withdraw funds, ensuring sufficient balance and recording the </a:t>
            </a:r>
            <a:r>
              <a:rPr lang="en-US" dirty="0" err="1">
                <a:latin typeface="Times New Roman" panose="02020603050405020304" pitchFamily="18" charset="0"/>
                <a:cs typeface="Times New Roman" panose="02020603050405020304" pitchFamily="18" charset="0"/>
              </a:rPr>
              <a:t>transaction.</a:t>
            </a:r>
            <a:endParaRPr lang="en-US" dirty="0" err="1">
              <a:latin typeface="Times New Roman" panose="02020603050405020304" pitchFamily="18" charset="0"/>
              <a:cs typeface="Times New Roman" panose="02020603050405020304" pitchFamily="18" charset="0"/>
            </a:endParaRPr>
          </a:p>
          <a:p>
            <a:endParaRPr lang="en-US" dirty="0" err="1">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Transaction</a:t>
            </a:r>
            <a:r>
              <a:rPr lang="en-US" b="1" dirty="0">
                <a:latin typeface="Times New Roman" panose="02020603050405020304" pitchFamily="18" charset="0"/>
                <a:cs typeface="Times New Roman" panose="02020603050405020304" pitchFamily="18" charset="0"/>
              </a:rPr>
              <a:t> History </a:t>
            </a:r>
            <a:r>
              <a:rPr lang="en-US" b="1" dirty="0" err="1">
                <a:latin typeface="Times New Roman" panose="02020603050405020304" pitchFamily="18" charset="0"/>
                <a:cs typeface="Times New Roman" panose="02020603050405020304" pitchFamily="18" charset="0"/>
              </a:rPr>
              <a:t>Module:</a:t>
            </a:r>
            <a:r>
              <a:rPr lang="en-US" dirty="0" err="1">
                <a:latin typeface="Times New Roman" panose="02020603050405020304" pitchFamily="18" charset="0"/>
                <a:cs typeface="Times New Roman" panose="02020603050405020304" pitchFamily="18" charset="0"/>
              </a:rPr>
              <a:t>Displays</a:t>
            </a:r>
            <a:r>
              <a:rPr lang="en-US" dirty="0">
                <a:latin typeface="Times New Roman" panose="02020603050405020304" pitchFamily="18" charset="0"/>
                <a:cs typeface="Times New Roman" panose="02020603050405020304" pitchFamily="18" charset="0"/>
              </a:rPr>
              <a:t> the history of transactions, including deposits and </a:t>
            </a:r>
            <a:r>
              <a:rPr lang="en-US" dirty="0" err="1">
                <a:latin typeface="Times New Roman" panose="02020603050405020304" pitchFamily="18" charset="0"/>
                <a:cs typeface="Times New Roman" panose="02020603050405020304" pitchFamily="18" charset="0"/>
              </a:rPr>
              <a:t>withdrawals.</a:t>
            </a:r>
            <a:endParaRPr lang="en-US" dirty="0" err="1">
              <a:latin typeface="Times New Roman" panose="02020603050405020304" pitchFamily="18" charset="0"/>
              <a:cs typeface="Times New Roman" panose="02020603050405020304" pitchFamily="18" charset="0"/>
            </a:endParaRPr>
          </a:p>
          <a:p>
            <a:pPr marL="0" indent="0">
              <a:buNone/>
            </a:pPr>
            <a:endParaRPr lang="en-US" dirty="0" err="1">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File</a:t>
            </a:r>
            <a:r>
              <a:rPr lang="en-US" b="1" dirty="0">
                <a:latin typeface="Times New Roman" panose="02020603050405020304" pitchFamily="18" charset="0"/>
                <a:cs typeface="Times New Roman" panose="02020603050405020304" pitchFamily="18" charset="0"/>
              </a:rPr>
              <a:t> Handling </a:t>
            </a:r>
            <a:r>
              <a:rPr lang="en-US" b="1" dirty="0" err="1">
                <a:latin typeface="Times New Roman" panose="02020603050405020304" pitchFamily="18" charset="0"/>
                <a:cs typeface="Times New Roman" panose="02020603050405020304" pitchFamily="18" charset="0"/>
              </a:rPr>
              <a:t>Module:</a:t>
            </a:r>
            <a:r>
              <a:rPr lang="en-US" dirty="0" err="1">
                <a:latin typeface="Times New Roman" panose="02020603050405020304" pitchFamily="18" charset="0"/>
                <a:cs typeface="Times New Roman" panose="02020603050405020304" pitchFamily="18" charset="0"/>
              </a:rPr>
              <a:t>Manages</a:t>
            </a:r>
            <a:r>
              <a:rPr lang="en-US" dirty="0">
                <a:latin typeface="Times New Roman" panose="02020603050405020304" pitchFamily="18" charset="0"/>
                <a:cs typeface="Times New Roman" panose="02020603050405020304" pitchFamily="18" charset="0"/>
              </a:rPr>
              <a:t> persistent storage of account details and transaction records using file I/O operations.</a:t>
            </a:r>
            <a:endParaRPr lang="en-US" dirty="0">
              <a:latin typeface="Times New Roman" panose="02020603050405020304" pitchFamily="18" charset="0"/>
              <a:cs typeface="Times New Roman" panose="02020603050405020304" pitchFamily="18" charset="0"/>
            </a:endParaRPr>
          </a:p>
        </p:txBody>
      </p:sp>
      <p:sp>
        <p:nvSpPr>
          <p:cNvPr id="8" name="Footer Placeholder 7"/>
          <p:cNvSpPr>
            <a:spLocks noGrp="1"/>
          </p:cNvSpPr>
          <p:nvPr>
            <p:ph type="ftr" sz="quarter" idx="11"/>
          </p:nvPr>
        </p:nvSpPr>
        <p:spPr>
          <a:xfrm>
            <a:off x="1524000" y="4767263"/>
            <a:ext cx="4340352" cy="376237"/>
          </a:xfrm>
        </p:spPr>
        <p:txBody>
          <a:bodyPr/>
          <a:lstStyle/>
          <a:p>
            <a:pPr>
              <a:defRPr/>
            </a:pPr>
            <a:r>
              <a:rPr lang="en-US" sz="1200" dirty="0">
                <a:latin typeface="Times New Roman" panose="02020603050405020304" pitchFamily="18" charset="0"/>
                <a:cs typeface="Times New Roman" panose="02020603050405020304" pitchFamily="18" charset="0"/>
              </a:rPr>
              <a:t>CGB1201 – JAVA PROGRAMMING</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4771</Words>
  <Application>WPS Presentation</Application>
  <PresentationFormat>On-screen Show (16:9)</PresentationFormat>
  <Paragraphs>146</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Wingdings 3</vt:lpstr>
      <vt:lpstr>Wingdings</vt:lpstr>
      <vt:lpstr>Calibri</vt:lpstr>
      <vt:lpstr>Times New Roman</vt:lpstr>
      <vt:lpstr>Gill Sans MT</vt:lpstr>
      <vt:lpstr>Microsoft YaHei</vt:lpstr>
      <vt:lpstr>Arial Unicode MS</vt:lpstr>
      <vt:lpstr>Bookman Old Style</vt:lpstr>
      <vt:lpstr>Wingdings</vt:lpstr>
      <vt:lpstr>Times New Roman</vt:lpstr>
      <vt:lpstr>Origin</vt:lpstr>
      <vt:lpstr>CGB1201 – JAVA PROGRAMMING </vt:lpstr>
      <vt:lpstr>Title of the Project</vt:lpstr>
      <vt:lpstr>Problem Identification </vt:lpstr>
      <vt:lpstr>Objective</vt:lpstr>
      <vt:lpstr>Proposed Architecture</vt:lpstr>
      <vt:lpstr>Java Programming  - Concepts Used</vt:lpstr>
      <vt:lpstr>List of Modules</vt:lpstr>
      <vt:lpstr>Module Description</vt:lpstr>
      <vt:lpstr>Module Description</vt:lpstr>
      <vt:lpstr>Module Description (Cont..)</vt:lpstr>
      <vt:lpstr>SOURCE CODE</vt:lpstr>
      <vt:lpstr>SOURCE CODE</vt:lpstr>
      <vt:lpstr>Results and Discussion</vt:lpstr>
      <vt:lpstr>Results and Discussion</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visha</cp:lastModifiedBy>
  <cp:revision>5</cp:revision>
  <dcterms:created xsi:type="dcterms:W3CDTF">2024-11-29T07:14:00Z</dcterms:created>
  <dcterms:modified xsi:type="dcterms:W3CDTF">2024-12-02T19:42:40Z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AB7016605BDE4B519ED5312278D62E0F_12</vt:lpwstr>
  </property>
  <property fmtid="{D5CDD505-2E9C-101B-9397-08002B2CF9AE}" pid="3" name="KSOProductBuildVer">
    <vt:lpwstr>1033-12.2.0.18911</vt:lpwstr>
  </property>
</Properties>
</file>