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7968-9C25-4722-A3B0-A2272EFB00F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50A9-1B52-4EC4-BCA0-1402FE0C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8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4889"/>
            <a:ext cx="9144000" cy="74187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</a:rPr>
              <a:t>Difference between (/) and (//) Operations</a:t>
            </a:r>
            <a:endParaRPr lang="en-US" sz="4000" b="1" dirty="0" smtClean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37" y="836762"/>
            <a:ext cx="9261894" cy="5986732"/>
          </a:xfrm>
        </p:spPr>
        <p:txBody>
          <a:bodyPr/>
          <a:lstStyle/>
          <a:p>
            <a:pPr algn="l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oogle Sans"/>
              </a:rPr>
              <a:t>True division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oogle Sans"/>
              </a:rPr>
              <a:t>):</a:t>
            </a:r>
          </a:p>
          <a:p>
            <a:pPr algn="l"/>
            <a:r>
              <a:rPr lang="en-US" altLang="en-US" dirty="0">
                <a:solidFill>
                  <a:srgbClr val="FF0000"/>
                </a:solidFill>
                <a:latin typeface="Google Sans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This performs division and returns a floating-point result, even if the operands are integer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/>
            <a:endParaRPr lang="en-US" altLang="en-US" sz="1200" dirty="0">
              <a:latin typeface="Arial" panose="020B0604020202020204" pitchFamily="34" charset="0"/>
            </a:endParaRPr>
          </a:p>
          <a:p>
            <a:pPr algn="l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Ex:-</a:t>
            </a: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dirty="0"/>
              <a:t>print(10 / 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print(7 </a:t>
            </a:r>
            <a:r>
              <a:rPr lang="en-US" dirty="0"/>
              <a:t>/ 2</a:t>
            </a:r>
            <a:r>
              <a:rPr lang="en-US" dirty="0" smtClean="0"/>
              <a:t>)</a:t>
            </a:r>
          </a:p>
          <a:p>
            <a:pPr algn="l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Output:-</a:t>
            </a: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3.3333333333333335</a:t>
            </a: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dirty="0"/>
              <a:t>3.5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9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18" y="129396"/>
            <a:ext cx="11782245" cy="65043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Floor division (//):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This performs division and rounds the result down to the nearest integer.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Ex:-</a:t>
            </a:r>
          </a:p>
          <a:p>
            <a:pPr marL="0" indent="0">
              <a:buNone/>
            </a:pPr>
            <a:r>
              <a:rPr lang="en-US" dirty="0"/>
              <a:t>	print(10 // 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print(7 </a:t>
            </a:r>
            <a:r>
              <a:rPr lang="en-US" dirty="0"/>
              <a:t>// 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7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Python Complex Number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25" y="802256"/>
            <a:ext cx="11680166" cy="59349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Python, complex numbers are represented by the ‘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complex’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type. A complex number has a real part and an imaginary part, both of which are floating-point numbers. The imaginary part is indicated by a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suffix.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Why Complex number can’t use other Alphabets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</a:t>
            </a:r>
            <a:r>
              <a:rPr lang="en-US" dirty="0"/>
              <a:t>cannot use any other alphabet than j or J to represent the imaginary part of a complex number.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a design decision in Python, likely influenced by electrical engineering conventions where j is used to avoid confusion with i (current).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4" y="69010"/>
            <a:ext cx="11025996" cy="657332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Example:-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a = 3 + 4j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b = 5 - 2J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print(a)  </a:t>
            </a:r>
            <a:r>
              <a:rPr lang="en-US" dirty="0" smtClean="0">
                <a:solidFill>
                  <a:srgbClr val="00B0F0"/>
                </a:solidFill>
              </a:rPr>
              <a:t># Output: (3+4j)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print(b)  </a:t>
            </a:r>
            <a:r>
              <a:rPr lang="en-US" dirty="0" smtClean="0">
                <a:solidFill>
                  <a:srgbClr val="00B0F0"/>
                </a:solidFill>
              </a:rPr>
              <a:t># Output: (5-2j)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print(type(a))  </a:t>
            </a:r>
            <a:r>
              <a:rPr lang="en-US" dirty="0" smtClean="0">
                <a:solidFill>
                  <a:srgbClr val="00B0F0"/>
                </a:solidFill>
              </a:rPr>
              <a:t># Output: &lt;class 'complex'&gt;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print(type(b))  </a:t>
            </a:r>
            <a:r>
              <a:rPr lang="en-US" dirty="0" smtClean="0">
                <a:solidFill>
                  <a:srgbClr val="00B0F0"/>
                </a:solidFill>
              </a:rPr>
              <a:t># Output: &lt;class 'complex'&gt;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6264"/>
            <a:ext cx="10515600" cy="10179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Python Identity </a:t>
            </a:r>
            <a:r>
              <a:rPr lang="en-US" sz="3600" b="1" dirty="0" smtClean="0">
                <a:solidFill>
                  <a:srgbClr val="00B0F0"/>
                </a:solidFill>
              </a:rPr>
              <a:t>Operators</a:t>
            </a:r>
            <a:endParaRPr lang="en-US" sz="3600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615708"/>
              </p:ext>
            </p:extLst>
          </p:nvPr>
        </p:nvGraphicFramePr>
        <p:xfrm>
          <a:off x="379413" y="1423359"/>
          <a:ext cx="10515600" cy="3950897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9296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dirty="0">
                          <a:effectLst/>
                        </a:rPr>
                        <a:t>Identity Operator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>
                          <a:effectLst/>
                        </a:rPr>
                        <a:t>Syntax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06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is Operator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Returns True if both objects refers to same memory location, else returns False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obj1 </a:t>
                      </a:r>
                      <a:r>
                        <a:rPr lang="en-US" sz="1250" b="1" dirty="0">
                          <a:effectLst/>
                        </a:rPr>
                        <a:t>is</a:t>
                      </a:r>
                      <a:r>
                        <a:rPr lang="en-US" sz="1250" b="0" dirty="0">
                          <a:effectLst/>
                        </a:rPr>
                        <a:t> obj2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06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is not Operator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Returns False if both object refers to same memory location, else returns True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obj1 </a:t>
                      </a:r>
                      <a:r>
                        <a:rPr lang="en-US" sz="1250" b="1" dirty="0">
                          <a:effectLst/>
                        </a:rPr>
                        <a:t>is not </a:t>
                      </a:r>
                      <a:r>
                        <a:rPr lang="en-US" sz="1250" b="0" dirty="0">
                          <a:effectLst/>
                        </a:rPr>
                        <a:t>obj2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59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24404" cy="102654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Python IS </a:t>
            </a:r>
            <a:r>
              <a:rPr lang="en-US" sz="3600" b="1" dirty="0" smtClean="0">
                <a:solidFill>
                  <a:srgbClr val="00B0F0"/>
                </a:solidFill>
              </a:rPr>
              <a:t>Operator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" y="776377"/>
            <a:ext cx="11800936" cy="580557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	The</a:t>
            </a:r>
            <a:r>
              <a:rPr lang="en-US" sz="2400" b="1" dirty="0"/>
              <a:t> is operator evaluates to True if the variables on either side of the operator point to the same object </a:t>
            </a:r>
            <a:r>
              <a:rPr lang="en-US" sz="2400" b="1" dirty="0" smtClean="0"/>
              <a:t>in </a:t>
            </a:r>
            <a:r>
              <a:rPr lang="en-US" sz="2400" b="1" dirty="0"/>
              <a:t>the memory and false otherwise</a:t>
            </a:r>
            <a:r>
              <a:rPr lang="en-US" sz="24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 smtClean="0"/>
          </a:p>
          <a:p>
            <a:pPr marL="457200" lvl="1" indent="0" fontAlgn="base">
              <a:buNone/>
            </a:pPr>
            <a:r>
              <a:rPr lang="en-US" sz="2000" dirty="0" smtClean="0"/>
              <a:t>num1 </a:t>
            </a:r>
            <a:r>
              <a:rPr lang="en-US" sz="2000" dirty="0"/>
              <a:t>= 5</a:t>
            </a:r>
          </a:p>
          <a:p>
            <a:pPr marL="457200" lvl="1" indent="0" fontAlgn="base">
              <a:buNone/>
            </a:pPr>
            <a:r>
              <a:rPr lang="en-US" sz="2000" dirty="0"/>
              <a:t>num2 = 5</a:t>
            </a:r>
          </a:p>
          <a:p>
            <a:pPr marL="457200" lvl="1" indent="0" fontAlgn="base">
              <a:buNone/>
            </a:pPr>
            <a:r>
              <a:rPr lang="en-US" sz="2000" dirty="0"/>
              <a:t> </a:t>
            </a:r>
          </a:p>
          <a:p>
            <a:pPr marL="457200" lvl="1" indent="0" fontAlgn="base">
              <a:buNone/>
            </a:pPr>
            <a:r>
              <a:rPr lang="en-US" sz="2000" dirty="0"/>
              <a:t>lst1 = [1, 2, 3]</a:t>
            </a:r>
          </a:p>
          <a:p>
            <a:pPr marL="457200" lvl="1" indent="0" fontAlgn="base">
              <a:buNone/>
            </a:pPr>
            <a:r>
              <a:rPr lang="en-US" sz="2000" dirty="0"/>
              <a:t>lst2 = [1, 2, 3]</a:t>
            </a:r>
          </a:p>
          <a:p>
            <a:pPr marL="457200" lvl="1" indent="0" fontAlgn="base">
              <a:buNone/>
            </a:pPr>
            <a:r>
              <a:rPr lang="en-US" sz="2000" dirty="0"/>
              <a:t>lst3 = lst1</a:t>
            </a:r>
          </a:p>
          <a:p>
            <a:pPr marL="457200" lvl="1" indent="0" fontAlgn="base">
              <a:buNone/>
            </a:pPr>
            <a:r>
              <a:rPr lang="en-US" sz="2000" dirty="0"/>
              <a:t> </a:t>
            </a:r>
          </a:p>
          <a:p>
            <a:pPr marL="457200" lvl="1" indent="0" fontAlgn="base">
              <a:buNone/>
            </a:pPr>
            <a:r>
              <a:rPr lang="en-US" sz="2000" dirty="0"/>
              <a:t>str1 = "hello world"</a:t>
            </a:r>
          </a:p>
          <a:p>
            <a:pPr marL="457200" lvl="1" indent="0" fontAlgn="base">
              <a:buNone/>
            </a:pPr>
            <a:r>
              <a:rPr lang="en-US" sz="2000" dirty="0"/>
              <a:t>str2 = "hello world"</a:t>
            </a:r>
          </a:p>
          <a:p>
            <a:pPr marL="457200" lvl="1" indent="0" fontAlgn="base">
              <a:buNone/>
            </a:pPr>
            <a:r>
              <a:rPr lang="en-US" sz="2000" dirty="0"/>
              <a:t> </a:t>
            </a:r>
          </a:p>
          <a:p>
            <a:pPr marL="457200" lvl="1" indent="0" fontAlgn="base">
              <a:buNone/>
            </a:pPr>
            <a:r>
              <a:rPr lang="en-US" sz="2000" dirty="0" smtClean="0"/>
              <a:t>print(num1 </a:t>
            </a:r>
            <a:r>
              <a:rPr lang="en-US" sz="2000" b="1" dirty="0"/>
              <a:t>is</a:t>
            </a:r>
            <a:r>
              <a:rPr lang="en-US" sz="2000" dirty="0"/>
              <a:t> num2)</a:t>
            </a:r>
          </a:p>
          <a:p>
            <a:pPr marL="457200" lvl="1" indent="0" fontAlgn="base">
              <a:buNone/>
            </a:pPr>
            <a:r>
              <a:rPr lang="en-US" sz="2000" dirty="0"/>
              <a:t>print(lst1 </a:t>
            </a:r>
            <a:r>
              <a:rPr lang="en-US" sz="2000" b="1" dirty="0"/>
              <a:t>is</a:t>
            </a:r>
            <a:r>
              <a:rPr lang="en-US" sz="2000" dirty="0"/>
              <a:t> lst2)</a:t>
            </a:r>
          </a:p>
          <a:p>
            <a:pPr marL="457200" lvl="1" indent="0" fontAlgn="base">
              <a:buNone/>
            </a:pPr>
            <a:r>
              <a:rPr lang="en-US" sz="2000" dirty="0"/>
              <a:t>print(str1 </a:t>
            </a:r>
            <a:r>
              <a:rPr lang="en-US" sz="2000" b="1" dirty="0"/>
              <a:t>is</a:t>
            </a:r>
            <a:r>
              <a:rPr lang="en-US" sz="2000" dirty="0"/>
              <a:t> str2)</a:t>
            </a:r>
          </a:p>
          <a:p>
            <a:pPr marL="457200" lvl="1" indent="0" fontAlgn="base">
              <a:buNone/>
            </a:pPr>
            <a:r>
              <a:rPr lang="en-US" sz="2000" dirty="0"/>
              <a:t>print(str1 </a:t>
            </a:r>
            <a:r>
              <a:rPr lang="en-US" sz="2000" b="1" dirty="0"/>
              <a:t>is</a:t>
            </a:r>
            <a:r>
              <a:rPr lang="en-US" sz="2000" dirty="0"/>
              <a:t> str2)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87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73" y="0"/>
            <a:ext cx="10515600" cy="617651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Output:-</a:t>
            </a:r>
          </a:p>
          <a:p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True</a:t>
            </a:r>
          </a:p>
          <a:p>
            <a:pPr marL="457200" lvl="1" indent="0">
              <a:buNone/>
            </a:pPr>
            <a:r>
              <a:rPr lang="en-US" dirty="0" smtClean="0"/>
              <a:t>False</a:t>
            </a:r>
          </a:p>
          <a:p>
            <a:pPr marL="457200" lvl="1" indent="0">
              <a:buNone/>
            </a:pPr>
            <a:r>
              <a:rPr lang="en-US" dirty="0" smtClean="0"/>
              <a:t>True</a:t>
            </a:r>
          </a:p>
          <a:p>
            <a:pPr marL="457200" lvl="1" indent="0">
              <a:buNone/>
            </a:pPr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5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8478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Python IS NOT </a:t>
            </a:r>
            <a:r>
              <a:rPr lang="en-US" sz="3600" b="1" dirty="0" smtClean="0">
                <a:solidFill>
                  <a:schemeClr val="accent1"/>
                </a:solidFill>
              </a:rPr>
              <a:t>Operator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" y="974785"/>
            <a:ext cx="11284789" cy="57020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	The</a:t>
            </a:r>
            <a:r>
              <a:rPr lang="en-US" sz="2000" b="1" dirty="0"/>
              <a:t> is not operator evaluates True if both variables on the either side of the operator are not the same object in the memory location otherwise it evaluates False</a:t>
            </a:r>
            <a:r>
              <a:rPr lang="en-US" sz="2000" b="1" dirty="0" smtClean="0"/>
              <a:t>.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lst1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lst2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lst3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lst1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 world“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 world“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lst1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lst2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9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72" y="86264"/>
            <a:ext cx="11069128" cy="65560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Output:-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	False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0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177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Consolas</vt:lpstr>
      <vt:lpstr>Courier New</vt:lpstr>
      <vt:lpstr>Google Sans</vt:lpstr>
      <vt:lpstr>Times New Roman</vt:lpstr>
      <vt:lpstr>Office Theme</vt:lpstr>
      <vt:lpstr>Difference between (/) and (//) Operations</vt:lpstr>
      <vt:lpstr>PowerPoint Presentation</vt:lpstr>
      <vt:lpstr>Python Complex Number</vt:lpstr>
      <vt:lpstr>PowerPoint Presentation</vt:lpstr>
      <vt:lpstr>Python Identity Operators</vt:lpstr>
      <vt:lpstr>Python IS Operator</vt:lpstr>
      <vt:lpstr>PowerPoint Presentation</vt:lpstr>
      <vt:lpstr>Python IS NOT Operator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</dc:title>
  <dc:creator>Microsoft account</dc:creator>
  <cp:lastModifiedBy>Microsoft account</cp:lastModifiedBy>
  <cp:revision>20</cp:revision>
  <dcterms:created xsi:type="dcterms:W3CDTF">2024-08-02T04:41:05Z</dcterms:created>
  <dcterms:modified xsi:type="dcterms:W3CDTF">2024-08-02T07:23:10Z</dcterms:modified>
</cp:coreProperties>
</file>