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30897df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30897df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30897df8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30897df8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30897df8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30897df8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30897df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30897df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0975" y="188300"/>
            <a:ext cx="85206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WITH INDIA 2025</a:t>
            </a:r>
            <a:endParaRPr sz="3000" b="1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63552" y="1054471"/>
            <a:ext cx="9894848" cy="3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Idea / Track Title: </a:t>
            </a:r>
            <a:r>
              <a:rPr lang="en-IN" sz="1800" b="1" dirty="0"/>
              <a:t>Personalized Learning Assistant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Theme: </a:t>
            </a:r>
            <a:r>
              <a:rPr lang="en-IN" sz="1800" b="1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Smart Education</a:t>
            </a:r>
            <a:endParaRPr sz="2000"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PS Category:  Software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Team Name: Code_crackers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Team Members: P Mohan Sai, V </a:t>
            </a:r>
            <a:r>
              <a:rPr lang="en-IN" sz="2000" b="1" dirty="0" err="1">
                <a:solidFill>
                  <a:schemeClr val="bg2"/>
                </a:solidFill>
                <a:latin typeface="Inter"/>
                <a:ea typeface="Times New Roman"/>
                <a:cs typeface="Times New Roman"/>
                <a:sym typeface="Times New Roman"/>
              </a:rPr>
              <a:t>V</a:t>
            </a:r>
            <a:r>
              <a:rPr lang="en-IN" sz="2000" b="1" i="0" dirty="0" err="1">
                <a:solidFill>
                  <a:schemeClr val="bg2"/>
                </a:solidFill>
                <a:effectLst/>
                <a:latin typeface="Inter"/>
              </a:rPr>
              <a:t>enkateswararao</a:t>
            </a:r>
            <a:r>
              <a:rPr lang="en-IN" sz="2000" b="1" i="0" dirty="0">
                <a:solidFill>
                  <a:schemeClr val="bg2"/>
                </a:solidFill>
                <a:effectLst/>
                <a:latin typeface="Inter"/>
              </a:rPr>
              <a:t>, Tata Ganesh, P Tarun Chandra</a:t>
            </a:r>
            <a:endParaRPr sz="2000" b="1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525" y="-3"/>
            <a:ext cx="1054474" cy="105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IDEA TITLE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0" y="471604"/>
            <a:ext cx="9210906" cy="4200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600" b="1" dirty="0"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chemeClr val="tx1"/>
                </a:solidFill>
              </a:rPr>
              <a:t>Problem</a:t>
            </a:r>
            <a:r>
              <a:rPr lang="en-US" sz="1600" b="1" dirty="0"/>
              <a:t>:</a:t>
            </a:r>
            <a:r>
              <a:rPr lang="en-US" sz="1600" dirty="0"/>
              <a:t> One-size-fits-all education leads to learning gaps.</a:t>
            </a:r>
          </a:p>
          <a:p>
            <a:pPr marL="114300" indent="0">
              <a:buNone/>
            </a:pPr>
            <a:r>
              <a:rPr lang="en-US" sz="1600" b="1" dirty="0"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chemeClr val="tx1"/>
                </a:solidFill>
              </a:rPr>
              <a:t>Solution</a:t>
            </a:r>
            <a:r>
              <a:rPr lang="en-US" sz="1600" b="1" dirty="0"/>
              <a:t>: </a:t>
            </a:r>
            <a:r>
              <a:rPr lang="en-US" sz="1600" dirty="0"/>
              <a:t>The </a:t>
            </a:r>
            <a:r>
              <a:rPr lang="en-US" sz="1600" b="1" dirty="0"/>
              <a:t>AI-Powered Personalized Learning Assistant</a:t>
            </a:r>
            <a:r>
              <a:rPr lang="en-US" sz="1600" dirty="0"/>
              <a:t> is an </a:t>
            </a:r>
            <a:r>
              <a:rPr lang="en-US" sz="1600" b="1" dirty="0"/>
              <a:t>intelligent chatbot</a:t>
            </a:r>
            <a:r>
              <a:rPr lang="en-US" sz="1600" dirty="0"/>
              <a:t> that customizes </a:t>
            </a:r>
            <a:r>
              <a:rPr lang="en-US" sz="1600" dirty="0">
                <a:solidFill>
                  <a:schemeClr val="bg2"/>
                </a:solidFill>
              </a:rPr>
              <a:t>learning</a:t>
            </a:r>
            <a:r>
              <a:rPr lang="en-US" sz="1600" dirty="0"/>
              <a:t> experiences for students of all levels. The assistant uses </a:t>
            </a:r>
            <a:r>
              <a:rPr lang="en-US" sz="1600" b="1" dirty="0"/>
              <a:t>AI and NLP</a:t>
            </a:r>
            <a:r>
              <a:rPr lang="en-US" sz="1600" dirty="0"/>
              <a:t> to assess individual strengths and weaknesses, recommend personalized study materials, and track progress in real time.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chemeClr val="tx1"/>
                </a:solidFill>
              </a:rPr>
              <a:t>Innovation &amp; Uniqueness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AI-Driven Personalization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Real-Time AI Learning Coach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Multimodal Learning Support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Scalability &amp; Accessibility</a:t>
            </a:r>
            <a:endParaRPr lang="en-IN" sz="1600" dirty="0"/>
          </a:p>
          <a:p>
            <a:pPr marL="114300" indent="0">
              <a:buNone/>
            </a:pPr>
            <a:endParaRPr lang="en-US" sz="1600"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525" y="-3"/>
            <a:ext cx="1054474" cy="10544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82D65D-DCE3-B2FC-4C8D-E777E1EF8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08899"/>
              </p:ext>
            </p:extLst>
          </p:nvPr>
        </p:nvGraphicFramePr>
        <p:xfrm>
          <a:off x="3278458" y="1754457"/>
          <a:ext cx="5761464" cy="307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732">
                  <a:extLst>
                    <a:ext uri="{9D8B030D-6E8A-4147-A177-3AD203B41FA5}">
                      <a16:colId xmlns:a16="http://schemas.microsoft.com/office/drawing/2014/main" val="1807868717"/>
                    </a:ext>
                  </a:extLst>
                </a:gridCol>
                <a:gridCol w="2880732">
                  <a:extLst>
                    <a:ext uri="{9D8B030D-6E8A-4147-A177-3AD203B41FA5}">
                      <a16:colId xmlns:a16="http://schemas.microsoft.com/office/drawing/2014/main" val="2080214826"/>
                    </a:ext>
                  </a:extLst>
                </a:gridCol>
              </a:tblGrid>
              <a:tr h="36445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+mn-lt"/>
                        </a:rPr>
                        <a:t>Challenge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Solution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306036"/>
                  </a:ext>
                </a:extLst>
              </a:tr>
              <a:tr h="5092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+mn-lt"/>
                        </a:rPr>
                        <a:t>One-size-fits-all learning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latin typeface="+mn-lt"/>
                        </a:rPr>
                        <a:t> leads to knowledge gaps.</a:t>
                      </a:r>
                      <a:endParaRPr lang="en-IN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+mn-lt"/>
                        </a:rPr>
                        <a:t>AI-powered chatbot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latin typeface="+mn-lt"/>
                        </a:rPr>
                        <a:t> personalizes learning for each student.</a:t>
                      </a:r>
                      <a:endParaRPr lang="en-IN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76647"/>
                  </a:ext>
                </a:extLst>
              </a:tr>
              <a:tr h="5092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+mn-lt"/>
                        </a:rPr>
                        <a:t>No instant doubt resolution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latin typeface="+mn-lt"/>
                        </a:rPr>
                        <a:t> in traditional methods.</a:t>
                      </a:r>
                      <a:endParaRPr lang="en-IN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+mn-lt"/>
                        </a:rPr>
                        <a:t>Real-time Q&amp;A &amp; AI feedback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latin typeface="+mn-lt"/>
                        </a:rPr>
                        <a:t> for instant support.</a:t>
                      </a:r>
                      <a:endParaRPr lang="en-IN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90253"/>
                  </a:ext>
                </a:extLst>
              </a:tr>
              <a:tr h="92861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+mn-lt"/>
                        </a:rPr>
                        <a:t>Lack of engagement &amp; motivation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latin typeface="+mn-lt"/>
                        </a:rPr>
                        <a:t> in students.</a:t>
                      </a:r>
                      <a:endParaRPr lang="en-IN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+mn-lt"/>
                        </a:rPr>
                        <a:t>Gamified quizzes, progress tracking, and AI recommendations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latin typeface="+mn-lt"/>
                        </a:rPr>
                        <a:t> keep students engaged.</a:t>
                      </a:r>
                      <a:endParaRPr lang="en-IN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38823"/>
                  </a:ext>
                </a:extLst>
              </a:tr>
              <a:tr h="5092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+mn-lt"/>
                        </a:rPr>
                        <a:t>Limited accessibility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latin typeface="+mn-lt"/>
                        </a:rPr>
                        <a:t> to quality education.</a:t>
                      </a:r>
                      <a:endParaRPr lang="en-IN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  <a:latin typeface="+mn-lt"/>
                        </a:rPr>
                        <a:t>Works across subjects &amp; levels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latin typeface="+mn-lt"/>
                        </a:rPr>
                        <a:t>, making learning accessible for all.</a:t>
                      </a:r>
                      <a:endParaRPr lang="en-IN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47312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C2D34E3-141C-BB41-B366-75488AD9F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21" y="3390070"/>
            <a:ext cx="1657349" cy="16573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-55542"/>
            <a:ext cx="85206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96162" y="423747"/>
            <a:ext cx="8616762" cy="4631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40000"/>
              </a:lnSpc>
              <a:buNone/>
            </a:pPr>
            <a:r>
              <a:rPr lang="en-IN" sz="1600" dirty="0">
                <a:sym typeface="Wingdings" panose="05000000000000000000" pitchFamily="2" charset="2"/>
              </a:rPr>
              <a:t></a:t>
            </a:r>
            <a:r>
              <a:rPr lang="en-IN" sz="1600" b="1" dirty="0">
                <a:solidFill>
                  <a:schemeClr val="tx1"/>
                </a:solidFill>
              </a:rPr>
              <a:t>Technology Stack:</a:t>
            </a:r>
          </a:p>
          <a:p>
            <a:pPr marL="114300" indent="0">
              <a:lnSpc>
                <a:spcPct val="140000"/>
              </a:lnSpc>
              <a:buNone/>
            </a:pPr>
            <a:r>
              <a:rPr lang="en-IN" sz="1600" b="1" dirty="0"/>
              <a:t>Frontend:</a:t>
            </a:r>
            <a:r>
              <a:rPr lang="en-IN" sz="1600" dirty="0"/>
              <a:t> React.js </a:t>
            </a:r>
          </a:p>
          <a:p>
            <a:pPr marL="114300" indent="0">
              <a:lnSpc>
                <a:spcPct val="140000"/>
              </a:lnSpc>
              <a:buNone/>
            </a:pPr>
            <a:r>
              <a:rPr lang="en-IN" sz="1600" b="1" dirty="0"/>
              <a:t>Backend:</a:t>
            </a:r>
            <a:r>
              <a:rPr lang="en-IN" sz="1600" dirty="0"/>
              <a:t> Python (Flask)</a:t>
            </a:r>
          </a:p>
          <a:p>
            <a:pPr marL="114300" indent="0">
              <a:lnSpc>
                <a:spcPct val="140000"/>
              </a:lnSpc>
              <a:buNone/>
            </a:pPr>
            <a:r>
              <a:rPr lang="en-IN" sz="1600" b="1" dirty="0"/>
              <a:t>Database:</a:t>
            </a:r>
            <a:r>
              <a:rPr lang="en-IN" sz="1600" dirty="0"/>
              <a:t> MySQL </a:t>
            </a:r>
          </a:p>
          <a:p>
            <a:pPr marL="114300" indent="0">
              <a:lnSpc>
                <a:spcPct val="140000"/>
              </a:lnSpc>
              <a:buNone/>
            </a:pPr>
            <a:r>
              <a:rPr lang="en-IN" sz="1600" b="1" dirty="0"/>
              <a:t>AI/ML Models:</a:t>
            </a:r>
            <a:r>
              <a:rPr lang="en-IN" sz="1600" dirty="0"/>
              <a:t> NLP models (Gemini API)</a:t>
            </a:r>
          </a:p>
          <a:p>
            <a:pPr marL="114300" indent="0">
              <a:lnSpc>
                <a:spcPct val="140000"/>
              </a:lnSpc>
              <a:buNone/>
            </a:pPr>
            <a:r>
              <a:rPr lang="en-IN" sz="1600" b="1" dirty="0"/>
              <a:t>Speech Recognition:</a:t>
            </a:r>
            <a:r>
              <a:rPr lang="en-IN" sz="1600" dirty="0"/>
              <a:t> Whisper API</a:t>
            </a:r>
          </a:p>
          <a:p>
            <a:pPr marL="114300" indent="0">
              <a:lnSpc>
                <a:spcPct val="140000"/>
              </a:lnSpc>
              <a:buNone/>
            </a:pPr>
            <a:r>
              <a:rPr lang="en-IN" sz="1600" b="1" dirty="0"/>
              <a:t>Deployment:</a:t>
            </a:r>
            <a:r>
              <a:rPr lang="en-IN" sz="1600" dirty="0"/>
              <a:t> AWS, Firebase</a:t>
            </a:r>
          </a:p>
          <a:p>
            <a:pPr marL="114300" indent="0">
              <a:lnSpc>
                <a:spcPct val="14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chemeClr val="tx1"/>
                </a:solidFill>
              </a:rPr>
              <a:t>Methodology &amp; Process for Implementation</a:t>
            </a:r>
          </a:p>
          <a:p>
            <a:pPr marL="114300" indent="0">
              <a:lnSpc>
                <a:spcPct val="140000"/>
              </a:lnSpc>
              <a:buNone/>
            </a:pPr>
            <a:r>
              <a:rPr lang="en-US" sz="1600" b="1" dirty="0"/>
              <a:t>Step 1: </a:t>
            </a:r>
            <a:r>
              <a:rPr lang="en-US" sz="1600" dirty="0"/>
              <a:t>User Registration &amp; Assessment</a:t>
            </a:r>
          </a:p>
          <a:p>
            <a:pPr marL="114300" indent="0">
              <a:lnSpc>
                <a:spcPct val="140000"/>
              </a:lnSpc>
              <a:buNone/>
            </a:pPr>
            <a:r>
              <a:rPr lang="en-US" sz="1600" b="1" dirty="0"/>
              <a:t>Step 2: </a:t>
            </a:r>
            <a:r>
              <a:rPr lang="en-US" sz="1600" dirty="0"/>
              <a:t>Personalized Learning Path Creation</a:t>
            </a:r>
          </a:p>
          <a:p>
            <a:pPr marL="114300" indent="0">
              <a:lnSpc>
                <a:spcPct val="140000"/>
              </a:lnSpc>
              <a:buNone/>
            </a:pPr>
            <a:r>
              <a:rPr lang="en-US" sz="1600" b="1" dirty="0"/>
              <a:t>Step 3: </a:t>
            </a:r>
            <a:r>
              <a:rPr lang="en-US" sz="1600" dirty="0"/>
              <a:t>Interactive Learning Session</a:t>
            </a:r>
          </a:p>
          <a:p>
            <a:pPr marL="114300" indent="0">
              <a:lnSpc>
                <a:spcPct val="140000"/>
              </a:lnSpc>
              <a:buNone/>
            </a:pPr>
            <a:r>
              <a:rPr lang="en-US" sz="1600" b="1" dirty="0"/>
              <a:t>Step 4: </a:t>
            </a:r>
            <a:r>
              <a:rPr lang="en-US" sz="1600" dirty="0"/>
              <a:t>Real-Time Feedback &amp; Progress Tracking</a:t>
            </a:r>
          </a:p>
          <a:p>
            <a:pPr marL="114300" indent="0">
              <a:lnSpc>
                <a:spcPct val="140000"/>
              </a:lnSpc>
              <a:buNone/>
            </a:pPr>
            <a:r>
              <a:rPr lang="en-US" sz="1600" b="1" dirty="0"/>
              <a:t>Step 5: </a:t>
            </a:r>
            <a:r>
              <a:rPr lang="en-US" sz="1600" dirty="0"/>
              <a:t>Continuous Learning &amp; Adaptive Improvement</a:t>
            </a:r>
          </a:p>
          <a:p>
            <a:pPr marL="114300" indent="0">
              <a:lnSpc>
                <a:spcPct val="140000"/>
              </a:lnSpc>
              <a:buNone/>
            </a:pPr>
            <a:endParaRPr lang="en-IN" sz="1400"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526" y="-103490"/>
            <a:ext cx="1054474" cy="105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F5482C-7384-7F44-C23E-B26FDAF49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387" y="716006"/>
            <a:ext cx="3962451" cy="3962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50796E-45F0-51EE-CBE2-29861AA2F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211" y="643195"/>
            <a:ext cx="790071" cy="615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7B37CA-DFCE-5F01-84E9-E095A9B26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6576" y="1147347"/>
            <a:ext cx="580613" cy="734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BEA9C9-1E67-64B8-E147-FED90644D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8614" y="668058"/>
            <a:ext cx="839374" cy="7928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3586AA-637A-1BB6-69C9-BDD9DDD20C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3572" y="2157939"/>
            <a:ext cx="898115" cy="6412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0C98B6-F2BF-7206-B8B3-A103010044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944" y="2512087"/>
            <a:ext cx="754639" cy="4547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-140714" y="518917"/>
            <a:ext cx="3448912" cy="4697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Feasibility of the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Technical Feasibility:</a:t>
            </a:r>
            <a:r>
              <a:rPr lang="en-US" sz="1400" dirty="0"/>
              <a:t> The project utilizes proven AI and web technologies such as </a:t>
            </a:r>
            <a:r>
              <a:rPr lang="en-US" sz="1400" b="1" dirty="0"/>
              <a:t>React.js, Flask, MySQL, and AI models (Gemini API, Whisper API)</a:t>
            </a:r>
            <a:r>
              <a:rPr lang="en-US" sz="1400" dirty="0"/>
              <a:t> to provide personalized learning experiences. These technologies ensure scalability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Economic Feasibility:</a:t>
            </a:r>
            <a:r>
              <a:rPr lang="en-US" sz="1400" dirty="0"/>
              <a:t> Development costs are manageable as cloud-based AI services and open-source tools can be leveraged. Deployment on platforms like </a:t>
            </a:r>
            <a:r>
              <a:rPr lang="en-US" sz="1400" b="1" dirty="0"/>
              <a:t>AWS or Firebase</a:t>
            </a:r>
            <a:r>
              <a:rPr lang="en-US" sz="1400" dirty="0"/>
              <a:t> ensures cost-effective hosting.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Operational Feasibility:</a:t>
            </a:r>
            <a:r>
              <a:rPr lang="en-US" sz="1400" dirty="0"/>
              <a:t> The solution is easy to integrate into existing education systems. Students and teachers can access it via a </a:t>
            </a:r>
            <a:r>
              <a:rPr lang="en-US" sz="1400" b="1" dirty="0"/>
              <a:t>web or mobile app</a:t>
            </a:r>
            <a:r>
              <a:rPr lang="en-US" sz="1400" dirty="0"/>
              <a:t>, making it highly user-friendly.</a:t>
            </a: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526" y="-190337"/>
            <a:ext cx="1054474" cy="10544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0F45B2-6A39-C911-1BA2-0B7FEE34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80281"/>
              </p:ext>
            </p:extLst>
          </p:nvPr>
        </p:nvGraphicFramePr>
        <p:xfrm>
          <a:off x="3301028" y="673800"/>
          <a:ext cx="5687122" cy="43642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3561">
                  <a:extLst>
                    <a:ext uri="{9D8B030D-6E8A-4147-A177-3AD203B41FA5}">
                      <a16:colId xmlns:a16="http://schemas.microsoft.com/office/drawing/2014/main" val="2325343294"/>
                    </a:ext>
                  </a:extLst>
                </a:gridCol>
                <a:gridCol w="2843561">
                  <a:extLst>
                    <a:ext uri="{9D8B030D-6E8A-4147-A177-3AD203B41FA5}">
                      <a16:colId xmlns:a16="http://schemas.microsoft.com/office/drawing/2014/main" val="2304050514"/>
                    </a:ext>
                  </a:extLst>
                </a:gridCol>
              </a:tblGrid>
              <a:tr h="70669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Challenges &amp;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Strategies for Overcoming 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51000"/>
                  </a:ext>
                </a:extLst>
              </a:tr>
              <a:tr h="70669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AI Accuracy &amp; Bias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– AI may provide incorrect or biased recommendations.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Regularly update training data and implement </a:t>
                      </a: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feedback loops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to fine-tune AI responses.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9239"/>
                  </a:ext>
                </a:extLst>
              </a:tr>
              <a:tr h="70669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User Adoption &amp; Engagement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– Students might find AI-driven learning difficult to adapt to.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Use </a:t>
                      </a: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gamification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techniques like </a:t>
                      </a: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badges, leaderboards, and rewards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to boost motivation.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390271"/>
                  </a:ext>
                </a:extLst>
              </a:tr>
              <a:tr h="70669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Data Privacy &amp; Security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– Handling sensitive student data requires strict compliance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Implement </a:t>
                      </a: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end-to-end encryption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and follow data protection laws like </a:t>
                      </a: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GDPR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8196"/>
                  </a:ext>
                </a:extLst>
              </a:tr>
              <a:tr h="70669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Scalability Issues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– More users can lead to performance bottlenecks.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Use </a:t>
                      </a: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cloud-based infrastructure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with </a:t>
                      </a: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load balancing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for seamless scaling.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62487"/>
                  </a:ext>
                </a:extLst>
              </a:tr>
              <a:tr h="70669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Internet Accessibility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– Rural students may struggle with poor connectivity.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Offer </a:t>
                      </a: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offline learning mode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with downloadable resources for continuous learning.</a:t>
                      </a:r>
                      <a:endParaRPr lang="en-IN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0749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-54494"/>
            <a:ext cx="85206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IMPACTS AND BENEFITS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0" y="460325"/>
            <a:ext cx="8899207" cy="4862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Potential Impact on the Target Audience</a:t>
            </a:r>
          </a:p>
          <a:p>
            <a:pPr>
              <a:buSzPct val="860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bg2"/>
                </a:solidFill>
                <a:sym typeface="Wingdings" panose="05000000000000000000" pitchFamily="2" charset="2"/>
              </a:rPr>
              <a:t>Students</a:t>
            </a:r>
            <a:r>
              <a:rPr lang="en-US" sz="1600" dirty="0">
                <a:solidFill>
                  <a:schemeClr val="bg2"/>
                </a:solidFill>
                <a:sym typeface="Wingdings" panose="05000000000000000000" pitchFamily="2" charset="2"/>
              </a:rPr>
              <a:t> will receive tailored learning experiences based on their pace and understanding, improving engagement and comprehension.</a:t>
            </a:r>
          </a:p>
          <a:p>
            <a:pPr>
              <a:buSzPct val="860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bg2"/>
                </a:solidFill>
                <a:sym typeface="Wingdings" panose="05000000000000000000" pitchFamily="2" charset="2"/>
              </a:rPr>
              <a:t>Teachers</a:t>
            </a:r>
            <a:r>
              <a:rPr lang="en-US" sz="1600" dirty="0">
                <a:solidFill>
                  <a:schemeClr val="bg2"/>
                </a:solidFill>
                <a:sym typeface="Wingdings" panose="05000000000000000000" pitchFamily="2" charset="2"/>
              </a:rPr>
              <a:t> can leverage AI-generated insights to track student progress and adjust their teaching strategies accordingly.</a:t>
            </a:r>
          </a:p>
          <a:p>
            <a:pPr>
              <a:buSzPct val="860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bg2"/>
                </a:solidFill>
                <a:sym typeface="Wingdings" panose="05000000000000000000" pitchFamily="2" charset="2"/>
              </a:rPr>
              <a:t>Parents</a:t>
            </a:r>
            <a:r>
              <a:rPr lang="en-US" sz="1600" dirty="0">
                <a:solidFill>
                  <a:schemeClr val="bg2"/>
                </a:solidFill>
                <a:sym typeface="Wingdings" panose="05000000000000000000" pitchFamily="2" charset="2"/>
              </a:rPr>
              <a:t> will gain real-time insights into their child's learning journey, allowing them to provide better support.</a:t>
            </a:r>
          </a:p>
          <a:p>
            <a:pPr>
              <a:buSzPct val="860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bg2"/>
                </a:solidFill>
                <a:sym typeface="Wingdings" panose="05000000000000000000" pitchFamily="2" charset="2"/>
              </a:rPr>
              <a:t>Educational Institutions </a:t>
            </a:r>
            <a:r>
              <a:rPr lang="en-US" sz="1600" dirty="0">
                <a:solidFill>
                  <a:schemeClr val="bg2"/>
                </a:solidFill>
                <a:sym typeface="Wingdings" panose="05000000000000000000" pitchFamily="2" charset="2"/>
              </a:rPr>
              <a:t>can utilize AI-driven analytics to enhance curricula and improve overall student performance.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Benefits of the Solution</a:t>
            </a:r>
          </a:p>
          <a:p>
            <a:pPr>
              <a:buSzPct val="86000"/>
              <a:buFont typeface="Wingdings" panose="05000000000000000000" pitchFamily="2" charset="2"/>
              <a:buChar char="v"/>
            </a:pPr>
            <a:r>
              <a:rPr lang="en-US" sz="1600" b="1" dirty="0"/>
              <a:t>Social Benefits : </a:t>
            </a:r>
            <a:r>
              <a:rPr lang="en-US" sz="1600" dirty="0"/>
              <a:t>Ensures inclusive and personalized education by adapting to diverse learning needs while fostering curiosity and independent thinking.</a:t>
            </a:r>
          </a:p>
          <a:p>
            <a:pPr>
              <a:buSzPct val="86000"/>
              <a:buFont typeface="Wingdings" panose="05000000000000000000" pitchFamily="2" charset="2"/>
              <a:buChar char="v"/>
            </a:pPr>
            <a:r>
              <a:rPr lang="en-US" sz="1600" b="1" dirty="0"/>
              <a:t>Economic Benefits : </a:t>
            </a:r>
            <a:r>
              <a:rPr lang="en-US" sz="1600" dirty="0"/>
              <a:t>Makes education more accessible and affordable by reducing reliance on private coaching, bridging skill gaps, and driving AI innovation in EdTech.</a:t>
            </a:r>
          </a:p>
          <a:p>
            <a:pPr>
              <a:buSzPct val="86000"/>
              <a:buFont typeface="Wingdings" panose="05000000000000000000" pitchFamily="2" charset="2"/>
              <a:buChar char="v"/>
            </a:pPr>
            <a:r>
              <a:rPr lang="en-US" sz="1600" b="1" dirty="0"/>
              <a:t>Environmental Benefits : </a:t>
            </a:r>
            <a:r>
              <a:rPr lang="en-US" sz="1600" dirty="0"/>
              <a:t>Promotes sustainable learning through paperless education and remote accessibility, reducing carbon footprints.</a:t>
            </a:r>
          </a:p>
          <a:p>
            <a:pPr marL="114300" indent="0">
              <a:buNone/>
            </a:pPr>
            <a:endParaRPr lang="en-US" sz="1600" dirty="0">
              <a:solidFill>
                <a:schemeClr val="bg2"/>
              </a:solidFill>
              <a:sym typeface="Wingdings" panose="05000000000000000000" pitchFamily="2" charset="2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526" y="-133818"/>
            <a:ext cx="1054474" cy="105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On-screen Show (16:9)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Inter</vt:lpstr>
      <vt:lpstr>Times New Roman</vt:lpstr>
      <vt:lpstr>Wingdings</vt:lpstr>
      <vt:lpstr>Simple Light</vt:lpstr>
      <vt:lpstr>BUILD WITH INDIA 2025</vt:lpstr>
      <vt:lpstr>IDEA TITLE</vt:lpstr>
      <vt:lpstr>TECHNICAL APPROACH</vt:lpstr>
      <vt:lpstr>FEASIBILITY AND VIABILITY</vt:lpstr>
      <vt:lpstr>IMPACTS AND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Mohan Sai</cp:lastModifiedBy>
  <cp:revision>1</cp:revision>
  <dcterms:modified xsi:type="dcterms:W3CDTF">2025-03-08T15:16:15Z</dcterms:modified>
</cp:coreProperties>
</file>