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Bebas Neue" panose="020B0606020202050201" pitchFamily="34" charset="0"/>
      <p:regular r:id="rId26"/>
    </p:embeddedFont>
    <p:embeddedFont>
      <p:font typeface="Chivo" panose="020B0604020202020204" charset="0"/>
      <p:regular r:id="rId27"/>
      <p:bold r:id="rId28"/>
      <p:italic r:id="rId29"/>
      <p:boldItalic r:id="rId30"/>
    </p:embeddedFont>
    <p:embeddedFont>
      <p:font typeface="DM Serif Display" pitchFamily="2" charset="0"/>
      <p:regular r:id="rId31"/>
      <p:italic r:id="rId32"/>
    </p:embeddedFont>
    <p:embeddedFont>
      <p:font typeface="Open Sans" panose="020B0606030504020204"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
      <p:font typeface="Roboto Mono" panose="00000009000000000000"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8.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763e00c8ba_2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 name="Google Shape;168;g3763e00c8ba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763e00c8ba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3763e00c8ba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64826466f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64826466f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763e00c8ba_2_30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g3763e00c8ba_2_3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364826466f9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364826466f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763e00c8ba_0_22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3763e00c8ba_0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3763e00c8ba_0_8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4" name="Google Shape;414;g3763e00c8ba_0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763e00c8ba_0_1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g3763e00c8ba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763e00c8ba_0_10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8" name="Google Shape;448;g3763e00c8ba_0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3763e00c8ba_2_59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g3763e00c8ba_2_5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3763e00c8ba_0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0" name="Google Shape;530;g3763e00c8ba_0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763e00c8ba_2_16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3763e00c8ba_2_1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6c9b53df0cb929aa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6c9b53df0cb929aa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763e00c8ba_0_2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7" name="Google Shape;547;g3763e00c8ba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364826466f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4" name="Google Shape;564;g364826466f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763e00c8ba_2_13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2" name="Google Shape;212;g3763e00c8ba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763e00c8ba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g3763e00c8ba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763e00c8ba_2_23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g3763e00c8ba_2_2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763e00c8ba_0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g3763e00c8ba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763e00c8ba_2_25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5" name="Google Shape;285;g3763e00c8ba_2_2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3763e00c8ba_2_28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g3763e00c8ba_2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76cb2f229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376cb2f229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1410150" y="1518051"/>
            <a:ext cx="6323700" cy="1338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14"/>
          <p:cNvSpPr txBox="1">
            <a:spLocks noGrp="1"/>
          </p:cNvSpPr>
          <p:nvPr>
            <p:ph type="subTitle" idx="1"/>
          </p:nvPr>
        </p:nvSpPr>
        <p:spPr>
          <a:xfrm>
            <a:off x="1677750" y="3231849"/>
            <a:ext cx="5788500" cy="3936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1673100" y="2556375"/>
            <a:ext cx="57978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 name="Google Shape;58;p15"/>
          <p:cNvSpPr txBox="1">
            <a:spLocks noGrp="1"/>
          </p:cNvSpPr>
          <p:nvPr>
            <p:ph type="title" idx="2" hasCustomPrompt="1"/>
          </p:nvPr>
        </p:nvSpPr>
        <p:spPr>
          <a:xfrm>
            <a:off x="3925875" y="1271038"/>
            <a:ext cx="1268400" cy="12696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6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9" name="Google Shape;59;p15"/>
          <p:cNvSpPr txBox="1">
            <a:spLocks noGrp="1"/>
          </p:cNvSpPr>
          <p:nvPr>
            <p:ph type="subTitle" idx="1"/>
          </p:nvPr>
        </p:nvSpPr>
        <p:spPr>
          <a:xfrm>
            <a:off x="1673100" y="3398175"/>
            <a:ext cx="57978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62" name="Google Shape;62;p16"/>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subTitle" idx="1"/>
          </p:nvPr>
        </p:nvSpPr>
        <p:spPr>
          <a:xfrm>
            <a:off x="1290750" y="2672122"/>
            <a:ext cx="29076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5" name="Google Shape;65;p17"/>
          <p:cNvSpPr txBox="1">
            <a:spLocks noGrp="1"/>
          </p:cNvSpPr>
          <p:nvPr>
            <p:ph type="subTitle" idx="2"/>
          </p:nvPr>
        </p:nvSpPr>
        <p:spPr>
          <a:xfrm>
            <a:off x="4945625" y="2672122"/>
            <a:ext cx="29076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66" name="Google Shape;66;p17"/>
          <p:cNvSpPr txBox="1">
            <a:spLocks noGrp="1"/>
          </p:cNvSpPr>
          <p:nvPr>
            <p:ph type="subTitle" idx="3"/>
          </p:nvPr>
        </p:nvSpPr>
        <p:spPr>
          <a:xfrm>
            <a:off x="1290750" y="30216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 name="Google Shape;67;p17"/>
          <p:cNvSpPr txBox="1">
            <a:spLocks noGrp="1"/>
          </p:cNvSpPr>
          <p:nvPr>
            <p:ph type="subTitle" idx="4"/>
          </p:nvPr>
        </p:nvSpPr>
        <p:spPr>
          <a:xfrm>
            <a:off x="4945625" y="3021624"/>
            <a:ext cx="2907600" cy="116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9"/>
        <p:cNvGrpSpPr/>
        <p:nvPr/>
      </p:nvGrpSpPr>
      <p:grpSpPr>
        <a:xfrm>
          <a:off x="0" y="0"/>
          <a:ext cx="0" cy="0"/>
          <a:chOff x="0" y="0"/>
          <a:chExt cx="0" cy="0"/>
        </a:xfrm>
      </p:grpSpPr>
      <p:sp>
        <p:nvSpPr>
          <p:cNvPr id="70" name="Google Shape;70;p1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1"/>
        <p:cNvGrpSpPr/>
        <p:nvPr/>
      </p:nvGrpSpPr>
      <p:grpSpPr>
        <a:xfrm>
          <a:off x="0" y="0"/>
          <a:ext cx="0" cy="0"/>
          <a:chOff x="0" y="0"/>
          <a:chExt cx="0" cy="0"/>
        </a:xfrm>
      </p:grpSpPr>
      <p:sp>
        <p:nvSpPr>
          <p:cNvPr id="72" name="Google Shape;72;p1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73" name="Google Shape;73;p19"/>
          <p:cNvSpPr txBox="1">
            <a:spLocks noGrp="1"/>
          </p:cNvSpPr>
          <p:nvPr>
            <p:ph type="body" idx="1"/>
          </p:nvPr>
        </p:nvSpPr>
        <p:spPr>
          <a:xfrm>
            <a:off x="726450" y="1754975"/>
            <a:ext cx="3824100" cy="2532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74" name="Google Shape;74;p19"/>
          <p:cNvSpPr>
            <a:spLocks noGrp="1"/>
          </p:cNvSpPr>
          <p:nvPr>
            <p:ph type="pic" idx="2"/>
          </p:nvPr>
        </p:nvSpPr>
        <p:spPr>
          <a:xfrm>
            <a:off x="4976975" y="1374425"/>
            <a:ext cx="3232800" cy="2913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21"/>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 name="Google Shape;79;p21"/>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80" name="Google Shape;80;p21"/>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22"/>
          <p:cNvSpPr>
            <a:spLocks noGrp="1"/>
          </p:cNvSpPr>
          <p:nvPr>
            <p:ph type="pic" idx="2"/>
          </p:nvPr>
        </p:nvSpPr>
        <p:spPr>
          <a:xfrm>
            <a:off x="0" y="0"/>
            <a:ext cx="9144000" cy="5143500"/>
          </a:xfrm>
          <a:prstGeom prst="rect">
            <a:avLst/>
          </a:prstGeom>
          <a:noFill/>
          <a:ln>
            <a:noFill/>
          </a:ln>
        </p:spPr>
      </p:sp>
      <p:sp>
        <p:nvSpPr>
          <p:cNvPr id="83" name="Google Shape;83;p22"/>
          <p:cNvSpPr txBox="1">
            <a:spLocks noGrp="1"/>
          </p:cNvSpPr>
          <p:nvPr>
            <p:ph type="title"/>
          </p:nvPr>
        </p:nvSpPr>
        <p:spPr>
          <a:xfrm>
            <a:off x="740550" y="3910025"/>
            <a:ext cx="7662900" cy="693900"/>
          </a:xfrm>
          <a:prstGeom prst="rect">
            <a:avLst/>
          </a:prstGeom>
          <a:solidFill>
            <a:schemeClr val="accent2"/>
          </a:solidFill>
          <a:ln>
            <a:noFill/>
          </a:ln>
        </p:spPr>
        <p:txBody>
          <a:bodyPr spcFirstLastPara="1" wrap="square" lIns="91425" tIns="91425" rIns="91425" bIns="91425" anchor="t" anchorCtr="0">
            <a:noAutofit/>
          </a:bodyPr>
          <a:lstStyle>
            <a:lvl1pPr lvl="0" algn="ctr" rtl="0">
              <a:spcBef>
                <a:spcPts val="0"/>
              </a:spcBef>
              <a:spcAft>
                <a:spcPts val="0"/>
              </a:spcAft>
              <a:buSzPts val="3800"/>
              <a:buNone/>
              <a:defRPr>
                <a:solidFill>
                  <a:schemeClr val="lt1"/>
                </a:solidFill>
              </a:defRPr>
            </a:lvl1pPr>
            <a:lvl2pPr lvl="1" algn="ctr" rtl="0">
              <a:spcBef>
                <a:spcPts val="0"/>
              </a:spcBef>
              <a:spcAft>
                <a:spcPts val="0"/>
              </a:spcAft>
              <a:buSzPts val="3800"/>
              <a:buNone/>
              <a:defRPr/>
            </a:lvl2pPr>
            <a:lvl3pPr lvl="2" algn="ctr" rtl="0">
              <a:spcBef>
                <a:spcPts val="0"/>
              </a:spcBef>
              <a:spcAft>
                <a:spcPts val="0"/>
              </a:spcAft>
              <a:buSzPts val="3800"/>
              <a:buNone/>
              <a:defRPr/>
            </a:lvl3pPr>
            <a:lvl4pPr lvl="3" algn="ctr" rtl="0">
              <a:spcBef>
                <a:spcPts val="0"/>
              </a:spcBef>
              <a:spcAft>
                <a:spcPts val="0"/>
              </a:spcAft>
              <a:buSzPts val="3800"/>
              <a:buNone/>
              <a:defRPr/>
            </a:lvl4pPr>
            <a:lvl5pPr lvl="4" algn="ctr" rtl="0">
              <a:spcBef>
                <a:spcPts val="0"/>
              </a:spcBef>
              <a:spcAft>
                <a:spcPts val="0"/>
              </a:spcAft>
              <a:buSzPts val="3800"/>
              <a:buNone/>
              <a:defRPr/>
            </a:lvl5pPr>
            <a:lvl6pPr lvl="5" algn="ctr" rtl="0">
              <a:spcBef>
                <a:spcPts val="0"/>
              </a:spcBef>
              <a:spcAft>
                <a:spcPts val="0"/>
              </a:spcAft>
              <a:buSzPts val="3800"/>
              <a:buNone/>
              <a:defRPr/>
            </a:lvl6pPr>
            <a:lvl7pPr lvl="6" algn="ctr" rtl="0">
              <a:spcBef>
                <a:spcPts val="0"/>
              </a:spcBef>
              <a:spcAft>
                <a:spcPts val="0"/>
              </a:spcAft>
              <a:buSzPts val="3800"/>
              <a:buNone/>
              <a:defRPr/>
            </a:lvl7pPr>
            <a:lvl8pPr lvl="7" algn="ctr" rtl="0">
              <a:spcBef>
                <a:spcPts val="0"/>
              </a:spcBef>
              <a:spcAft>
                <a:spcPts val="0"/>
              </a:spcAft>
              <a:buSzPts val="3800"/>
              <a:buNone/>
              <a:defRPr/>
            </a:lvl8pPr>
            <a:lvl9pPr lvl="8" algn="ctr" rtl="0">
              <a:spcBef>
                <a:spcPts val="0"/>
              </a:spcBef>
              <a:spcAft>
                <a:spcPts val="0"/>
              </a:spcAft>
              <a:buSzPts val="3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23"/>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23"/>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able of contents">
  <p:cSld name="BLANK_1_1_1_1_2_1">
    <p:spTree>
      <p:nvGrpSpPr>
        <p:cNvPr id="1" name="Shape 88"/>
        <p:cNvGrpSpPr/>
        <p:nvPr/>
      </p:nvGrpSpPr>
      <p:grpSpPr>
        <a:xfrm>
          <a:off x="0" y="0"/>
          <a:ext cx="0" cy="0"/>
          <a:chOff x="0" y="0"/>
          <a:chExt cx="0" cy="0"/>
        </a:xfrm>
      </p:grpSpPr>
      <p:sp>
        <p:nvSpPr>
          <p:cNvPr id="89" name="Google Shape;89;p25"/>
          <p:cNvSpPr txBox="1">
            <a:spLocks noGrp="1"/>
          </p:cNvSpPr>
          <p:nvPr>
            <p:ph type="subTitle" idx="1"/>
          </p:nvPr>
        </p:nvSpPr>
        <p:spPr>
          <a:xfrm>
            <a:off x="3339048" y="1743899"/>
            <a:ext cx="246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25"/>
          <p:cNvSpPr txBox="1">
            <a:spLocks noGrp="1"/>
          </p:cNvSpPr>
          <p:nvPr>
            <p:ph type="subTitle" idx="2"/>
          </p:nvPr>
        </p:nvSpPr>
        <p:spPr>
          <a:xfrm>
            <a:off x="3339050" y="2926962"/>
            <a:ext cx="24660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25"/>
          <p:cNvSpPr txBox="1">
            <a:spLocks noGrp="1"/>
          </p:cNvSpPr>
          <p:nvPr>
            <p:ph type="subTitle" idx="3"/>
          </p:nvPr>
        </p:nvSpPr>
        <p:spPr>
          <a:xfrm>
            <a:off x="3338998" y="4119200"/>
            <a:ext cx="2466000" cy="484800"/>
          </a:xfrm>
          <a:prstGeom prst="rect">
            <a:avLst/>
          </a:prstGeom>
        </p:spPr>
        <p:txBody>
          <a:bodyPr spcFirstLastPara="1" wrap="square" lIns="91425" tIns="91425" rIns="91425" bIns="91425" anchor="t" anchorCtr="0">
            <a:noAutofit/>
          </a:bodyPr>
          <a:lstStyle>
            <a:lvl1pPr lvl="0" algn="ctr" rtl="0">
              <a:lnSpc>
                <a:spcPct val="90000"/>
              </a:lnSpc>
              <a:spcBef>
                <a:spcPts val="75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25"/>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lnSpc>
                <a:spcPct val="90000"/>
              </a:lnSpc>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93" name="Google Shape;93;p25"/>
          <p:cNvSpPr txBox="1">
            <a:spLocks noGrp="1"/>
          </p:cNvSpPr>
          <p:nvPr>
            <p:ph type="title" idx="4" hasCustomPrompt="1"/>
          </p:nvPr>
        </p:nvSpPr>
        <p:spPr>
          <a:xfrm>
            <a:off x="4205250" y="893224"/>
            <a:ext cx="733500" cy="7335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800"/>
              <a:buNone/>
              <a:defRPr sz="2800">
                <a:solidFill>
                  <a:schemeClr val="accen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4" name="Google Shape;94;p25"/>
          <p:cNvSpPr txBox="1">
            <a:spLocks noGrp="1"/>
          </p:cNvSpPr>
          <p:nvPr>
            <p:ph type="title" idx="5" hasCustomPrompt="1"/>
          </p:nvPr>
        </p:nvSpPr>
        <p:spPr>
          <a:xfrm>
            <a:off x="4206348" y="3269448"/>
            <a:ext cx="7314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800"/>
              <a:buNone/>
              <a:defRPr sz="2800">
                <a:solidFill>
                  <a:schemeClr val="accen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5" name="Google Shape;95;p25"/>
          <p:cNvSpPr txBox="1">
            <a:spLocks noGrp="1"/>
          </p:cNvSpPr>
          <p:nvPr>
            <p:ph type="title" idx="6" hasCustomPrompt="1"/>
          </p:nvPr>
        </p:nvSpPr>
        <p:spPr>
          <a:xfrm>
            <a:off x="4206351" y="2077330"/>
            <a:ext cx="731400" cy="731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800"/>
              <a:buNone/>
              <a:defRPr sz="2800">
                <a:solidFill>
                  <a:schemeClr val="accent2"/>
                </a:solidFill>
              </a:defRPr>
            </a:lvl1pPr>
            <a:lvl2pPr lvl="1" rtl="0">
              <a:spcBef>
                <a:spcPts val="0"/>
              </a:spcBef>
              <a:spcAft>
                <a:spcPts val="0"/>
              </a:spcAft>
              <a:buSzPts val="2800"/>
              <a:buNone/>
              <a:defRPr sz="2800"/>
            </a:lvl2pPr>
            <a:lvl3pPr lvl="2" rtl="0">
              <a:spcBef>
                <a:spcPts val="0"/>
              </a:spcBef>
              <a:spcAft>
                <a:spcPts val="0"/>
              </a:spcAft>
              <a:buSzPts val="2800"/>
              <a:buNone/>
              <a:defRPr sz="2800"/>
            </a:lvl3pPr>
            <a:lvl4pPr lvl="3" rtl="0">
              <a:spcBef>
                <a:spcPts val="0"/>
              </a:spcBef>
              <a:spcAft>
                <a:spcPts val="0"/>
              </a:spcAft>
              <a:buSzPts val="2800"/>
              <a:buNone/>
              <a:defRPr sz="2800"/>
            </a:lvl4pPr>
            <a:lvl5pPr lvl="4" rtl="0">
              <a:spcBef>
                <a:spcPts val="0"/>
              </a:spcBef>
              <a:spcAft>
                <a:spcPts val="0"/>
              </a:spcAft>
              <a:buSzPts val="2800"/>
              <a:buNone/>
              <a:defRPr sz="2800"/>
            </a:lvl5pPr>
            <a:lvl6pPr lvl="5" rtl="0">
              <a:spcBef>
                <a:spcPts val="0"/>
              </a:spcBef>
              <a:spcAft>
                <a:spcPts val="0"/>
              </a:spcAft>
              <a:buSzPts val="2800"/>
              <a:buNone/>
              <a:defRPr sz="2800"/>
            </a:lvl6pPr>
            <a:lvl7pPr lvl="6" rtl="0">
              <a:spcBef>
                <a:spcPts val="0"/>
              </a:spcBef>
              <a:spcAft>
                <a:spcPts val="0"/>
              </a:spcAft>
              <a:buSzPts val="2800"/>
              <a:buNone/>
              <a:defRPr sz="2800"/>
            </a:lvl7pPr>
            <a:lvl8pPr lvl="7" rtl="0">
              <a:spcBef>
                <a:spcPts val="0"/>
              </a:spcBef>
              <a:spcAft>
                <a:spcPts val="0"/>
              </a:spcAft>
              <a:buSzPts val="2800"/>
              <a:buNone/>
              <a:defRPr sz="2800"/>
            </a:lvl8pPr>
            <a:lvl9pPr lvl="8" rtl="0">
              <a:spcBef>
                <a:spcPts val="0"/>
              </a:spcBef>
              <a:spcAft>
                <a:spcPts val="0"/>
              </a:spcAft>
              <a:buSzPts val="2800"/>
              <a:buNone/>
              <a:defRPr sz="2800"/>
            </a:lvl9pPr>
          </a:lstStyle>
          <a:p>
            <a:r>
              <a:t>xx%</a:t>
            </a:r>
          </a:p>
        </p:txBody>
      </p:sp>
      <p:sp>
        <p:nvSpPr>
          <p:cNvPr id="96" name="Google Shape;96;p25"/>
          <p:cNvSpPr txBox="1">
            <a:spLocks noGrp="1"/>
          </p:cNvSpPr>
          <p:nvPr>
            <p:ph type="subTitle" idx="7"/>
          </p:nvPr>
        </p:nvSpPr>
        <p:spPr>
          <a:xfrm>
            <a:off x="3338950" y="1486950"/>
            <a:ext cx="2466000" cy="365100"/>
          </a:xfrm>
          <a:prstGeom prst="rect">
            <a:avLst/>
          </a:prstGeom>
        </p:spPr>
        <p:txBody>
          <a:bodyPr spcFirstLastPara="1" wrap="square" lIns="91425" tIns="91425" rIns="91425" bIns="91425" anchor="t" anchorCtr="0">
            <a:noAutofit/>
          </a:bodyPr>
          <a:lstStyle>
            <a:lvl1pPr lvl="0" algn="ctr" rtl="0">
              <a:lnSpc>
                <a:spcPct val="90000"/>
              </a:lnSpc>
              <a:spcBef>
                <a:spcPts val="75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7" name="Google Shape;97;p25"/>
          <p:cNvSpPr txBox="1">
            <a:spLocks noGrp="1"/>
          </p:cNvSpPr>
          <p:nvPr>
            <p:ph type="subTitle" idx="8"/>
          </p:nvPr>
        </p:nvSpPr>
        <p:spPr>
          <a:xfrm>
            <a:off x="3338900" y="3862377"/>
            <a:ext cx="2466000" cy="365100"/>
          </a:xfrm>
          <a:prstGeom prst="rect">
            <a:avLst/>
          </a:prstGeom>
        </p:spPr>
        <p:txBody>
          <a:bodyPr spcFirstLastPara="1" wrap="square" lIns="91425" tIns="91425" rIns="91425" bIns="91425" anchor="t" anchorCtr="0">
            <a:noAutofit/>
          </a:bodyPr>
          <a:lstStyle>
            <a:lvl1pPr lvl="0" algn="ctr" rtl="0">
              <a:lnSpc>
                <a:spcPct val="90000"/>
              </a:lnSpc>
              <a:spcBef>
                <a:spcPts val="75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8" name="Google Shape;98;p25"/>
          <p:cNvSpPr txBox="1">
            <a:spLocks noGrp="1"/>
          </p:cNvSpPr>
          <p:nvPr>
            <p:ph type="subTitle" idx="9"/>
          </p:nvPr>
        </p:nvSpPr>
        <p:spPr>
          <a:xfrm>
            <a:off x="3339050" y="2670013"/>
            <a:ext cx="2466000" cy="365100"/>
          </a:xfrm>
          <a:prstGeom prst="rect">
            <a:avLst/>
          </a:prstGeom>
        </p:spPr>
        <p:txBody>
          <a:bodyPr spcFirstLastPara="1" wrap="square" lIns="91425" tIns="91425" rIns="91425" bIns="91425" anchor="t" anchorCtr="0">
            <a:noAutofit/>
          </a:bodyPr>
          <a:lstStyle>
            <a:lvl1pPr lvl="0" algn="ctr" rtl="0">
              <a:lnSpc>
                <a:spcPct val="90000"/>
              </a:lnSpc>
              <a:spcBef>
                <a:spcPts val="75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p:cSld name="TITLE_ONLY_2">
    <p:spTree>
      <p:nvGrpSpPr>
        <p:cNvPr id="1" name="Shape 99"/>
        <p:cNvGrpSpPr/>
        <p:nvPr/>
      </p:nvGrpSpPr>
      <p:grpSpPr>
        <a:xfrm>
          <a:off x="0" y="0"/>
          <a:ext cx="0" cy="0"/>
          <a:chOff x="0" y="0"/>
          <a:chExt cx="0" cy="0"/>
        </a:xfrm>
      </p:grpSpPr>
      <p:sp>
        <p:nvSpPr>
          <p:cNvPr id="100" name="Google Shape;100;p26"/>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01"/>
        <p:cNvGrpSpPr/>
        <p:nvPr/>
      </p:nvGrpSpPr>
      <p:grpSpPr>
        <a:xfrm>
          <a:off x="0" y="0"/>
          <a:ext cx="0" cy="0"/>
          <a:chOff x="0" y="0"/>
          <a:chExt cx="0" cy="0"/>
        </a:xfrm>
      </p:grpSpPr>
      <p:sp>
        <p:nvSpPr>
          <p:cNvPr id="102" name="Google Shape;102;p27"/>
          <p:cNvSpPr txBox="1">
            <a:spLocks noGrp="1"/>
          </p:cNvSpPr>
          <p:nvPr>
            <p:ph type="subTitle" idx="1"/>
          </p:nvPr>
        </p:nvSpPr>
        <p:spPr>
          <a:xfrm>
            <a:off x="1015250" y="240722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7"/>
          <p:cNvSpPr txBox="1">
            <a:spLocks noGrp="1"/>
          </p:cNvSpPr>
          <p:nvPr>
            <p:ph type="subTitle" idx="2"/>
          </p:nvPr>
        </p:nvSpPr>
        <p:spPr>
          <a:xfrm>
            <a:off x="3251100" y="3701601"/>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7"/>
          <p:cNvSpPr txBox="1">
            <a:spLocks noGrp="1"/>
          </p:cNvSpPr>
          <p:nvPr>
            <p:ph type="subTitle" idx="3"/>
          </p:nvPr>
        </p:nvSpPr>
        <p:spPr>
          <a:xfrm>
            <a:off x="5486950" y="2407225"/>
            <a:ext cx="2641800" cy="7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7"/>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algn="ctr" rtl="0">
              <a:spcBef>
                <a:spcPts val="0"/>
              </a:spcBef>
              <a:spcAft>
                <a:spcPts val="0"/>
              </a:spcAft>
              <a:buSzPts val="3800"/>
              <a:buNone/>
              <a:defRPr/>
            </a:lvl2pPr>
            <a:lvl3pPr lvl="2" algn="ctr" rtl="0">
              <a:spcBef>
                <a:spcPts val="0"/>
              </a:spcBef>
              <a:spcAft>
                <a:spcPts val="0"/>
              </a:spcAft>
              <a:buSzPts val="3800"/>
              <a:buNone/>
              <a:defRPr/>
            </a:lvl3pPr>
            <a:lvl4pPr lvl="3" algn="ctr" rtl="0">
              <a:spcBef>
                <a:spcPts val="0"/>
              </a:spcBef>
              <a:spcAft>
                <a:spcPts val="0"/>
              </a:spcAft>
              <a:buSzPts val="3800"/>
              <a:buNone/>
              <a:defRPr/>
            </a:lvl4pPr>
            <a:lvl5pPr lvl="4" algn="ctr" rtl="0">
              <a:spcBef>
                <a:spcPts val="0"/>
              </a:spcBef>
              <a:spcAft>
                <a:spcPts val="0"/>
              </a:spcAft>
              <a:buSzPts val="3800"/>
              <a:buNone/>
              <a:defRPr/>
            </a:lvl5pPr>
            <a:lvl6pPr lvl="5" algn="ctr" rtl="0">
              <a:spcBef>
                <a:spcPts val="0"/>
              </a:spcBef>
              <a:spcAft>
                <a:spcPts val="0"/>
              </a:spcAft>
              <a:buSzPts val="3800"/>
              <a:buNone/>
              <a:defRPr/>
            </a:lvl6pPr>
            <a:lvl7pPr lvl="6" algn="ctr" rtl="0">
              <a:spcBef>
                <a:spcPts val="0"/>
              </a:spcBef>
              <a:spcAft>
                <a:spcPts val="0"/>
              </a:spcAft>
              <a:buSzPts val="3800"/>
              <a:buNone/>
              <a:defRPr/>
            </a:lvl7pPr>
            <a:lvl8pPr lvl="7" algn="ctr" rtl="0">
              <a:spcBef>
                <a:spcPts val="0"/>
              </a:spcBef>
              <a:spcAft>
                <a:spcPts val="0"/>
              </a:spcAft>
              <a:buSzPts val="3800"/>
              <a:buNone/>
              <a:defRPr/>
            </a:lvl8pPr>
            <a:lvl9pPr lvl="8" algn="ctr" rtl="0">
              <a:spcBef>
                <a:spcPts val="0"/>
              </a:spcBef>
              <a:spcAft>
                <a:spcPts val="0"/>
              </a:spcAft>
              <a:buSzPts val="3800"/>
              <a:buNone/>
              <a:defRPr/>
            </a:lvl9pPr>
          </a:lstStyle>
          <a:p>
            <a:endParaRPr/>
          </a:p>
        </p:txBody>
      </p:sp>
      <p:sp>
        <p:nvSpPr>
          <p:cNvPr id="106" name="Google Shape;106;p27"/>
          <p:cNvSpPr txBox="1">
            <a:spLocks noGrp="1"/>
          </p:cNvSpPr>
          <p:nvPr>
            <p:ph type="subTitle" idx="4"/>
          </p:nvPr>
        </p:nvSpPr>
        <p:spPr>
          <a:xfrm>
            <a:off x="10152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7" name="Google Shape;107;p27"/>
          <p:cNvSpPr txBox="1">
            <a:spLocks noGrp="1"/>
          </p:cNvSpPr>
          <p:nvPr>
            <p:ph type="subTitle" idx="5"/>
          </p:nvPr>
        </p:nvSpPr>
        <p:spPr>
          <a:xfrm>
            <a:off x="5486950" y="20358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8" name="Google Shape;108;p27"/>
          <p:cNvSpPr txBox="1">
            <a:spLocks noGrp="1"/>
          </p:cNvSpPr>
          <p:nvPr>
            <p:ph type="subTitle" idx="6"/>
          </p:nvPr>
        </p:nvSpPr>
        <p:spPr>
          <a:xfrm>
            <a:off x="3251100" y="3331125"/>
            <a:ext cx="2641800" cy="44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09"/>
        <p:cNvGrpSpPr/>
        <p:nvPr/>
      </p:nvGrpSpPr>
      <p:grpSpPr>
        <a:xfrm>
          <a:off x="0" y="0"/>
          <a:ext cx="0" cy="0"/>
          <a:chOff x="0" y="0"/>
          <a:chExt cx="0" cy="0"/>
        </a:xfrm>
      </p:grpSpPr>
      <p:sp>
        <p:nvSpPr>
          <p:cNvPr id="110" name="Google Shape;110;p28"/>
          <p:cNvSpPr txBox="1">
            <a:spLocks noGrp="1"/>
          </p:cNvSpPr>
          <p:nvPr>
            <p:ph type="subTitle" idx="1"/>
          </p:nvPr>
        </p:nvSpPr>
        <p:spPr>
          <a:xfrm>
            <a:off x="709100" y="22102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8"/>
          <p:cNvSpPr txBox="1">
            <a:spLocks noGrp="1"/>
          </p:cNvSpPr>
          <p:nvPr>
            <p:ph type="subTitle" idx="2"/>
          </p:nvPr>
        </p:nvSpPr>
        <p:spPr>
          <a:xfrm>
            <a:off x="3381446" y="22102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28"/>
          <p:cNvSpPr txBox="1">
            <a:spLocks noGrp="1"/>
          </p:cNvSpPr>
          <p:nvPr>
            <p:ph type="subTitle" idx="3"/>
          </p:nvPr>
        </p:nvSpPr>
        <p:spPr>
          <a:xfrm>
            <a:off x="709100" y="39484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4"/>
          </p:nvPr>
        </p:nvSpPr>
        <p:spPr>
          <a:xfrm>
            <a:off x="3381446" y="39484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28"/>
          <p:cNvSpPr txBox="1">
            <a:spLocks noGrp="1"/>
          </p:cNvSpPr>
          <p:nvPr>
            <p:ph type="subTitle" idx="5"/>
          </p:nvPr>
        </p:nvSpPr>
        <p:spPr>
          <a:xfrm>
            <a:off x="6053797" y="22102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8"/>
          <p:cNvSpPr txBox="1">
            <a:spLocks noGrp="1"/>
          </p:cNvSpPr>
          <p:nvPr>
            <p:ph type="subTitle" idx="6"/>
          </p:nvPr>
        </p:nvSpPr>
        <p:spPr>
          <a:xfrm>
            <a:off x="6053797" y="3948425"/>
            <a:ext cx="2381100" cy="62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8"/>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117" name="Google Shape;117;p28"/>
          <p:cNvSpPr txBox="1">
            <a:spLocks noGrp="1"/>
          </p:cNvSpPr>
          <p:nvPr>
            <p:ph type="subTitle" idx="7"/>
          </p:nvPr>
        </p:nvSpPr>
        <p:spPr>
          <a:xfrm>
            <a:off x="709104" y="18946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8" name="Google Shape;118;p28"/>
          <p:cNvSpPr txBox="1">
            <a:spLocks noGrp="1"/>
          </p:cNvSpPr>
          <p:nvPr>
            <p:ph type="subTitle" idx="8"/>
          </p:nvPr>
        </p:nvSpPr>
        <p:spPr>
          <a:xfrm>
            <a:off x="3381447" y="18946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9" name="Google Shape;119;p28"/>
          <p:cNvSpPr txBox="1">
            <a:spLocks noGrp="1"/>
          </p:cNvSpPr>
          <p:nvPr>
            <p:ph type="subTitle" idx="9"/>
          </p:nvPr>
        </p:nvSpPr>
        <p:spPr>
          <a:xfrm>
            <a:off x="6053796" y="189462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0" name="Google Shape;120;p28"/>
          <p:cNvSpPr txBox="1">
            <a:spLocks noGrp="1"/>
          </p:cNvSpPr>
          <p:nvPr>
            <p:ph type="subTitle" idx="13"/>
          </p:nvPr>
        </p:nvSpPr>
        <p:spPr>
          <a:xfrm>
            <a:off x="709104" y="36328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1" name="Google Shape;121;p28"/>
          <p:cNvSpPr txBox="1">
            <a:spLocks noGrp="1"/>
          </p:cNvSpPr>
          <p:nvPr>
            <p:ph type="subTitle" idx="14"/>
          </p:nvPr>
        </p:nvSpPr>
        <p:spPr>
          <a:xfrm>
            <a:off x="3381453" y="36328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2" name="Google Shape;122;p28"/>
          <p:cNvSpPr txBox="1">
            <a:spLocks noGrp="1"/>
          </p:cNvSpPr>
          <p:nvPr>
            <p:ph type="subTitle" idx="15"/>
          </p:nvPr>
        </p:nvSpPr>
        <p:spPr>
          <a:xfrm>
            <a:off x="6053801" y="3632875"/>
            <a:ext cx="2381100" cy="391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latin typeface="Raleway"/>
                <a:ea typeface="Raleway"/>
                <a:cs typeface="Raleway"/>
                <a:sym typeface="Raleway"/>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3"/>
        <p:cNvGrpSpPr/>
        <p:nvPr/>
      </p:nvGrpSpPr>
      <p:grpSpPr>
        <a:xfrm>
          <a:off x="0" y="0"/>
          <a:ext cx="0" cy="0"/>
          <a:chOff x="0" y="0"/>
          <a:chExt cx="0" cy="0"/>
        </a:xfrm>
      </p:grpSpPr>
      <p:sp>
        <p:nvSpPr>
          <p:cNvPr id="124" name="Google Shape;124;p29"/>
          <p:cNvSpPr txBox="1">
            <a:spLocks noGrp="1"/>
          </p:cNvSpPr>
          <p:nvPr>
            <p:ph type="title" hasCustomPrompt="1"/>
          </p:nvPr>
        </p:nvSpPr>
        <p:spPr>
          <a:xfrm>
            <a:off x="1848000" y="1042712"/>
            <a:ext cx="5448000" cy="75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9"/>
          <p:cNvSpPr txBox="1">
            <a:spLocks noGrp="1"/>
          </p:cNvSpPr>
          <p:nvPr>
            <p:ph type="subTitle" idx="1"/>
          </p:nvPr>
        </p:nvSpPr>
        <p:spPr>
          <a:xfrm>
            <a:off x="1848000" y="1797587"/>
            <a:ext cx="5448000" cy="309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29"/>
          <p:cNvSpPr txBox="1">
            <a:spLocks noGrp="1"/>
          </p:cNvSpPr>
          <p:nvPr>
            <p:ph type="title" idx="2" hasCustomPrompt="1"/>
          </p:nvPr>
        </p:nvSpPr>
        <p:spPr>
          <a:xfrm>
            <a:off x="1848000" y="2816891"/>
            <a:ext cx="5448000" cy="75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200"/>
              <a:buNone/>
              <a:defRPr sz="50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7" name="Google Shape;127;p29"/>
          <p:cNvSpPr txBox="1">
            <a:spLocks noGrp="1"/>
          </p:cNvSpPr>
          <p:nvPr>
            <p:ph type="subTitle" idx="3"/>
          </p:nvPr>
        </p:nvSpPr>
        <p:spPr>
          <a:xfrm>
            <a:off x="1848000" y="3571688"/>
            <a:ext cx="5448000" cy="309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1419155" y="470000"/>
            <a:ext cx="6305700" cy="11544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6000"/>
            </a:lvl1pPr>
            <a:lvl2pPr lvl="1">
              <a:spcBef>
                <a:spcPts val="0"/>
              </a:spcBef>
              <a:spcAft>
                <a:spcPts val="0"/>
              </a:spcAft>
              <a:buSzPts val="3800"/>
              <a:buNone/>
              <a:defRPr/>
            </a:lvl2pPr>
            <a:lvl3pPr lvl="2">
              <a:spcBef>
                <a:spcPts val="0"/>
              </a:spcBef>
              <a:spcAft>
                <a:spcPts val="0"/>
              </a:spcAft>
              <a:buSzPts val="3800"/>
              <a:buNone/>
              <a:defRPr/>
            </a:lvl3pPr>
            <a:lvl4pPr lvl="3">
              <a:spcBef>
                <a:spcPts val="0"/>
              </a:spcBef>
              <a:spcAft>
                <a:spcPts val="0"/>
              </a:spcAft>
              <a:buSzPts val="3800"/>
              <a:buNone/>
              <a:defRPr/>
            </a:lvl4pPr>
            <a:lvl5pPr lvl="4">
              <a:spcBef>
                <a:spcPts val="0"/>
              </a:spcBef>
              <a:spcAft>
                <a:spcPts val="0"/>
              </a:spcAft>
              <a:buSzPts val="3800"/>
              <a:buNone/>
              <a:defRPr/>
            </a:lvl5pPr>
            <a:lvl6pPr lvl="5">
              <a:spcBef>
                <a:spcPts val="0"/>
              </a:spcBef>
              <a:spcAft>
                <a:spcPts val="0"/>
              </a:spcAft>
              <a:buSzPts val="3800"/>
              <a:buNone/>
              <a:defRPr/>
            </a:lvl6pPr>
            <a:lvl7pPr lvl="6">
              <a:spcBef>
                <a:spcPts val="0"/>
              </a:spcBef>
              <a:spcAft>
                <a:spcPts val="0"/>
              </a:spcAft>
              <a:buSzPts val="3800"/>
              <a:buNone/>
              <a:defRPr/>
            </a:lvl7pPr>
            <a:lvl8pPr lvl="7">
              <a:spcBef>
                <a:spcPts val="0"/>
              </a:spcBef>
              <a:spcAft>
                <a:spcPts val="0"/>
              </a:spcAft>
              <a:buSzPts val="3800"/>
              <a:buNone/>
              <a:defRPr/>
            </a:lvl8pPr>
            <a:lvl9pPr lvl="8">
              <a:spcBef>
                <a:spcPts val="0"/>
              </a:spcBef>
              <a:spcAft>
                <a:spcPts val="0"/>
              </a:spcAft>
              <a:buSzPts val="3800"/>
              <a:buNone/>
              <a:defRPr/>
            </a:lvl9pPr>
          </a:lstStyle>
          <a:p>
            <a:endParaRPr/>
          </a:p>
        </p:txBody>
      </p:sp>
      <p:sp>
        <p:nvSpPr>
          <p:cNvPr id="130" name="Google Shape;130;p30"/>
          <p:cNvSpPr txBox="1">
            <a:spLocks noGrp="1"/>
          </p:cNvSpPr>
          <p:nvPr>
            <p:ph type="subTitle" idx="1"/>
          </p:nvPr>
        </p:nvSpPr>
        <p:spPr>
          <a:xfrm>
            <a:off x="2718575" y="1568675"/>
            <a:ext cx="3706800" cy="1381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1" name="Google Shape;131;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u="sng">
                <a:solidFill>
                  <a:schemeClr val="hlink"/>
                </a:solidFill>
                <a:latin typeface="Open Sans"/>
                <a:ea typeface="Open Sans"/>
                <a:cs typeface="Open Sans"/>
                <a:sym typeface="Open Sans"/>
                <a:hlinkClick r:id="rId2"/>
              </a:rPr>
              <a:t>Slidesgo</a:t>
            </a:r>
            <a:r>
              <a:rPr lang="en" sz="1200">
                <a:solidFill>
                  <a:schemeClr val="dk1"/>
                </a:solidFill>
                <a:latin typeface="Open Sans"/>
                <a:ea typeface="Open Sans"/>
                <a:cs typeface="Open Sans"/>
                <a:sym typeface="Open Sans"/>
              </a:rPr>
              <a:t>, and includes icons by </a:t>
            </a:r>
            <a:r>
              <a:rPr lang="en" sz="12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Open Sans"/>
                <a:ea typeface="Open Sans"/>
                <a:cs typeface="Open Sans"/>
                <a:sym typeface="Open Sans"/>
              </a:rPr>
              <a:t> </a:t>
            </a:r>
            <a:endParaRPr sz="1200" b="1" u="sng">
              <a:solidFill>
                <a:schemeClr val="dk1"/>
              </a:solidFill>
              <a:latin typeface="Open Sans"/>
              <a:ea typeface="Open Sans"/>
              <a:cs typeface="Open Sans"/>
              <a:sym typeface="Open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ection header 1">
  <p:cSld name="Section header">
    <p:spTree>
      <p:nvGrpSpPr>
        <p:cNvPr id="1" name="Shape 132"/>
        <p:cNvGrpSpPr/>
        <p:nvPr/>
      </p:nvGrpSpPr>
      <p:grpSpPr>
        <a:xfrm>
          <a:off x="0" y="0"/>
          <a:ext cx="0" cy="0"/>
          <a:chOff x="0" y="0"/>
          <a:chExt cx="0" cy="0"/>
        </a:xfrm>
      </p:grpSpPr>
      <p:sp>
        <p:nvSpPr>
          <p:cNvPr id="133" name="Google Shape;133;p31"/>
          <p:cNvSpPr txBox="1">
            <a:spLocks noGrp="1"/>
          </p:cNvSpPr>
          <p:nvPr>
            <p:ph type="title"/>
          </p:nvPr>
        </p:nvSpPr>
        <p:spPr>
          <a:xfrm>
            <a:off x="1673100" y="2556375"/>
            <a:ext cx="5797800" cy="8418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4" name="Google Shape;134;p31"/>
          <p:cNvSpPr txBox="1">
            <a:spLocks noGrp="1"/>
          </p:cNvSpPr>
          <p:nvPr>
            <p:ph type="title" idx="2" hasCustomPrompt="1"/>
          </p:nvPr>
        </p:nvSpPr>
        <p:spPr>
          <a:xfrm>
            <a:off x="3925875" y="1271038"/>
            <a:ext cx="1268400" cy="12696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6000"/>
              <a:buNone/>
              <a:defRPr sz="6000">
                <a:solidFill>
                  <a:schemeClr val="accent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135" name="Google Shape;135;p31"/>
          <p:cNvSpPr txBox="1">
            <a:spLocks noGrp="1"/>
          </p:cNvSpPr>
          <p:nvPr>
            <p:ph type="subTitle" idx="1"/>
          </p:nvPr>
        </p:nvSpPr>
        <p:spPr>
          <a:xfrm>
            <a:off x="1673100" y="3398175"/>
            <a:ext cx="5797800" cy="474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One column text 1">
  <p:cSld name="One column text">
    <p:spTree>
      <p:nvGrpSpPr>
        <p:cNvPr id="1" name="Shape 136"/>
        <p:cNvGrpSpPr/>
        <p:nvPr/>
      </p:nvGrpSpPr>
      <p:grpSpPr>
        <a:xfrm>
          <a:off x="0" y="0"/>
          <a:ext cx="0" cy="0"/>
          <a:chOff x="0" y="0"/>
          <a:chExt cx="0" cy="0"/>
        </a:xfrm>
      </p:grpSpPr>
      <p:sp>
        <p:nvSpPr>
          <p:cNvPr id="137" name="Google Shape;137;p32"/>
          <p:cNvSpPr txBox="1">
            <a:spLocks noGrp="1"/>
          </p:cNvSpPr>
          <p:nvPr>
            <p:ph type="body" idx="1"/>
          </p:nvPr>
        </p:nvSpPr>
        <p:spPr>
          <a:xfrm>
            <a:off x="1813757" y="1619752"/>
            <a:ext cx="5502600" cy="243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500">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138" name="Google Shape;138;p32"/>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p:spTree>
      <p:nvGrpSpPr>
        <p:cNvPr id="1" name="Shape 139"/>
        <p:cNvGrpSpPr/>
        <p:nvPr/>
      </p:nvGrpSpPr>
      <p:grpSpPr>
        <a:xfrm>
          <a:off x="0" y="0"/>
          <a:ext cx="0" cy="0"/>
          <a:chOff x="0" y="0"/>
          <a:chExt cx="0" cy="0"/>
        </a:xfrm>
      </p:grpSpPr>
      <p:sp>
        <p:nvSpPr>
          <p:cNvPr id="140" name="Google Shape;140;p33"/>
          <p:cNvSpPr txBox="1">
            <a:spLocks noGrp="1"/>
          </p:cNvSpPr>
          <p:nvPr>
            <p:ph type="title"/>
          </p:nvPr>
        </p:nvSpPr>
        <p:spPr>
          <a:xfrm>
            <a:off x="1704369" y="585788"/>
            <a:ext cx="5735400" cy="6576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3"/>
          <p:cNvSpPr txBox="1">
            <a:spLocks noGrp="1"/>
          </p:cNvSpPr>
          <p:nvPr>
            <p:ph type="subTitle" idx="1"/>
          </p:nvPr>
        </p:nvSpPr>
        <p:spPr>
          <a:xfrm>
            <a:off x="2486225" y="1445725"/>
            <a:ext cx="4186800" cy="4257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2" name="Google Shape;142;p33"/>
          <p:cNvSpPr txBox="1">
            <a:spLocks noGrp="1"/>
          </p:cNvSpPr>
          <p:nvPr>
            <p:ph type="subTitle" idx="2"/>
          </p:nvPr>
        </p:nvSpPr>
        <p:spPr>
          <a:xfrm>
            <a:off x="2486225" y="1795224"/>
            <a:ext cx="4186800" cy="718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3" name="Google Shape;143;p33"/>
          <p:cNvSpPr txBox="1">
            <a:spLocks noGrp="1"/>
          </p:cNvSpPr>
          <p:nvPr>
            <p:ph type="subTitle" idx="3"/>
          </p:nvPr>
        </p:nvSpPr>
        <p:spPr>
          <a:xfrm>
            <a:off x="2486225" y="3002849"/>
            <a:ext cx="4186800" cy="42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4" name="Google Shape;144;p33"/>
          <p:cNvSpPr txBox="1">
            <a:spLocks noGrp="1"/>
          </p:cNvSpPr>
          <p:nvPr>
            <p:ph type="subTitle" idx="4"/>
          </p:nvPr>
        </p:nvSpPr>
        <p:spPr>
          <a:xfrm>
            <a:off x="2486225" y="3352350"/>
            <a:ext cx="4186800" cy="718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p:spTree>
      <p:nvGrpSpPr>
        <p:cNvPr id="1" name="Shape 145"/>
        <p:cNvGrpSpPr/>
        <p:nvPr/>
      </p:nvGrpSpPr>
      <p:grpSpPr>
        <a:xfrm>
          <a:off x="0" y="0"/>
          <a:ext cx="0" cy="0"/>
          <a:chOff x="0" y="0"/>
          <a:chExt cx="0" cy="0"/>
        </a:xfrm>
      </p:grpSpPr>
      <p:sp>
        <p:nvSpPr>
          <p:cNvPr id="146" name="Google Shape;146;p34"/>
          <p:cNvSpPr txBox="1">
            <a:spLocks noGrp="1"/>
          </p:cNvSpPr>
          <p:nvPr>
            <p:ph type="title"/>
          </p:nvPr>
        </p:nvSpPr>
        <p:spPr>
          <a:xfrm>
            <a:off x="723900" y="588170"/>
            <a:ext cx="7696200" cy="7155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4"/>
          <p:cNvSpPr txBox="1">
            <a:spLocks noGrp="1"/>
          </p:cNvSpPr>
          <p:nvPr>
            <p:ph type="subTitle" idx="1"/>
          </p:nvPr>
        </p:nvSpPr>
        <p:spPr>
          <a:xfrm>
            <a:off x="713225" y="2011050"/>
            <a:ext cx="2113500" cy="402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48" name="Google Shape;148;p34"/>
          <p:cNvSpPr txBox="1">
            <a:spLocks noGrp="1"/>
          </p:cNvSpPr>
          <p:nvPr>
            <p:ph type="subTitle" idx="2"/>
          </p:nvPr>
        </p:nvSpPr>
        <p:spPr>
          <a:xfrm>
            <a:off x="713225" y="2337550"/>
            <a:ext cx="2113500" cy="1014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49" name="Google Shape;149;p34"/>
          <p:cNvSpPr txBox="1">
            <a:spLocks noGrp="1"/>
          </p:cNvSpPr>
          <p:nvPr>
            <p:ph type="subTitle" idx="3"/>
          </p:nvPr>
        </p:nvSpPr>
        <p:spPr>
          <a:xfrm>
            <a:off x="3515250" y="2011050"/>
            <a:ext cx="2113500" cy="40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0" name="Google Shape;150;p34"/>
          <p:cNvSpPr txBox="1">
            <a:spLocks noGrp="1"/>
          </p:cNvSpPr>
          <p:nvPr>
            <p:ph type="subTitle" idx="4"/>
          </p:nvPr>
        </p:nvSpPr>
        <p:spPr>
          <a:xfrm>
            <a:off x="3515250" y="2337550"/>
            <a:ext cx="2113500" cy="101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1" name="Google Shape;151;p34"/>
          <p:cNvSpPr txBox="1">
            <a:spLocks noGrp="1"/>
          </p:cNvSpPr>
          <p:nvPr>
            <p:ph type="subTitle" idx="5"/>
          </p:nvPr>
        </p:nvSpPr>
        <p:spPr>
          <a:xfrm>
            <a:off x="6317225" y="2011050"/>
            <a:ext cx="2113500" cy="40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52" name="Google Shape;152;p34"/>
          <p:cNvSpPr txBox="1">
            <a:spLocks noGrp="1"/>
          </p:cNvSpPr>
          <p:nvPr>
            <p:ph type="subTitle" idx="6"/>
          </p:nvPr>
        </p:nvSpPr>
        <p:spPr>
          <a:xfrm>
            <a:off x="6317225" y="2337550"/>
            <a:ext cx="2113500" cy="101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aption 1" type="picTx">
  <p:cSld name="PICTURE_WITH_CAPTION_TEXT">
    <p:spTree>
      <p:nvGrpSpPr>
        <p:cNvPr id="1" name="Shape 153"/>
        <p:cNvGrpSpPr/>
        <p:nvPr/>
      </p:nvGrpSpPr>
      <p:grpSpPr>
        <a:xfrm>
          <a:off x="0" y="0"/>
          <a:ext cx="0" cy="0"/>
          <a:chOff x="0" y="0"/>
          <a:chExt cx="0" cy="0"/>
        </a:xfrm>
      </p:grpSpPr>
      <p:sp>
        <p:nvSpPr>
          <p:cNvPr id="154" name="Google Shape;154;p35"/>
          <p:cNvSpPr txBox="1">
            <a:spLocks noGrp="1"/>
          </p:cNvSpPr>
          <p:nvPr>
            <p:ph type="title"/>
          </p:nvPr>
        </p:nvSpPr>
        <p:spPr>
          <a:xfrm>
            <a:off x="725955" y="1082040"/>
            <a:ext cx="2223000" cy="17448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35"/>
          <p:cNvSpPr txBox="1">
            <a:spLocks noGrp="1"/>
          </p:cNvSpPr>
          <p:nvPr>
            <p:ph type="subTitle" idx="1"/>
          </p:nvPr>
        </p:nvSpPr>
        <p:spPr>
          <a:xfrm>
            <a:off x="713225" y="2730350"/>
            <a:ext cx="3870900" cy="1873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2">
  <p:cSld name="Title only 1">
    <p:spTree>
      <p:nvGrpSpPr>
        <p:cNvPr id="1" name="Shape 156"/>
        <p:cNvGrpSpPr/>
        <p:nvPr/>
      </p:nvGrpSpPr>
      <p:grpSpPr>
        <a:xfrm>
          <a:off x="0" y="0"/>
          <a:ext cx="0" cy="0"/>
          <a:chOff x="0" y="0"/>
          <a:chExt cx="0" cy="0"/>
        </a:xfrm>
      </p:grpSpPr>
      <p:sp>
        <p:nvSpPr>
          <p:cNvPr id="157" name="Google Shape;157;p36"/>
          <p:cNvSpPr txBox="1">
            <a:spLocks noGrp="1"/>
          </p:cNvSpPr>
          <p:nvPr>
            <p:ph type="title"/>
          </p:nvPr>
        </p:nvSpPr>
        <p:spPr>
          <a:xfrm>
            <a:off x="723900" y="588169"/>
            <a:ext cx="7696200" cy="9333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58"/>
        <p:cNvGrpSpPr/>
        <p:nvPr/>
      </p:nvGrpSpPr>
      <p:grpSpPr>
        <a:xfrm>
          <a:off x="0" y="0"/>
          <a:ext cx="0" cy="0"/>
          <a:chOff x="0" y="0"/>
          <a:chExt cx="0" cy="0"/>
        </a:xfrm>
      </p:grpSpPr>
      <p:sp>
        <p:nvSpPr>
          <p:cNvPr id="159" name="Google Shape;159;p37"/>
          <p:cNvSpPr txBox="1">
            <a:spLocks noGrp="1"/>
          </p:cNvSpPr>
          <p:nvPr>
            <p:ph type="title"/>
          </p:nvPr>
        </p:nvSpPr>
        <p:spPr>
          <a:xfrm>
            <a:off x="723900" y="587085"/>
            <a:ext cx="7696200" cy="7155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60"/>
        <p:cNvGrpSpPr/>
        <p:nvPr/>
      </p:nvGrpSpPr>
      <p:grpSpPr>
        <a:xfrm>
          <a:off x="0" y="0"/>
          <a:ext cx="0" cy="0"/>
          <a:chOff x="0" y="0"/>
          <a:chExt cx="0" cy="0"/>
        </a:xfrm>
      </p:grpSpPr>
      <p:sp>
        <p:nvSpPr>
          <p:cNvPr id="161" name="Google Shape;161;p38"/>
          <p:cNvSpPr txBox="1">
            <a:spLocks noGrp="1"/>
          </p:cNvSpPr>
          <p:nvPr>
            <p:ph type="title"/>
          </p:nvPr>
        </p:nvSpPr>
        <p:spPr>
          <a:xfrm>
            <a:off x="723900" y="588170"/>
            <a:ext cx="7696200" cy="7155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38"/>
          <p:cNvSpPr txBox="1">
            <a:spLocks noGrp="1"/>
          </p:cNvSpPr>
          <p:nvPr>
            <p:ph type="body" idx="1"/>
          </p:nvPr>
        </p:nvSpPr>
        <p:spPr>
          <a:xfrm>
            <a:off x="723900" y="1205416"/>
            <a:ext cx="7696200" cy="3385500"/>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63"/>
        <p:cNvGrpSpPr/>
        <p:nvPr/>
      </p:nvGrpSpPr>
      <p:grpSpPr>
        <a:xfrm>
          <a:off x="0" y="0"/>
          <a:ext cx="0" cy="0"/>
          <a:chOff x="0" y="0"/>
          <a:chExt cx="0" cy="0"/>
        </a:xfrm>
      </p:grpSpPr>
      <p:sp>
        <p:nvSpPr>
          <p:cNvPr id="164" name="Google Shape;164;p39"/>
          <p:cNvSpPr txBox="1">
            <a:spLocks noGrp="1"/>
          </p:cNvSpPr>
          <p:nvPr>
            <p:ph type="title"/>
          </p:nvPr>
        </p:nvSpPr>
        <p:spPr>
          <a:xfrm>
            <a:off x="723900" y="552450"/>
            <a:ext cx="7696200" cy="7155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5" name="Google Shape;165;p39"/>
          <p:cNvSpPr txBox="1">
            <a:spLocks noGrp="1"/>
          </p:cNvSpPr>
          <p:nvPr>
            <p:ph type="body" idx="1"/>
          </p:nvPr>
        </p:nvSpPr>
        <p:spPr>
          <a:xfrm>
            <a:off x="723900" y="1205416"/>
            <a:ext cx="7696200" cy="3385500"/>
          </a:xfrm>
          <a:prstGeom prst="rect">
            <a:avLst/>
          </a:prstGeom>
          <a:noFill/>
          <a:ln>
            <a:noFill/>
          </a:ln>
        </p:spPr>
        <p:txBody>
          <a:bodyPr spcFirstLastPara="1" wrap="square" lIns="91425" tIns="45700" rIns="91425" bIns="45700" anchor="t" anchorCtr="0">
            <a:normAutofit/>
          </a:bodyPr>
          <a:lstStyle>
            <a:lvl1pPr marL="457200" lvl="0" indent="-330200">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1pPr>
            <a:lvl2pPr lvl="1"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2pPr>
            <a:lvl3pPr lvl="2"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3pPr>
            <a:lvl4pPr lvl="3"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4pPr>
            <a:lvl5pPr lvl="4"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5pPr>
            <a:lvl6pPr lvl="5"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6pPr>
            <a:lvl7pPr lvl="6"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7pPr>
            <a:lvl8pPr lvl="7"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8pPr>
            <a:lvl9pPr lvl="8" rtl="0">
              <a:spcBef>
                <a:spcPts val="0"/>
              </a:spcBef>
              <a:spcAft>
                <a:spcPts val="0"/>
              </a:spcAft>
              <a:buClr>
                <a:schemeClr val="dk1"/>
              </a:buClr>
              <a:buSzPts val="3800"/>
              <a:buFont typeface="Bebas Neue"/>
              <a:buNone/>
              <a:defRPr sz="3800">
                <a:solidFill>
                  <a:schemeClr val="dk1"/>
                </a:solidFill>
                <a:latin typeface="Bebas Neue"/>
                <a:ea typeface="Bebas Neue"/>
                <a:cs typeface="Bebas Neue"/>
                <a:sym typeface="Bebas Neue"/>
              </a:defRPr>
            </a:lvl9pPr>
          </a:lstStyle>
          <a:p>
            <a:endParaRPr/>
          </a:p>
        </p:txBody>
      </p:sp>
      <p:sp>
        <p:nvSpPr>
          <p:cNvPr id="52" name="Google Shape;52;p13"/>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1pPr>
            <a:lvl2pPr marL="914400" lvl="1"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2pPr>
            <a:lvl3pPr marL="1371600" lvl="2"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3pPr>
            <a:lvl4pPr marL="1828800" lvl="3"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4pPr>
            <a:lvl5pPr marL="2286000" lvl="4"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5pPr>
            <a:lvl6pPr marL="2743200" lvl="5"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6pPr>
            <a:lvl7pPr marL="3200400" lvl="6"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7pPr>
            <a:lvl8pPr marL="3657600" lvl="7"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8pPr>
            <a:lvl9pPr marL="4114800" lvl="8" indent="-317500">
              <a:lnSpc>
                <a:spcPct val="100000"/>
              </a:lnSpc>
              <a:spcBef>
                <a:spcPts val="0"/>
              </a:spcBef>
              <a:spcAft>
                <a:spcPts val="0"/>
              </a:spcAft>
              <a:buClr>
                <a:schemeClr val="dk1"/>
              </a:buClr>
              <a:buSzPts val="1400"/>
              <a:buFont typeface="Chivo"/>
              <a:buChar char="■"/>
              <a:defRPr>
                <a:solidFill>
                  <a:schemeClr val="dk1"/>
                </a:solidFill>
                <a:latin typeface="Chivo"/>
                <a:ea typeface="Chivo"/>
                <a:cs typeface="Chivo"/>
                <a:sym typeface="Chivo"/>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0"/>
          <p:cNvSpPr/>
          <p:nvPr/>
        </p:nvSpPr>
        <p:spPr>
          <a:xfrm>
            <a:off x="0" y="609425"/>
            <a:ext cx="7081500" cy="3333925"/>
          </a:xfrm>
          <a:prstGeom prst="flowChartDelay">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Google Shape;171;p40"/>
          <p:cNvSpPr txBox="1">
            <a:spLocks noGrp="1"/>
          </p:cNvSpPr>
          <p:nvPr>
            <p:ph type="ctrTitle"/>
          </p:nvPr>
        </p:nvSpPr>
        <p:spPr>
          <a:xfrm>
            <a:off x="0" y="1060400"/>
            <a:ext cx="6776700" cy="23403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8500"/>
              <a:buNone/>
            </a:pPr>
            <a:r>
              <a:rPr lang="en" dirty="0">
                <a:solidFill>
                  <a:schemeClr val="lt2"/>
                </a:solidFill>
              </a:rPr>
              <a:t>CARS24</a:t>
            </a:r>
            <a:endParaRPr dirty="0">
              <a:solidFill>
                <a:schemeClr val="lt2"/>
              </a:solidFill>
            </a:endParaRPr>
          </a:p>
          <a:p>
            <a:pPr marL="0" lvl="0" indent="0" algn="l" rtl="0">
              <a:lnSpc>
                <a:spcPct val="100000"/>
              </a:lnSpc>
              <a:spcBef>
                <a:spcPts val="0"/>
              </a:spcBef>
              <a:spcAft>
                <a:spcPts val="0"/>
              </a:spcAft>
              <a:buSzPts val="8500"/>
              <a:buNone/>
            </a:pPr>
            <a:r>
              <a:rPr lang="en" dirty="0">
                <a:solidFill>
                  <a:schemeClr val="lt2"/>
                </a:solidFill>
              </a:rPr>
              <a:t>AN END-TO-END ML  PROJECT</a:t>
            </a:r>
            <a:endParaRPr dirty="0">
              <a:solidFill>
                <a:schemeClr val="lt2"/>
              </a:solidFill>
            </a:endParaRPr>
          </a:p>
        </p:txBody>
      </p:sp>
      <p:sp>
        <p:nvSpPr>
          <p:cNvPr id="3" name="TextBox 2">
            <a:extLst>
              <a:ext uri="{FF2B5EF4-FFF2-40B4-BE49-F238E27FC236}">
                <a16:creationId xmlns:a16="http://schemas.microsoft.com/office/drawing/2014/main" id="{3F243C90-B97D-7B5A-21E4-5F8C8DBCAFB7}"/>
              </a:ext>
            </a:extLst>
          </p:cNvPr>
          <p:cNvSpPr txBox="1"/>
          <p:nvPr/>
        </p:nvSpPr>
        <p:spPr>
          <a:xfrm>
            <a:off x="5551714" y="3755571"/>
            <a:ext cx="3143250" cy="1046440"/>
          </a:xfrm>
          <a:prstGeom prst="rect">
            <a:avLst/>
          </a:prstGeom>
          <a:noFill/>
        </p:spPr>
        <p:txBody>
          <a:bodyPr wrap="square" rtlCol="0">
            <a:spAutoFit/>
          </a:bodyPr>
          <a:lstStyle/>
          <a:p>
            <a:r>
              <a:rPr lang="en-US" sz="2400" b="1" dirty="0"/>
              <a:t>Presented by </a:t>
            </a:r>
          </a:p>
          <a:p>
            <a:r>
              <a:rPr lang="en-US" sz="2400" b="1" dirty="0"/>
              <a:t>Mohd Nazimuddin </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0"/>
                                        </p:tgtEl>
                                        <p:attrNameLst>
                                          <p:attrName>style.visibility</p:attrName>
                                        </p:attrNameLst>
                                      </p:cBhvr>
                                      <p:to>
                                        <p:strVal val="visible"/>
                                      </p:to>
                                    </p:set>
                                    <p:animEffect transition="in" filter="fade">
                                      <p:cBhvr>
                                        <p:cTn id="7"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1026" name="Picture 2">
            <a:extLst>
              <a:ext uri="{FF2B5EF4-FFF2-40B4-BE49-F238E27FC236}">
                <a16:creationId xmlns:a16="http://schemas.microsoft.com/office/drawing/2014/main" id="{38D91622-17A1-C44D-7964-494B8A8A61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10" y="133490"/>
            <a:ext cx="3087908" cy="27365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97B49E-EECB-5E71-5B88-1C619CBB8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4630" y="413816"/>
            <a:ext cx="4518339" cy="43158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25C70C1-0729-509D-6323-E0D1154C0B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310" y="3055221"/>
            <a:ext cx="3087908" cy="19013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subTitle" idx="1"/>
          </p:nvPr>
        </p:nvSpPr>
        <p:spPr>
          <a:xfrm>
            <a:off x="713225" y="682550"/>
            <a:ext cx="7343400" cy="39213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 The heatmap confirms the negative correlation between kilometerdriven and price (a value of -0.20). While not a strong correlation, it supports the observation from the scatter plot.</a:t>
            </a:r>
            <a:endParaRPr/>
          </a:p>
          <a:p>
            <a:pPr marL="457200" lvl="0" indent="-317500" algn="l" rtl="0">
              <a:lnSpc>
                <a:spcPct val="150000"/>
              </a:lnSpc>
              <a:spcBef>
                <a:spcPts val="0"/>
              </a:spcBef>
              <a:spcAft>
                <a:spcPts val="0"/>
              </a:spcAft>
              <a:buSzPts val="1400"/>
              <a:buChar char="●"/>
            </a:pPr>
            <a:r>
              <a:rPr lang="en"/>
              <a:t>There is a moderate positive correlation between year and price (0.51), which is expected as newer cars generally command higher prices.</a:t>
            </a:r>
            <a:endParaRPr/>
          </a:p>
          <a:p>
            <a:pPr marL="457200" lvl="0" indent="-317500" algn="l" rtl="0">
              <a:lnSpc>
                <a:spcPct val="150000"/>
              </a:lnSpc>
              <a:spcBef>
                <a:spcPts val="0"/>
              </a:spcBef>
              <a:spcAft>
                <a:spcPts val="0"/>
              </a:spcAft>
              <a:buSzPts val="1400"/>
              <a:buChar char="●"/>
            </a:pPr>
            <a:r>
              <a:rPr lang="en"/>
              <a:t>year and kilometerdriven have a negative correlation (-0.51), which is also expected as older cars tend to have more kilometers driven.</a:t>
            </a:r>
            <a:endParaRPr/>
          </a:p>
          <a:p>
            <a:pPr marL="457200" lvl="0" indent="-317500" algn="l" rtl="0">
              <a:lnSpc>
                <a:spcPct val="150000"/>
              </a:lnSpc>
              <a:spcBef>
                <a:spcPts val="0"/>
              </a:spcBef>
              <a:spcAft>
                <a:spcPts val="0"/>
              </a:spcAft>
              <a:buSzPts val="1400"/>
              <a:buChar char="●"/>
            </a:pPr>
            <a:r>
              <a:rPr lang="en"/>
              <a:t>ownernumber seems to have a weak negative correlation with price (-0.14), suggesting that cars with more owners might have slightly lower prices, but this relationship is not strong.</a:t>
            </a:r>
            <a:endParaRPr/>
          </a:p>
          <a:p>
            <a:pPr marL="457200" lvl="0" indent="-317500" algn="l" rtl="0">
              <a:lnSpc>
                <a:spcPct val="150000"/>
              </a:lnSpc>
              <a:spcBef>
                <a:spcPts val="0"/>
              </a:spcBef>
              <a:spcAft>
                <a:spcPts val="0"/>
              </a:spcAft>
              <a:buSzPts val="1400"/>
              <a:buChar char="●"/>
            </a:pPr>
            <a:r>
              <a:rPr lang="en"/>
              <a:t>The correlations between ownernumber and year and kilometerdriven are also weak.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1"/>
          <p:cNvSpPr txBox="1">
            <a:spLocks noGrp="1"/>
          </p:cNvSpPr>
          <p:nvPr>
            <p:ph type="subTitle" idx="1"/>
          </p:nvPr>
        </p:nvSpPr>
        <p:spPr>
          <a:xfrm>
            <a:off x="713225" y="2730350"/>
            <a:ext cx="3870900" cy="1873500"/>
          </a:xfrm>
          <a:prstGeom prst="rect">
            <a:avLst/>
          </a:prstGeom>
        </p:spPr>
        <p:txBody>
          <a:bodyPr spcFirstLastPara="1" wrap="square" lIns="91425" tIns="91425" rIns="91425" bIns="91425" anchor="t" anchorCtr="0">
            <a:noAutofit/>
          </a:bodyPr>
          <a:lstStyle/>
          <a:p>
            <a:pPr marL="0" lvl="0" indent="0" algn="l" rtl="0">
              <a:lnSpc>
                <a:spcPct val="90000"/>
              </a:lnSpc>
              <a:spcBef>
                <a:spcPts val="750"/>
              </a:spcBef>
              <a:spcAft>
                <a:spcPts val="0"/>
              </a:spcAft>
              <a:buNone/>
            </a:pPr>
            <a:r>
              <a:rPr lang="en"/>
              <a:t>Images reveal large amounts of data, so remember use an image instead of a long text. Your audience will appreciate it</a:t>
            </a:r>
            <a:endParaRPr/>
          </a:p>
        </p:txBody>
      </p:sp>
      <p:sp>
        <p:nvSpPr>
          <p:cNvPr id="357" name="Google Shape;357;p51"/>
          <p:cNvSpPr/>
          <p:nvPr/>
        </p:nvSpPr>
        <p:spPr>
          <a:xfrm>
            <a:off x="0" y="-2"/>
            <a:ext cx="503238" cy="514350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58" name="Google Shape;358;p51"/>
          <p:cNvSpPr txBox="1">
            <a:spLocks noGrp="1"/>
          </p:cNvSpPr>
          <p:nvPr>
            <p:ph type="title"/>
          </p:nvPr>
        </p:nvSpPr>
        <p:spPr>
          <a:xfrm>
            <a:off x="725955" y="1082040"/>
            <a:ext cx="2223000" cy="17448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000"/>
              <a:buNone/>
            </a:pPr>
            <a:r>
              <a:rPr lang="en"/>
              <a:t>AN IMAGE reinforces </a:t>
            </a:r>
            <a:r>
              <a:rPr lang="en">
                <a:solidFill>
                  <a:schemeClr val="dk2"/>
                </a:solidFill>
              </a:rPr>
              <a:t>the concept</a:t>
            </a:r>
            <a:endParaRPr/>
          </a:p>
        </p:txBody>
      </p:sp>
      <p:pic>
        <p:nvPicPr>
          <p:cNvPr id="359" name="Google Shape;359;p51" descr="Mano sosteniendo un celular en la mano&#10;&#10;Descripción generada automáticamente con confianza media"/>
          <p:cNvPicPr preferRelativeResize="0">
            <a:picLocks noGrp="1"/>
          </p:cNvPicPr>
          <p:nvPr>
            <p:ph type="pic" idx="2"/>
          </p:nvPr>
        </p:nvPicPr>
        <p:blipFill rotWithShape="1">
          <a:blip r:embed="rId3">
            <a:alphaModFix/>
          </a:blip>
          <a:srcRect/>
          <a:stretch/>
        </p:blipFill>
        <p:spPr>
          <a:xfrm>
            <a:off x="4895162" y="552450"/>
            <a:ext cx="3443284" cy="4038600"/>
          </a:xfrm>
          <a:prstGeom prst="rect">
            <a:avLst/>
          </a:prstGeom>
          <a:noFill/>
          <a:ln>
            <a:noFill/>
          </a:ln>
        </p:spPr>
      </p:pic>
      <p:sp>
        <p:nvSpPr>
          <p:cNvPr id="360" name="Google Shape;360;p51"/>
          <p:cNvSpPr/>
          <p:nvPr/>
        </p:nvSpPr>
        <p:spPr>
          <a:xfrm>
            <a:off x="1470660" y="4222550"/>
            <a:ext cx="2758200" cy="27582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1" name="Google Shape;361;p51"/>
          <p:cNvSpPr/>
          <p:nvPr/>
        </p:nvSpPr>
        <p:spPr>
          <a:xfrm>
            <a:off x="0" y="461038"/>
            <a:ext cx="3549600" cy="120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2" name="Google Shape;362;p51"/>
          <p:cNvSpPr/>
          <p:nvPr/>
        </p:nvSpPr>
        <p:spPr>
          <a:xfrm>
            <a:off x="3614047" y="4157047"/>
            <a:ext cx="676500" cy="676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363" name="Google Shape;363;p51"/>
          <p:cNvGrpSpPr/>
          <p:nvPr/>
        </p:nvGrpSpPr>
        <p:grpSpPr>
          <a:xfrm>
            <a:off x="4290578" y="817095"/>
            <a:ext cx="914666" cy="718380"/>
            <a:chOff x="388620" y="1420922"/>
            <a:chExt cx="680100" cy="534151"/>
          </a:xfrm>
        </p:grpSpPr>
        <p:sp>
          <p:nvSpPr>
            <p:cNvPr id="364" name="Google Shape;364;p51"/>
            <p:cNvSpPr/>
            <p:nvPr/>
          </p:nvSpPr>
          <p:spPr>
            <a:xfrm>
              <a:off x="388620" y="14209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5" name="Google Shape;365;p51"/>
            <p:cNvSpPr/>
            <p:nvPr/>
          </p:nvSpPr>
          <p:spPr>
            <a:xfrm>
              <a:off x="541020" y="14209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6" name="Google Shape;366;p51"/>
            <p:cNvSpPr/>
            <p:nvPr/>
          </p:nvSpPr>
          <p:spPr>
            <a:xfrm>
              <a:off x="693420" y="14209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7" name="Google Shape;367;p51"/>
            <p:cNvSpPr/>
            <p:nvPr/>
          </p:nvSpPr>
          <p:spPr>
            <a:xfrm>
              <a:off x="845820" y="142092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8" name="Google Shape;368;p51"/>
            <p:cNvSpPr/>
            <p:nvPr/>
          </p:nvSpPr>
          <p:spPr>
            <a:xfrm>
              <a:off x="998220" y="142092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9" name="Google Shape;369;p51"/>
            <p:cNvSpPr/>
            <p:nvPr/>
          </p:nvSpPr>
          <p:spPr>
            <a:xfrm>
              <a:off x="388620" y="15733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0" name="Google Shape;370;p51"/>
            <p:cNvSpPr/>
            <p:nvPr/>
          </p:nvSpPr>
          <p:spPr>
            <a:xfrm>
              <a:off x="541020" y="15733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1" name="Google Shape;371;p51"/>
            <p:cNvSpPr/>
            <p:nvPr/>
          </p:nvSpPr>
          <p:spPr>
            <a:xfrm>
              <a:off x="693420" y="157332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2" name="Google Shape;372;p51"/>
            <p:cNvSpPr/>
            <p:nvPr/>
          </p:nvSpPr>
          <p:spPr>
            <a:xfrm>
              <a:off x="845820" y="157332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3" name="Google Shape;373;p51"/>
            <p:cNvSpPr/>
            <p:nvPr/>
          </p:nvSpPr>
          <p:spPr>
            <a:xfrm>
              <a:off x="998220" y="157332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4" name="Google Shape;374;p51"/>
            <p:cNvSpPr/>
            <p:nvPr/>
          </p:nvSpPr>
          <p:spPr>
            <a:xfrm>
              <a:off x="388620" y="1728948"/>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5" name="Google Shape;375;p51"/>
            <p:cNvSpPr/>
            <p:nvPr/>
          </p:nvSpPr>
          <p:spPr>
            <a:xfrm>
              <a:off x="541020" y="1728948"/>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6" name="Google Shape;376;p51"/>
            <p:cNvSpPr/>
            <p:nvPr/>
          </p:nvSpPr>
          <p:spPr>
            <a:xfrm>
              <a:off x="693420" y="1728948"/>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7" name="Google Shape;377;p51"/>
            <p:cNvSpPr/>
            <p:nvPr/>
          </p:nvSpPr>
          <p:spPr>
            <a:xfrm>
              <a:off x="845820" y="1728947"/>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8" name="Google Shape;378;p51"/>
            <p:cNvSpPr/>
            <p:nvPr/>
          </p:nvSpPr>
          <p:spPr>
            <a:xfrm>
              <a:off x="998220" y="1728947"/>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79" name="Google Shape;379;p51"/>
            <p:cNvSpPr/>
            <p:nvPr/>
          </p:nvSpPr>
          <p:spPr>
            <a:xfrm>
              <a:off x="388620" y="188457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0" name="Google Shape;380;p51"/>
            <p:cNvSpPr/>
            <p:nvPr/>
          </p:nvSpPr>
          <p:spPr>
            <a:xfrm>
              <a:off x="541020" y="188457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1" name="Google Shape;381;p51"/>
            <p:cNvSpPr/>
            <p:nvPr/>
          </p:nvSpPr>
          <p:spPr>
            <a:xfrm>
              <a:off x="693420" y="1884573"/>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2" name="Google Shape;382;p51"/>
            <p:cNvSpPr/>
            <p:nvPr/>
          </p:nvSpPr>
          <p:spPr>
            <a:xfrm>
              <a:off x="845820" y="188457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3" name="Google Shape;383;p51"/>
            <p:cNvSpPr/>
            <p:nvPr/>
          </p:nvSpPr>
          <p:spPr>
            <a:xfrm>
              <a:off x="998220" y="1884572"/>
              <a:ext cx="70500" cy="70500"/>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84" name="Google Shape;384;p51"/>
          <p:cNvSpPr/>
          <p:nvPr/>
        </p:nvSpPr>
        <p:spPr>
          <a:xfrm flipH="1">
            <a:off x="8173278" y="1708136"/>
            <a:ext cx="633300" cy="633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5" name="Google Shape;385;p51"/>
          <p:cNvSpPr/>
          <p:nvPr/>
        </p:nvSpPr>
        <p:spPr>
          <a:xfrm flipH="1">
            <a:off x="8173278" y="2300949"/>
            <a:ext cx="633300" cy="633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6" name="Google Shape;386;p51"/>
          <p:cNvSpPr/>
          <p:nvPr/>
        </p:nvSpPr>
        <p:spPr>
          <a:xfrm flipH="1">
            <a:off x="8173279" y="2903958"/>
            <a:ext cx="633300" cy="633300"/>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7" name="Google Shape;387;p51"/>
          <p:cNvSpPr/>
          <p:nvPr/>
        </p:nvSpPr>
        <p:spPr>
          <a:xfrm>
            <a:off x="5" y="0"/>
            <a:ext cx="4498282" cy="51435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88" name="Google Shape;388;p51"/>
          <p:cNvSpPr/>
          <p:nvPr/>
        </p:nvSpPr>
        <p:spPr>
          <a:xfrm>
            <a:off x="-1362" y="-2"/>
            <a:ext cx="9146717"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389" name="Google Shape;389;p51"/>
          <p:cNvPicPr preferRelativeResize="0"/>
          <p:nvPr/>
        </p:nvPicPr>
        <p:blipFill>
          <a:blip r:embed="rId4">
            <a:alphaModFix/>
          </a:blip>
          <a:stretch>
            <a:fillRect/>
          </a:stretch>
        </p:blipFill>
        <p:spPr>
          <a:xfrm>
            <a:off x="809625" y="238125"/>
            <a:ext cx="7524750" cy="4667250"/>
          </a:xfrm>
          <a:prstGeom prst="rect">
            <a:avLst/>
          </a:prstGeom>
          <a:solidFill>
            <a:schemeClr val="lt1"/>
          </a:solid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withEffect">
                                  <p:stCondLst>
                                    <p:cond delay="0"/>
                                  </p:stCondLst>
                                  <p:childTnLst>
                                    <p:anim calcmode="lin" valueType="num">
                                      <p:cBhvr additive="base">
                                        <p:cTn id="6" dur="500"/>
                                        <p:tgtEl>
                                          <p:spTgt spid="388"/>
                                        </p:tgtEl>
                                        <p:attrNameLst>
                                          <p:attrName>ppt_x</p:attrName>
                                        </p:attrNameLst>
                                      </p:cBhvr>
                                      <p:tavLst>
                                        <p:tav tm="0">
                                          <p:val>
                                            <p:strVal val="#ppt_x"/>
                                          </p:val>
                                        </p:tav>
                                        <p:tav tm="100000">
                                          <p:val>
                                            <p:strVal val="#ppt_x-1"/>
                                          </p:val>
                                        </p:tav>
                                      </p:tavLst>
                                    </p:anim>
                                    <p:set>
                                      <p:cBhvr>
                                        <p:cTn id="7" dur="1" fill="hold">
                                          <p:stCondLst>
                                            <p:cond delay="500"/>
                                          </p:stCondLst>
                                        </p:cTn>
                                        <p:tgtEl>
                                          <p:spTgt spid="388"/>
                                        </p:tgtEl>
                                        <p:attrNameLst>
                                          <p:attrName>style.visibility</p:attrName>
                                        </p:attrNameLst>
                                      </p:cBhvr>
                                      <p:to>
                                        <p:strVal val="hidden"/>
                                      </p:to>
                                    </p:set>
                                  </p:childTnLst>
                                </p:cTn>
                              </p:par>
                            </p:childTnLst>
                          </p:cTn>
                        </p:par>
                        <p:par>
                          <p:cTn id="8" fill="hold">
                            <p:stCondLst>
                              <p:cond delay="500"/>
                            </p:stCondLst>
                            <p:childTnLst>
                              <p:par>
                                <p:cTn id="9" presetID="2" presetClass="exit" presetSubtype="8" fill="hold" nodeType="afterEffect">
                                  <p:stCondLst>
                                    <p:cond delay="0"/>
                                  </p:stCondLst>
                                  <p:childTnLst>
                                    <p:anim calcmode="lin" valueType="num">
                                      <p:cBhvr additive="base">
                                        <p:cTn id="10" dur="500"/>
                                        <p:tgtEl>
                                          <p:spTgt spid="387"/>
                                        </p:tgtEl>
                                        <p:attrNameLst>
                                          <p:attrName>ppt_x</p:attrName>
                                        </p:attrNameLst>
                                      </p:cBhvr>
                                      <p:tavLst>
                                        <p:tav tm="0">
                                          <p:val>
                                            <p:strVal val="#ppt_x"/>
                                          </p:val>
                                        </p:tav>
                                        <p:tav tm="100000">
                                          <p:val>
                                            <p:strVal val="#ppt_x-1"/>
                                          </p:val>
                                        </p:tav>
                                      </p:tavLst>
                                    </p:anim>
                                    <p:set>
                                      <p:cBhvr>
                                        <p:cTn id="11" dur="1" fill="hold">
                                          <p:stCondLst>
                                            <p:cond delay="500"/>
                                          </p:stCondLst>
                                        </p:cTn>
                                        <p:tgtEl>
                                          <p:spTgt spid="387"/>
                                        </p:tgtEl>
                                        <p:attrNameLst>
                                          <p:attrName>style.visibility</p:attrName>
                                        </p:attrNameLst>
                                      </p:cBhvr>
                                      <p:to>
                                        <p:strVal val="hidden"/>
                                      </p:to>
                                    </p:se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1"/>
                                        </p:tgtEl>
                                        <p:attrNameLst>
                                          <p:attrName>style.visibility</p:attrName>
                                        </p:attrNameLst>
                                      </p:cBhvr>
                                      <p:to>
                                        <p:strVal val="visible"/>
                                      </p:to>
                                    </p:set>
                                    <p:animEffect transition="in" filter="fade">
                                      <p:cBhvr>
                                        <p:cTn id="15" dur="500"/>
                                        <p:tgtEl>
                                          <p:spTgt spid="361"/>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60"/>
                                        </p:tgtEl>
                                        <p:attrNameLst>
                                          <p:attrName>style.visibility</p:attrName>
                                        </p:attrNameLst>
                                      </p:cBhvr>
                                      <p:to>
                                        <p:strVal val="visible"/>
                                      </p:to>
                                    </p:set>
                                    <p:anim calcmode="lin" valueType="num">
                                      <p:cBhvr additive="base">
                                        <p:cTn id="19" dur="500"/>
                                        <p:tgtEl>
                                          <p:spTgt spid="36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62"/>
                                        </p:tgtEl>
                                        <p:attrNameLst>
                                          <p:attrName>style.visibility</p:attrName>
                                        </p:attrNameLst>
                                      </p:cBhvr>
                                      <p:to>
                                        <p:strVal val="visible"/>
                                      </p:to>
                                    </p:set>
                                    <p:animEffect transition="in" filter="fade">
                                      <p:cBhvr>
                                        <p:cTn id="23" dur="2000"/>
                                        <p:tgtEl>
                                          <p:spTgt spid="362"/>
                                        </p:tgtEl>
                                      </p:cBhvr>
                                    </p:animEffect>
                                  </p:childTnLst>
                                </p:cTn>
                              </p:par>
                            </p:childTnLst>
                          </p:cTn>
                        </p:par>
                        <p:par>
                          <p:cTn id="24" fill="hold">
                            <p:stCondLst>
                              <p:cond delay="4000"/>
                            </p:stCondLst>
                            <p:childTnLst>
                              <p:par>
                                <p:cTn id="25" presetID="10" presetClass="entr" presetSubtype="0" fill="hold" nodeType="afterEffect">
                                  <p:stCondLst>
                                    <p:cond delay="0"/>
                                  </p:stCondLst>
                                  <p:childTnLst>
                                    <p:set>
                                      <p:cBhvr>
                                        <p:cTn id="26" dur="1" fill="hold">
                                          <p:stCondLst>
                                            <p:cond delay="0"/>
                                          </p:stCondLst>
                                        </p:cTn>
                                        <p:tgtEl>
                                          <p:spTgt spid="386"/>
                                        </p:tgtEl>
                                        <p:attrNameLst>
                                          <p:attrName>style.visibility</p:attrName>
                                        </p:attrNameLst>
                                      </p:cBhvr>
                                      <p:to>
                                        <p:strVal val="visible"/>
                                      </p:to>
                                    </p:set>
                                    <p:animEffect transition="in" filter="fade">
                                      <p:cBhvr>
                                        <p:cTn id="27" dur="500"/>
                                        <p:tgtEl>
                                          <p:spTgt spid="386"/>
                                        </p:tgtEl>
                                      </p:cBhvr>
                                    </p:animEffect>
                                  </p:childTnLst>
                                </p:cTn>
                              </p:par>
                            </p:childTnLst>
                          </p:cTn>
                        </p:par>
                        <p:par>
                          <p:cTn id="28" fill="hold">
                            <p:stCondLst>
                              <p:cond delay="4500"/>
                            </p:stCondLst>
                            <p:childTnLst>
                              <p:par>
                                <p:cTn id="29" presetID="10" presetClass="entr" presetSubtype="0" fill="hold" nodeType="afterEffect">
                                  <p:stCondLst>
                                    <p:cond delay="0"/>
                                  </p:stCondLst>
                                  <p:childTnLst>
                                    <p:set>
                                      <p:cBhvr>
                                        <p:cTn id="30" dur="1" fill="hold">
                                          <p:stCondLst>
                                            <p:cond delay="0"/>
                                          </p:stCondLst>
                                        </p:cTn>
                                        <p:tgtEl>
                                          <p:spTgt spid="385"/>
                                        </p:tgtEl>
                                        <p:attrNameLst>
                                          <p:attrName>style.visibility</p:attrName>
                                        </p:attrNameLst>
                                      </p:cBhvr>
                                      <p:to>
                                        <p:strVal val="visible"/>
                                      </p:to>
                                    </p:set>
                                    <p:animEffect transition="in" filter="fade">
                                      <p:cBhvr>
                                        <p:cTn id="31" dur="500"/>
                                        <p:tgtEl>
                                          <p:spTgt spid="385"/>
                                        </p:tgtEl>
                                      </p:cBhvr>
                                    </p:animEffect>
                                  </p:childTnLst>
                                </p:cTn>
                              </p:par>
                            </p:childTnLst>
                          </p:cTn>
                        </p:par>
                        <p:par>
                          <p:cTn id="32" fill="hold">
                            <p:stCondLst>
                              <p:cond delay="5000"/>
                            </p:stCondLst>
                            <p:childTnLst>
                              <p:par>
                                <p:cTn id="33" presetID="10" presetClass="entr" presetSubtype="0" fill="hold" nodeType="afterEffect">
                                  <p:stCondLst>
                                    <p:cond delay="0"/>
                                  </p:stCondLst>
                                  <p:childTnLst>
                                    <p:set>
                                      <p:cBhvr>
                                        <p:cTn id="34" dur="1" fill="hold">
                                          <p:stCondLst>
                                            <p:cond delay="0"/>
                                          </p:stCondLst>
                                        </p:cTn>
                                        <p:tgtEl>
                                          <p:spTgt spid="384"/>
                                        </p:tgtEl>
                                        <p:attrNameLst>
                                          <p:attrName>style.visibility</p:attrName>
                                        </p:attrNameLst>
                                      </p:cBhvr>
                                      <p:to>
                                        <p:strVal val="visible"/>
                                      </p:to>
                                    </p:set>
                                    <p:animEffect transition="in" filter="fade">
                                      <p:cBhvr>
                                        <p:cTn id="35" dur="500"/>
                                        <p:tgtEl>
                                          <p:spTgt spid="384"/>
                                        </p:tgtEl>
                                      </p:cBhvr>
                                    </p:animEffect>
                                  </p:childTnLst>
                                </p:cTn>
                              </p:par>
                            </p:childTnLst>
                          </p:cTn>
                        </p:par>
                        <p:par>
                          <p:cTn id="36" fill="hold">
                            <p:stCondLst>
                              <p:cond delay="5500"/>
                            </p:stCondLst>
                            <p:childTnLst>
                              <p:par>
                                <p:cTn id="37" presetID="23" presetClass="entr" presetSubtype="16" fill="hold" nodeType="afterEffect">
                                  <p:stCondLst>
                                    <p:cond delay="0"/>
                                  </p:stCondLst>
                                  <p:childTnLst>
                                    <p:set>
                                      <p:cBhvr>
                                        <p:cTn id="38" dur="1" fill="hold">
                                          <p:stCondLst>
                                            <p:cond delay="0"/>
                                          </p:stCondLst>
                                        </p:cTn>
                                        <p:tgtEl>
                                          <p:spTgt spid="363"/>
                                        </p:tgtEl>
                                        <p:attrNameLst>
                                          <p:attrName>style.visibility</p:attrName>
                                        </p:attrNameLst>
                                      </p:cBhvr>
                                      <p:to>
                                        <p:strVal val="visible"/>
                                      </p:to>
                                    </p:set>
                                    <p:anim calcmode="lin" valueType="num">
                                      <p:cBhvr additive="base">
                                        <p:cTn id="39" dur="500"/>
                                        <p:tgtEl>
                                          <p:spTgt spid="363"/>
                                        </p:tgtEl>
                                        <p:attrNameLst>
                                          <p:attrName>ppt_w</p:attrName>
                                        </p:attrNameLst>
                                      </p:cBhvr>
                                      <p:tavLst>
                                        <p:tav tm="0">
                                          <p:val>
                                            <p:strVal val="0"/>
                                          </p:val>
                                        </p:tav>
                                        <p:tav tm="100000">
                                          <p:val>
                                            <p:strVal val="#ppt_w"/>
                                          </p:val>
                                        </p:tav>
                                      </p:tavLst>
                                    </p:anim>
                                    <p:anim calcmode="lin" valueType="num">
                                      <p:cBhvr additive="base">
                                        <p:cTn id="40" dur="500"/>
                                        <p:tgtEl>
                                          <p:spTgt spid="36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2"/>
          <p:cNvSpPr txBox="1">
            <a:spLocks noGrp="1"/>
          </p:cNvSpPr>
          <p:nvPr>
            <p:ph type="subTitle" idx="1"/>
          </p:nvPr>
        </p:nvSpPr>
        <p:spPr>
          <a:xfrm>
            <a:off x="713225" y="539500"/>
            <a:ext cx="7526100" cy="40644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SzPts val="1400"/>
              <a:buChar char="●"/>
            </a:pPr>
            <a:r>
              <a:rPr lang="en"/>
              <a:t>There appears to be a general negative correlation between the number of kilometers driven and the price of the car. As the kilometers driven increase, the price tends to decrease.</a:t>
            </a:r>
            <a:endParaRPr/>
          </a:p>
          <a:p>
            <a:pPr marL="457200" lvl="0" indent="-317500" algn="l" rtl="0">
              <a:lnSpc>
                <a:spcPct val="150000"/>
              </a:lnSpc>
              <a:spcBef>
                <a:spcPts val="0"/>
              </a:spcBef>
              <a:spcAft>
                <a:spcPts val="0"/>
              </a:spcAft>
              <a:buSzPts val="1400"/>
              <a:buChar char="●"/>
            </a:pPr>
            <a:r>
              <a:rPr lang="en"/>
              <a:t>The spread of prices is wider for cars with lower kilometers driven, suggesting other factors play a larger role in determining the price of these cars.</a:t>
            </a:r>
            <a:endParaRPr/>
          </a:p>
          <a:p>
            <a:pPr marL="457200" lvl="0" indent="-317500" algn="l" rtl="0">
              <a:lnSpc>
                <a:spcPct val="150000"/>
              </a:lnSpc>
              <a:spcBef>
                <a:spcPts val="0"/>
              </a:spcBef>
              <a:spcAft>
                <a:spcPts val="0"/>
              </a:spcAft>
              <a:buSzPts val="1400"/>
              <a:buChar char="●"/>
            </a:pPr>
            <a:r>
              <a:rPr lang="en"/>
              <a:t>Cars with higher kilometers driven tend to have lower prices with less variation.</a:t>
            </a:r>
            <a:endParaRPr/>
          </a:p>
          <a:p>
            <a:pPr marL="457200" lvl="0" indent="-317500" algn="l" rtl="0">
              <a:lnSpc>
                <a:spcPct val="150000"/>
              </a:lnSpc>
              <a:spcBef>
                <a:spcPts val="0"/>
              </a:spcBef>
              <a:spcAft>
                <a:spcPts val="0"/>
              </a:spcAft>
              <a:buSzPts val="1400"/>
              <a:buChar char="●"/>
            </a:pPr>
            <a:r>
              <a:rPr lang="en"/>
              <a:t>The different fuel types are shown with different colors, allowing us to visually see if there are any obvious trends within each fuel type. It seems that Diesel cars might generally have higher prices for similar kilometer ranges compared to Petrol cars, especially at lower kilometers.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3"/>
          <p:cNvSpPr txBox="1">
            <a:spLocks noGrp="1"/>
          </p:cNvSpPr>
          <p:nvPr>
            <p:ph type="body" idx="1"/>
          </p:nvPr>
        </p:nvSpPr>
        <p:spPr>
          <a:xfrm>
            <a:off x="1340725" y="1619750"/>
            <a:ext cx="6764400" cy="295350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750"/>
              </a:spcBef>
              <a:spcAft>
                <a:spcPts val="0"/>
              </a:spcAft>
              <a:buSzPct val="106666"/>
              <a:buNone/>
            </a:pPr>
            <a:r>
              <a:rPr lang="en">
                <a:solidFill>
                  <a:srgbClr val="000000"/>
                </a:solidFill>
              </a:rPr>
              <a:t>  The selling “price” column represents the resale price of a car.</a:t>
            </a:r>
            <a:endParaRPr>
              <a:solidFill>
                <a:srgbClr val="000000"/>
              </a:solidFill>
            </a:endParaRPr>
          </a:p>
          <a:p>
            <a:pPr marL="0" lvl="0" indent="0" algn="l" rtl="0">
              <a:spcBef>
                <a:spcPts val="750"/>
              </a:spcBef>
              <a:spcAft>
                <a:spcPts val="0"/>
              </a:spcAft>
              <a:buSzPct val="106666"/>
              <a:buNone/>
            </a:pPr>
            <a:r>
              <a:rPr lang="en">
                <a:solidFill>
                  <a:srgbClr val="000000"/>
                </a:solidFill>
              </a:rPr>
              <a:t>  Since price is  continuous variable, the task is a Regression Problem.</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Here are some key steps in the model building process:</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 Data Split: Split data into training and testing sets.</a:t>
            </a:r>
            <a:endParaRPr>
              <a:solidFill>
                <a:srgbClr val="000000"/>
              </a:solidFill>
            </a:endParaRPr>
          </a:p>
          <a:p>
            <a:pPr marL="0" lvl="0" indent="0" algn="l" rtl="0">
              <a:spcBef>
                <a:spcPts val="750"/>
              </a:spcBef>
              <a:spcAft>
                <a:spcPts val="0"/>
              </a:spcAft>
              <a:buNone/>
            </a:pPr>
            <a:r>
              <a:rPr lang="en">
                <a:solidFill>
                  <a:srgbClr val="000000"/>
                </a:solidFill>
              </a:rPr>
              <a:t>- Model Selection: Choose a suitable model based on the problem and data.</a:t>
            </a:r>
            <a:endParaRPr>
              <a:solidFill>
                <a:srgbClr val="000000"/>
              </a:solidFill>
            </a:endParaRPr>
          </a:p>
          <a:p>
            <a:pPr marL="0" lvl="0" indent="0" algn="l" rtl="0">
              <a:spcBef>
                <a:spcPts val="750"/>
              </a:spcBef>
              <a:spcAft>
                <a:spcPts val="0"/>
              </a:spcAft>
              <a:buNone/>
            </a:pPr>
            <a:r>
              <a:rPr lang="en">
                <a:solidFill>
                  <a:srgbClr val="000000"/>
                </a:solidFill>
              </a:rPr>
              <a:t>- Model Training: Train the model using the training data.</a:t>
            </a:r>
            <a:endParaRPr>
              <a:solidFill>
                <a:srgbClr val="000000"/>
              </a:solidFill>
            </a:endParaRPr>
          </a:p>
          <a:p>
            <a:pPr marL="0" lvl="0" indent="0" algn="l" rtl="0">
              <a:spcBef>
                <a:spcPts val="750"/>
              </a:spcBef>
              <a:spcAft>
                <a:spcPts val="0"/>
              </a:spcAft>
              <a:buSzPct val="106666"/>
              <a:buNone/>
            </a:pPr>
            <a:r>
              <a:rPr lang="en">
                <a:solidFill>
                  <a:srgbClr val="000000"/>
                </a:solidFill>
              </a:rPr>
              <a:t>- Hyperparameter Tuning: Optimize model hyperparameters for better performance.</a:t>
            </a:r>
            <a:endParaRPr>
              <a:solidFill>
                <a:srgbClr val="000000"/>
              </a:solidFill>
            </a:endParaRPr>
          </a:p>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p:txBody>
      </p:sp>
      <p:sp>
        <p:nvSpPr>
          <p:cNvPr id="400" name="Google Shape;400;p53"/>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a:t>Model SELection &amp; Building</a:t>
            </a:r>
            <a:endParaRPr/>
          </a:p>
        </p:txBody>
      </p:sp>
      <p:sp>
        <p:nvSpPr>
          <p:cNvPr id="401" name="Google Shape;401;p53"/>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2" name="Google Shape;402;p53"/>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03" name="Google Shape;403;p53"/>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4" name="Google Shape;404;p53"/>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5" name="Google Shape;405;p53"/>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6" name="Google Shape;406;p53"/>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407" name="Google Shape;407;p53"/>
          <p:cNvGrpSpPr/>
          <p:nvPr/>
        </p:nvGrpSpPr>
        <p:grpSpPr>
          <a:xfrm>
            <a:off x="370025" y="903451"/>
            <a:ext cx="1245366" cy="186000"/>
            <a:chOff x="1836563" y="443835"/>
            <a:chExt cx="1245366" cy="186000"/>
          </a:xfrm>
        </p:grpSpPr>
        <p:sp>
          <p:nvSpPr>
            <p:cNvPr id="408" name="Google Shape;408;p53"/>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09" name="Google Shape;409;p53"/>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0" name="Google Shape;410;p53"/>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1" name="Google Shape;411;p53"/>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05"/>
                                        </p:tgtEl>
                                        <p:attrNameLst>
                                          <p:attrName>style.visibility</p:attrName>
                                        </p:attrNameLst>
                                      </p:cBhvr>
                                      <p:to>
                                        <p:strVal val="visible"/>
                                      </p:to>
                                    </p:set>
                                    <p:anim calcmode="lin" valueType="num">
                                      <p:cBhvr additive="base">
                                        <p:cTn id="7" dur="500"/>
                                        <p:tgtEl>
                                          <p:spTgt spid="40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99"/>
                                        </p:tgtEl>
                                        <p:attrNameLst>
                                          <p:attrName>style.visibility</p:attrName>
                                        </p:attrNameLst>
                                      </p:cBhvr>
                                      <p:to>
                                        <p:strVal val="visible"/>
                                      </p:to>
                                    </p:set>
                                    <p:animEffect transition="in" filter="fade">
                                      <p:cBhvr>
                                        <p:cTn id="11" dur="2000"/>
                                        <p:tgtEl>
                                          <p:spTgt spid="399"/>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407"/>
                                        </p:tgtEl>
                                        <p:attrNameLst>
                                          <p:attrName>style.visibility</p:attrName>
                                        </p:attrNameLst>
                                      </p:cBhvr>
                                      <p:to>
                                        <p:strVal val="visible"/>
                                      </p:to>
                                    </p:set>
                                    <p:anim calcmode="lin" valueType="num">
                                      <p:cBhvr additive="base">
                                        <p:cTn id="15" dur="500"/>
                                        <p:tgtEl>
                                          <p:spTgt spid="407"/>
                                        </p:tgtEl>
                                        <p:attrNameLst>
                                          <p:attrName>ppt_w</p:attrName>
                                        </p:attrNameLst>
                                      </p:cBhvr>
                                      <p:tavLst>
                                        <p:tav tm="0">
                                          <p:val>
                                            <p:strVal val="0"/>
                                          </p:val>
                                        </p:tav>
                                        <p:tav tm="100000">
                                          <p:val>
                                            <p:strVal val="#ppt_w"/>
                                          </p:val>
                                        </p:tav>
                                      </p:tavLst>
                                    </p:anim>
                                    <p:anim calcmode="lin" valueType="num">
                                      <p:cBhvr additive="base">
                                        <p:cTn id="16" dur="500"/>
                                        <p:tgtEl>
                                          <p:spTgt spid="407"/>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403"/>
                                        </p:tgtEl>
                                        <p:attrNameLst>
                                          <p:attrName>style.visibility</p:attrName>
                                        </p:attrNameLst>
                                      </p:cBhvr>
                                      <p:to>
                                        <p:strVal val="visible"/>
                                      </p:to>
                                    </p:set>
                                    <p:animEffect transition="in" filter="fade">
                                      <p:cBhvr>
                                        <p:cTn id="20" dur="500"/>
                                        <p:tgtEl>
                                          <p:spTgt spid="403"/>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404"/>
                                        </p:tgtEl>
                                        <p:attrNameLst>
                                          <p:attrName>style.visibility</p:attrName>
                                        </p:attrNameLst>
                                      </p:cBhvr>
                                      <p:to>
                                        <p:strVal val="visible"/>
                                      </p:to>
                                    </p:set>
                                    <p:animEffect transition="in" filter="fade">
                                      <p:cBhvr>
                                        <p:cTn id="24" dur="500"/>
                                        <p:tgtEl>
                                          <p:spTgt spid="404"/>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401"/>
                                        </p:tgtEl>
                                        <p:attrNameLst>
                                          <p:attrName>style.visibility</p:attrName>
                                        </p:attrNameLst>
                                      </p:cBhvr>
                                      <p:to>
                                        <p:strVal val="visible"/>
                                      </p:to>
                                    </p:set>
                                    <p:anim calcmode="lin" valueType="num">
                                      <p:cBhvr additive="base">
                                        <p:cTn id="28" dur="500"/>
                                        <p:tgtEl>
                                          <p:spTgt spid="401"/>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406"/>
                                        </p:tgtEl>
                                        <p:attrNameLst>
                                          <p:attrName>style.visibility</p:attrName>
                                        </p:attrNameLst>
                                      </p:cBhvr>
                                      <p:to>
                                        <p:strVal val="visible"/>
                                      </p:to>
                                    </p:set>
                                    <p:animEffect transition="in" filter="fade">
                                      <p:cBhvr>
                                        <p:cTn id="32" dur="2000"/>
                                        <p:tgtEl>
                                          <p:spTgt spid="4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4"/>
          <p:cNvSpPr txBox="1">
            <a:spLocks noGrp="1"/>
          </p:cNvSpPr>
          <p:nvPr>
            <p:ph type="body" idx="1"/>
          </p:nvPr>
        </p:nvSpPr>
        <p:spPr>
          <a:xfrm>
            <a:off x="1340725" y="1619750"/>
            <a:ext cx="6764400" cy="29535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spcBef>
                <a:spcPts val="750"/>
              </a:spcBef>
              <a:spcAft>
                <a:spcPts val="0"/>
              </a:spcAft>
              <a:buSzPct val="35769"/>
              <a:buNone/>
            </a:pPr>
            <a:r>
              <a:rPr lang="en">
                <a:solidFill>
                  <a:srgbClr val="000000"/>
                </a:solidFill>
              </a:rPr>
              <a:t>  </a:t>
            </a:r>
            <a:r>
              <a:rPr lang="en" sz="4473">
                <a:solidFill>
                  <a:srgbClr val="000000"/>
                </a:solidFill>
              </a:rPr>
              <a:t>We trained and evaluated several regression models:</a:t>
            </a:r>
            <a:endParaRPr sz="4473">
              <a:solidFill>
                <a:srgbClr val="000000"/>
              </a:solidFill>
            </a:endParaRPr>
          </a:p>
          <a:p>
            <a:pPr marL="914400" lvl="1" indent="-299610" algn="l" rtl="0">
              <a:lnSpc>
                <a:spcPct val="115000"/>
              </a:lnSpc>
              <a:spcBef>
                <a:spcPts val="1300"/>
              </a:spcBef>
              <a:spcAft>
                <a:spcPts val="0"/>
              </a:spcAft>
              <a:buClr>
                <a:srgbClr val="000000"/>
              </a:buClr>
              <a:buSzPct val="100000"/>
              <a:buFont typeface="Arial"/>
              <a:buChar char="○"/>
            </a:pPr>
            <a:r>
              <a:rPr lang="en" sz="4473">
                <a:solidFill>
                  <a:srgbClr val="000000"/>
                </a:solidFill>
              </a:rPr>
              <a:t>Linear Regression</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Ridge Regression (with hyperparameter tuning using GridSearchCV)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Lasso Regression (with hyperparameter tuning using GridSearchCV)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Decision Tree Regressor (with hyperparameter tuning using RandomizedSearchCV)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Random Forest Regressor (with hyperparameter tuning using RandomizedSearchCV)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XGBoost Regressor (with hyperparameter tuning using RandomizedSearchCV)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K-Nearest Neighbors Regressor (with hyperparameter tuning using GridSearchCV)</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Support Vector Regressor</a:t>
            </a:r>
            <a:endParaRPr sz="4473">
              <a:solidFill>
                <a:srgbClr val="000000"/>
              </a:solidFill>
            </a:endParaRPr>
          </a:p>
          <a:p>
            <a:pPr marL="914400" lvl="1" indent="-299610" algn="l" rtl="0">
              <a:lnSpc>
                <a:spcPct val="115000"/>
              </a:lnSpc>
              <a:spcBef>
                <a:spcPts val="0"/>
              </a:spcBef>
              <a:spcAft>
                <a:spcPts val="0"/>
              </a:spcAft>
              <a:buClr>
                <a:srgbClr val="000000"/>
              </a:buClr>
              <a:buSzPct val="100000"/>
              <a:buFont typeface="Arial"/>
              <a:buChar char="○"/>
            </a:pPr>
            <a:r>
              <a:rPr lang="en" sz="4473">
                <a:solidFill>
                  <a:srgbClr val="000000"/>
                </a:solidFill>
              </a:rPr>
              <a:t>Multi-Layer Perceptron Regressor (Neural Network) (with hyperparameter tuning using GridSearchCV)</a:t>
            </a:r>
            <a:endParaRPr sz="4473">
              <a:solidFill>
                <a:srgbClr val="000000"/>
              </a:solidFill>
            </a:endParaRPr>
          </a:p>
          <a:p>
            <a:pPr marL="0" lvl="0" indent="0" algn="l" rtl="0">
              <a:spcBef>
                <a:spcPts val="130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p:txBody>
      </p:sp>
      <p:sp>
        <p:nvSpPr>
          <p:cNvPr id="417" name="Google Shape;417;p54"/>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a:t>Model Evaluation and analysis</a:t>
            </a:r>
            <a:endParaRPr/>
          </a:p>
        </p:txBody>
      </p:sp>
      <p:sp>
        <p:nvSpPr>
          <p:cNvPr id="418" name="Google Shape;418;p54"/>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19" name="Google Shape;419;p54"/>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20" name="Google Shape;420;p54"/>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1" name="Google Shape;421;p54"/>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2" name="Google Shape;422;p54"/>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3" name="Google Shape;423;p54"/>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424" name="Google Shape;424;p54"/>
          <p:cNvGrpSpPr/>
          <p:nvPr/>
        </p:nvGrpSpPr>
        <p:grpSpPr>
          <a:xfrm>
            <a:off x="370025" y="903451"/>
            <a:ext cx="1245366" cy="186000"/>
            <a:chOff x="1836563" y="443835"/>
            <a:chExt cx="1245366" cy="186000"/>
          </a:xfrm>
        </p:grpSpPr>
        <p:sp>
          <p:nvSpPr>
            <p:cNvPr id="425" name="Google Shape;425;p54"/>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6" name="Google Shape;426;p54"/>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7" name="Google Shape;427;p54"/>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28" name="Google Shape;428;p54"/>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22"/>
                                        </p:tgtEl>
                                        <p:attrNameLst>
                                          <p:attrName>style.visibility</p:attrName>
                                        </p:attrNameLst>
                                      </p:cBhvr>
                                      <p:to>
                                        <p:strVal val="visible"/>
                                      </p:to>
                                    </p:set>
                                    <p:anim calcmode="lin" valueType="num">
                                      <p:cBhvr additive="base">
                                        <p:cTn id="7" dur="500"/>
                                        <p:tgtEl>
                                          <p:spTgt spid="42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6"/>
                                        </p:tgtEl>
                                        <p:attrNameLst>
                                          <p:attrName>style.visibility</p:attrName>
                                        </p:attrNameLst>
                                      </p:cBhvr>
                                      <p:to>
                                        <p:strVal val="visible"/>
                                      </p:to>
                                    </p:set>
                                    <p:animEffect transition="in" filter="fade">
                                      <p:cBhvr>
                                        <p:cTn id="11" dur="2000"/>
                                        <p:tgtEl>
                                          <p:spTgt spid="416"/>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424"/>
                                        </p:tgtEl>
                                        <p:attrNameLst>
                                          <p:attrName>style.visibility</p:attrName>
                                        </p:attrNameLst>
                                      </p:cBhvr>
                                      <p:to>
                                        <p:strVal val="visible"/>
                                      </p:to>
                                    </p:set>
                                    <p:anim calcmode="lin" valueType="num">
                                      <p:cBhvr additive="base">
                                        <p:cTn id="15" dur="500"/>
                                        <p:tgtEl>
                                          <p:spTgt spid="424"/>
                                        </p:tgtEl>
                                        <p:attrNameLst>
                                          <p:attrName>ppt_w</p:attrName>
                                        </p:attrNameLst>
                                      </p:cBhvr>
                                      <p:tavLst>
                                        <p:tav tm="0">
                                          <p:val>
                                            <p:strVal val="0"/>
                                          </p:val>
                                        </p:tav>
                                        <p:tav tm="100000">
                                          <p:val>
                                            <p:strVal val="#ppt_w"/>
                                          </p:val>
                                        </p:tav>
                                      </p:tavLst>
                                    </p:anim>
                                    <p:anim calcmode="lin" valueType="num">
                                      <p:cBhvr additive="base">
                                        <p:cTn id="16" dur="500"/>
                                        <p:tgtEl>
                                          <p:spTgt spid="424"/>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420"/>
                                        </p:tgtEl>
                                        <p:attrNameLst>
                                          <p:attrName>style.visibility</p:attrName>
                                        </p:attrNameLst>
                                      </p:cBhvr>
                                      <p:to>
                                        <p:strVal val="visible"/>
                                      </p:to>
                                    </p:set>
                                    <p:animEffect transition="in" filter="fade">
                                      <p:cBhvr>
                                        <p:cTn id="20" dur="500"/>
                                        <p:tgtEl>
                                          <p:spTgt spid="420"/>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421"/>
                                        </p:tgtEl>
                                        <p:attrNameLst>
                                          <p:attrName>style.visibility</p:attrName>
                                        </p:attrNameLst>
                                      </p:cBhvr>
                                      <p:to>
                                        <p:strVal val="visible"/>
                                      </p:to>
                                    </p:set>
                                    <p:animEffect transition="in" filter="fade">
                                      <p:cBhvr>
                                        <p:cTn id="24" dur="500"/>
                                        <p:tgtEl>
                                          <p:spTgt spid="421"/>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418"/>
                                        </p:tgtEl>
                                        <p:attrNameLst>
                                          <p:attrName>style.visibility</p:attrName>
                                        </p:attrNameLst>
                                      </p:cBhvr>
                                      <p:to>
                                        <p:strVal val="visible"/>
                                      </p:to>
                                    </p:set>
                                    <p:anim calcmode="lin" valueType="num">
                                      <p:cBhvr additive="base">
                                        <p:cTn id="28" dur="500"/>
                                        <p:tgtEl>
                                          <p:spTgt spid="418"/>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423"/>
                                        </p:tgtEl>
                                        <p:attrNameLst>
                                          <p:attrName>style.visibility</p:attrName>
                                        </p:attrNameLst>
                                      </p:cBhvr>
                                      <p:to>
                                        <p:strVal val="visible"/>
                                      </p:to>
                                    </p:set>
                                    <p:animEffect transition="in" filter="fade">
                                      <p:cBhvr>
                                        <p:cTn id="32" dur="2000"/>
                                        <p:tgtEl>
                                          <p:spTgt spid="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5"/>
          <p:cNvSpPr txBox="1">
            <a:spLocks noGrp="1"/>
          </p:cNvSpPr>
          <p:nvPr>
            <p:ph type="body" idx="1"/>
          </p:nvPr>
        </p:nvSpPr>
        <p:spPr>
          <a:xfrm>
            <a:off x="719275" y="201250"/>
            <a:ext cx="6764400" cy="676500"/>
          </a:xfrm>
          <a:prstGeom prst="rect">
            <a:avLst/>
          </a:prstGeom>
          <a:noFill/>
          <a:ln>
            <a:noFill/>
          </a:ln>
        </p:spPr>
        <p:txBody>
          <a:bodyPr spcFirstLastPara="1" wrap="square" lIns="91425" tIns="45700" rIns="91425" bIns="45700" anchor="t" anchorCtr="0">
            <a:normAutofit/>
          </a:bodyPr>
          <a:lstStyle/>
          <a:p>
            <a:pPr marL="0" lvl="0" indent="0" algn="l" rtl="0">
              <a:spcBef>
                <a:spcPts val="750"/>
              </a:spcBef>
              <a:spcAft>
                <a:spcPts val="0"/>
              </a:spcAft>
              <a:buSzPts val="1600"/>
              <a:buNone/>
            </a:pPr>
            <a:r>
              <a:rPr lang="en" sz="1300">
                <a:solidFill>
                  <a:srgbClr val="000000"/>
                </a:solidFill>
              </a:rPr>
              <a:t>The performance was evaluated using R2 score(explains variance) and RMSE(error in prediction).The model evaluation chart below shows the evaluation results.</a:t>
            </a:r>
            <a:endParaRPr sz="1800">
              <a:solidFill>
                <a:srgbClr val="000000"/>
              </a:solidFill>
            </a:endParaRPr>
          </a:p>
        </p:txBody>
      </p:sp>
      <p:sp>
        <p:nvSpPr>
          <p:cNvPr id="434" name="Google Shape;434;p55"/>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55"/>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6" name="Google Shape;436;p55"/>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55"/>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55"/>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9" name="Google Shape;439;p55"/>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440" name="Google Shape;440;p55"/>
          <p:cNvGrpSpPr/>
          <p:nvPr/>
        </p:nvGrpSpPr>
        <p:grpSpPr>
          <a:xfrm>
            <a:off x="370025" y="903451"/>
            <a:ext cx="1245366" cy="186000"/>
            <a:chOff x="1836563" y="443835"/>
            <a:chExt cx="1245366" cy="186000"/>
          </a:xfrm>
        </p:grpSpPr>
        <p:sp>
          <p:nvSpPr>
            <p:cNvPr id="441" name="Google Shape;441;p55"/>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2" name="Google Shape;442;p55"/>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3" name="Google Shape;443;p55"/>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4" name="Google Shape;444;p55"/>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pic>
        <p:nvPicPr>
          <p:cNvPr id="445" name="Google Shape;445;p55"/>
          <p:cNvPicPr preferRelativeResize="0"/>
          <p:nvPr/>
        </p:nvPicPr>
        <p:blipFill>
          <a:blip r:embed="rId3">
            <a:alphaModFix/>
          </a:blip>
          <a:stretch>
            <a:fillRect/>
          </a:stretch>
        </p:blipFill>
        <p:spPr>
          <a:xfrm>
            <a:off x="841000" y="877750"/>
            <a:ext cx="7861499" cy="41133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38"/>
                                        </p:tgtEl>
                                        <p:attrNameLst>
                                          <p:attrName>style.visibility</p:attrName>
                                        </p:attrNameLst>
                                      </p:cBhvr>
                                      <p:to>
                                        <p:strVal val="visible"/>
                                      </p:to>
                                    </p:set>
                                    <p:anim calcmode="lin" valueType="num">
                                      <p:cBhvr additive="base">
                                        <p:cTn id="7" dur="500"/>
                                        <p:tgtEl>
                                          <p:spTgt spid="438"/>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3"/>
                                        </p:tgtEl>
                                        <p:attrNameLst>
                                          <p:attrName>style.visibility</p:attrName>
                                        </p:attrNameLst>
                                      </p:cBhvr>
                                      <p:to>
                                        <p:strVal val="visible"/>
                                      </p:to>
                                    </p:set>
                                    <p:animEffect transition="in" filter="fade">
                                      <p:cBhvr>
                                        <p:cTn id="11" dur="2000"/>
                                        <p:tgtEl>
                                          <p:spTgt spid="433"/>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440"/>
                                        </p:tgtEl>
                                        <p:attrNameLst>
                                          <p:attrName>style.visibility</p:attrName>
                                        </p:attrNameLst>
                                      </p:cBhvr>
                                      <p:to>
                                        <p:strVal val="visible"/>
                                      </p:to>
                                    </p:set>
                                    <p:anim calcmode="lin" valueType="num">
                                      <p:cBhvr additive="base">
                                        <p:cTn id="15" dur="500"/>
                                        <p:tgtEl>
                                          <p:spTgt spid="440"/>
                                        </p:tgtEl>
                                        <p:attrNameLst>
                                          <p:attrName>ppt_w</p:attrName>
                                        </p:attrNameLst>
                                      </p:cBhvr>
                                      <p:tavLst>
                                        <p:tav tm="0">
                                          <p:val>
                                            <p:strVal val="0"/>
                                          </p:val>
                                        </p:tav>
                                        <p:tav tm="100000">
                                          <p:val>
                                            <p:strVal val="#ppt_w"/>
                                          </p:val>
                                        </p:tav>
                                      </p:tavLst>
                                    </p:anim>
                                    <p:anim calcmode="lin" valueType="num">
                                      <p:cBhvr additive="base">
                                        <p:cTn id="16" dur="500"/>
                                        <p:tgtEl>
                                          <p:spTgt spid="440"/>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500"/>
                                        <p:tgtEl>
                                          <p:spTgt spid="436"/>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437"/>
                                        </p:tgtEl>
                                        <p:attrNameLst>
                                          <p:attrName>style.visibility</p:attrName>
                                        </p:attrNameLst>
                                      </p:cBhvr>
                                      <p:to>
                                        <p:strVal val="visible"/>
                                      </p:to>
                                    </p:set>
                                    <p:animEffect transition="in" filter="fade">
                                      <p:cBhvr>
                                        <p:cTn id="24" dur="500"/>
                                        <p:tgtEl>
                                          <p:spTgt spid="437"/>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 calcmode="lin" valueType="num">
                                      <p:cBhvr additive="base">
                                        <p:cTn id="28" dur="500"/>
                                        <p:tgtEl>
                                          <p:spTgt spid="434"/>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439"/>
                                        </p:tgtEl>
                                        <p:attrNameLst>
                                          <p:attrName>style.visibility</p:attrName>
                                        </p:attrNameLst>
                                      </p:cBhvr>
                                      <p:to>
                                        <p:strVal val="visible"/>
                                      </p:to>
                                    </p:set>
                                    <p:animEffect transition="in" filter="fade">
                                      <p:cBhvr>
                                        <p:cTn id="32" dur="20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56"/>
          <p:cNvSpPr txBox="1">
            <a:spLocks noGrp="1"/>
          </p:cNvSpPr>
          <p:nvPr>
            <p:ph type="body" idx="1"/>
          </p:nvPr>
        </p:nvSpPr>
        <p:spPr>
          <a:xfrm>
            <a:off x="1340725" y="1036025"/>
            <a:ext cx="6764400" cy="3351900"/>
          </a:xfrm>
          <a:prstGeom prst="rect">
            <a:avLst/>
          </a:prstGeom>
          <a:noFill/>
          <a:ln>
            <a:noFill/>
          </a:ln>
        </p:spPr>
        <p:txBody>
          <a:bodyPr spcFirstLastPara="1" wrap="square" lIns="91425" tIns="45700" rIns="91425" bIns="45700" anchor="t" anchorCtr="0">
            <a:normAutofit/>
          </a:bodyPr>
          <a:lstStyle/>
          <a:p>
            <a:pPr marL="0" lvl="0" indent="0" algn="l" rtl="0">
              <a:lnSpc>
                <a:spcPct val="115000"/>
              </a:lnSpc>
              <a:spcBef>
                <a:spcPts val="1300"/>
              </a:spcBef>
              <a:spcAft>
                <a:spcPts val="0"/>
              </a:spcAft>
              <a:buNone/>
            </a:pPr>
            <a:endParaRPr sz="1400">
              <a:solidFill>
                <a:srgbClr val="000000"/>
              </a:solidFill>
              <a:latin typeface="Arial"/>
              <a:ea typeface="Arial"/>
              <a:cs typeface="Arial"/>
              <a:sym typeface="Arial"/>
            </a:endParaRPr>
          </a:p>
          <a:p>
            <a:pPr marL="457200" lvl="0" indent="-317500" algn="l" rtl="0">
              <a:lnSpc>
                <a:spcPct val="115000"/>
              </a:lnSpc>
              <a:spcBef>
                <a:spcPts val="1300"/>
              </a:spcBef>
              <a:spcAft>
                <a:spcPts val="0"/>
              </a:spcAft>
              <a:buClr>
                <a:srgbClr val="000000"/>
              </a:buClr>
              <a:buSzPts val="1400"/>
              <a:buFont typeface="Arial"/>
              <a:buChar char="●"/>
            </a:pPr>
            <a:r>
              <a:rPr lang="en" sz="1400" b="1">
                <a:solidFill>
                  <a:srgbClr val="000000"/>
                </a:solidFill>
                <a:latin typeface="Arial"/>
                <a:ea typeface="Arial"/>
                <a:cs typeface="Arial"/>
                <a:sym typeface="Arial"/>
              </a:rPr>
              <a:t>XGBoost (Tuned) was the best model</a:t>
            </a:r>
            <a:r>
              <a:rPr lang="en" sz="1400">
                <a:solidFill>
                  <a:srgbClr val="000000"/>
                </a:solidFill>
                <a:latin typeface="Arial"/>
                <a:ea typeface="Arial"/>
                <a:cs typeface="Arial"/>
                <a:sym typeface="Arial"/>
              </a:rPr>
              <a:t> with the highest R² score (0.927).</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Tree-based models (XGBoost, Random Forest, Decision Tree)</a:t>
            </a:r>
            <a:r>
              <a:rPr lang="en" sz="1400">
                <a:solidFill>
                  <a:srgbClr val="000000"/>
                </a:solidFill>
                <a:latin typeface="Arial"/>
                <a:ea typeface="Arial"/>
                <a:cs typeface="Arial"/>
                <a:sym typeface="Arial"/>
              </a:rPr>
              <a:t> performed significantly better than linear models.</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Hyperparameter tuning improved performance</a:t>
            </a:r>
            <a:r>
              <a:rPr lang="en" sz="1400">
                <a:solidFill>
                  <a:srgbClr val="000000"/>
                </a:solidFill>
                <a:latin typeface="Arial"/>
                <a:ea typeface="Arial"/>
                <a:cs typeface="Arial"/>
                <a:sym typeface="Arial"/>
              </a:rPr>
              <a:t> for most models.</a:t>
            </a:r>
            <a:endParaRPr sz="1400">
              <a:solidFill>
                <a:srgbClr val="000000"/>
              </a:solidFill>
              <a:latin typeface="Arial"/>
              <a:ea typeface="Arial"/>
              <a:cs typeface="Arial"/>
              <a:sym typeface="Arial"/>
            </a:endParaRPr>
          </a:p>
          <a:p>
            <a:pPr marL="457200" lvl="0" indent="-317500" algn="l" rtl="0">
              <a:lnSpc>
                <a:spcPct val="115000"/>
              </a:lnSpc>
              <a:spcBef>
                <a:spcPts val="0"/>
              </a:spcBef>
              <a:spcAft>
                <a:spcPts val="0"/>
              </a:spcAft>
              <a:buClr>
                <a:srgbClr val="000000"/>
              </a:buClr>
              <a:buSzPts val="1400"/>
              <a:buFont typeface="Arial"/>
              <a:buChar char="●"/>
            </a:pPr>
            <a:r>
              <a:rPr lang="en" sz="1400" b="1">
                <a:solidFill>
                  <a:srgbClr val="000000"/>
                </a:solidFill>
                <a:latin typeface="Arial"/>
                <a:ea typeface="Arial"/>
                <a:cs typeface="Arial"/>
                <a:sym typeface="Arial"/>
              </a:rPr>
              <a:t>SVM performed poorly</a:t>
            </a:r>
            <a:r>
              <a:rPr lang="en" sz="1400">
                <a:solidFill>
                  <a:srgbClr val="000000"/>
                </a:solidFill>
                <a:latin typeface="Arial"/>
                <a:ea typeface="Arial"/>
                <a:cs typeface="Arial"/>
                <a:sym typeface="Arial"/>
              </a:rPr>
              <a:t>, and the Neural Network showed moderate results.</a:t>
            </a:r>
            <a:endParaRPr sz="1400">
              <a:solidFill>
                <a:srgbClr val="000000"/>
              </a:solidFill>
              <a:latin typeface="Arial"/>
              <a:ea typeface="Arial"/>
              <a:cs typeface="Arial"/>
              <a:sym typeface="Arial"/>
            </a:endParaRPr>
          </a:p>
          <a:p>
            <a:pPr marL="0" lvl="0" indent="0" algn="l" rtl="0">
              <a:lnSpc>
                <a:spcPct val="115000"/>
              </a:lnSpc>
              <a:spcBef>
                <a:spcPts val="1300"/>
              </a:spcBef>
              <a:spcAft>
                <a:spcPts val="1300"/>
              </a:spcAft>
              <a:buNone/>
            </a:pPr>
            <a:r>
              <a:rPr lang="en" sz="1400" b="1">
                <a:solidFill>
                  <a:srgbClr val="000000"/>
                </a:solidFill>
                <a:latin typeface="Arial"/>
                <a:ea typeface="Arial"/>
                <a:cs typeface="Arial"/>
                <a:sym typeface="Arial"/>
              </a:rPr>
              <a:t>XGBoost emerged as the most suitable model for predicting car prices in this case.</a:t>
            </a:r>
            <a:endParaRPr sz="1400" b="1">
              <a:solidFill>
                <a:srgbClr val="000000"/>
              </a:solidFill>
              <a:latin typeface="Arial"/>
              <a:ea typeface="Arial"/>
              <a:cs typeface="Arial"/>
              <a:sym typeface="Arial"/>
            </a:endParaRPr>
          </a:p>
        </p:txBody>
      </p:sp>
      <p:sp>
        <p:nvSpPr>
          <p:cNvPr id="451" name="Google Shape;451;p56"/>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2" name="Google Shape;452;p56"/>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53" name="Google Shape;453;p56"/>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4" name="Google Shape;454;p56"/>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5" name="Google Shape;455;p56"/>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6" name="Google Shape;456;p56"/>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457" name="Google Shape;457;p56"/>
          <p:cNvGrpSpPr/>
          <p:nvPr/>
        </p:nvGrpSpPr>
        <p:grpSpPr>
          <a:xfrm>
            <a:off x="370025" y="903451"/>
            <a:ext cx="1245366" cy="186000"/>
            <a:chOff x="1836563" y="443835"/>
            <a:chExt cx="1245366" cy="186000"/>
          </a:xfrm>
        </p:grpSpPr>
        <p:sp>
          <p:nvSpPr>
            <p:cNvPr id="458" name="Google Shape;458;p56"/>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9" name="Google Shape;459;p56"/>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0" name="Google Shape;460;p56"/>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1" name="Google Shape;461;p56"/>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anim calcmode="lin" valueType="num">
                                      <p:cBhvr additive="base">
                                        <p:cTn id="7" dur="500"/>
                                        <p:tgtEl>
                                          <p:spTgt spid="45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50"/>
                                        </p:tgtEl>
                                        <p:attrNameLst>
                                          <p:attrName>style.visibility</p:attrName>
                                        </p:attrNameLst>
                                      </p:cBhvr>
                                      <p:to>
                                        <p:strVal val="visible"/>
                                      </p:to>
                                    </p:set>
                                    <p:animEffect transition="in" filter="fade">
                                      <p:cBhvr>
                                        <p:cTn id="11" dur="2000"/>
                                        <p:tgtEl>
                                          <p:spTgt spid="450"/>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457"/>
                                        </p:tgtEl>
                                        <p:attrNameLst>
                                          <p:attrName>style.visibility</p:attrName>
                                        </p:attrNameLst>
                                      </p:cBhvr>
                                      <p:to>
                                        <p:strVal val="visible"/>
                                      </p:to>
                                    </p:set>
                                    <p:anim calcmode="lin" valueType="num">
                                      <p:cBhvr additive="base">
                                        <p:cTn id="15" dur="500"/>
                                        <p:tgtEl>
                                          <p:spTgt spid="457"/>
                                        </p:tgtEl>
                                        <p:attrNameLst>
                                          <p:attrName>ppt_w</p:attrName>
                                        </p:attrNameLst>
                                      </p:cBhvr>
                                      <p:tavLst>
                                        <p:tav tm="0">
                                          <p:val>
                                            <p:strVal val="0"/>
                                          </p:val>
                                        </p:tav>
                                        <p:tav tm="100000">
                                          <p:val>
                                            <p:strVal val="#ppt_w"/>
                                          </p:val>
                                        </p:tav>
                                      </p:tavLst>
                                    </p:anim>
                                    <p:anim calcmode="lin" valueType="num">
                                      <p:cBhvr additive="base">
                                        <p:cTn id="16" dur="500"/>
                                        <p:tgtEl>
                                          <p:spTgt spid="457"/>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453"/>
                                        </p:tgtEl>
                                        <p:attrNameLst>
                                          <p:attrName>style.visibility</p:attrName>
                                        </p:attrNameLst>
                                      </p:cBhvr>
                                      <p:to>
                                        <p:strVal val="visible"/>
                                      </p:to>
                                    </p:set>
                                    <p:animEffect transition="in" filter="fade">
                                      <p:cBhvr>
                                        <p:cTn id="20" dur="500"/>
                                        <p:tgtEl>
                                          <p:spTgt spid="453"/>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454"/>
                                        </p:tgtEl>
                                        <p:attrNameLst>
                                          <p:attrName>style.visibility</p:attrName>
                                        </p:attrNameLst>
                                      </p:cBhvr>
                                      <p:to>
                                        <p:strVal val="visible"/>
                                      </p:to>
                                    </p:set>
                                    <p:animEffect transition="in" filter="fade">
                                      <p:cBhvr>
                                        <p:cTn id="24" dur="500"/>
                                        <p:tgtEl>
                                          <p:spTgt spid="454"/>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451"/>
                                        </p:tgtEl>
                                        <p:attrNameLst>
                                          <p:attrName>style.visibility</p:attrName>
                                        </p:attrNameLst>
                                      </p:cBhvr>
                                      <p:to>
                                        <p:strVal val="visible"/>
                                      </p:to>
                                    </p:set>
                                    <p:anim calcmode="lin" valueType="num">
                                      <p:cBhvr additive="base">
                                        <p:cTn id="28" dur="500"/>
                                        <p:tgtEl>
                                          <p:spTgt spid="451"/>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456"/>
                                        </p:tgtEl>
                                        <p:attrNameLst>
                                          <p:attrName>style.visibility</p:attrName>
                                        </p:attrNameLst>
                                      </p:cBhvr>
                                      <p:to>
                                        <p:strVal val="visible"/>
                                      </p:to>
                                    </p:set>
                                    <p:animEffect transition="in" filter="fade">
                                      <p:cBhvr>
                                        <p:cTn id="32" dur="2000"/>
                                        <p:tgtEl>
                                          <p:spTgt spid="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5"/>
        <p:cNvGrpSpPr/>
        <p:nvPr/>
      </p:nvGrpSpPr>
      <p:grpSpPr>
        <a:xfrm>
          <a:off x="0" y="0"/>
          <a:ext cx="0" cy="0"/>
          <a:chOff x="0" y="0"/>
          <a:chExt cx="0" cy="0"/>
        </a:xfrm>
      </p:grpSpPr>
      <p:grpSp>
        <p:nvGrpSpPr>
          <p:cNvPr id="466" name="Google Shape;466;p57"/>
          <p:cNvGrpSpPr/>
          <p:nvPr/>
        </p:nvGrpSpPr>
        <p:grpSpPr>
          <a:xfrm>
            <a:off x="4833309" y="1464670"/>
            <a:ext cx="4047858" cy="745597"/>
            <a:chOff x="4657738" y="3391700"/>
            <a:chExt cx="4162750" cy="924600"/>
          </a:xfrm>
        </p:grpSpPr>
        <p:cxnSp>
          <p:nvCxnSpPr>
            <p:cNvPr id="467" name="Google Shape;467;p57"/>
            <p:cNvCxnSpPr/>
            <p:nvPr/>
          </p:nvCxnSpPr>
          <p:spPr>
            <a:xfrm>
              <a:off x="4657738" y="3854000"/>
              <a:ext cx="1838700" cy="0"/>
            </a:xfrm>
            <a:prstGeom prst="straightConnector1">
              <a:avLst/>
            </a:prstGeom>
            <a:noFill/>
            <a:ln w="9525" cap="flat" cmpd="sng">
              <a:solidFill>
                <a:srgbClr val="1D7E75"/>
              </a:solidFill>
              <a:prstDash val="solid"/>
              <a:round/>
              <a:headEnd type="none" w="sm" len="sm"/>
              <a:tailEnd type="oval" w="med" len="med"/>
            </a:ln>
          </p:spPr>
        </p:cxnSp>
        <p:sp>
          <p:nvSpPr>
            <p:cNvPr id="468" name="Google Shape;468;p57"/>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Run and share the application </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Verify that the deployed application is accessible and that predictions are working correctly.Run the streamlit app locally</a:t>
              </a:r>
              <a:endParaRPr sz="800">
                <a:latin typeface="Roboto"/>
                <a:ea typeface="Roboto"/>
                <a:cs typeface="Roboto"/>
                <a:sym typeface="Roboto"/>
              </a:endParaRPr>
            </a:p>
          </p:txBody>
        </p:sp>
      </p:grpSp>
      <p:sp>
        <p:nvSpPr>
          <p:cNvPr id="469" name="Google Shape;469;p57"/>
          <p:cNvSpPr/>
          <p:nvPr/>
        </p:nvSpPr>
        <p:spPr>
          <a:xfrm>
            <a:off x="-957740" y="4031605"/>
            <a:ext cx="2996100" cy="2996100"/>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0" name="Google Shape;470;p57"/>
          <p:cNvSpPr txBox="1">
            <a:spLocks noGrp="1"/>
          </p:cNvSpPr>
          <p:nvPr>
            <p:ph type="title"/>
          </p:nvPr>
        </p:nvSpPr>
        <p:spPr>
          <a:xfrm>
            <a:off x="723900" y="217725"/>
            <a:ext cx="7696200" cy="10503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SzPts val="4000"/>
              <a:buNone/>
            </a:pPr>
            <a:r>
              <a:rPr lang="en"/>
              <a:t>Deployment</a:t>
            </a:r>
            <a:endParaRPr/>
          </a:p>
        </p:txBody>
      </p:sp>
      <p:grpSp>
        <p:nvGrpSpPr>
          <p:cNvPr id="471" name="Google Shape;471;p57"/>
          <p:cNvGrpSpPr/>
          <p:nvPr/>
        </p:nvGrpSpPr>
        <p:grpSpPr>
          <a:xfrm>
            <a:off x="1215479" y="3725092"/>
            <a:ext cx="914666" cy="718380"/>
            <a:chOff x="388620" y="1420922"/>
            <a:chExt cx="680100" cy="534151"/>
          </a:xfrm>
        </p:grpSpPr>
        <p:sp>
          <p:nvSpPr>
            <p:cNvPr id="472" name="Google Shape;472;p57"/>
            <p:cNvSpPr/>
            <p:nvPr/>
          </p:nvSpPr>
          <p:spPr>
            <a:xfrm>
              <a:off x="3886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57"/>
            <p:cNvSpPr/>
            <p:nvPr/>
          </p:nvSpPr>
          <p:spPr>
            <a:xfrm>
              <a:off x="5410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57"/>
            <p:cNvSpPr/>
            <p:nvPr/>
          </p:nvSpPr>
          <p:spPr>
            <a:xfrm>
              <a:off x="6934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57"/>
            <p:cNvSpPr/>
            <p:nvPr/>
          </p:nvSpPr>
          <p:spPr>
            <a:xfrm>
              <a:off x="845820" y="14209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6" name="Google Shape;476;p57"/>
            <p:cNvSpPr/>
            <p:nvPr/>
          </p:nvSpPr>
          <p:spPr>
            <a:xfrm>
              <a:off x="998220" y="14209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57"/>
            <p:cNvSpPr/>
            <p:nvPr/>
          </p:nvSpPr>
          <p:spPr>
            <a:xfrm>
              <a:off x="3886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8" name="Google Shape;478;p57"/>
            <p:cNvSpPr/>
            <p:nvPr/>
          </p:nvSpPr>
          <p:spPr>
            <a:xfrm>
              <a:off x="5410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9" name="Google Shape;479;p57"/>
            <p:cNvSpPr/>
            <p:nvPr/>
          </p:nvSpPr>
          <p:spPr>
            <a:xfrm>
              <a:off x="6934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0" name="Google Shape;480;p57"/>
            <p:cNvSpPr/>
            <p:nvPr/>
          </p:nvSpPr>
          <p:spPr>
            <a:xfrm>
              <a:off x="845820" y="15733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1" name="Google Shape;481;p57"/>
            <p:cNvSpPr/>
            <p:nvPr/>
          </p:nvSpPr>
          <p:spPr>
            <a:xfrm>
              <a:off x="998220" y="15733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2" name="Google Shape;482;p57"/>
            <p:cNvSpPr/>
            <p:nvPr/>
          </p:nvSpPr>
          <p:spPr>
            <a:xfrm>
              <a:off x="3886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3" name="Google Shape;483;p57"/>
            <p:cNvSpPr/>
            <p:nvPr/>
          </p:nvSpPr>
          <p:spPr>
            <a:xfrm>
              <a:off x="5410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4" name="Google Shape;484;p57"/>
            <p:cNvSpPr/>
            <p:nvPr/>
          </p:nvSpPr>
          <p:spPr>
            <a:xfrm>
              <a:off x="6934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5" name="Google Shape;485;p57"/>
            <p:cNvSpPr/>
            <p:nvPr/>
          </p:nvSpPr>
          <p:spPr>
            <a:xfrm>
              <a:off x="845820" y="1728947"/>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6" name="Google Shape;486;p57"/>
            <p:cNvSpPr/>
            <p:nvPr/>
          </p:nvSpPr>
          <p:spPr>
            <a:xfrm>
              <a:off x="998220" y="1728947"/>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7" name="Google Shape;487;p57"/>
            <p:cNvSpPr/>
            <p:nvPr/>
          </p:nvSpPr>
          <p:spPr>
            <a:xfrm>
              <a:off x="3886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8" name="Google Shape;488;p57"/>
            <p:cNvSpPr/>
            <p:nvPr/>
          </p:nvSpPr>
          <p:spPr>
            <a:xfrm>
              <a:off x="5410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89" name="Google Shape;489;p57"/>
            <p:cNvSpPr/>
            <p:nvPr/>
          </p:nvSpPr>
          <p:spPr>
            <a:xfrm>
              <a:off x="6934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0" name="Google Shape;490;p57"/>
            <p:cNvSpPr/>
            <p:nvPr/>
          </p:nvSpPr>
          <p:spPr>
            <a:xfrm>
              <a:off x="845820" y="188457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1" name="Google Shape;491;p57"/>
            <p:cNvSpPr/>
            <p:nvPr/>
          </p:nvSpPr>
          <p:spPr>
            <a:xfrm>
              <a:off x="998220" y="188457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92" name="Google Shape;492;p57"/>
          <p:cNvSpPr/>
          <p:nvPr/>
        </p:nvSpPr>
        <p:spPr>
          <a:xfrm rot="5400000">
            <a:off x="6699484" y="-392306"/>
            <a:ext cx="1271100" cy="1271100"/>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3" name="Google Shape;493;p57"/>
          <p:cNvSpPr/>
          <p:nvPr/>
        </p:nvSpPr>
        <p:spPr>
          <a:xfrm>
            <a:off x="0" y="758555"/>
            <a:ext cx="2189100" cy="120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4" name="Google Shape;494;p57"/>
          <p:cNvSpPr/>
          <p:nvPr/>
        </p:nvSpPr>
        <p:spPr>
          <a:xfrm>
            <a:off x="7729290" y="335258"/>
            <a:ext cx="404400" cy="434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grpSp>
        <p:nvGrpSpPr>
          <p:cNvPr id="495" name="Google Shape;495;p57"/>
          <p:cNvGrpSpPr/>
          <p:nvPr/>
        </p:nvGrpSpPr>
        <p:grpSpPr>
          <a:xfrm>
            <a:off x="308838" y="1242975"/>
            <a:ext cx="3558375" cy="924600"/>
            <a:chOff x="308838" y="1242975"/>
            <a:chExt cx="3558375" cy="924600"/>
          </a:xfrm>
        </p:grpSpPr>
        <p:cxnSp>
          <p:nvCxnSpPr>
            <p:cNvPr id="496" name="Google Shape;496;p57"/>
            <p:cNvCxnSpPr/>
            <p:nvPr/>
          </p:nvCxnSpPr>
          <p:spPr>
            <a:xfrm rot="10800000">
              <a:off x="2642013" y="1654113"/>
              <a:ext cx="1225200" cy="0"/>
            </a:xfrm>
            <a:prstGeom prst="straightConnector1">
              <a:avLst/>
            </a:prstGeom>
            <a:noFill/>
            <a:ln w="9525" cap="flat" cmpd="sng">
              <a:solidFill>
                <a:srgbClr val="249C91"/>
              </a:solidFill>
              <a:prstDash val="solid"/>
              <a:round/>
              <a:headEnd type="none" w="sm" len="sm"/>
              <a:tailEnd type="oval" w="med" len="med"/>
            </a:ln>
          </p:spPr>
        </p:cxnSp>
        <p:sp>
          <p:nvSpPr>
            <p:cNvPr id="497" name="Google Shape;497;p57"/>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Save the trained model</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Save the trained model and any required preprocessing objects (like scalers or encoders) to files.Export the best performing model using joblib.</a:t>
              </a:r>
              <a:endParaRPr sz="800" b="1">
                <a:latin typeface="Roboto"/>
                <a:ea typeface="Roboto"/>
                <a:cs typeface="Roboto"/>
                <a:sym typeface="Roboto"/>
              </a:endParaRPr>
            </a:p>
          </p:txBody>
        </p:sp>
      </p:grpSp>
      <p:grpSp>
        <p:nvGrpSpPr>
          <p:cNvPr id="498" name="Google Shape;498;p57"/>
          <p:cNvGrpSpPr/>
          <p:nvPr/>
        </p:nvGrpSpPr>
        <p:grpSpPr>
          <a:xfrm>
            <a:off x="308838" y="2646125"/>
            <a:ext cx="3263100" cy="924600"/>
            <a:chOff x="308838" y="2646125"/>
            <a:chExt cx="3263100" cy="924600"/>
          </a:xfrm>
        </p:grpSpPr>
        <p:cxnSp>
          <p:nvCxnSpPr>
            <p:cNvPr id="499" name="Google Shape;499;p57"/>
            <p:cNvCxnSpPr/>
            <p:nvPr/>
          </p:nvCxnSpPr>
          <p:spPr>
            <a:xfrm rot="10800000">
              <a:off x="2641938" y="3108425"/>
              <a:ext cx="930000" cy="0"/>
            </a:xfrm>
            <a:prstGeom prst="straightConnector1">
              <a:avLst/>
            </a:prstGeom>
            <a:noFill/>
            <a:ln w="9525" cap="flat" cmpd="sng">
              <a:solidFill>
                <a:srgbClr val="1F887E"/>
              </a:solidFill>
              <a:prstDash val="solid"/>
              <a:round/>
              <a:headEnd type="none" w="sm" len="sm"/>
              <a:tailEnd type="oval" w="med" len="med"/>
            </a:ln>
          </p:spPr>
        </p:cxnSp>
        <p:sp>
          <p:nvSpPr>
            <p:cNvPr id="500" name="Google Shape;500;p57"/>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Build Web API</a:t>
              </a:r>
              <a:endParaRPr sz="1200" b="1">
                <a:latin typeface="Roboto"/>
                <a:ea typeface="Roboto"/>
                <a:cs typeface="Roboto"/>
                <a:sym typeface="Roboto"/>
              </a:endParaRPr>
            </a:p>
            <a:p>
              <a:pPr marL="0" lvl="0" indent="0" algn="r" rtl="0">
                <a:spcBef>
                  <a:spcPts val="0"/>
                </a:spcBef>
                <a:spcAft>
                  <a:spcPts val="1600"/>
                </a:spcAft>
                <a:buNone/>
              </a:pPr>
              <a:r>
                <a:rPr lang="en" sz="800" b="1">
                  <a:latin typeface="Roboto"/>
                  <a:ea typeface="Roboto"/>
                  <a:cs typeface="Roboto"/>
                  <a:sym typeface="Roboto"/>
                </a:rPr>
                <a:t>Write a Python script that loads the model and preprocessing objects, and uses a web framework (like Streamlit, Flask, or FastAPI) to create an interface for predictions.</a:t>
              </a:r>
              <a:endParaRPr sz="800" b="1">
                <a:latin typeface="Roboto"/>
                <a:ea typeface="Roboto"/>
                <a:cs typeface="Roboto"/>
                <a:sym typeface="Roboto"/>
              </a:endParaRPr>
            </a:p>
          </p:txBody>
        </p:sp>
      </p:grpSp>
      <p:grpSp>
        <p:nvGrpSpPr>
          <p:cNvPr id="501" name="Google Shape;501;p57"/>
          <p:cNvGrpSpPr/>
          <p:nvPr/>
        </p:nvGrpSpPr>
        <p:grpSpPr>
          <a:xfrm>
            <a:off x="4657709" y="3570807"/>
            <a:ext cx="4047858" cy="745597"/>
            <a:chOff x="4657738" y="3391700"/>
            <a:chExt cx="4162750" cy="924600"/>
          </a:xfrm>
        </p:grpSpPr>
        <p:cxnSp>
          <p:nvCxnSpPr>
            <p:cNvPr id="502" name="Google Shape;502;p57"/>
            <p:cNvCxnSpPr/>
            <p:nvPr/>
          </p:nvCxnSpPr>
          <p:spPr>
            <a:xfrm>
              <a:off x="4657738" y="3854000"/>
              <a:ext cx="1838700" cy="0"/>
            </a:xfrm>
            <a:prstGeom prst="straightConnector1">
              <a:avLst/>
            </a:prstGeom>
            <a:noFill/>
            <a:ln w="9525" cap="flat" cmpd="sng">
              <a:solidFill>
                <a:srgbClr val="1D7E75"/>
              </a:solidFill>
              <a:prstDash val="solid"/>
              <a:round/>
              <a:headEnd type="none" w="sm" len="sm"/>
              <a:tailEnd type="oval" w="med" len="med"/>
            </a:ln>
          </p:spPr>
        </p:cxnSp>
        <p:sp>
          <p:nvSpPr>
            <p:cNvPr id="503" name="Google Shape;503;p57"/>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Load the model in the App</a:t>
              </a:r>
              <a:endParaRPr sz="1200" b="1">
                <a:latin typeface="Roboto"/>
                <a:ea typeface="Roboto"/>
                <a:cs typeface="Roboto"/>
                <a:sym typeface="Roboto"/>
              </a:endParaRPr>
            </a:p>
            <a:p>
              <a:pPr marL="0" lvl="0" indent="0" algn="l" rtl="0">
                <a:spcBef>
                  <a:spcPts val="0"/>
                </a:spcBef>
                <a:spcAft>
                  <a:spcPts val="0"/>
                </a:spcAft>
                <a:buNone/>
              </a:pP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Integrated the saved model into the Streamlit application.Ensured preprocessing steps were aligned with training.</a:t>
              </a:r>
              <a:endParaRPr sz="800">
                <a:latin typeface="Roboto"/>
                <a:ea typeface="Roboto"/>
                <a:cs typeface="Roboto"/>
                <a:sym typeface="Roboto"/>
              </a:endParaRPr>
            </a:p>
          </p:txBody>
        </p:sp>
      </p:grpSp>
      <p:grpSp>
        <p:nvGrpSpPr>
          <p:cNvPr id="504" name="Google Shape;504;p57"/>
          <p:cNvGrpSpPr/>
          <p:nvPr/>
        </p:nvGrpSpPr>
        <p:grpSpPr>
          <a:xfrm>
            <a:off x="5610288" y="2406888"/>
            <a:ext cx="3270875" cy="924600"/>
            <a:chOff x="5610288" y="2406888"/>
            <a:chExt cx="3270875" cy="924600"/>
          </a:xfrm>
        </p:grpSpPr>
        <p:cxnSp>
          <p:nvCxnSpPr>
            <p:cNvPr id="505" name="Google Shape;505;p57"/>
            <p:cNvCxnSpPr/>
            <p:nvPr/>
          </p:nvCxnSpPr>
          <p:spPr>
            <a:xfrm>
              <a:off x="5610288" y="2775650"/>
              <a:ext cx="886200" cy="0"/>
            </a:xfrm>
            <a:prstGeom prst="straightConnector1">
              <a:avLst/>
            </a:prstGeom>
            <a:noFill/>
            <a:ln w="9525" cap="flat" cmpd="sng">
              <a:solidFill>
                <a:srgbClr val="1B786F"/>
              </a:solidFill>
              <a:prstDash val="solid"/>
              <a:round/>
              <a:headEnd type="none" w="sm" len="sm"/>
              <a:tailEnd type="oval" w="med" len="med"/>
            </a:ln>
          </p:spPr>
        </p:cxnSp>
        <p:sp>
          <p:nvSpPr>
            <p:cNvPr id="506" name="Google Shape;506;p57"/>
            <p:cNvSpPr txBox="1"/>
            <p:nvPr/>
          </p:nvSpPr>
          <p:spPr>
            <a:xfrm>
              <a:off x="6757163" y="2406888"/>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Implement Predictions and Display Results</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User inputs are collected, transformed, and passed to the model.The model outputs the predicted selling price.</a:t>
              </a:r>
              <a:endParaRPr sz="800">
                <a:latin typeface="Roboto"/>
                <a:ea typeface="Roboto"/>
                <a:cs typeface="Roboto"/>
                <a:sym typeface="Roboto"/>
              </a:endParaRPr>
            </a:p>
          </p:txBody>
        </p:sp>
      </p:grpSp>
      <p:grpSp>
        <p:nvGrpSpPr>
          <p:cNvPr id="507" name="Google Shape;507;p57"/>
          <p:cNvGrpSpPr/>
          <p:nvPr/>
        </p:nvGrpSpPr>
        <p:grpSpPr>
          <a:xfrm>
            <a:off x="2601236" y="654951"/>
            <a:ext cx="3922200" cy="3915924"/>
            <a:chOff x="2610905" y="610653"/>
            <a:chExt cx="3922200" cy="3922200"/>
          </a:xfrm>
        </p:grpSpPr>
        <p:sp>
          <p:nvSpPr>
            <p:cNvPr id="508" name="Google Shape;508;p57"/>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7"/>
            <p:cNvSpPr/>
            <p:nvPr/>
          </p:nvSpPr>
          <p:spPr>
            <a:xfrm rot="7920309">
              <a:off x="3183402" y="1183149"/>
              <a:ext cx="2777207" cy="2777207"/>
            </a:xfrm>
            <a:prstGeom prst="blockArc">
              <a:avLst>
                <a:gd name="adj1" fmla="val 12602522"/>
                <a:gd name="adj2" fmla="val 16867657"/>
                <a:gd name="adj3" fmla="val 20844"/>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7"/>
            <p:cNvSpPr/>
            <p:nvPr/>
          </p:nvSpPr>
          <p:spPr>
            <a:xfrm rot="3600063">
              <a:off x="3186335" y="1195681"/>
              <a:ext cx="2777488" cy="2777488"/>
            </a:xfrm>
            <a:prstGeom prst="blockArc">
              <a:avLst>
                <a:gd name="adj1" fmla="val 12602522"/>
                <a:gd name="adj2" fmla="val 16867657"/>
                <a:gd name="adj3" fmla="val 20844"/>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7"/>
            <p:cNvSpPr/>
            <p:nvPr/>
          </p:nvSpPr>
          <p:spPr>
            <a:xfrm rot="4024705">
              <a:off x="5326681" y="1940898"/>
              <a:ext cx="578477" cy="579147"/>
            </a:xfrm>
            <a:prstGeom prst="pie">
              <a:avLst>
                <a:gd name="adj1" fmla="val 6190354"/>
                <a:gd name="adj2" fmla="val 14996165"/>
              </a:avLst>
            </a:prstGeom>
            <a:solidFill>
              <a:srgbClr val="1B786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7"/>
            <p:cNvSpPr/>
            <p:nvPr/>
          </p:nvSpPr>
          <p:spPr>
            <a:xfrm rot="-6816027">
              <a:off x="5326729" y="1940918"/>
              <a:ext cx="578485" cy="579035"/>
            </a:xfrm>
            <a:prstGeom prst="pie">
              <a:avLst>
                <a:gd name="adj1" fmla="val 4028252"/>
                <a:gd name="adj2" fmla="val 17183677"/>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7"/>
            <p:cNvSpPr/>
            <p:nvPr/>
          </p:nvSpPr>
          <p:spPr>
            <a:xfrm rot="-9359762">
              <a:off x="3193941" y="1176205"/>
              <a:ext cx="2777287" cy="2777287"/>
            </a:xfrm>
            <a:prstGeom prst="blockArc">
              <a:avLst>
                <a:gd name="adj1" fmla="val 12602522"/>
                <a:gd name="adj2" fmla="val 16867657"/>
                <a:gd name="adj3" fmla="val 20844"/>
              </a:avLst>
            </a:prstGeom>
            <a:solidFill>
              <a:srgbClr val="1D7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7"/>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7"/>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7"/>
            <p:cNvSpPr/>
            <p:nvPr/>
          </p:nvSpPr>
          <p:spPr>
            <a:xfrm rot="-600092">
              <a:off x="3198852" y="1195456"/>
              <a:ext cx="2777611" cy="2777611"/>
            </a:xfrm>
            <a:prstGeom prst="blockArc">
              <a:avLst>
                <a:gd name="adj1" fmla="val 12513247"/>
                <a:gd name="adj2" fmla="val 16867657"/>
                <a:gd name="adj3" fmla="val 20844"/>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7"/>
            <p:cNvSpPr/>
            <p:nvPr/>
          </p:nvSpPr>
          <p:spPr>
            <a:xfrm rot="-176551">
              <a:off x="4312105" y="1195442"/>
              <a:ext cx="578563" cy="579162"/>
            </a:xfrm>
            <a:prstGeom prst="pie">
              <a:avLst>
                <a:gd name="adj1" fmla="val 6190354"/>
                <a:gd name="adj2" fmla="val 14996165"/>
              </a:avLst>
            </a:prstGeom>
            <a:solidFill>
              <a:srgbClr val="155B5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7"/>
            <p:cNvSpPr/>
            <p:nvPr/>
          </p:nvSpPr>
          <p:spPr>
            <a:xfrm rot="10584085">
              <a:off x="4312088" y="1195622"/>
              <a:ext cx="578340" cy="578939"/>
            </a:xfrm>
            <a:prstGeom prst="pie">
              <a:avLst>
                <a:gd name="adj1" fmla="val 4028252"/>
                <a:gd name="adj2" fmla="val 17183677"/>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7"/>
            <p:cNvSpPr/>
            <p:nvPr/>
          </p:nvSpPr>
          <p:spPr>
            <a:xfrm rot="8344778">
              <a:off x="4940929" y="3162886"/>
              <a:ext cx="578465" cy="578888"/>
            </a:xfrm>
            <a:prstGeom prst="pie">
              <a:avLst>
                <a:gd name="adj1" fmla="val 6190354"/>
                <a:gd name="adj2" fmla="val 14996165"/>
              </a:avLst>
            </a:prstGeom>
            <a:solidFill>
              <a:srgbClr val="1D7E7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7"/>
            <p:cNvSpPr/>
            <p:nvPr/>
          </p:nvSpPr>
          <p:spPr>
            <a:xfrm rot="-2495643">
              <a:off x="4941000" y="3162728"/>
              <a:ext cx="578445" cy="579093"/>
            </a:xfrm>
            <a:prstGeom prst="pie">
              <a:avLst>
                <a:gd name="adj1" fmla="val 4028252"/>
                <a:gd name="adj2" fmla="val 17183677"/>
              </a:avLst>
            </a:prstGeom>
            <a:solidFill>
              <a:srgbClr val="1D7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7"/>
            <p:cNvSpPr/>
            <p:nvPr/>
          </p:nvSpPr>
          <p:spPr>
            <a:xfrm rot="-4556960">
              <a:off x="3257335" y="1939059"/>
              <a:ext cx="578302" cy="578957"/>
            </a:xfrm>
            <a:prstGeom prst="pie">
              <a:avLst>
                <a:gd name="adj1" fmla="val 6190354"/>
                <a:gd name="adj2" fmla="val 14996165"/>
              </a:avLst>
            </a:prstGeom>
            <a:solidFill>
              <a:srgbClr val="249C9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7"/>
            <p:cNvSpPr/>
            <p:nvPr/>
          </p:nvSpPr>
          <p:spPr>
            <a:xfrm rot="6204541">
              <a:off x="3257468" y="1938977"/>
              <a:ext cx="578264" cy="578917"/>
            </a:xfrm>
            <a:prstGeom prst="pie">
              <a:avLst>
                <a:gd name="adj1" fmla="val 4028252"/>
                <a:gd name="adj2" fmla="val 17183677"/>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7"/>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524" name="Google Shape;524;p57"/>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525" name="Google Shape;525;p57"/>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526" name="Google Shape;526;p57"/>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527" name="Google Shape;527;p57"/>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3"/>
                                        </p:tgtEl>
                                        <p:attrNameLst>
                                          <p:attrName>style.visibility</p:attrName>
                                        </p:attrNameLst>
                                      </p:cBhvr>
                                      <p:to>
                                        <p:strVal val="visible"/>
                                      </p:to>
                                    </p:set>
                                    <p:anim calcmode="lin" valueType="num">
                                      <p:cBhvr additive="base">
                                        <p:cTn id="7" dur="500"/>
                                        <p:tgtEl>
                                          <p:spTgt spid="493"/>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69"/>
                                        </p:tgtEl>
                                        <p:attrNameLst>
                                          <p:attrName>style.visibility</p:attrName>
                                        </p:attrNameLst>
                                      </p:cBhvr>
                                      <p:to>
                                        <p:strVal val="visible"/>
                                      </p:to>
                                    </p:set>
                                    <p:animEffect transition="in" filter="fade">
                                      <p:cBhvr>
                                        <p:cTn id="11" dur="500"/>
                                        <p:tgtEl>
                                          <p:spTgt spid="469"/>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471"/>
                                        </p:tgtEl>
                                        <p:attrNameLst>
                                          <p:attrName>style.visibility</p:attrName>
                                        </p:attrNameLst>
                                      </p:cBhvr>
                                      <p:to>
                                        <p:strVal val="visible"/>
                                      </p:to>
                                    </p:set>
                                    <p:anim calcmode="lin" valueType="num">
                                      <p:cBhvr additive="base">
                                        <p:cTn id="15" dur="500"/>
                                        <p:tgtEl>
                                          <p:spTgt spid="471"/>
                                        </p:tgtEl>
                                        <p:attrNameLst>
                                          <p:attrName>ppt_w</p:attrName>
                                        </p:attrNameLst>
                                      </p:cBhvr>
                                      <p:tavLst>
                                        <p:tav tm="0">
                                          <p:val>
                                            <p:strVal val="0"/>
                                          </p:val>
                                        </p:tav>
                                        <p:tav tm="100000">
                                          <p:val>
                                            <p:strVal val="#ppt_w"/>
                                          </p:val>
                                        </p:tav>
                                      </p:tavLst>
                                    </p:anim>
                                    <p:anim calcmode="lin" valueType="num">
                                      <p:cBhvr additive="base">
                                        <p:cTn id="16" dur="500"/>
                                        <p:tgtEl>
                                          <p:spTgt spid="471"/>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492"/>
                                        </p:tgtEl>
                                        <p:attrNameLst>
                                          <p:attrName>style.visibility</p:attrName>
                                        </p:attrNameLst>
                                      </p:cBhvr>
                                      <p:to>
                                        <p:strVal val="visible"/>
                                      </p:to>
                                    </p:set>
                                    <p:animEffect transition="in" filter="fade">
                                      <p:cBhvr>
                                        <p:cTn id="20" dur="1000"/>
                                        <p:tgtEl>
                                          <p:spTgt spid="492"/>
                                        </p:tgtEl>
                                      </p:cBhvr>
                                    </p:animEffect>
                                  </p:childTnLst>
                                </p:cTn>
                              </p:par>
                            </p:childTnLst>
                          </p:cTn>
                        </p:par>
                        <p:par>
                          <p:cTn id="21" fill="hold">
                            <p:stCondLst>
                              <p:cond delay="2500"/>
                            </p:stCondLst>
                            <p:childTnLst>
                              <p:par>
                                <p:cTn id="22" presetID="23" presetClass="entr" presetSubtype="16" fill="hold" nodeType="afterEffect">
                                  <p:stCondLst>
                                    <p:cond delay="0"/>
                                  </p:stCondLst>
                                  <p:childTnLst>
                                    <p:set>
                                      <p:cBhvr>
                                        <p:cTn id="23" dur="1" fill="hold">
                                          <p:stCondLst>
                                            <p:cond delay="0"/>
                                          </p:stCondLst>
                                        </p:cTn>
                                        <p:tgtEl>
                                          <p:spTgt spid="494"/>
                                        </p:tgtEl>
                                        <p:attrNameLst>
                                          <p:attrName>style.visibility</p:attrName>
                                        </p:attrNameLst>
                                      </p:cBhvr>
                                      <p:to>
                                        <p:strVal val="visible"/>
                                      </p:to>
                                    </p:set>
                                    <p:anim calcmode="lin" valueType="num">
                                      <p:cBhvr additive="base">
                                        <p:cTn id="24" dur="500"/>
                                        <p:tgtEl>
                                          <p:spTgt spid="494"/>
                                        </p:tgtEl>
                                        <p:attrNameLst>
                                          <p:attrName>ppt_w</p:attrName>
                                        </p:attrNameLst>
                                      </p:cBhvr>
                                      <p:tavLst>
                                        <p:tav tm="0">
                                          <p:val>
                                            <p:strVal val="0"/>
                                          </p:val>
                                        </p:tav>
                                        <p:tav tm="100000">
                                          <p:val>
                                            <p:strVal val="#ppt_w"/>
                                          </p:val>
                                        </p:tav>
                                      </p:tavLst>
                                    </p:anim>
                                    <p:anim calcmode="lin" valueType="num">
                                      <p:cBhvr additive="base">
                                        <p:cTn id="25" dur="500"/>
                                        <p:tgtEl>
                                          <p:spTgt spid="4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1"/>
        <p:cNvGrpSpPr/>
        <p:nvPr/>
      </p:nvGrpSpPr>
      <p:grpSpPr>
        <a:xfrm>
          <a:off x="0" y="0"/>
          <a:ext cx="0" cy="0"/>
          <a:chOff x="0" y="0"/>
          <a:chExt cx="0" cy="0"/>
        </a:xfrm>
      </p:grpSpPr>
      <p:sp>
        <p:nvSpPr>
          <p:cNvPr id="532" name="Google Shape;532;p58"/>
          <p:cNvSpPr/>
          <p:nvPr/>
        </p:nvSpPr>
        <p:spPr>
          <a:xfrm>
            <a:off x="-957740" y="4031605"/>
            <a:ext cx="2996100" cy="2996100"/>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3" name="Google Shape;533;p58"/>
          <p:cNvSpPr txBox="1">
            <a:spLocks noGrp="1"/>
          </p:cNvSpPr>
          <p:nvPr>
            <p:ph type="body" idx="1"/>
          </p:nvPr>
        </p:nvSpPr>
        <p:spPr>
          <a:xfrm>
            <a:off x="723900" y="1205425"/>
            <a:ext cx="7696200" cy="3779700"/>
          </a:xfrm>
          <a:prstGeom prst="rect">
            <a:avLst/>
          </a:prstGeom>
        </p:spPr>
        <p:txBody>
          <a:bodyPr spcFirstLastPara="1" wrap="square" lIns="91425" tIns="45700" rIns="91425" bIns="45700" anchor="t" anchorCtr="0">
            <a:normAutofit/>
          </a:bodyPr>
          <a:lstStyle/>
          <a:p>
            <a:pPr marL="457200" lvl="0" indent="-311150" algn="l" rtl="0">
              <a:lnSpc>
                <a:spcPct val="115000"/>
              </a:lnSpc>
              <a:spcBef>
                <a:spcPts val="1300"/>
              </a:spcBef>
              <a:spcAft>
                <a:spcPts val="0"/>
              </a:spcAft>
              <a:buClr>
                <a:srgbClr val="000000"/>
              </a:buClr>
              <a:buSzPts val="1300"/>
              <a:buFont typeface="Arial"/>
              <a:buChar char="●"/>
            </a:pPr>
            <a:r>
              <a:rPr lang="en" sz="1300" b="1">
                <a:latin typeface="Arial"/>
                <a:ea typeface="Arial"/>
                <a:cs typeface="Arial"/>
                <a:sym typeface="Arial"/>
              </a:rPr>
              <a:t>Save the Trained Model</a:t>
            </a:r>
            <a:r>
              <a:rPr lang="en" sz="1300">
                <a:latin typeface="Arial"/>
                <a:ea typeface="Arial"/>
                <a:cs typeface="Arial"/>
                <a:sym typeface="Arial"/>
              </a:rPr>
              <a:t>: The best-performing model (XGBoost in this case) was saved to a file using </a:t>
            </a:r>
            <a:r>
              <a:rPr lang="en" sz="1300">
                <a:solidFill>
                  <a:srgbClr val="188038"/>
                </a:solidFill>
                <a:latin typeface="Roboto Mono"/>
                <a:ea typeface="Roboto Mono"/>
                <a:cs typeface="Roboto Mono"/>
                <a:sym typeface="Roboto Mono"/>
              </a:rPr>
              <a:t>joblib</a:t>
            </a:r>
            <a:r>
              <a:rPr lang="en" sz="1300">
                <a:latin typeface="Arial"/>
                <a:ea typeface="Arial"/>
                <a:cs typeface="Arial"/>
                <a:sym typeface="Arial"/>
              </a:rPr>
              <a:t>. This allows us to load the model later without retraining it.</a:t>
            </a:r>
            <a:endParaRPr sz="1300">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 sz="1300" b="1">
                <a:latin typeface="Arial"/>
                <a:ea typeface="Arial"/>
                <a:cs typeface="Arial"/>
                <a:sym typeface="Arial"/>
              </a:rPr>
              <a:t>Create a Web Application Interface</a:t>
            </a:r>
            <a:r>
              <a:rPr lang="en" sz="1300">
                <a:latin typeface="Arial"/>
                <a:ea typeface="Arial"/>
                <a:cs typeface="Arial"/>
                <a:sym typeface="Arial"/>
              </a:rPr>
              <a:t>: A simple web application was created using Streamlit (</a:t>
            </a:r>
            <a:r>
              <a:rPr lang="en" sz="1300">
                <a:solidFill>
                  <a:srgbClr val="188038"/>
                </a:solidFill>
                <a:latin typeface="Roboto Mono"/>
                <a:ea typeface="Roboto Mono"/>
                <a:cs typeface="Roboto Mono"/>
                <a:sym typeface="Roboto Mono"/>
              </a:rPr>
              <a:t>app.py</a:t>
            </a:r>
            <a:r>
              <a:rPr lang="en" sz="1300">
                <a:latin typeface="Arial"/>
                <a:ea typeface="Arial"/>
                <a:cs typeface="Arial"/>
                <a:sym typeface="Arial"/>
              </a:rPr>
              <a:t>) to serve as the interface for interacting with the model. This application takes user inputs for car features.</a:t>
            </a:r>
            <a:endParaRPr sz="1300">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 sz="1300" b="1">
                <a:latin typeface="Arial"/>
                <a:ea typeface="Arial"/>
                <a:cs typeface="Arial"/>
                <a:sym typeface="Arial"/>
              </a:rPr>
              <a:t>Load the Trained Model in the Application</a:t>
            </a:r>
            <a:r>
              <a:rPr lang="en" sz="1300">
                <a:latin typeface="Arial"/>
                <a:ea typeface="Arial"/>
                <a:cs typeface="Arial"/>
                <a:sym typeface="Arial"/>
              </a:rPr>
              <a:t>: The saved model file was loaded into the Streamlit application.</a:t>
            </a:r>
            <a:endParaRPr sz="1300">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 sz="1300" b="1">
                <a:latin typeface="Arial"/>
                <a:ea typeface="Arial"/>
                <a:cs typeface="Arial"/>
                <a:sym typeface="Arial"/>
              </a:rPr>
              <a:t>Implement Prediction Logic</a:t>
            </a:r>
            <a:r>
              <a:rPr lang="en" sz="1300">
                <a:latin typeface="Arial"/>
                <a:ea typeface="Arial"/>
                <a:cs typeface="Arial"/>
                <a:sym typeface="Arial"/>
              </a:rPr>
              <a:t>: The application was set up to take the user's input, preprocess it if necessary (though in this case, the model was trained on already processed data), and use the loaded model to predict the car price.</a:t>
            </a:r>
            <a:endParaRPr sz="1300">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 sz="1300" b="1">
                <a:latin typeface="Arial"/>
                <a:ea typeface="Arial"/>
                <a:cs typeface="Arial"/>
                <a:sym typeface="Arial"/>
              </a:rPr>
              <a:t>Display the Prediction</a:t>
            </a:r>
            <a:r>
              <a:rPr lang="en" sz="1300">
                <a:latin typeface="Arial"/>
                <a:ea typeface="Arial"/>
                <a:cs typeface="Arial"/>
                <a:sym typeface="Arial"/>
              </a:rPr>
              <a:t>: The predicted price was displayed to the user in the Streamlit application.</a:t>
            </a:r>
            <a:endParaRPr sz="1300">
              <a:latin typeface="Arial"/>
              <a:ea typeface="Arial"/>
              <a:cs typeface="Arial"/>
              <a:sym typeface="Arial"/>
            </a:endParaRPr>
          </a:p>
          <a:p>
            <a:pPr marL="457200" lvl="0" indent="-311150" algn="l" rtl="0">
              <a:lnSpc>
                <a:spcPct val="115000"/>
              </a:lnSpc>
              <a:spcBef>
                <a:spcPts val="0"/>
              </a:spcBef>
              <a:spcAft>
                <a:spcPts val="0"/>
              </a:spcAft>
              <a:buClr>
                <a:srgbClr val="000000"/>
              </a:buClr>
              <a:buSzPts val="1300"/>
              <a:buFont typeface="Arial"/>
              <a:buChar char="●"/>
            </a:pPr>
            <a:r>
              <a:rPr lang="en" sz="1300" b="1">
                <a:latin typeface="Arial"/>
                <a:ea typeface="Arial"/>
                <a:cs typeface="Arial"/>
                <a:sym typeface="Arial"/>
              </a:rPr>
              <a:t>Run the Application</a:t>
            </a:r>
            <a:r>
              <a:rPr lang="en" sz="1300">
                <a:latin typeface="Arial"/>
                <a:ea typeface="Arial"/>
                <a:cs typeface="Arial"/>
                <a:sym typeface="Arial"/>
              </a:rPr>
              <a:t>: The Streamlit application was run, making it accessible. In this notebook, we used </a:t>
            </a:r>
            <a:r>
              <a:rPr lang="en" sz="1300">
                <a:solidFill>
                  <a:srgbClr val="188038"/>
                </a:solidFill>
                <a:latin typeface="Roboto Mono"/>
                <a:ea typeface="Roboto Mono"/>
                <a:cs typeface="Roboto Mono"/>
                <a:sym typeface="Roboto Mono"/>
              </a:rPr>
              <a:t>localtunnel</a:t>
            </a:r>
            <a:r>
              <a:rPr lang="en" sz="1300">
                <a:latin typeface="Arial"/>
                <a:ea typeface="Arial"/>
                <a:cs typeface="Arial"/>
                <a:sym typeface="Arial"/>
              </a:rPr>
              <a:t> to create a public URL for the local Streamlit application.</a:t>
            </a:r>
            <a:endParaRPr sz="1300">
              <a:latin typeface="Arial"/>
              <a:ea typeface="Arial"/>
              <a:cs typeface="Arial"/>
              <a:sym typeface="Arial"/>
            </a:endParaRPr>
          </a:p>
          <a:p>
            <a:pPr marL="0" lvl="0" indent="0" algn="l" rtl="0">
              <a:spcBef>
                <a:spcPts val="1300"/>
              </a:spcBef>
              <a:spcAft>
                <a:spcPts val="0"/>
              </a:spcAft>
              <a:buNone/>
            </a:pPr>
            <a:endParaRPr/>
          </a:p>
          <a:p>
            <a:pPr marL="127000" lvl="0" indent="0" algn="l" rtl="0">
              <a:spcBef>
                <a:spcPts val="750"/>
              </a:spcBef>
              <a:spcAft>
                <a:spcPts val="0"/>
              </a:spcAft>
              <a:buSzPts val="1600"/>
              <a:buNone/>
            </a:pPr>
            <a:endParaRPr>
              <a:solidFill>
                <a:schemeClr val="dk1"/>
              </a:solidFill>
            </a:endParaRPr>
          </a:p>
        </p:txBody>
      </p:sp>
      <p:sp>
        <p:nvSpPr>
          <p:cNvPr id="534" name="Google Shape;534;p58"/>
          <p:cNvSpPr/>
          <p:nvPr/>
        </p:nvSpPr>
        <p:spPr>
          <a:xfrm rot="5400000">
            <a:off x="6699484" y="-392306"/>
            <a:ext cx="1271100" cy="1271100"/>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5" name="Google Shape;535;p58"/>
          <p:cNvSpPr/>
          <p:nvPr/>
        </p:nvSpPr>
        <p:spPr>
          <a:xfrm>
            <a:off x="0" y="758555"/>
            <a:ext cx="2189100" cy="120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36" name="Google Shape;536;p58"/>
          <p:cNvSpPr/>
          <p:nvPr/>
        </p:nvSpPr>
        <p:spPr>
          <a:xfrm>
            <a:off x="7729290" y="335258"/>
            <a:ext cx="404400" cy="434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35"/>
                                        </p:tgtEl>
                                        <p:attrNameLst>
                                          <p:attrName>style.visibility</p:attrName>
                                        </p:attrNameLst>
                                      </p:cBhvr>
                                      <p:to>
                                        <p:strVal val="visible"/>
                                      </p:to>
                                    </p:set>
                                    <p:anim calcmode="lin" valueType="num">
                                      <p:cBhvr additive="base">
                                        <p:cTn id="7" dur="500"/>
                                        <p:tgtEl>
                                          <p:spTgt spid="535"/>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2"/>
                                        </p:tgtEl>
                                        <p:attrNameLst>
                                          <p:attrName>style.visibility</p:attrName>
                                        </p:attrNameLst>
                                      </p:cBhvr>
                                      <p:to>
                                        <p:strVal val="visible"/>
                                      </p:to>
                                    </p:set>
                                    <p:animEffect transition="in" filter="fade">
                                      <p:cBhvr>
                                        <p:cTn id="11" dur="500"/>
                                        <p:tgtEl>
                                          <p:spTgt spid="53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34"/>
                                        </p:tgtEl>
                                        <p:attrNameLst>
                                          <p:attrName>style.visibility</p:attrName>
                                        </p:attrNameLst>
                                      </p:cBhvr>
                                      <p:to>
                                        <p:strVal val="visible"/>
                                      </p:to>
                                    </p:set>
                                    <p:animEffect transition="in" filter="fade">
                                      <p:cBhvr>
                                        <p:cTn id="15" dur="1000"/>
                                        <p:tgtEl>
                                          <p:spTgt spid="534"/>
                                        </p:tgtEl>
                                      </p:cBhvr>
                                    </p:animEffect>
                                  </p:childTnLst>
                                </p:cTn>
                              </p:par>
                            </p:childTnLst>
                          </p:cTn>
                        </p:par>
                        <p:par>
                          <p:cTn id="16" fill="hold">
                            <p:stCondLst>
                              <p:cond delay="2000"/>
                            </p:stCondLst>
                            <p:childTnLst>
                              <p:par>
                                <p:cTn id="17" presetID="23" presetClass="entr" presetSubtype="16" fill="hold" nodeType="afterEffect">
                                  <p:stCondLst>
                                    <p:cond delay="0"/>
                                  </p:stCondLst>
                                  <p:childTnLst>
                                    <p:set>
                                      <p:cBhvr>
                                        <p:cTn id="18" dur="1" fill="hold">
                                          <p:stCondLst>
                                            <p:cond delay="0"/>
                                          </p:stCondLst>
                                        </p:cTn>
                                        <p:tgtEl>
                                          <p:spTgt spid="536"/>
                                        </p:tgtEl>
                                        <p:attrNameLst>
                                          <p:attrName>style.visibility</p:attrName>
                                        </p:attrNameLst>
                                      </p:cBhvr>
                                      <p:to>
                                        <p:strVal val="visible"/>
                                      </p:to>
                                    </p:set>
                                    <p:anim calcmode="lin" valueType="num">
                                      <p:cBhvr additive="base">
                                        <p:cTn id="19" dur="500"/>
                                        <p:tgtEl>
                                          <p:spTgt spid="536"/>
                                        </p:tgtEl>
                                        <p:attrNameLst>
                                          <p:attrName>ppt_w</p:attrName>
                                        </p:attrNameLst>
                                      </p:cBhvr>
                                      <p:tavLst>
                                        <p:tav tm="0">
                                          <p:val>
                                            <p:strVal val="0"/>
                                          </p:val>
                                        </p:tav>
                                        <p:tav tm="100000">
                                          <p:val>
                                            <p:strVal val="#ppt_w"/>
                                          </p:val>
                                        </p:tav>
                                      </p:tavLst>
                                    </p:anim>
                                    <p:anim calcmode="lin" valueType="num">
                                      <p:cBhvr additive="base">
                                        <p:cTn id="20" dur="500"/>
                                        <p:tgtEl>
                                          <p:spTgt spid="53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1"/>
          <p:cNvSpPr/>
          <p:nvPr/>
        </p:nvSpPr>
        <p:spPr>
          <a:xfrm rot="10800000" flipH="1">
            <a:off x="-21800" y="-12"/>
            <a:ext cx="1927800" cy="1927800"/>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1"/>
          <p:cNvSpPr/>
          <p:nvPr/>
        </p:nvSpPr>
        <p:spPr>
          <a:xfrm>
            <a:off x="-564492" y="842988"/>
            <a:ext cx="1889700" cy="18897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78" name="Google Shape;178;p41"/>
          <p:cNvSpPr txBox="1">
            <a:spLocks noGrp="1"/>
          </p:cNvSpPr>
          <p:nvPr>
            <p:ph type="title"/>
          </p:nvPr>
        </p:nvSpPr>
        <p:spPr>
          <a:xfrm>
            <a:off x="720000" y="445025"/>
            <a:ext cx="7704000" cy="572700"/>
          </a:xfrm>
          <a:prstGeom prst="rect">
            <a:avLst/>
          </a:prstGeom>
        </p:spPr>
        <p:txBody>
          <a:bodyPr spcFirstLastPara="1" wrap="square" lIns="91425" tIns="45700" rIns="91425" bIns="45700" anchor="t" anchorCtr="0">
            <a:normAutofit fontScale="90000"/>
          </a:bodyPr>
          <a:lstStyle/>
          <a:p>
            <a:pPr marL="0" lvl="0" indent="0" algn="ctr" rtl="0">
              <a:spcBef>
                <a:spcPts val="0"/>
              </a:spcBef>
              <a:spcAft>
                <a:spcPts val="0"/>
              </a:spcAft>
              <a:buSzPct val="105263"/>
              <a:buNone/>
            </a:pPr>
            <a:r>
              <a:rPr lang="en"/>
              <a:t>Table </a:t>
            </a:r>
            <a:r>
              <a:rPr lang="en">
                <a:solidFill>
                  <a:schemeClr val="dk2"/>
                </a:solidFill>
              </a:rPr>
              <a:t>of contents</a:t>
            </a:r>
            <a:endParaRPr/>
          </a:p>
        </p:txBody>
      </p:sp>
      <p:sp>
        <p:nvSpPr>
          <p:cNvPr id="179" name="Google Shape;179;p41"/>
          <p:cNvSpPr txBox="1">
            <a:spLocks noGrp="1"/>
          </p:cNvSpPr>
          <p:nvPr>
            <p:ph type="subTitle" idx="9"/>
          </p:nvPr>
        </p:nvSpPr>
        <p:spPr>
          <a:xfrm>
            <a:off x="2728475" y="1119475"/>
            <a:ext cx="3794100" cy="3484500"/>
          </a:xfrm>
          <a:prstGeom prst="rect">
            <a:avLst/>
          </a:prstGeom>
        </p:spPr>
        <p:txBody>
          <a:bodyPr spcFirstLastPara="1" wrap="square" lIns="91425" tIns="45700" rIns="91425" bIns="45700" anchor="t" anchorCtr="0">
            <a:noAutofit/>
          </a:bodyPr>
          <a:lstStyle/>
          <a:p>
            <a:pPr marL="457200" lvl="0" indent="-387350" algn="l" rtl="0">
              <a:spcBef>
                <a:spcPts val="750"/>
              </a:spcBef>
              <a:spcAft>
                <a:spcPts val="0"/>
              </a:spcAft>
              <a:buSzPts val="2500"/>
              <a:buChar char="●"/>
            </a:pPr>
            <a:r>
              <a:rPr lang="en"/>
              <a:t>INTRODUCTION</a:t>
            </a:r>
            <a:endParaRPr/>
          </a:p>
          <a:p>
            <a:pPr marL="457200" lvl="0" indent="-387350" algn="l" rtl="0">
              <a:spcBef>
                <a:spcPts val="0"/>
              </a:spcBef>
              <a:spcAft>
                <a:spcPts val="0"/>
              </a:spcAft>
              <a:buSzPts val="2500"/>
              <a:buChar char="●"/>
            </a:pPr>
            <a:r>
              <a:rPr lang="en"/>
              <a:t>DATA DESCRIPTION</a:t>
            </a:r>
            <a:endParaRPr/>
          </a:p>
          <a:p>
            <a:pPr marL="457200" lvl="0" indent="-387350" algn="l" rtl="0">
              <a:spcBef>
                <a:spcPts val="0"/>
              </a:spcBef>
              <a:spcAft>
                <a:spcPts val="0"/>
              </a:spcAft>
              <a:buSzPts val="2500"/>
              <a:buChar char="●"/>
            </a:pPr>
            <a:r>
              <a:rPr lang="en"/>
              <a:t>DATA PREPROCESSING</a:t>
            </a:r>
            <a:endParaRPr/>
          </a:p>
          <a:p>
            <a:pPr marL="457200" lvl="0" indent="-387350" algn="l" rtl="0">
              <a:spcBef>
                <a:spcPts val="0"/>
              </a:spcBef>
              <a:spcAft>
                <a:spcPts val="0"/>
              </a:spcAft>
              <a:buSzPts val="2500"/>
              <a:buChar char="●"/>
            </a:pPr>
            <a:r>
              <a:rPr lang="en"/>
              <a:t>EXPLORATORY DATA ANALYSIS</a:t>
            </a:r>
            <a:endParaRPr/>
          </a:p>
          <a:p>
            <a:pPr marL="457200" lvl="0" indent="-387350" algn="l" rtl="0">
              <a:spcBef>
                <a:spcPts val="0"/>
              </a:spcBef>
              <a:spcAft>
                <a:spcPts val="0"/>
              </a:spcAft>
              <a:buSzPts val="2500"/>
              <a:buChar char="●"/>
            </a:pPr>
            <a:r>
              <a:rPr lang="en"/>
              <a:t>MODEL SELECTION &amp; BUIDLING</a:t>
            </a:r>
            <a:endParaRPr/>
          </a:p>
          <a:p>
            <a:pPr marL="457200" lvl="0" indent="-387350" algn="l" rtl="0">
              <a:spcBef>
                <a:spcPts val="0"/>
              </a:spcBef>
              <a:spcAft>
                <a:spcPts val="0"/>
              </a:spcAft>
              <a:buSzPts val="2500"/>
              <a:buChar char="●"/>
            </a:pPr>
            <a:r>
              <a:rPr lang="en"/>
              <a:t>MODEL  EVALUATION &amp; analysis</a:t>
            </a:r>
            <a:endParaRPr/>
          </a:p>
          <a:p>
            <a:pPr marL="457200" lvl="0" indent="-387350" algn="l" rtl="0">
              <a:spcBef>
                <a:spcPts val="0"/>
              </a:spcBef>
              <a:spcAft>
                <a:spcPts val="0"/>
              </a:spcAft>
              <a:buSzPts val="2500"/>
              <a:buChar char="●"/>
            </a:pPr>
            <a:r>
              <a:rPr lang="en"/>
              <a:t>DEPLOYMENT</a:t>
            </a:r>
            <a:endParaRPr/>
          </a:p>
          <a:p>
            <a:pPr marL="457200" lvl="0" indent="-387350" algn="l" rtl="0">
              <a:spcBef>
                <a:spcPts val="0"/>
              </a:spcBef>
              <a:spcAft>
                <a:spcPts val="0"/>
              </a:spcAft>
              <a:buSzPts val="2500"/>
              <a:buChar char="●"/>
            </a:pPr>
            <a:r>
              <a:rPr lang="en"/>
              <a:t>conclusion</a:t>
            </a:r>
            <a:endParaRPr/>
          </a:p>
          <a:p>
            <a:pPr marL="457200" lvl="0" indent="-387350" algn="l" rtl="0">
              <a:spcBef>
                <a:spcPts val="0"/>
              </a:spcBef>
              <a:spcAft>
                <a:spcPts val="0"/>
              </a:spcAft>
              <a:buSzPts val="2500"/>
              <a:buChar char="●"/>
            </a:pPr>
            <a:r>
              <a:rPr lang="en"/>
              <a:t>FUTURE WORK</a:t>
            </a:r>
            <a:endParaRPr/>
          </a:p>
          <a:p>
            <a:pPr marL="0" lvl="0" indent="0" algn="ctr" rtl="0">
              <a:spcBef>
                <a:spcPts val="750"/>
              </a:spcBef>
              <a:spcAft>
                <a:spcPts val="0"/>
              </a:spcAft>
              <a:buNone/>
            </a:pPr>
            <a:endParaRPr/>
          </a:p>
        </p:txBody>
      </p:sp>
      <p:sp>
        <p:nvSpPr>
          <p:cNvPr id="180" name="Google Shape;180;p41"/>
          <p:cNvSpPr/>
          <p:nvPr/>
        </p:nvSpPr>
        <p:spPr>
          <a:xfrm rot="5400000">
            <a:off x="7925850" y="1198662"/>
            <a:ext cx="2825400" cy="2825400"/>
          </a:xfrm>
          <a:prstGeom prst="pie">
            <a:avLst>
              <a:gd name="adj1" fmla="val 0"/>
              <a:gd name="adj2" fmla="val 10868486"/>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81" name="Google Shape;181;p41"/>
          <p:cNvGrpSpPr/>
          <p:nvPr/>
        </p:nvGrpSpPr>
        <p:grpSpPr>
          <a:xfrm>
            <a:off x="7748001" y="1119463"/>
            <a:ext cx="914666" cy="718380"/>
            <a:chOff x="388620" y="1420922"/>
            <a:chExt cx="680100" cy="534151"/>
          </a:xfrm>
        </p:grpSpPr>
        <p:sp>
          <p:nvSpPr>
            <p:cNvPr id="182" name="Google Shape;182;p41"/>
            <p:cNvSpPr/>
            <p:nvPr/>
          </p:nvSpPr>
          <p:spPr>
            <a:xfrm>
              <a:off x="3886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41"/>
            <p:cNvSpPr/>
            <p:nvPr/>
          </p:nvSpPr>
          <p:spPr>
            <a:xfrm>
              <a:off x="5410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41"/>
            <p:cNvSpPr/>
            <p:nvPr/>
          </p:nvSpPr>
          <p:spPr>
            <a:xfrm>
              <a:off x="693420" y="14209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1"/>
            <p:cNvSpPr/>
            <p:nvPr/>
          </p:nvSpPr>
          <p:spPr>
            <a:xfrm>
              <a:off x="845820" y="14209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1"/>
            <p:cNvSpPr/>
            <p:nvPr/>
          </p:nvSpPr>
          <p:spPr>
            <a:xfrm>
              <a:off x="998220" y="14209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1"/>
            <p:cNvSpPr/>
            <p:nvPr/>
          </p:nvSpPr>
          <p:spPr>
            <a:xfrm>
              <a:off x="3886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1"/>
            <p:cNvSpPr/>
            <p:nvPr/>
          </p:nvSpPr>
          <p:spPr>
            <a:xfrm>
              <a:off x="5410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1"/>
            <p:cNvSpPr/>
            <p:nvPr/>
          </p:nvSpPr>
          <p:spPr>
            <a:xfrm>
              <a:off x="693420" y="157332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41"/>
            <p:cNvSpPr/>
            <p:nvPr/>
          </p:nvSpPr>
          <p:spPr>
            <a:xfrm>
              <a:off x="845820" y="15733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1"/>
            <p:cNvSpPr/>
            <p:nvPr/>
          </p:nvSpPr>
          <p:spPr>
            <a:xfrm>
              <a:off x="998220" y="157332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1"/>
            <p:cNvSpPr/>
            <p:nvPr/>
          </p:nvSpPr>
          <p:spPr>
            <a:xfrm>
              <a:off x="3886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1"/>
            <p:cNvSpPr/>
            <p:nvPr/>
          </p:nvSpPr>
          <p:spPr>
            <a:xfrm>
              <a:off x="5410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1"/>
            <p:cNvSpPr/>
            <p:nvPr/>
          </p:nvSpPr>
          <p:spPr>
            <a:xfrm>
              <a:off x="693420" y="1728948"/>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1"/>
            <p:cNvSpPr/>
            <p:nvPr/>
          </p:nvSpPr>
          <p:spPr>
            <a:xfrm>
              <a:off x="845820" y="1728947"/>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1"/>
            <p:cNvSpPr/>
            <p:nvPr/>
          </p:nvSpPr>
          <p:spPr>
            <a:xfrm>
              <a:off x="998220" y="1728947"/>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41"/>
            <p:cNvSpPr/>
            <p:nvPr/>
          </p:nvSpPr>
          <p:spPr>
            <a:xfrm>
              <a:off x="3886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41"/>
            <p:cNvSpPr/>
            <p:nvPr/>
          </p:nvSpPr>
          <p:spPr>
            <a:xfrm>
              <a:off x="5410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41"/>
            <p:cNvSpPr/>
            <p:nvPr/>
          </p:nvSpPr>
          <p:spPr>
            <a:xfrm>
              <a:off x="693420" y="1884573"/>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41"/>
            <p:cNvSpPr/>
            <p:nvPr/>
          </p:nvSpPr>
          <p:spPr>
            <a:xfrm>
              <a:off x="845820" y="188457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p41"/>
            <p:cNvSpPr/>
            <p:nvPr/>
          </p:nvSpPr>
          <p:spPr>
            <a:xfrm>
              <a:off x="998220" y="1884572"/>
              <a:ext cx="70500" cy="70500"/>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2" name="Google Shape;202;p41"/>
          <p:cNvSpPr/>
          <p:nvPr/>
        </p:nvSpPr>
        <p:spPr>
          <a:xfrm rot="5400000">
            <a:off x="-187050" y="2244230"/>
            <a:ext cx="1098600" cy="319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41"/>
          <p:cNvSpPr/>
          <p:nvPr/>
        </p:nvSpPr>
        <p:spPr>
          <a:xfrm rot="5400000">
            <a:off x="-4800" y="3160637"/>
            <a:ext cx="734100" cy="3198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4" name="Google Shape;204;p41"/>
          <p:cNvGrpSpPr/>
          <p:nvPr/>
        </p:nvGrpSpPr>
        <p:grpSpPr>
          <a:xfrm>
            <a:off x="286327" y="3895437"/>
            <a:ext cx="1245366" cy="186000"/>
            <a:chOff x="1836563" y="443835"/>
            <a:chExt cx="1245366" cy="186000"/>
          </a:xfrm>
        </p:grpSpPr>
        <p:sp>
          <p:nvSpPr>
            <p:cNvPr id="205" name="Google Shape;205;p41"/>
            <p:cNvSpPr/>
            <p:nvPr/>
          </p:nvSpPr>
          <p:spPr>
            <a:xfrm>
              <a:off x="1836563" y="443835"/>
              <a:ext cx="186000" cy="186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41"/>
            <p:cNvSpPr/>
            <p:nvPr/>
          </p:nvSpPr>
          <p:spPr>
            <a:xfrm>
              <a:off x="2189685" y="443835"/>
              <a:ext cx="186000" cy="186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41"/>
            <p:cNvSpPr/>
            <p:nvPr/>
          </p:nvSpPr>
          <p:spPr>
            <a:xfrm>
              <a:off x="2542807" y="443835"/>
              <a:ext cx="186000" cy="186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41"/>
            <p:cNvSpPr/>
            <p:nvPr/>
          </p:nvSpPr>
          <p:spPr>
            <a:xfrm>
              <a:off x="2895929" y="443835"/>
              <a:ext cx="186000" cy="1860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09" name="Google Shape;209;p41"/>
          <p:cNvSpPr/>
          <p:nvPr/>
        </p:nvSpPr>
        <p:spPr>
          <a:xfrm>
            <a:off x="7678076" y="2932174"/>
            <a:ext cx="1149000" cy="11490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 calcmode="lin" valueType="num">
                                      <p:cBhvr additive="base">
                                        <p:cTn id="7" dur="500"/>
                                        <p:tgtEl>
                                          <p:spTgt spid="176"/>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7"/>
                                        </p:tgtEl>
                                        <p:attrNameLst>
                                          <p:attrName>style.visibility</p:attrName>
                                        </p:attrNameLst>
                                      </p:cBhvr>
                                      <p:to>
                                        <p:strVal val="visible"/>
                                      </p:to>
                                    </p:set>
                                    <p:animEffect transition="in" filter="fade">
                                      <p:cBhvr>
                                        <p:cTn id="11" dur="2000"/>
                                        <p:tgtEl>
                                          <p:spTgt spid="177"/>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500"/>
                                        <p:tgtEl>
                                          <p:spTgt spid="202"/>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203"/>
                                        </p:tgtEl>
                                        <p:attrNameLst>
                                          <p:attrName>style.visibility</p:attrName>
                                        </p:attrNameLst>
                                      </p:cBhvr>
                                      <p:to>
                                        <p:strVal val="visible"/>
                                      </p:to>
                                    </p:set>
                                    <p:animEffect transition="in" filter="fade">
                                      <p:cBhvr>
                                        <p:cTn id="19" dur="500"/>
                                        <p:tgtEl>
                                          <p:spTgt spid="203"/>
                                        </p:tgtEl>
                                      </p:cBhvr>
                                    </p:animEffect>
                                  </p:childTnLst>
                                </p:cTn>
                              </p:par>
                            </p:childTnLst>
                          </p:cTn>
                        </p:par>
                        <p:par>
                          <p:cTn id="20" fill="hold">
                            <p:stCondLst>
                              <p:cond delay="3500"/>
                            </p:stCondLst>
                            <p:childTnLst>
                              <p:par>
                                <p:cTn id="21" presetID="23" presetClass="entr" presetSubtype="16" fill="hold" nodeType="afterEffect">
                                  <p:stCondLst>
                                    <p:cond delay="0"/>
                                  </p:stCondLst>
                                  <p:childTnLst>
                                    <p:set>
                                      <p:cBhvr>
                                        <p:cTn id="22" dur="1" fill="hold">
                                          <p:stCondLst>
                                            <p:cond delay="0"/>
                                          </p:stCondLst>
                                        </p:cTn>
                                        <p:tgtEl>
                                          <p:spTgt spid="204"/>
                                        </p:tgtEl>
                                        <p:attrNameLst>
                                          <p:attrName>style.visibility</p:attrName>
                                        </p:attrNameLst>
                                      </p:cBhvr>
                                      <p:to>
                                        <p:strVal val="visible"/>
                                      </p:to>
                                    </p:set>
                                    <p:anim calcmode="lin" valueType="num">
                                      <p:cBhvr additive="base">
                                        <p:cTn id="23" dur="500"/>
                                        <p:tgtEl>
                                          <p:spTgt spid="204"/>
                                        </p:tgtEl>
                                        <p:attrNameLst>
                                          <p:attrName>ppt_w</p:attrName>
                                        </p:attrNameLst>
                                      </p:cBhvr>
                                      <p:tavLst>
                                        <p:tav tm="0">
                                          <p:val>
                                            <p:strVal val="0"/>
                                          </p:val>
                                        </p:tav>
                                        <p:tav tm="100000">
                                          <p:val>
                                            <p:strVal val="#ppt_w"/>
                                          </p:val>
                                        </p:tav>
                                      </p:tavLst>
                                    </p:anim>
                                    <p:anim calcmode="lin" valueType="num">
                                      <p:cBhvr additive="base">
                                        <p:cTn id="24" dur="500"/>
                                        <p:tgtEl>
                                          <p:spTgt spid="204"/>
                                        </p:tgtEl>
                                        <p:attrNameLst>
                                          <p:attrName>ppt_h</p:attrName>
                                        </p:attrNameLst>
                                      </p:cBhvr>
                                      <p:tavLst>
                                        <p:tav tm="0">
                                          <p:val>
                                            <p:strVal val="0"/>
                                          </p:val>
                                        </p:tav>
                                        <p:tav tm="100000">
                                          <p:val>
                                            <p:strVal val="#ppt_h"/>
                                          </p:val>
                                        </p:tav>
                                      </p:tavLst>
                                    </p:anim>
                                  </p:childTnLst>
                                </p:cTn>
                              </p:par>
                            </p:childTnLst>
                          </p:cTn>
                        </p:par>
                        <p:par>
                          <p:cTn id="25" fill="hold">
                            <p:stCondLst>
                              <p:cond delay="4000"/>
                            </p:stCondLst>
                            <p:childTnLst>
                              <p:par>
                                <p:cTn id="26" presetID="2" presetClass="entr" presetSubtype="2" fill="hold" nodeType="afterEffect">
                                  <p:stCondLst>
                                    <p:cond delay="0"/>
                                  </p:stCondLst>
                                  <p:childTnLst>
                                    <p:set>
                                      <p:cBhvr>
                                        <p:cTn id="27" dur="1" fill="hold">
                                          <p:stCondLst>
                                            <p:cond delay="0"/>
                                          </p:stCondLst>
                                        </p:cTn>
                                        <p:tgtEl>
                                          <p:spTgt spid="180"/>
                                        </p:tgtEl>
                                        <p:attrNameLst>
                                          <p:attrName>style.visibility</p:attrName>
                                        </p:attrNameLst>
                                      </p:cBhvr>
                                      <p:to>
                                        <p:strVal val="visible"/>
                                      </p:to>
                                    </p:set>
                                    <p:anim calcmode="lin" valueType="num">
                                      <p:cBhvr additive="base">
                                        <p:cTn id="28" dur="500"/>
                                        <p:tgtEl>
                                          <p:spTgt spid="180"/>
                                        </p:tgtEl>
                                        <p:attrNameLst>
                                          <p:attrName>ppt_x</p:attrName>
                                        </p:attrNameLst>
                                      </p:cBhvr>
                                      <p:tavLst>
                                        <p:tav tm="0">
                                          <p:val>
                                            <p:strVal val="#ppt_x+1"/>
                                          </p:val>
                                        </p:tav>
                                        <p:tav tm="100000">
                                          <p:val>
                                            <p:strVal val="#ppt_x"/>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209"/>
                                        </p:tgtEl>
                                        <p:attrNameLst>
                                          <p:attrName>style.visibility</p:attrName>
                                        </p:attrNameLst>
                                      </p:cBhvr>
                                      <p:to>
                                        <p:strVal val="visible"/>
                                      </p:to>
                                    </p:set>
                                    <p:animEffect transition="in" filter="fade">
                                      <p:cBhvr>
                                        <p:cTn id="32" dur="2000"/>
                                        <p:tgtEl>
                                          <p:spTgt spid="209"/>
                                        </p:tgtEl>
                                      </p:cBhvr>
                                    </p:animEffect>
                                  </p:childTnLst>
                                </p:cTn>
                              </p:par>
                            </p:childTnLst>
                          </p:cTn>
                        </p:par>
                        <p:par>
                          <p:cTn id="33" fill="hold">
                            <p:stCondLst>
                              <p:cond delay="6500"/>
                            </p:stCondLst>
                            <p:childTnLst>
                              <p:par>
                                <p:cTn id="34" presetID="23" presetClass="entr" presetSubtype="16" fill="hold" nodeType="afterEffect">
                                  <p:stCondLst>
                                    <p:cond delay="0"/>
                                  </p:stCondLst>
                                  <p:childTnLst>
                                    <p:set>
                                      <p:cBhvr>
                                        <p:cTn id="35" dur="1" fill="hold">
                                          <p:stCondLst>
                                            <p:cond delay="0"/>
                                          </p:stCondLst>
                                        </p:cTn>
                                        <p:tgtEl>
                                          <p:spTgt spid="181"/>
                                        </p:tgtEl>
                                        <p:attrNameLst>
                                          <p:attrName>style.visibility</p:attrName>
                                        </p:attrNameLst>
                                      </p:cBhvr>
                                      <p:to>
                                        <p:strVal val="visible"/>
                                      </p:to>
                                    </p:set>
                                    <p:anim calcmode="lin" valueType="num">
                                      <p:cBhvr additive="base">
                                        <p:cTn id="36" dur="500"/>
                                        <p:tgtEl>
                                          <p:spTgt spid="181"/>
                                        </p:tgtEl>
                                        <p:attrNameLst>
                                          <p:attrName>ppt_w</p:attrName>
                                        </p:attrNameLst>
                                      </p:cBhvr>
                                      <p:tavLst>
                                        <p:tav tm="0">
                                          <p:val>
                                            <p:strVal val="0"/>
                                          </p:val>
                                        </p:tav>
                                        <p:tav tm="100000">
                                          <p:val>
                                            <p:strVal val="#ppt_w"/>
                                          </p:val>
                                        </p:tav>
                                      </p:tavLst>
                                    </p:anim>
                                    <p:anim calcmode="lin" valueType="num">
                                      <p:cBhvr additive="base">
                                        <p:cTn id="37" dur="500"/>
                                        <p:tgtEl>
                                          <p:spTgt spid="18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9"/>
          <p:cNvSpPr txBox="1">
            <a:spLocks noGrp="1"/>
          </p:cNvSpPr>
          <p:nvPr>
            <p:ph type="ctrTitle"/>
          </p:nvPr>
        </p:nvSpPr>
        <p:spPr>
          <a:xfrm>
            <a:off x="1410150" y="1518051"/>
            <a:ext cx="6323700" cy="133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542" name="Google Shape;542;p59"/>
          <p:cNvSpPr txBox="1">
            <a:spLocks noGrp="1"/>
          </p:cNvSpPr>
          <p:nvPr>
            <p:ph type="subTitle" idx="1"/>
          </p:nvPr>
        </p:nvSpPr>
        <p:spPr>
          <a:xfrm>
            <a:off x="1677750" y="3231849"/>
            <a:ext cx="57885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pic>
        <p:nvPicPr>
          <p:cNvPr id="543" name="Google Shape;543;p59"/>
          <p:cNvPicPr preferRelativeResize="0"/>
          <p:nvPr/>
        </p:nvPicPr>
        <p:blipFill>
          <a:blip r:embed="rId3">
            <a:alphaModFix/>
          </a:blip>
          <a:stretch>
            <a:fillRect/>
          </a:stretch>
        </p:blipFill>
        <p:spPr>
          <a:xfrm>
            <a:off x="713225" y="503536"/>
            <a:ext cx="7717552" cy="4136426"/>
          </a:xfrm>
          <a:prstGeom prst="rect">
            <a:avLst/>
          </a:prstGeom>
          <a:noFill/>
          <a:ln>
            <a:noFill/>
          </a:ln>
        </p:spPr>
      </p:pic>
      <p:sp>
        <p:nvSpPr>
          <p:cNvPr id="544" name="Google Shape;544;p59"/>
          <p:cNvSpPr txBox="1"/>
          <p:nvPr/>
        </p:nvSpPr>
        <p:spPr>
          <a:xfrm>
            <a:off x="0" y="7"/>
            <a:ext cx="9144000" cy="608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dk1"/>
                </a:solidFill>
                <a:latin typeface="Chivo"/>
                <a:ea typeface="Chivo"/>
                <a:cs typeface="Chivo"/>
                <a:sym typeface="Chivo"/>
              </a:rPr>
              <a:t>USER INTERFACE</a:t>
            </a:r>
            <a:endParaRPr b="1">
              <a:solidFill>
                <a:schemeClr val="dk1"/>
              </a:solidFill>
              <a:latin typeface="Chivo"/>
              <a:ea typeface="Chivo"/>
              <a:cs typeface="Chivo"/>
              <a:sym typeface="Chivo"/>
            </a:endParaRPr>
          </a:p>
          <a:p>
            <a:pPr marL="0" lvl="0" indent="0" algn="l" rtl="0">
              <a:spcBef>
                <a:spcPts val="0"/>
              </a:spcBef>
              <a:spcAft>
                <a:spcPts val="0"/>
              </a:spcAft>
              <a:buNone/>
            </a:pPr>
            <a:endParaRPr>
              <a:solidFill>
                <a:schemeClr val="dk1"/>
              </a:solidFill>
              <a:latin typeface="Chivo"/>
              <a:ea typeface="Chivo"/>
              <a:cs typeface="Chivo"/>
              <a:sym typeface="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0"/>
          <p:cNvSpPr txBox="1">
            <a:spLocks noGrp="1"/>
          </p:cNvSpPr>
          <p:nvPr>
            <p:ph type="body" idx="1"/>
          </p:nvPr>
        </p:nvSpPr>
        <p:spPr>
          <a:xfrm>
            <a:off x="1340725" y="1619750"/>
            <a:ext cx="6764400" cy="2953500"/>
          </a:xfrm>
          <a:prstGeom prst="rect">
            <a:avLst/>
          </a:prstGeom>
          <a:noFill/>
          <a:ln>
            <a:noFill/>
          </a:ln>
        </p:spPr>
        <p:txBody>
          <a:bodyPr spcFirstLastPara="1" wrap="square" lIns="91425" tIns="45700" rIns="91425" bIns="45700" anchor="t" anchorCtr="0">
            <a:normAutofit fontScale="70000" lnSpcReduction="20000"/>
          </a:bodyPr>
          <a:lstStyle/>
          <a:p>
            <a:pPr marL="457200" lvl="0" indent="-332859" algn="l" rtl="0">
              <a:spcBef>
                <a:spcPts val="750"/>
              </a:spcBef>
              <a:spcAft>
                <a:spcPts val="0"/>
              </a:spcAft>
              <a:buClr>
                <a:srgbClr val="000000"/>
              </a:buClr>
              <a:buSzPct val="100000"/>
              <a:buChar char="●"/>
            </a:pPr>
            <a:r>
              <a:rPr lang="en" sz="2627">
                <a:solidFill>
                  <a:srgbClr val="000000"/>
                </a:solidFill>
              </a:rPr>
              <a:t>We successfully developed a machine learning model to predict used car prices with high accuracy.</a:t>
            </a:r>
            <a:endParaRPr sz="2627">
              <a:solidFill>
                <a:srgbClr val="000000"/>
              </a:solidFill>
            </a:endParaRPr>
          </a:p>
          <a:p>
            <a:pPr marL="457200" lvl="0" indent="-332859" algn="l" rtl="0">
              <a:spcBef>
                <a:spcPts val="0"/>
              </a:spcBef>
              <a:spcAft>
                <a:spcPts val="0"/>
              </a:spcAft>
              <a:buClr>
                <a:srgbClr val="000000"/>
              </a:buClr>
              <a:buSzPct val="100000"/>
              <a:buChar char="●"/>
            </a:pPr>
            <a:r>
              <a:rPr lang="en" sz="2627">
                <a:solidFill>
                  <a:srgbClr val="000000"/>
                </a:solidFill>
              </a:rPr>
              <a:t>Among the tested models, XGBoost Regressor delivered the best performance, achieving strong R² and low error values.</a:t>
            </a:r>
            <a:endParaRPr sz="2627">
              <a:solidFill>
                <a:srgbClr val="000000"/>
              </a:solidFill>
            </a:endParaRPr>
          </a:p>
          <a:p>
            <a:pPr marL="457200" lvl="0" indent="-332859" algn="l" rtl="0">
              <a:spcBef>
                <a:spcPts val="0"/>
              </a:spcBef>
              <a:spcAft>
                <a:spcPts val="0"/>
              </a:spcAft>
              <a:buClr>
                <a:srgbClr val="000000"/>
              </a:buClr>
              <a:buSzPct val="100000"/>
              <a:buChar char="●"/>
            </a:pPr>
            <a:r>
              <a:rPr lang="en" sz="2627">
                <a:solidFill>
                  <a:srgbClr val="000000"/>
                </a:solidFill>
              </a:rPr>
              <a:t>Key factors influencing car prices included car age, kilometers driven, fuel type, and transmission.</a:t>
            </a:r>
            <a:endParaRPr sz="2627">
              <a:solidFill>
                <a:srgbClr val="000000"/>
              </a:solidFill>
            </a:endParaRPr>
          </a:p>
          <a:p>
            <a:pPr marL="457200" lvl="0" indent="-332859" algn="l" rtl="0">
              <a:spcBef>
                <a:spcPts val="0"/>
              </a:spcBef>
              <a:spcAft>
                <a:spcPts val="0"/>
              </a:spcAft>
              <a:buClr>
                <a:srgbClr val="000000"/>
              </a:buClr>
              <a:buSzPct val="100000"/>
              <a:buChar char="●"/>
            </a:pPr>
            <a:r>
              <a:rPr lang="en" sz="2627">
                <a:solidFill>
                  <a:srgbClr val="000000"/>
                </a:solidFill>
              </a:rPr>
              <a:t>The final model was deployed in a Streamlit application, enabling easy manual input and real-time predictions.</a:t>
            </a:r>
            <a:endParaRPr sz="2627">
              <a:solidFill>
                <a:srgbClr val="000000"/>
              </a:solidFill>
            </a:endParaRPr>
          </a:p>
          <a:p>
            <a:pPr marL="0" lvl="0" indent="0" algn="l" rtl="0">
              <a:spcBef>
                <a:spcPts val="750"/>
              </a:spcBef>
              <a:spcAft>
                <a:spcPts val="0"/>
              </a:spcAft>
              <a:buSzPct val="60905"/>
              <a:buNone/>
            </a:pPr>
            <a:r>
              <a:rPr lang="en" sz="2627">
                <a:solidFill>
                  <a:srgbClr val="000000"/>
                </a:solidFill>
              </a:rPr>
              <a:t>This project demonstrates how data-driven approaches can enhance decision-making in the used car market by providing fair and accurate price estimations..</a:t>
            </a:r>
            <a:endParaRPr sz="2627">
              <a:solidFill>
                <a:srgbClr val="000000"/>
              </a:solidFill>
            </a:endParaRPr>
          </a:p>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SzPct val="106666"/>
              <a:buNone/>
            </a:pPr>
            <a:endParaRPr>
              <a:solidFill>
                <a:srgbClr val="000000"/>
              </a:solidFill>
            </a:endParaRPr>
          </a:p>
        </p:txBody>
      </p:sp>
      <p:sp>
        <p:nvSpPr>
          <p:cNvPr id="550" name="Google Shape;550;p60"/>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a:t>conclusion</a:t>
            </a:r>
            <a:endParaRPr/>
          </a:p>
        </p:txBody>
      </p:sp>
      <p:sp>
        <p:nvSpPr>
          <p:cNvPr id="551" name="Google Shape;551;p60"/>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2" name="Google Shape;552;p60"/>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53" name="Google Shape;553;p60"/>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4" name="Google Shape;554;p60"/>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5" name="Google Shape;555;p60"/>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6" name="Google Shape;556;p60"/>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557" name="Google Shape;557;p60"/>
          <p:cNvGrpSpPr/>
          <p:nvPr/>
        </p:nvGrpSpPr>
        <p:grpSpPr>
          <a:xfrm>
            <a:off x="370025" y="903451"/>
            <a:ext cx="1245366" cy="186000"/>
            <a:chOff x="1836563" y="443835"/>
            <a:chExt cx="1245366" cy="186000"/>
          </a:xfrm>
        </p:grpSpPr>
        <p:sp>
          <p:nvSpPr>
            <p:cNvPr id="558" name="Google Shape;558;p60"/>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59" name="Google Shape;559;p60"/>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0" name="Google Shape;560;p60"/>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1" name="Google Shape;561;p60"/>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55"/>
                                        </p:tgtEl>
                                        <p:attrNameLst>
                                          <p:attrName>style.visibility</p:attrName>
                                        </p:attrNameLst>
                                      </p:cBhvr>
                                      <p:to>
                                        <p:strVal val="visible"/>
                                      </p:to>
                                    </p:set>
                                    <p:anim calcmode="lin" valueType="num">
                                      <p:cBhvr additive="base">
                                        <p:cTn id="7" dur="500"/>
                                        <p:tgtEl>
                                          <p:spTgt spid="555"/>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49"/>
                                        </p:tgtEl>
                                        <p:attrNameLst>
                                          <p:attrName>style.visibility</p:attrName>
                                        </p:attrNameLst>
                                      </p:cBhvr>
                                      <p:to>
                                        <p:strVal val="visible"/>
                                      </p:to>
                                    </p:set>
                                    <p:animEffect transition="in" filter="fade">
                                      <p:cBhvr>
                                        <p:cTn id="11" dur="2000"/>
                                        <p:tgtEl>
                                          <p:spTgt spid="549"/>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557"/>
                                        </p:tgtEl>
                                        <p:attrNameLst>
                                          <p:attrName>style.visibility</p:attrName>
                                        </p:attrNameLst>
                                      </p:cBhvr>
                                      <p:to>
                                        <p:strVal val="visible"/>
                                      </p:to>
                                    </p:set>
                                    <p:anim calcmode="lin" valueType="num">
                                      <p:cBhvr additive="base">
                                        <p:cTn id="15" dur="500"/>
                                        <p:tgtEl>
                                          <p:spTgt spid="557"/>
                                        </p:tgtEl>
                                        <p:attrNameLst>
                                          <p:attrName>ppt_w</p:attrName>
                                        </p:attrNameLst>
                                      </p:cBhvr>
                                      <p:tavLst>
                                        <p:tav tm="0">
                                          <p:val>
                                            <p:strVal val="0"/>
                                          </p:val>
                                        </p:tav>
                                        <p:tav tm="100000">
                                          <p:val>
                                            <p:strVal val="#ppt_w"/>
                                          </p:val>
                                        </p:tav>
                                      </p:tavLst>
                                    </p:anim>
                                    <p:anim calcmode="lin" valueType="num">
                                      <p:cBhvr additive="base">
                                        <p:cTn id="16" dur="500"/>
                                        <p:tgtEl>
                                          <p:spTgt spid="557"/>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553"/>
                                        </p:tgtEl>
                                        <p:attrNameLst>
                                          <p:attrName>style.visibility</p:attrName>
                                        </p:attrNameLst>
                                      </p:cBhvr>
                                      <p:to>
                                        <p:strVal val="visible"/>
                                      </p:to>
                                    </p:set>
                                    <p:animEffect transition="in" filter="fade">
                                      <p:cBhvr>
                                        <p:cTn id="20" dur="500"/>
                                        <p:tgtEl>
                                          <p:spTgt spid="553"/>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554"/>
                                        </p:tgtEl>
                                        <p:attrNameLst>
                                          <p:attrName>style.visibility</p:attrName>
                                        </p:attrNameLst>
                                      </p:cBhvr>
                                      <p:to>
                                        <p:strVal val="visible"/>
                                      </p:to>
                                    </p:set>
                                    <p:animEffect transition="in" filter="fade">
                                      <p:cBhvr>
                                        <p:cTn id="24" dur="500"/>
                                        <p:tgtEl>
                                          <p:spTgt spid="554"/>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551"/>
                                        </p:tgtEl>
                                        <p:attrNameLst>
                                          <p:attrName>style.visibility</p:attrName>
                                        </p:attrNameLst>
                                      </p:cBhvr>
                                      <p:to>
                                        <p:strVal val="visible"/>
                                      </p:to>
                                    </p:set>
                                    <p:anim calcmode="lin" valueType="num">
                                      <p:cBhvr additive="base">
                                        <p:cTn id="28" dur="500"/>
                                        <p:tgtEl>
                                          <p:spTgt spid="551"/>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556"/>
                                        </p:tgtEl>
                                        <p:attrNameLst>
                                          <p:attrName>style.visibility</p:attrName>
                                        </p:attrNameLst>
                                      </p:cBhvr>
                                      <p:to>
                                        <p:strVal val="visible"/>
                                      </p:to>
                                    </p:set>
                                    <p:animEffect transition="in" filter="fade">
                                      <p:cBhvr>
                                        <p:cTn id="32" dur="2000"/>
                                        <p:tgtEl>
                                          <p:spTgt spid="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1"/>
          <p:cNvSpPr txBox="1">
            <a:spLocks noGrp="1"/>
          </p:cNvSpPr>
          <p:nvPr>
            <p:ph type="body" idx="1"/>
          </p:nvPr>
        </p:nvSpPr>
        <p:spPr>
          <a:xfrm>
            <a:off x="1340725" y="1302250"/>
            <a:ext cx="6764400" cy="33780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750"/>
              </a:spcBef>
              <a:spcAft>
                <a:spcPts val="0"/>
              </a:spcAft>
              <a:buSzPct val="106666"/>
              <a:buNone/>
            </a:pPr>
            <a:endParaRPr>
              <a:solidFill>
                <a:srgbClr val="000000"/>
              </a:solidFill>
            </a:endParaRPr>
          </a:p>
          <a:p>
            <a:pPr marL="0" lvl="0" indent="0" algn="l" rtl="0">
              <a:spcBef>
                <a:spcPts val="750"/>
              </a:spcBef>
              <a:spcAft>
                <a:spcPts val="0"/>
              </a:spcAft>
              <a:buNone/>
            </a:pPr>
            <a:r>
              <a:rPr lang="en">
                <a:solidFill>
                  <a:srgbClr val="000000"/>
                </a:solidFill>
              </a:rPr>
              <a:t>Dataset Expansion</a:t>
            </a:r>
            <a:endParaRPr>
              <a:solidFill>
                <a:srgbClr val="000000"/>
              </a:solidFill>
            </a:endParaRPr>
          </a:p>
          <a:p>
            <a:pPr marL="0" lvl="0" indent="0" algn="l" rtl="0">
              <a:spcBef>
                <a:spcPts val="750"/>
              </a:spcBef>
              <a:spcAft>
                <a:spcPts val="0"/>
              </a:spcAft>
              <a:buNone/>
            </a:pPr>
            <a:r>
              <a:rPr lang="en">
                <a:solidFill>
                  <a:srgbClr val="000000"/>
                </a:solidFill>
              </a:rPr>
              <a:t>Collect more recent and diverse car listings across regions for better generalization.</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Advanced Feature Engineering</a:t>
            </a:r>
            <a:endParaRPr>
              <a:solidFill>
                <a:srgbClr val="000000"/>
              </a:solidFill>
            </a:endParaRPr>
          </a:p>
          <a:p>
            <a:pPr marL="0" lvl="0" indent="0" algn="l" rtl="0">
              <a:spcBef>
                <a:spcPts val="750"/>
              </a:spcBef>
              <a:spcAft>
                <a:spcPts val="0"/>
              </a:spcAft>
              <a:buNone/>
            </a:pPr>
            <a:r>
              <a:rPr lang="en">
                <a:solidFill>
                  <a:srgbClr val="000000"/>
                </a:solidFill>
              </a:rPr>
              <a:t>Include accident history, insurance status, service records, and brand reputation.</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Model Enhancements</a:t>
            </a:r>
            <a:endParaRPr>
              <a:solidFill>
                <a:srgbClr val="000000"/>
              </a:solidFill>
            </a:endParaRPr>
          </a:p>
          <a:p>
            <a:pPr marL="0" lvl="0" indent="0" algn="l" rtl="0">
              <a:spcBef>
                <a:spcPts val="750"/>
              </a:spcBef>
              <a:spcAft>
                <a:spcPts val="0"/>
              </a:spcAft>
              <a:buNone/>
            </a:pPr>
            <a:r>
              <a:rPr lang="en">
                <a:solidFill>
                  <a:srgbClr val="000000"/>
                </a:solidFill>
              </a:rPr>
              <a:t>Experiment with ensemble learning and deep learning models for higher accuracy.</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Cloud Deployment</a:t>
            </a:r>
            <a:endParaRPr>
              <a:solidFill>
                <a:srgbClr val="000000"/>
              </a:solidFill>
            </a:endParaRPr>
          </a:p>
          <a:p>
            <a:pPr marL="0" lvl="0" indent="0" algn="l" rtl="0">
              <a:spcBef>
                <a:spcPts val="750"/>
              </a:spcBef>
              <a:spcAft>
                <a:spcPts val="0"/>
              </a:spcAft>
              <a:buNone/>
            </a:pPr>
            <a:r>
              <a:rPr lang="en">
                <a:solidFill>
                  <a:srgbClr val="000000"/>
                </a:solidFill>
              </a:rPr>
              <a:t>Host the Streamlit app on cloud platforms for scalable and real-time access.</a:t>
            </a:r>
            <a:endParaRPr>
              <a:solidFill>
                <a:srgbClr val="000000"/>
              </a:solidFill>
            </a:endParaRPr>
          </a:p>
          <a:p>
            <a:pPr marL="0" lvl="0" indent="0" algn="l" rtl="0">
              <a:spcBef>
                <a:spcPts val="750"/>
              </a:spcBef>
              <a:spcAft>
                <a:spcPts val="0"/>
              </a:spcAft>
              <a:buNone/>
            </a:pPr>
            <a:endParaRPr>
              <a:solidFill>
                <a:srgbClr val="000000"/>
              </a:solidFill>
            </a:endParaRPr>
          </a:p>
          <a:p>
            <a:pPr marL="0" lvl="0" indent="0" algn="l" rtl="0">
              <a:spcBef>
                <a:spcPts val="750"/>
              </a:spcBef>
              <a:spcAft>
                <a:spcPts val="0"/>
              </a:spcAft>
              <a:buNone/>
            </a:pPr>
            <a:r>
              <a:rPr lang="en">
                <a:solidFill>
                  <a:srgbClr val="000000"/>
                </a:solidFill>
              </a:rPr>
              <a:t>User Experience Improvements</a:t>
            </a:r>
            <a:endParaRPr>
              <a:solidFill>
                <a:srgbClr val="000000"/>
              </a:solidFill>
            </a:endParaRPr>
          </a:p>
          <a:p>
            <a:pPr marL="0" lvl="0" indent="0" algn="l" rtl="0">
              <a:spcBef>
                <a:spcPts val="750"/>
              </a:spcBef>
              <a:spcAft>
                <a:spcPts val="0"/>
              </a:spcAft>
              <a:buSzPct val="106666"/>
              <a:buNone/>
            </a:pPr>
            <a:r>
              <a:rPr lang="en">
                <a:solidFill>
                  <a:srgbClr val="000000"/>
                </a:solidFill>
              </a:rPr>
              <a:t>Add dashboards, visual insights, and recommendation systems for buyers and sellers.</a:t>
            </a:r>
            <a:endParaRPr>
              <a:solidFill>
                <a:srgbClr val="000000"/>
              </a:solidFill>
            </a:endParaRPr>
          </a:p>
        </p:txBody>
      </p:sp>
      <p:sp>
        <p:nvSpPr>
          <p:cNvPr id="567" name="Google Shape;567;p61"/>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a:t>Future work</a:t>
            </a:r>
            <a:endParaRPr/>
          </a:p>
        </p:txBody>
      </p:sp>
      <p:sp>
        <p:nvSpPr>
          <p:cNvPr id="568" name="Google Shape;568;p61"/>
          <p:cNvSpPr/>
          <p:nvPr/>
        </p:nvSpPr>
        <p:spPr>
          <a:xfrm rot="-5400000">
            <a:off x="7463651" y="4046900"/>
            <a:ext cx="1271100" cy="13773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69" name="Google Shape;569;p61"/>
          <p:cNvSpPr/>
          <p:nvPr/>
        </p:nvSpPr>
        <p:spPr>
          <a:xfrm>
            <a:off x="-1380283" y="1302261"/>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70" name="Google Shape;570;p61"/>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1" name="Google Shape;571;p61"/>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2" name="Google Shape;572;p61"/>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3" name="Google Shape;573;p61"/>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574" name="Google Shape;574;p61"/>
          <p:cNvGrpSpPr/>
          <p:nvPr/>
        </p:nvGrpSpPr>
        <p:grpSpPr>
          <a:xfrm>
            <a:off x="370025" y="903451"/>
            <a:ext cx="1245366" cy="186000"/>
            <a:chOff x="1836563" y="443835"/>
            <a:chExt cx="1245366" cy="186000"/>
          </a:xfrm>
        </p:grpSpPr>
        <p:sp>
          <p:nvSpPr>
            <p:cNvPr id="575" name="Google Shape;575;p61"/>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6" name="Google Shape;576;p61"/>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7" name="Google Shape;577;p61"/>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8" name="Google Shape;578;p61"/>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72"/>
                                        </p:tgtEl>
                                        <p:attrNameLst>
                                          <p:attrName>style.visibility</p:attrName>
                                        </p:attrNameLst>
                                      </p:cBhvr>
                                      <p:to>
                                        <p:strVal val="visible"/>
                                      </p:to>
                                    </p:set>
                                    <p:anim calcmode="lin" valueType="num">
                                      <p:cBhvr additive="base">
                                        <p:cTn id="7" dur="500"/>
                                        <p:tgtEl>
                                          <p:spTgt spid="57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66"/>
                                        </p:tgtEl>
                                        <p:attrNameLst>
                                          <p:attrName>style.visibility</p:attrName>
                                        </p:attrNameLst>
                                      </p:cBhvr>
                                      <p:to>
                                        <p:strVal val="visible"/>
                                      </p:to>
                                    </p:set>
                                    <p:animEffect transition="in" filter="fade">
                                      <p:cBhvr>
                                        <p:cTn id="11" dur="2000"/>
                                        <p:tgtEl>
                                          <p:spTgt spid="566"/>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574"/>
                                        </p:tgtEl>
                                        <p:attrNameLst>
                                          <p:attrName>style.visibility</p:attrName>
                                        </p:attrNameLst>
                                      </p:cBhvr>
                                      <p:to>
                                        <p:strVal val="visible"/>
                                      </p:to>
                                    </p:set>
                                    <p:anim calcmode="lin" valueType="num">
                                      <p:cBhvr additive="base">
                                        <p:cTn id="15" dur="500"/>
                                        <p:tgtEl>
                                          <p:spTgt spid="574"/>
                                        </p:tgtEl>
                                        <p:attrNameLst>
                                          <p:attrName>ppt_w</p:attrName>
                                        </p:attrNameLst>
                                      </p:cBhvr>
                                      <p:tavLst>
                                        <p:tav tm="0">
                                          <p:val>
                                            <p:strVal val="0"/>
                                          </p:val>
                                        </p:tav>
                                        <p:tav tm="100000">
                                          <p:val>
                                            <p:strVal val="#ppt_w"/>
                                          </p:val>
                                        </p:tav>
                                      </p:tavLst>
                                    </p:anim>
                                    <p:anim calcmode="lin" valueType="num">
                                      <p:cBhvr additive="base">
                                        <p:cTn id="16" dur="500"/>
                                        <p:tgtEl>
                                          <p:spTgt spid="574"/>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570"/>
                                        </p:tgtEl>
                                        <p:attrNameLst>
                                          <p:attrName>style.visibility</p:attrName>
                                        </p:attrNameLst>
                                      </p:cBhvr>
                                      <p:to>
                                        <p:strVal val="visible"/>
                                      </p:to>
                                    </p:set>
                                    <p:animEffect transition="in" filter="fade">
                                      <p:cBhvr>
                                        <p:cTn id="20" dur="500"/>
                                        <p:tgtEl>
                                          <p:spTgt spid="570"/>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571"/>
                                        </p:tgtEl>
                                        <p:attrNameLst>
                                          <p:attrName>style.visibility</p:attrName>
                                        </p:attrNameLst>
                                      </p:cBhvr>
                                      <p:to>
                                        <p:strVal val="visible"/>
                                      </p:to>
                                    </p:set>
                                    <p:animEffect transition="in" filter="fade">
                                      <p:cBhvr>
                                        <p:cTn id="24" dur="500"/>
                                        <p:tgtEl>
                                          <p:spTgt spid="571"/>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568"/>
                                        </p:tgtEl>
                                        <p:attrNameLst>
                                          <p:attrName>style.visibility</p:attrName>
                                        </p:attrNameLst>
                                      </p:cBhvr>
                                      <p:to>
                                        <p:strVal val="visible"/>
                                      </p:to>
                                    </p:set>
                                    <p:anim calcmode="lin" valueType="num">
                                      <p:cBhvr additive="base">
                                        <p:cTn id="28" dur="500"/>
                                        <p:tgtEl>
                                          <p:spTgt spid="568"/>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573"/>
                                        </p:tgtEl>
                                        <p:attrNameLst>
                                          <p:attrName>style.visibility</p:attrName>
                                        </p:attrNameLst>
                                      </p:cBhvr>
                                      <p:to>
                                        <p:strVal val="visible"/>
                                      </p:to>
                                    </p:set>
                                    <p:animEffect transition="in" filter="fade">
                                      <p:cBhvr>
                                        <p:cTn id="32" dur="2000"/>
                                        <p:tgtEl>
                                          <p:spTgt spid="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2"/>
          <p:cNvSpPr/>
          <p:nvPr/>
        </p:nvSpPr>
        <p:spPr>
          <a:xfrm>
            <a:off x="-1131684" y="3212016"/>
            <a:ext cx="2758200" cy="2758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p42"/>
          <p:cNvSpPr txBox="1">
            <a:spLocks noGrp="1"/>
          </p:cNvSpPr>
          <p:nvPr>
            <p:ph type="title"/>
          </p:nvPr>
        </p:nvSpPr>
        <p:spPr>
          <a:xfrm>
            <a:off x="720000" y="445025"/>
            <a:ext cx="7704000" cy="5727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ct val="105263"/>
              <a:buNone/>
            </a:pPr>
            <a:r>
              <a:rPr lang="en"/>
              <a:t>OBJECTIVE</a:t>
            </a:r>
            <a:endParaRPr/>
          </a:p>
        </p:txBody>
      </p:sp>
      <p:sp>
        <p:nvSpPr>
          <p:cNvPr id="216" name="Google Shape;216;p42"/>
          <p:cNvSpPr txBox="1"/>
          <p:nvPr/>
        </p:nvSpPr>
        <p:spPr>
          <a:xfrm>
            <a:off x="1505700" y="1161007"/>
            <a:ext cx="6132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Chivo"/>
              <a:buNone/>
            </a:pPr>
            <a:endParaRPr sz="1400" b="0" i="0" u="none" strike="noStrike" cap="none">
              <a:solidFill>
                <a:srgbClr val="000000"/>
              </a:solidFill>
              <a:latin typeface="Chivo"/>
              <a:ea typeface="Chivo"/>
              <a:cs typeface="Chivo"/>
              <a:sym typeface="Chivo"/>
            </a:endParaRPr>
          </a:p>
        </p:txBody>
      </p:sp>
      <p:sp>
        <p:nvSpPr>
          <p:cNvPr id="217" name="Google Shape;217;p42"/>
          <p:cNvSpPr txBox="1"/>
          <p:nvPr/>
        </p:nvSpPr>
        <p:spPr>
          <a:xfrm>
            <a:off x="4169984" y="4125556"/>
            <a:ext cx="4253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hivo"/>
              <a:buNone/>
            </a:pPr>
            <a:endParaRPr sz="1100">
              <a:solidFill>
                <a:schemeClr val="dk1"/>
              </a:solidFill>
              <a:latin typeface="Bebas Neue"/>
              <a:ea typeface="Bebas Neue"/>
              <a:cs typeface="Bebas Neue"/>
              <a:sym typeface="Bebas Neue"/>
            </a:endParaRPr>
          </a:p>
        </p:txBody>
      </p:sp>
      <p:sp>
        <p:nvSpPr>
          <p:cNvPr id="218" name="Google Shape;218;p42"/>
          <p:cNvSpPr txBox="1"/>
          <p:nvPr/>
        </p:nvSpPr>
        <p:spPr>
          <a:xfrm>
            <a:off x="503238" y="4125556"/>
            <a:ext cx="4253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hivo"/>
              <a:buNone/>
            </a:pPr>
            <a:endParaRPr sz="1100" b="0" i="0" u="none" strike="noStrike" cap="none">
              <a:solidFill>
                <a:schemeClr val="dk1"/>
              </a:solidFill>
              <a:latin typeface="Bebas Neue"/>
              <a:ea typeface="Bebas Neue"/>
              <a:cs typeface="Bebas Neue"/>
              <a:sym typeface="Bebas Neue"/>
            </a:endParaRPr>
          </a:p>
        </p:txBody>
      </p:sp>
      <p:sp>
        <p:nvSpPr>
          <p:cNvPr id="219" name="Google Shape;219;p42"/>
          <p:cNvSpPr/>
          <p:nvPr/>
        </p:nvSpPr>
        <p:spPr>
          <a:xfrm rot="5400000">
            <a:off x="355284" y="0"/>
            <a:ext cx="1271100" cy="1271100"/>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0" name="Google Shape;220;p42"/>
          <p:cNvSpPr/>
          <p:nvPr/>
        </p:nvSpPr>
        <p:spPr>
          <a:xfrm>
            <a:off x="7212714" y="262869"/>
            <a:ext cx="731700" cy="731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1" name="Google Shape;221;p42"/>
          <p:cNvSpPr/>
          <p:nvPr/>
        </p:nvSpPr>
        <p:spPr>
          <a:xfrm>
            <a:off x="8166431" y="-185389"/>
            <a:ext cx="1628100" cy="1628100"/>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22" name="Google Shape;222;p42"/>
          <p:cNvSpPr/>
          <p:nvPr/>
        </p:nvSpPr>
        <p:spPr>
          <a:xfrm>
            <a:off x="7543800" y="468816"/>
            <a:ext cx="1683900" cy="319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3" name="Google Shape;223;p42"/>
          <p:cNvSpPr/>
          <p:nvPr/>
        </p:nvSpPr>
        <p:spPr>
          <a:xfrm flipH="1">
            <a:off x="7851600" y="3851106"/>
            <a:ext cx="1292400" cy="1292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4" name="Google Shape;224;p42"/>
          <p:cNvSpPr/>
          <p:nvPr/>
        </p:nvSpPr>
        <p:spPr>
          <a:xfrm>
            <a:off x="8100133" y="4129031"/>
            <a:ext cx="676500" cy="676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42"/>
          <p:cNvSpPr/>
          <p:nvPr/>
        </p:nvSpPr>
        <p:spPr>
          <a:xfrm>
            <a:off x="3643685"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42"/>
          <p:cNvSpPr/>
          <p:nvPr/>
        </p:nvSpPr>
        <p:spPr>
          <a:xfrm>
            <a:off x="3996807"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42"/>
          <p:cNvSpPr/>
          <p:nvPr/>
        </p:nvSpPr>
        <p:spPr>
          <a:xfrm>
            <a:off x="4349929"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42"/>
          <p:cNvSpPr/>
          <p:nvPr/>
        </p:nvSpPr>
        <p:spPr>
          <a:xfrm>
            <a:off x="4703051"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42"/>
          <p:cNvSpPr txBox="1"/>
          <p:nvPr/>
        </p:nvSpPr>
        <p:spPr>
          <a:xfrm>
            <a:off x="713225" y="1271100"/>
            <a:ext cx="8452500" cy="246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1"/>
                </a:solidFill>
                <a:latin typeface="Chivo"/>
                <a:ea typeface="Chivo"/>
                <a:cs typeface="Chivo"/>
                <a:sym typeface="Chivo"/>
              </a:rPr>
              <a:t>Cars24 has thousands of cars with varying prices.</a:t>
            </a:r>
            <a:endParaRPr sz="1600">
              <a:solidFill>
                <a:schemeClr val="dk1"/>
              </a:solidFill>
              <a:latin typeface="Chivo"/>
              <a:ea typeface="Chivo"/>
              <a:cs typeface="Chivo"/>
              <a:sym typeface="Chivo"/>
            </a:endParaRPr>
          </a:p>
          <a:p>
            <a:pPr marL="0" lvl="0" indent="0" algn="l" rtl="0">
              <a:spcBef>
                <a:spcPts val="0"/>
              </a:spcBef>
              <a:spcAft>
                <a:spcPts val="0"/>
              </a:spcAft>
              <a:buNone/>
            </a:pPr>
            <a:r>
              <a:rPr lang="en" sz="1600">
                <a:solidFill>
                  <a:schemeClr val="dk1"/>
                </a:solidFill>
                <a:latin typeface="Chivo"/>
                <a:ea typeface="Chivo"/>
                <a:cs typeface="Chivo"/>
                <a:sym typeface="Chivo"/>
              </a:rPr>
              <a:t>Cars24 has seen a rapid increase in the sales and purchases due to COVID</a:t>
            </a:r>
            <a:endParaRPr sz="1600">
              <a:solidFill>
                <a:schemeClr val="dk1"/>
              </a:solidFill>
              <a:latin typeface="Chivo"/>
              <a:ea typeface="Chivo"/>
              <a:cs typeface="Chivo"/>
              <a:sym typeface="Chivo"/>
            </a:endParaRPr>
          </a:p>
          <a:p>
            <a:pPr marL="0" lvl="0" indent="0" algn="l" rtl="0">
              <a:spcBef>
                <a:spcPts val="0"/>
              </a:spcBef>
              <a:spcAft>
                <a:spcPts val="0"/>
              </a:spcAft>
              <a:buNone/>
            </a:pPr>
            <a:r>
              <a:rPr lang="en" sz="1700">
                <a:solidFill>
                  <a:schemeClr val="dk1"/>
                </a:solidFill>
                <a:latin typeface="Chivo"/>
                <a:ea typeface="Chivo"/>
                <a:cs typeface="Chivo"/>
                <a:sym typeface="Chivo"/>
              </a:rPr>
              <a:t>Goal:</a:t>
            </a:r>
            <a:endParaRPr sz="1700">
              <a:solidFill>
                <a:schemeClr val="dk1"/>
              </a:solidFill>
              <a:latin typeface="Chivo"/>
              <a:ea typeface="Chivo"/>
              <a:cs typeface="Chivo"/>
              <a:sym typeface="Chivo"/>
            </a:endParaRPr>
          </a:p>
          <a:p>
            <a:pPr marL="0" lvl="0" indent="0" algn="l" rtl="0">
              <a:spcBef>
                <a:spcPts val="0"/>
              </a:spcBef>
              <a:spcAft>
                <a:spcPts val="0"/>
              </a:spcAft>
              <a:buNone/>
            </a:pPr>
            <a:r>
              <a:rPr lang="en" sz="1700">
                <a:solidFill>
                  <a:schemeClr val="dk1"/>
                </a:solidFill>
                <a:latin typeface="Chivo"/>
                <a:ea typeface="Chivo"/>
                <a:cs typeface="Chivo"/>
                <a:sym typeface="Chivo"/>
              </a:rPr>
              <a:t>- Create a robust model that accurately predicts car prices based on various features</a:t>
            </a:r>
            <a:endParaRPr sz="1700">
              <a:solidFill>
                <a:schemeClr val="dk1"/>
              </a:solidFill>
              <a:latin typeface="Chivo"/>
              <a:ea typeface="Chivo"/>
              <a:cs typeface="Chivo"/>
              <a:sym typeface="Chivo"/>
            </a:endParaRPr>
          </a:p>
          <a:p>
            <a:pPr marL="0" lvl="0" indent="0" algn="l" rtl="0">
              <a:spcBef>
                <a:spcPts val="0"/>
              </a:spcBef>
              <a:spcAft>
                <a:spcPts val="0"/>
              </a:spcAft>
              <a:buNone/>
            </a:pPr>
            <a:r>
              <a:rPr lang="en" sz="1700">
                <a:solidFill>
                  <a:schemeClr val="dk1"/>
                </a:solidFill>
                <a:latin typeface="Chivo"/>
                <a:ea typeface="Chivo"/>
                <a:cs typeface="Chivo"/>
                <a:sym typeface="Chivo"/>
              </a:rPr>
              <a:t>- Identify key factors influencing car prices</a:t>
            </a:r>
            <a:endParaRPr sz="1700">
              <a:solidFill>
                <a:schemeClr val="dk1"/>
              </a:solidFill>
              <a:latin typeface="Chivo"/>
              <a:ea typeface="Chivo"/>
              <a:cs typeface="Chivo"/>
              <a:sym typeface="Chivo"/>
            </a:endParaRPr>
          </a:p>
          <a:p>
            <a:pPr marL="0" lvl="0" indent="0" algn="l" rtl="0">
              <a:spcBef>
                <a:spcPts val="0"/>
              </a:spcBef>
              <a:spcAft>
                <a:spcPts val="0"/>
              </a:spcAft>
              <a:buNone/>
            </a:pPr>
            <a:r>
              <a:rPr lang="en" sz="1700">
                <a:solidFill>
                  <a:schemeClr val="dk1"/>
                </a:solidFill>
                <a:latin typeface="Chivo"/>
                <a:ea typeface="Chivo"/>
                <a:cs typeface="Chivo"/>
                <a:sym typeface="Chivo"/>
              </a:rPr>
              <a:t>- Provide insights for car buyers, sellers, and industry professionals</a:t>
            </a:r>
            <a:endParaRPr sz="1700">
              <a:solidFill>
                <a:schemeClr val="dk1"/>
              </a:solidFill>
              <a:latin typeface="Chivo"/>
              <a:ea typeface="Chivo"/>
              <a:cs typeface="Chivo"/>
              <a:sym typeface="Chivo"/>
            </a:endParaRPr>
          </a:p>
          <a:p>
            <a:pPr marL="0" lvl="0" indent="0" algn="l" rtl="0">
              <a:spcBef>
                <a:spcPts val="0"/>
              </a:spcBef>
              <a:spcAft>
                <a:spcPts val="0"/>
              </a:spcAft>
              <a:buNone/>
            </a:pPr>
            <a:endParaRPr sz="1700">
              <a:solidFill>
                <a:schemeClr val="dk1"/>
              </a:solidFill>
              <a:latin typeface="Chivo"/>
              <a:ea typeface="Chivo"/>
              <a:cs typeface="Chivo"/>
              <a:sym typeface="Chivo"/>
            </a:endParaRPr>
          </a:p>
          <a:p>
            <a:pPr marL="0" lvl="0" indent="0" algn="l" rtl="0">
              <a:spcBef>
                <a:spcPts val="0"/>
              </a:spcBef>
              <a:spcAft>
                <a:spcPts val="0"/>
              </a:spcAft>
              <a:buNone/>
            </a:pPr>
            <a:endParaRPr>
              <a:solidFill>
                <a:schemeClr val="dk1"/>
              </a:solidFill>
              <a:latin typeface="Chivo"/>
              <a:ea typeface="Chivo"/>
              <a:cs typeface="Chivo"/>
              <a:sym typeface="Chiv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5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14"/>
                                        </p:tgtEl>
                                        <p:attrNameLst>
                                          <p:attrName>style.visibility</p:attrName>
                                        </p:attrNameLst>
                                      </p:cBhvr>
                                      <p:to>
                                        <p:strVal val="visible"/>
                                      </p:to>
                                    </p:set>
                                    <p:animEffect transition="in" filter="fade">
                                      <p:cBhvr>
                                        <p:cTn id="10" dur="2000"/>
                                        <p:tgtEl>
                                          <p:spTgt spid="214"/>
                                        </p:tgtEl>
                                      </p:cBhvr>
                                    </p:animEffect>
                                  </p:childTnLst>
                                </p:cTn>
                              </p:par>
                              <p:par>
                                <p:cTn id="11" presetID="10" presetClass="entr" presetSubtype="0" fill="hold" nodeType="withEffect">
                                  <p:stCondLst>
                                    <p:cond delay="0"/>
                                  </p:stCondLst>
                                  <p:childTnLst>
                                    <p:set>
                                      <p:cBhvr>
                                        <p:cTn id="12" dur="1" fill="hold">
                                          <p:stCondLst>
                                            <p:cond delay="0"/>
                                          </p:stCondLst>
                                        </p:cTn>
                                        <p:tgtEl>
                                          <p:spTgt spid="216"/>
                                        </p:tgtEl>
                                        <p:attrNameLst>
                                          <p:attrName>style.visibility</p:attrName>
                                        </p:attrNameLst>
                                      </p:cBhvr>
                                      <p:to>
                                        <p:strVal val="visible"/>
                                      </p:to>
                                    </p:set>
                                    <p:animEffect transition="in" filter="fade">
                                      <p:cBhvr>
                                        <p:cTn id="13" dur="2000"/>
                                        <p:tgtEl>
                                          <p:spTgt spid="216"/>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222"/>
                                        </p:tgtEl>
                                        <p:attrNameLst>
                                          <p:attrName>style.visibility</p:attrName>
                                        </p:attrNameLst>
                                      </p:cBhvr>
                                      <p:to>
                                        <p:strVal val="visible"/>
                                      </p:to>
                                    </p:set>
                                    <p:animEffect transition="in" filter="fade">
                                      <p:cBhvr>
                                        <p:cTn id="17" dur="500"/>
                                        <p:tgtEl>
                                          <p:spTgt spid="222"/>
                                        </p:tgtEl>
                                      </p:cBhvr>
                                    </p:animEffect>
                                  </p:childTnLst>
                                </p:cTn>
                              </p:par>
                            </p:childTnLst>
                          </p:cTn>
                        </p:par>
                        <p:par>
                          <p:cTn id="18" fill="hold">
                            <p:stCondLst>
                              <p:cond delay="2500"/>
                            </p:stCondLst>
                            <p:childTnLst>
                              <p:par>
                                <p:cTn id="19" presetID="23" presetClass="entr" presetSubtype="16" fill="hold" nodeType="afterEffect">
                                  <p:stCondLst>
                                    <p:cond delay="0"/>
                                  </p:stCondLst>
                                  <p:childTnLst>
                                    <p:set>
                                      <p:cBhvr>
                                        <p:cTn id="20" dur="1" fill="hold">
                                          <p:stCondLst>
                                            <p:cond delay="0"/>
                                          </p:stCondLst>
                                        </p:cTn>
                                        <p:tgtEl>
                                          <p:spTgt spid="220"/>
                                        </p:tgtEl>
                                        <p:attrNameLst>
                                          <p:attrName>style.visibility</p:attrName>
                                        </p:attrNameLst>
                                      </p:cBhvr>
                                      <p:to>
                                        <p:strVal val="visible"/>
                                      </p:to>
                                    </p:set>
                                    <p:anim calcmode="lin" valueType="num">
                                      <p:cBhvr additive="base">
                                        <p:cTn id="21" dur="500"/>
                                        <p:tgtEl>
                                          <p:spTgt spid="220"/>
                                        </p:tgtEl>
                                        <p:attrNameLst>
                                          <p:attrName>ppt_w</p:attrName>
                                        </p:attrNameLst>
                                      </p:cBhvr>
                                      <p:tavLst>
                                        <p:tav tm="0">
                                          <p:val>
                                            <p:strVal val="0"/>
                                          </p:val>
                                        </p:tav>
                                        <p:tav tm="100000">
                                          <p:val>
                                            <p:strVal val="#ppt_w"/>
                                          </p:val>
                                        </p:tav>
                                      </p:tavLst>
                                    </p:anim>
                                    <p:anim calcmode="lin" valueType="num">
                                      <p:cBhvr additive="base">
                                        <p:cTn id="22" dur="500"/>
                                        <p:tgtEl>
                                          <p:spTgt spid="220"/>
                                        </p:tgtEl>
                                        <p:attrNameLst>
                                          <p:attrName>ppt_h</p:attrName>
                                        </p:attrNameLst>
                                      </p:cBhvr>
                                      <p:tavLst>
                                        <p:tav tm="0">
                                          <p:val>
                                            <p:strVal val="0"/>
                                          </p:val>
                                        </p:tav>
                                        <p:tav tm="100000">
                                          <p:val>
                                            <p:strVal val="#ppt_h"/>
                                          </p:val>
                                        </p:tav>
                                      </p:tavLst>
                                    </p:anim>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223"/>
                                        </p:tgtEl>
                                        <p:attrNameLst>
                                          <p:attrName>style.visibility</p:attrName>
                                        </p:attrNameLst>
                                      </p:cBhvr>
                                      <p:to>
                                        <p:strVal val="visible"/>
                                      </p:to>
                                    </p:set>
                                    <p:anim calcmode="lin" valueType="num">
                                      <p:cBhvr additive="base">
                                        <p:cTn id="26" dur="500"/>
                                        <p:tgtEl>
                                          <p:spTgt spid="223"/>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217"/>
                                        </p:tgtEl>
                                        <p:attrNameLst>
                                          <p:attrName>style.visibility</p:attrName>
                                        </p:attrNameLst>
                                      </p:cBhvr>
                                      <p:to>
                                        <p:strVal val="visible"/>
                                      </p:to>
                                    </p:set>
                                    <p:animEffect transition="in" filter="fade">
                                      <p:cBhvr>
                                        <p:cTn id="30" dur="2000"/>
                                        <p:tgtEl>
                                          <p:spTgt spid="217"/>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225"/>
                                        </p:tgtEl>
                                        <p:attrNameLst>
                                          <p:attrName>style.visibility</p:attrName>
                                        </p:attrNameLst>
                                      </p:cBhvr>
                                      <p:to>
                                        <p:strVal val="visible"/>
                                      </p:to>
                                    </p:set>
                                    <p:animEffect transition="in" filter="fade">
                                      <p:cBhvr>
                                        <p:cTn id="34" dur="500"/>
                                        <p:tgtEl>
                                          <p:spTgt spid="225"/>
                                        </p:tgtEl>
                                      </p:cBhvr>
                                    </p:animEffect>
                                  </p:childTnLst>
                                </p:cTn>
                              </p:par>
                            </p:childTnLst>
                          </p:cTn>
                        </p:par>
                        <p:par>
                          <p:cTn id="35" fill="hold">
                            <p:stCondLst>
                              <p:cond delay="6000"/>
                            </p:stCondLst>
                            <p:childTnLst>
                              <p:par>
                                <p:cTn id="36" presetID="10" presetClass="entr" presetSubtype="0" fill="hold" nodeType="afterEffect">
                                  <p:stCondLst>
                                    <p:cond delay="0"/>
                                  </p:stCondLst>
                                  <p:childTnLst>
                                    <p:set>
                                      <p:cBhvr>
                                        <p:cTn id="37" dur="1" fill="hold">
                                          <p:stCondLst>
                                            <p:cond delay="0"/>
                                          </p:stCondLst>
                                        </p:cTn>
                                        <p:tgtEl>
                                          <p:spTgt spid="226"/>
                                        </p:tgtEl>
                                        <p:attrNameLst>
                                          <p:attrName>style.visibility</p:attrName>
                                        </p:attrNameLst>
                                      </p:cBhvr>
                                      <p:to>
                                        <p:strVal val="visible"/>
                                      </p:to>
                                    </p:set>
                                    <p:animEffect transition="in" filter="fade">
                                      <p:cBhvr>
                                        <p:cTn id="38" dur="500"/>
                                        <p:tgtEl>
                                          <p:spTgt spid="226"/>
                                        </p:tgtEl>
                                      </p:cBhvr>
                                    </p:animEffect>
                                  </p:childTnLst>
                                </p:cTn>
                              </p:par>
                            </p:childTnLst>
                          </p:cTn>
                        </p:par>
                        <p:par>
                          <p:cTn id="39" fill="hold">
                            <p:stCondLst>
                              <p:cond delay="6500"/>
                            </p:stCondLst>
                            <p:childTnLst>
                              <p:par>
                                <p:cTn id="40" presetID="10" presetClass="entr" presetSubtype="0" fill="hold" nodeType="afterEffect">
                                  <p:stCondLst>
                                    <p:cond delay="0"/>
                                  </p:stCondLst>
                                  <p:childTnLst>
                                    <p:set>
                                      <p:cBhvr>
                                        <p:cTn id="41" dur="1" fill="hold">
                                          <p:stCondLst>
                                            <p:cond delay="0"/>
                                          </p:stCondLst>
                                        </p:cTn>
                                        <p:tgtEl>
                                          <p:spTgt spid="227"/>
                                        </p:tgtEl>
                                        <p:attrNameLst>
                                          <p:attrName>style.visibility</p:attrName>
                                        </p:attrNameLst>
                                      </p:cBhvr>
                                      <p:to>
                                        <p:strVal val="visible"/>
                                      </p:to>
                                    </p:set>
                                    <p:animEffect transition="in" filter="fade">
                                      <p:cBhvr>
                                        <p:cTn id="42" dur="500"/>
                                        <p:tgtEl>
                                          <p:spTgt spid="227"/>
                                        </p:tgtEl>
                                      </p:cBhvr>
                                    </p:animEffect>
                                  </p:childTnLst>
                                </p:cTn>
                              </p:par>
                            </p:childTnLst>
                          </p:cTn>
                        </p:par>
                        <p:par>
                          <p:cTn id="43" fill="hold">
                            <p:stCondLst>
                              <p:cond delay="7000"/>
                            </p:stCondLst>
                            <p:childTnLst>
                              <p:par>
                                <p:cTn id="44" presetID="10" presetClass="entr" presetSubtype="0" fill="hold" nodeType="afterEffect">
                                  <p:stCondLst>
                                    <p:cond delay="0"/>
                                  </p:stCondLst>
                                  <p:childTnLst>
                                    <p:set>
                                      <p:cBhvr>
                                        <p:cTn id="45" dur="1" fill="hold">
                                          <p:stCondLst>
                                            <p:cond delay="0"/>
                                          </p:stCondLst>
                                        </p:cTn>
                                        <p:tgtEl>
                                          <p:spTgt spid="228"/>
                                        </p:tgtEl>
                                        <p:attrNameLst>
                                          <p:attrName>style.visibility</p:attrName>
                                        </p:attrNameLst>
                                      </p:cBhvr>
                                      <p:to>
                                        <p:strVal val="visible"/>
                                      </p:to>
                                    </p:set>
                                    <p:animEffect transition="in" filter="fade">
                                      <p:cBhvr>
                                        <p:cTn id="46"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p:nvPr/>
        </p:nvSpPr>
        <p:spPr>
          <a:xfrm>
            <a:off x="-1131684" y="3212016"/>
            <a:ext cx="2758200" cy="27582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43"/>
          <p:cNvSpPr txBox="1">
            <a:spLocks noGrp="1"/>
          </p:cNvSpPr>
          <p:nvPr>
            <p:ph type="title"/>
          </p:nvPr>
        </p:nvSpPr>
        <p:spPr>
          <a:xfrm>
            <a:off x="720000" y="468825"/>
            <a:ext cx="7704000" cy="5727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ct val="105263"/>
              <a:buNone/>
            </a:pPr>
            <a:r>
              <a:rPr lang="en"/>
              <a:t>PROJECT OVERVIEW</a:t>
            </a:r>
            <a:endParaRPr/>
          </a:p>
        </p:txBody>
      </p:sp>
      <p:sp>
        <p:nvSpPr>
          <p:cNvPr id="236" name="Google Shape;236;p43"/>
          <p:cNvSpPr txBox="1"/>
          <p:nvPr/>
        </p:nvSpPr>
        <p:spPr>
          <a:xfrm>
            <a:off x="1505700" y="1161007"/>
            <a:ext cx="6132600" cy="3078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400"/>
              <a:buFont typeface="Chivo"/>
              <a:buNone/>
            </a:pPr>
            <a:endParaRPr sz="1400" b="0" i="0" u="none" strike="noStrike" cap="none">
              <a:solidFill>
                <a:srgbClr val="000000"/>
              </a:solidFill>
              <a:latin typeface="Chivo"/>
              <a:ea typeface="Chivo"/>
              <a:cs typeface="Chivo"/>
              <a:sym typeface="Chivo"/>
            </a:endParaRPr>
          </a:p>
        </p:txBody>
      </p:sp>
      <p:sp>
        <p:nvSpPr>
          <p:cNvPr id="237" name="Google Shape;237;p43"/>
          <p:cNvSpPr txBox="1"/>
          <p:nvPr/>
        </p:nvSpPr>
        <p:spPr>
          <a:xfrm>
            <a:off x="4169984" y="4125556"/>
            <a:ext cx="4253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hivo"/>
              <a:buNone/>
            </a:pPr>
            <a:endParaRPr sz="1100">
              <a:solidFill>
                <a:schemeClr val="dk1"/>
              </a:solidFill>
              <a:latin typeface="Bebas Neue"/>
              <a:ea typeface="Bebas Neue"/>
              <a:cs typeface="Bebas Neue"/>
              <a:sym typeface="Bebas Neue"/>
            </a:endParaRPr>
          </a:p>
        </p:txBody>
      </p:sp>
      <p:sp>
        <p:nvSpPr>
          <p:cNvPr id="238" name="Google Shape;238;p43"/>
          <p:cNvSpPr txBox="1"/>
          <p:nvPr/>
        </p:nvSpPr>
        <p:spPr>
          <a:xfrm>
            <a:off x="503238" y="4125556"/>
            <a:ext cx="42534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Chivo"/>
              <a:buNone/>
            </a:pPr>
            <a:endParaRPr sz="1100" b="0" i="0" u="none" strike="noStrike" cap="none">
              <a:solidFill>
                <a:schemeClr val="dk1"/>
              </a:solidFill>
              <a:latin typeface="Bebas Neue"/>
              <a:ea typeface="Bebas Neue"/>
              <a:cs typeface="Bebas Neue"/>
              <a:sym typeface="Bebas Neue"/>
            </a:endParaRPr>
          </a:p>
        </p:txBody>
      </p:sp>
      <p:sp>
        <p:nvSpPr>
          <p:cNvPr id="239" name="Google Shape;239;p43"/>
          <p:cNvSpPr/>
          <p:nvPr/>
        </p:nvSpPr>
        <p:spPr>
          <a:xfrm rot="5400000">
            <a:off x="355284" y="0"/>
            <a:ext cx="1271100" cy="1271100"/>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43"/>
          <p:cNvSpPr/>
          <p:nvPr/>
        </p:nvSpPr>
        <p:spPr>
          <a:xfrm>
            <a:off x="7212714" y="262869"/>
            <a:ext cx="731700" cy="7317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43"/>
          <p:cNvSpPr/>
          <p:nvPr/>
        </p:nvSpPr>
        <p:spPr>
          <a:xfrm>
            <a:off x="8166431" y="-185389"/>
            <a:ext cx="1628100" cy="1628100"/>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2" name="Google Shape;242;p43"/>
          <p:cNvSpPr/>
          <p:nvPr/>
        </p:nvSpPr>
        <p:spPr>
          <a:xfrm>
            <a:off x="7543800" y="468816"/>
            <a:ext cx="1683900" cy="319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Google Shape;243;p43"/>
          <p:cNvSpPr/>
          <p:nvPr/>
        </p:nvSpPr>
        <p:spPr>
          <a:xfrm flipH="1">
            <a:off x="7851600" y="3851106"/>
            <a:ext cx="1292400" cy="1292400"/>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43"/>
          <p:cNvSpPr/>
          <p:nvPr/>
        </p:nvSpPr>
        <p:spPr>
          <a:xfrm>
            <a:off x="8100133" y="4129031"/>
            <a:ext cx="676500" cy="6765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5" name="Google Shape;245;p43"/>
          <p:cNvSpPr/>
          <p:nvPr/>
        </p:nvSpPr>
        <p:spPr>
          <a:xfrm>
            <a:off x="3643685"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6" name="Google Shape;246;p43"/>
          <p:cNvSpPr/>
          <p:nvPr/>
        </p:nvSpPr>
        <p:spPr>
          <a:xfrm>
            <a:off x="3996807"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7" name="Google Shape;247;p43"/>
          <p:cNvSpPr/>
          <p:nvPr/>
        </p:nvSpPr>
        <p:spPr>
          <a:xfrm>
            <a:off x="4349929"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8" name="Google Shape;248;p43"/>
          <p:cNvSpPr/>
          <p:nvPr/>
        </p:nvSpPr>
        <p:spPr>
          <a:xfrm>
            <a:off x="4703051" y="4772266"/>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9" name="Google Shape;249;p43"/>
          <p:cNvSpPr txBox="1"/>
          <p:nvPr/>
        </p:nvSpPr>
        <p:spPr>
          <a:xfrm>
            <a:off x="713225" y="1271100"/>
            <a:ext cx="8452500" cy="2385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latin typeface="Chivo"/>
              <a:ea typeface="Chivo"/>
              <a:cs typeface="Chivo"/>
              <a:sym typeface="Chivo"/>
            </a:endParaRPr>
          </a:p>
          <a:p>
            <a:pPr marL="0" lvl="0" indent="0" algn="l" rtl="0">
              <a:spcBef>
                <a:spcPts val="0"/>
              </a:spcBef>
              <a:spcAft>
                <a:spcPts val="0"/>
              </a:spcAft>
              <a:buNone/>
            </a:pPr>
            <a:r>
              <a:rPr lang="en" sz="1600">
                <a:solidFill>
                  <a:schemeClr val="dk1"/>
                </a:solidFill>
                <a:latin typeface="Chivo"/>
                <a:ea typeface="Chivo"/>
                <a:cs typeface="Chivo"/>
                <a:sym typeface="Chivo"/>
              </a:rPr>
              <a:t>This project aims to develop a machine learning model that can accurately predict car prices based on various features such as year, make, model, kilometers driven, and more. The project involves data collection, preprocessing, feature engineering, model training,  evaluation and deployment.</a:t>
            </a:r>
            <a:endParaRPr sz="1600">
              <a:solidFill>
                <a:schemeClr val="dk1"/>
              </a:solidFill>
              <a:latin typeface="Chivo"/>
              <a:ea typeface="Chivo"/>
              <a:cs typeface="Chivo"/>
              <a:sym typeface="Chivo"/>
            </a:endParaRPr>
          </a:p>
          <a:p>
            <a:pPr marL="0" lvl="0" indent="0" algn="l" rtl="0">
              <a:spcBef>
                <a:spcPts val="0"/>
              </a:spcBef>
              <a:spcAft>
                <a:spcPts val="0"/>
              </a:spcAft>
              <a:buNone/>
            </a:pPr>
            <a:endParaRPr sz="1600">
              <a:solidFill>
                <a:schemeClr val="dk1"/>
              </a:solidFill>
              <a:latin typeface="Chivo"/>
              <a:ea typeface="Chivo"/>
              <a:cs typeface="Chivo"/>
              <a:sym typeface="Chivo"/>
            </a:endParaRPr>
          </a:p>
          <a:p>
            <a:pPr marL="0" lvl="0" indent="0" algn="l" rtl="0">
              <a:spcBef>
                <a:spcPts val="0"/>
              </a:spcBef>
              <a:spcAft>
                <a:spcPts val="0"/>
              </a:spcAft>
              <a:buNone/>
            </a:pPr>
            <a:endParaRPr sz="1600">
              <a:solidFill>
                <a:schemeClr val="dk1"/>
              </a:solidFill>
              <a:latin typeface="Chivo"/>
              <a:ea typeface="Chivo"/>
              <a:cs typeface="Chivo"/>
              <a:sym typeface="Chivo"/>
            </a:endParaRPr>
          </a:p>
          <a:p>
            <a:pPr marL="0" lvl="0" indent="0" algn="l" rtl="0">
              <a:spcBef>
                <a:spcPts val="0"/>
              </a:spcBef>
              <a:spcAft>
                <a:spcPts val="0"/>
              </a:spcAft>
              <a:buNone/>
            </a:pPr>
            <a:endParaRPr sz="1700">
              <a:solidFill>
                <a:schemeClr val="dk1"/>
              </a:solidFill>
              <a:latin typeface="Chivo"/>
              <a:ea typeface="Chivo"/>
              <a:cs typeface="Chivo"/>
              <a:sym typeface="Chivo"/>
            </a:endParaRPr>
          </a:p>
          <a:p>
            <a:pPr marL="0" lvl="0" indent="0" algn="l" rtl="0">
              <a:spcBef>
                <a:spcPts val="0"/>
              </a:spcBef>
              <a:spcAft>
                <a:spcPts val="0"/>
              </a:spcAft>
              <a:buNone/>
            </a:pPr>
            <a:endParaRPr>
              <a:solidFill>
                <a:schemeClr val="dk1"/>
              </a:solidFill>
              <a:latin typeface="Chivo"/>
              <a:ea typeface="Chivo"/>
              <a:cs typeface="Chivo"/>
              <a:sym typeface="Chiv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9"/>
                                        </p:tgtEl>
                                        <p:attrNameLst>
                                          <p:attrName>style.visibility</p:attrName>
                                        </p:attrNameLst>
                                      </p:cBhvr>
                                      <p:to>
                                        <p:strVal val="visible"/>
                                      </p:to>
                                    </p:set>
                                    <p:animEffect transition="in" filter="fade">
                                      <p:cBhvr>
                                        <p:cTn id="7" dur="500"/>
                                        <p:tgtEl>
                                          <p:spTgt spid="239"/>
                                        </p:tgtEl>
                                      </p:cBhvr>
                                    </p:animEffect>
                                  </p:childTnLst>
                                </p:cTn>
                              </p:par>
                              <p:par>
                                <p:cTn id="8" presetID="10" presetClass="entr" presetSubtype="0" fill="hold" nodeType="withEffect">
                                  <p:stCondLst>
                                    <p:cond delay="0"/>
                                  </p:stCondLst>
                                  <p:childTnLst>
                                    <p:set>
                                      <p:cBhvr>
                                        <p:cTn id="9" dur="1" fill="hold">
                                          <p:stCondLst>
                                            <p:cond delay="0"/>
                                          </p:stCondLst>
                                        </p:cTn>
                                        <p:tgtEl>
                                          <p:spTgt spid="234"/>
                                        </p:tgtEl>
                                        <p:attrNameLst>
                                          <p:attrName>style.visibility</p:attrName>
                                        </p:attrNameLst>
                                      </p:cBhvr>
                                      <p:to>
                                        <p:strVal val="visible"/>
                                      </p:to>
                                    </p:set>
                                    <p:animEffect transition="in" filter="fade">
                                      <p:cBhvr>
                                        <p:cTn id="10" dur="2000"/>
                                        <p:tgtEl>
                                          <p:spTgt spid="234"/>
                                        </p:tgtEl>
                                      </p:cBhvr>
                                    </p:animEffect>
                                  </p:childTnLst>
                                </p:cTn>
                              </p:par>
                              <p:par>
                                <p:cTn id="11" presetID="10" presetClass="entr" presetSubtype="0" fill="hold" nodeType="withEffect">
                                  <p:stCondLst>
                                    <p:cond delay="0"/>
                                  </p:stCondLst>
                                  <p:childTnLst>
                                    <p:set>
                                      <p:cBhvr>
                                        <p:cTn id="12" dur="1" fill="hold">
                                          <p:stCondLst>
                                            <p:cond delay="0"/>
                                          </p:stCondLst>
                                        </p:cTn>
                                        <p:tgtEl>
                                          <p:spTgt spid="236"/>
                                        </p:tgtEl>
                                        <p:attrNameLst>
                                          <p:attrName>style.visibility</p:attrName>
                                        </p:attrNameLst>
                                      </p:cBhvr>
                                      <p:to>
                                        <p:strVal val="visible"/>
                                      </p:to>
                                    </p:set>
                                    <p:animEffect transition="in" filter="fade">
                                      <p:cBhvr>
                                        <p:cTn id="13" dur="2000"/>
                                        <p:tgtEl>
                                          <p:spTgt spid="236"/>
                                        </p:tgtEl>
                                      </p:cBhvr>
                                    </p:animEffect>
                                  </p:childTnLst>
                                </p:cTn>
                              </p:par>
                            </p:childTnLst>
                          </p:cTn>
                        </p:par>
                        <p:par>
                          <p:cTn id="14" fill="hold">
                            <p:stCondLst>
                              <p:cond delay="2000"/>
                            </p:stCondLst>
                            <p:childTnLst>
                              <p:par>
                                <p:cTn id="15" presetID="10" presetClass="entr" presetSubtype="0" fill="hold" nodeType="after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par>
                          <p:cTn id="18" fill="hold">
                            <p:stCondLst>
                              <p:cond delay="2500"/>
                            </p:stCondLst>
                            <p:childTnLst>
                              <p:par>
                                <p:cTn id="19" presetID="23" presetClass="entr" presetSubtype="16" fill="hold" nodeType="afterEffect">
                                  <p:stCondLst>
                                    <p:cond delay="0"/>
                                  </p:stCondLst>
                                  <p:childTnLst>
                                    <p:set>
                                      <p:cBhvr>
                                        <p:cTn id="20" dur="1" fill="hold">
                                          <p:stCondLst>
                                            <p:cond delay="0"/>
                                          </p:stCondLst>
                                        </p:cTn>
                                        <p:tgtEl>
                                          <p:spTgt spid="240"/>
                                        </p:tgtEl>
                                        <p:attrNameLst>
                                          <p:attrName>style.visibility</p:attrName>
                                        </p:attrNameLst>
                                      </p:cBhvr>
                                      <p:to>
                                        <p:strVal val="visible"/>
                                      </p:to>
                                    </p:set>
                                    <p:anim calcmode="lin" valueType="num">
                                      <p:cBhvr additive="base">
                                        <p:cTn id="21" dur="500"/>
                                        <p:tgtEl>
                                          <p:spTgt spid="240"/>
                                        </p:tgtEl>
                                        <p:attrNameLst>
                                          <p:attrName>ppt_w</p:attrName>
                                        </p:attrNameLst>
                                      </p:cBhvr>
                                      <p:tavLst>
                                        <p:tav tm="0">
                                          <p:val>
                                            <p:strVal val="0"/>
                                          </p:val>
                                        </p:tav>
                                        <p:tav tm="100000">
                                          <p:val>
                                            <p:strVal val="#ppt_w"/>
                                          </p:val>
                                        </p:tav>
                                      </p:tavLst>
                                    </p:anim>
                                    <p:anim calcmode="lin" valueType="num">
                                      <p:cBhvr additive="base">
                                        <p:cTn id="22" dur="500"/>
                                        <p:tgtEl>
                                          <p:spTgt spid="240"/>
                                        </p:tgtEl>
                                        <p:attrNameLst>
                                          <p:attrName>ppt_h</p:attrName>
                                        </p:attrNameLst>
                                      </p:cBhvr>
                                      <p:tavLst>
                                        <p:tav tm="0">
                                          <p:val>
                                            <p:strVal val="0"/>
                                          </p:val>
                                        </p:tav>
                                        <p:tav tm="100000">
                                          <p:val>
                                            <p:strVal val="#ppt_h"/>
                                          </p:val>
                                        </p:tav>
                                      </p:tavLst>
                                    </p:anim>
                                  </p:childTnLst>
                                </p:cTn>
                              </p:par>
                            </p:childTnLst>
                          </p:cTn>
                        </p:par>
                        <p:par>
                          <p:cTn id="23" fill="hold">
                            <p:stCondLst>
                              <p:cond delay="3000"/>
                            </p:stCondLst>
                            <p:childTnLst>
                              <p:par>
                                <p:cTn id="24" presetID="2" presetClass="entr" presetSubtype="4" fill="hold" nodeType="afterEffect">
                                  <p:stCondLst>
                                    <p:cond delay="0"/>
                                  </p:stCondLst>
                                  <p:childTnLst>
                                    <p:set>
                                      <p:cBhvr>
                                        <p:cTn id="25" dur="1" fill="hold">
                                          <p:stCondLst>
                                            <p:cond delay="0"/>
                                          </p:stCondLst>
                                        </p:cTn>
                                        <p:tgtEl>
                                          <p:spTgt spid="243"/>
                                        </p:tgtEl>
                                        <p:attrNameLst>
                                          <p:attrName>style.visibility</p:attrName>
                                        </p:attrNameLst>
                                      </p:cBhvr>
                                      <p:to>
                                        <p:strVal val="visible"/>
                                      </p:to>
                                    </p:set>
                                    <p:anim calcmode="lin" valueType="num">
                                      <p:cBhvr additive="base">
                                        <p:cTn id="26" dur="500"/>
                                        <p:tgtEl>
                                          <p:spTgt spid="243"/>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10" presetClass="entr" presetSubtype="0" fill="hold" nodeType="afterEffect">
                                  <p:stCondLst>
                                    <p:cond delay="0"/>
                                  </p:stCondLst>
                                  <p:childTnLst>
                                    <p:set>
                                      <p:cBhvr>
                                        <p:cTn id="29" dur="1" fill="hold">
                                          <p:stCondLst>
                                            <p:cond delay="0"/>
                                          </p:stCondLst>
                                        </p:cTn>
                                        <p:tgtEl>
                                          <p:spTgt spid="237"/>
                                        </p:tgtEl>
                                        <p:attrNameLst>
                                          <p:attrName>style.visibility</p:attrName>
                                        </p:attrNameLst>
                                      </p:cBhvr>
                                      <p:to>
                                        <p:strVal val="visible"/>
                                      </p:to>
                                    </p:set>
                                    <p:animEffect transition="in" filter="fade">
                                      <p:cBhvr>
                                        <p:cTn id="30" dur="2000"/>
                                        <p:tgtEl>
                                          <p:spTgt spid="237"/>
                                        </p:tgtEl>
                                      </p:cBhvr>
                                    </p:animEffect>
                                  </p:childTnLst>
                                </p:cTn>
                              </p:par>
                            </p:childTnLst>
                          </p:cTn>
                        </p:par>
                        <p:par>
                          <p:cTn id="31" fill="hold">
                            <p:stCondLst>
                              <p:cond delay="5500"/>
                            </p:stCondLst>
                            <p:childTnLst>
                              <p:par>
                                <p:cTn id="32" presetID="10" presetClass="entr" presetSubtype="0" fill="hold" nodeType="afterEffect">
                                  <p:stCondLst>
                                    <p:cond delay="0"/>
                                  </p:stCondLst>
                                  <p:childTnLst>
                                    <p:set>
                                      <p:cBhvr>
                                        <p:cTn id="33" dur="1" fill="hold">
                                          <p:stCondLst>
                                            <p:cond delay="0"/>
                                          </p:stCondLst>
                                        </p:cTn>
                                        <p:tgtEl>
                                          <p:spTgt spid="245"/>
                                        </p:tgtEl>
                                        <p:attrNameLst>
                                          <p:attrName>style.visibility</p:attrName>
                                        </p:attrNameLst>
                                      </p:cBhvr>
                                      <p:to>
                                        <p:strVal val="visible"/>
                                      </p:to>
                                    </p:set>
                                    <p:animEffect transition="in" filter="fade">
                                      <p:cBhvr>
                                        <p:cTn id="34" dur="500"/>
                                        <p:tgtEl>
                                          <p:spTgt spid="245"/>
                                        </p:tgtEl>
                                      </p:cBhvr>
                                    </p:animEffect>
                                  </p:childTnLst>
                                </p:cTn>
                              </p:par>
                            </p:childTnLst>
                          </p:cTn>
                        </p:par>
                        <p:par>
                          <p:cTn id="35" fill="hold">
                            <p:stCondLst>
                              <p:cond delay="6000"/>
                            </p:stCondLst>
                            <p:childTnLst>
                              <p:par>
                                <p:cTn id="36" presetID="10" presetClass="entr" presetSubtype="0" fill="hold" nodeType="afterEffect">
                                  <p:stCondLst>
                                    <p:cond delay="0"/>
                                  </p:stCondLst>
                                  <p:childTnLst>
                                    <p:set>
                                      <p:cBhvr>
                                        <p:cTn id="37" dur="1" fill="hold">
                                          <p:stCondLst>
                                            <p:cond delay="0"/>
                                          </p:stCondLst>
                                        </p:cTn>
                                        <p:tgtEl>
                                          <p:spTgt spid="246"/>
                                        </p:tgtEl>
                                        <p:attrNameLst>
                                          <p:attrName>style.visibility</p:attrName>
                                        </p:attrNameLst>
                                      </p:cBhvr>
                                      <p:to>
                                        <p:strVal val="visible"/>
                                      </p:to>
                                    </p:set>
                                    <p:animEffect transition="in" filter="fade">
                                      <p:cBhvr>
                                        <p:cTn id="38" dur="500"/>
                                        <p:tgtEl>
                                          <p:spTgt spid="246"/>
                                        </p:tgtEl>
                                      </p:cBhvr>
                                    </p:animEffect>
                                  </p:childTnLst>
                                </p:cTn>
                              </p:par>
                            </p:childTnLst>
                          </p:cTn>
                        </p:par>
                        <p:par>
                          <p:cTn id="39" fill="hold">
                            <p:stCondLst>
                              <p:cond delay="6500"/>
                            </p:stCondLst>
                            <p:childTnLst>
                              <p:par>
                                <p:cTn id="40" presetID="10" presetClass="entr" presetSubtype="0" fill="hold" nodeType="afterEffect">
                                  <p:stCondLst>
                                    <p:cond delay="0"/>
                                  </p:stCondLst>
                                  <p:childTnLst>
                                    <p:set>
                                      <p:cBhvr>
                                        <p:cTn id="41" dur="1" fill="hold">
                                          <p:stCondLst>
                                            <p:cond delay="0"/>
                                          </p:stCondLst>
                                        </p:cTn>
                                        <p:tgtEl>
                                          <p:spTgt spid="247"/>
                                        </p:tgtEl>
                                        <p:attrNameLst>
                                          <p:attrName>style.visibility</p:attrName>
                                        </p:attrNameLst>
                                      </p:cBhvr>
                                      <p:to>
                                        <p:strVal val="visible"/>
                                      </p:to>
                                    </p:set>
                                    <p:animEffect transition="in" filter="fade">
                                      <p:cBhvr>
                                        <p:cTn id="42" dur="500"/>
                                        <p:tgtEl>
                                          <p:spTgt spid="247"/>
                                        </p:tgtEl>
                                      </p:cBhvr>
                                    </p:animEffect>
                                  </p:childTnLst>
                                </p:cTn>
                              </p:par>
                            </p:childTnLst>
                          </p:cTn>
                        </p:par>
                        <p:par>
                          <p:cTn id="43" fill="hold">
                            <p:stCondLst>
                              <p:cond delay="7000"/>
                            </p:stCondLst>
                            <p:childTnLst>
                              <p:par>
                                <p:cTn id="44" presetID="10" presetClass="entr" presetSubtype="0" fill="hold" nodeType="afterEffect">
                                  <p:stCondLst>
                                    <p:cond delay="0"/>
                                  </p:stCondLst>
                                  <p:childTnLst>
                                    <p:set>
                                      <p:cBhvr>
                                        <p:cTn id="45" dur="1" fill="hold">
                                          <p:stCondLst>
                                            <p:cond delay="0"/>
                                          </p:stCondLst>
                                        </p:cTn>
                                        <p:tgtEl>
                                          <p:spTgt spid="248"/>
                                        </p:tgtEl>
                                        <p:attrNameLst>
                                          <p:attrName>style.visibility</p:attrName>
                                        </p:attrNameLst>
                                      </p:cBhvr>
                                      <p:to>
                                        <p:strVal val="visible"/>
                                      </p:to>
                                    </p:set>
                                    <p:animEffect transition="in" filter="fade">
                                      <p:cBhvr>
                                        <p:cTn id="46"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4"/>
          <p:cNvSpPr txBox="1">
            <a:spLocks noGrp="1"/>
          </p:cNvSpPr>
          <p:nvPr>
            <p:ph type="body" idx="1"/>
          </p:nvPr>
        </p:nvSpPr>
        <p:spPr>
          <a:xfrm>
            <a:off x="1340725" y="1619750"/>
            <a:ext cx="6764400" cy="2953500"/>
          </a:xfrm>
          <a:prstGeom prst="rect">
            <a:avLst/>
          </a:prstGeom>
          <a:noFill/>
          <a:ln>
            <a:noFill/>
          </a:ln>
        </p:spPr>
        <p:txBody>
          <a:bodyPr spcFirstLastPara="1" wrap="square" lIns="91425" tIns="45700" rIns="91425" bIns="45700" anchor="t" anchorCtr="0">
            <a:normAutofit/>
          </a:bodyPr>
          <a:lstStyle/>
          <a:p>
            <a:pPr marL="266700" lvl="0" indent="-38100" algn="l" rtl="0">
              <a:lnSpc>
                <a:spcPct val="90000"/>
              </a:lnSpc>
              <a:spcBef>
                <a:spcPts val="750"/>
              </a:spcBef>
              <a:spcAft>
                <a:spcPts val="0"/>
              </a:spcAft>
              <a:buSzPts val="1600"/>
              <a:buNone/>
            </a:pPr>
            <a:r>
              <a:rPr lang="en">
                <a:solidFill>
                  <a:srgbClr val="000000"/>
                </a:solidFill>
              </a:rPr>
              <a:t>The dataset used for this project was sourced from cars24, a popular car resale platform. It contains information on used cars along with their listed prices with both numerical and categorical features.</a:t>
            </a:r>
            <a:endParaRPr>
              <a:solidFill>
                <a:srgbClr val="000000"/>
              </a:solidFill>
            </a:endParaRPr>
          </a:p>
          <a:p>
            <a:pPr marL="266700" lvl="0" indent="-38100" algn="l" rtl="0">
              <a:lnSpc>
                <a:spcPct val="90000"/>
              </a:lnSpc>
              <a:spcBef>
                <a:spcPts val="750"/>
              </a:spcBef>
              <a:spcAft>
                <a:spcPts val="0"/>
              </a:spcAft>
              <a:buSzPts val="1600"/>
              <a:buNone/>
            </a:pPr>
            <a:endParaRPr>
              <a:solidFill>
                <a:srgbClr val="000000"/>
              </a:solidFill>
            </a:endParaRPr>
          </a:p>
          <a:p>
            <a:pPr marL="266700" lvl="0" indent="-38100" algn="l" rtl="0">
              <a:lnSpc>
                <a:spcPct val="90000"/>
              </a:lnSpc>
              <a:spcBef>
                <a:spcPts val="750"/>
              </a:spcBef>
              <a:spcAft>
                <a:spcPts val="0"/>
              </a:spcAft>
              <a:buSzPts val="1600"/>
              <a:buNone/>
            </a:pPr>
            <a:r>
              <a:rPr lang="en" b="1">
                <a:solidFill>
                  <a:srgbClr val="000000"/>
                </a:solidFill>
              </a:rPr>
              <a:t>Dataset Size</a:t>
            </a:r>
            <a:r>
              <a:rPr lang="en">
                <a:solidFill>
                  <a:srgbClr val="000000"/>
                </a:solidFill>
              </a:rPr>
              <a:t>:  </a:t>
            </a:r>
            <a:endParaRPr>
              <a:solidFill>
                <a:srgbClr val="000000"/>
              </a:solidFill>
            </a:endParaRPr>
          </a:p>
          <a:p>
            <a:pPr marL="266700" lvl="0" indent="-38100" algn="l" rtl="0">
              <a:lnSpc>
                <a:spcPct val="90000"/>
              </a:lnSpc>
              <a:spcBef>
                <a:spcPts val="750"/>
              </a:spcBef>
              <a:spcAft>
                <a:spcPts val="0"/>
              </a:spcAft>
              <a:buSzPts val="1600"/>
              <a:buNone/>
            </a:pPr>
            <a:r>
              <a:rPr lang="en">
                <a:solidFill>
                  <a:srgbClr val="000000"/>
                </a:solidFill>
              </a:rPr>
              <a:t>   Rows: 6437 cars (entries)       </a:t>
            </a:r>
            <a:endParaRPr>
              <a:solidFill>
                <a:srgbClr val="000000"/>
              </a:solidFill>
            </a:endParaRPr>
          </a:p>
          <a:p>
            <a:pPr marL="266700" lvl="0" indent="-38100" algn="l" rtl="0">
              <a:lnSpc>
                <a:spcPct val="90000"/>
              </a:lnSpc>
              <a:spcBef>
                <a:spcPts val="750"/>
              </a:spcBef>
              <a:spcAft>
                <a:spcPts val="0"/>
              </a:spcAft>
              <a:buSzPts val="1600"/>
              <a:buNone/>
            </a:pPr>
            <a:r>
              <a:rPr lang="en">
                <a:solidFill>
                  <a:srgbClr val="000000"/>
                </a:solidFill>
              </a:rPr>
              <a:t>   Columns: 18 (features)</a:t>
            </a:r>
            <a:endParaRPr>
              <a:solidFill>
                <a:srgbClr val="000000"/>
              </a:solidFill>
            </a:endParaRPr>
          </a:p>
          <a:p>
            <a:pPr marL="266700" lvl="0" indent="-38100" algn="l" rtl="0">
              <a:lnSpc>
                <a:spcPct val="90000"/>
              </a:lnSpc>
              <a:spcBef>
                <a:spcPts val="750"/>
              </a:spcBef>
              <a:spcAft>
                <a:spcPts val="0"/>
              </a:spcAft>
              <a:buSzPts val="1600"/>
              <a:buNone/>
            </a:pPr>
            <a:endParaRPr>
              <a:solidFill>
                <a:srgbClr val="000000"/>
              </a:solidFill>
            </a:endParaRPr>
          </a:p>
          <a:p>
            <a:pPr marL="266700" lvl="0" indent="-38100" algn="r" rtl="0">
              <a:lnSpc>
                <a:spcPct val="90000"/>
              </a:lnSpc>
              <a:spcBef>
                <a:spcPts val="750"/>
              </a:spcBef>
              <a:spcAft>
                <a:spcPts val="0"/>
              </a:spcAft>
              <a:buSzPts val="1600"/>
              <a:buNone/>
            </a:pPr>
            <a:endParaRPr>
              <a:solidFill>
                <a:srgbClr val="000000"/>
              </a:solidFill>
            </a:endParaRPr>
          </a:p>
          <a:p>
            <a:pPr marL="457200" lvl="0" indent="-228600" algn="l" rtl="0">
              <a:lnSpc>
                <a:spcPct val="90000"/>
              </a:lnSpc>
              <a:spcBef>
                <a:spcPts val="750"/>
              </a:spcBef>
              <a:spcAft>
                <a:spcPts val="0"/>
              </a:spcAft>
              <a:buSzPts val="1600"/>
              <a:buNone/>
            </a:pPr>
            <a:endParaRPr>
              <a:solidFill>
                <a:srgbClr val="000000"/>
              </a:solidFill>
            </a:endParaRPr>
          </a:p>
        </p:txBody>
      </p:sp>
      <p:sp>
        <p:nvSpPr>
          <p:cNvPr id="255" name="Google Shape;255;p44"/>
          <p:cNvSpPr txBox="1">
            <a:spLocks noGrp="1"/>
          </p:cNvSpPr>
          <p:nvPr>
            <p:ph type="title"/>
          </p:nvPr>
        </p:nvSpPr>
        <p:spPr>
          <a:xfrm>
            <a:off x="723900" y="586740"/>
            <a:ext cx="7696200" cy="7155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a:t>data description </a:t>
            </a:r>
            <a:endParaRPr/>
          </a:p>
        </p:txBody>
      </p:sp>
      <p:sp>
        <p:nvSpPr>
          <p:cNvPr id="256" name="Google Shape;256;p44"/>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7" name="Google Shape;257;p44"/>
          <p:cNvSpPr/>
          <p:nvPr/>
        </p:nvSpPr>
        <p:spPr>
          <a:xfrm>
            <a:off x="-1180058" y="1331686"/>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58" name="Google Shape;258;p44"/>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9" name="Google Shape;259;p44"/>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0" name="Google Shape;260;p44"/>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1" name="Google Shape;261;p44"/>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62" name="Google Shape;262;p44"/>
          <p:cNvGrpSpPr/>
          <p:nvPr/>
        </p:nvGrpSpPr>
        <p:grpSpPr>
          <a:xfrm>
            <a:off x="370025" y="903451"/>
            <a:ext cx="1245366" cy="186000"/>
            <a:chOff x="1836563" y="443835"/>
            <a:chExt cx="1245366" cy="186000"/>
          </a:xfrm>
        </p:grpSpPr>
        <p:sp>
          <p:nvSpPr>
            <p:cNvPr id="263" name="Google Shape;263;p44"/>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44"/>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44"/>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6" name="Google Shape;266;p44"/>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60"/>
                                        </p:tgtEl>
                                        <p:attrNameLst>
                                          <p:attrName>style.visibility</p:attrName>
                                        </p:attrNameLst>
                                      </p:cBhvr>
                                      <p:to>
                                        <p:strVal val="visible"/>
                                      </p:to>
                                    </p:set>
                                    <p:anim calcmode="lin" valueType="num">
                                      <p:cBhvr additive="base">
                                        <p:cTn id="7" dur="500"/>
                                        <p:tgtEl>
                                          <p:spTgt spid="260"/>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4"/>
                                        </p:tgtEl>
                                        <p:attrNameLst>
                                          <p:attrName>style.visibility</p:attrName>
                                        </p:attrNameLst>
                                      </p:cBhvr>
                                      <p:to>
                                        <p:strVal val="visible"/>
                                      </p:to>
                                    </p:set>
                                    <p:animEffect transition="in" filter="fade">
                                      <p:cBhvr>
                                        <p:cTn id="11" dur="2000"/>
                                        <p:tgtEl>
                                          <p:spTgt spid="254"/>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262"/>
                                        </p:tgtEl>
                                        <p:attrNameLst>
                                          <p:attrName>style.visibility</p:attrName>
                                        </p:attrNameLst>
                                      </p:cBhvr>
                                      <p:to>
                                        <p:strVal val="visible"/>
                                      </p:to>
                                    </p:set>
                                    <p:anim calcmode="lin" valueType="num">
                                      <p:cBhvr additive="base">
                                        <p:cTn id="15" dur="500"/>
                                        <p:tgtEl>
                                          <p:spTgt spid="262"/>
                                        </p:tgtEl>
                                        <p:attrNameLst>
                                          <p:attrName>ppt_w</p:attrName>
                                        </p:attrNameLst>
                                      </p:cBhvr>
                                      <p:tavLst>
                                        <p:tav tm="0">
                                          <p:val>
                                            <p:strVal val="0"/>
                                          </p:val>
                                        </p:tav>
                                        <p:tav tm="100000">
                                          <p:val>
                                            <p:strVal val="#ppt_w"/>
                                          </p:val>
                                        </p:tav>
                                      </p:tavLst>
                                    </p:anim>
                                    <p:anim calcmode="lin" valueType="num">
                                      <p:cBhvr additive="base">
                                        <p:cTn id="16" dur="500"/>
                                        <p:tgtEl>
                                          <p:spTgt spid="262"/>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258"/>
                                        </p:tgtEl>
                                        <p:attrNameLst>
                                          <p:attrName>style.visibility</p:attrName>
                                        </p:attrNameLst>
                                      </p:cBhvr>
                                      <p:to>
                                        <p:strVal val="visible"/>
                                      </p:to>
                                    </p:set>
                                    <p:animEffect transition="in" filter="fade">
                                      <p:cBhvr>
                                        <p:cTn id="20" dur="500"/>
                                        <p:tgtEl>
                                          <p:spTgt spid="258"/>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259"/>
                                        </p:tgtEl>
                                        <p:attrNameLst>
                                          <p:attrName>style.visibility</p:attrName>
                                        </p:attrNameLst>
                                      </p:cBhvr>
                                      <p:to>
                                        <p:strVal val="visible"/>
                                      </p:to>
                                    </p:set>
                                    <p:animEffect transition="in" filter="fade">
                                      <p:cBhvr>
                                        <p:cTn id="24" dur="500"/>
                                        <p:tgtEl>
                                          <p:spTgt spid="259"/>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256"/>
                                        </p:tgtEl>
                                        <p:attrNameLst>
                                          <p:attrName>style.visibility</p:attrName>
                                        </p:attrNameLst>
                                      </p:cBhvr>
                                      <p:to>
                                        <p:strVal val="visible"/>
                                      </p:to>
                                    </p:set>
                                    <p:anim calcmode="lin" valueType="num">
                                      <p:cBhvr additive="base">
                                        <p:cTn id="28" dur="500"/>
                                        <p:tgtEl>
                                          <p:spTgt spid="256"/>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261"/>
                                        </p:tgtEl>
                                        <p:attrNameLst>
                                          <p:attrName>style.visibility</p:attrName>
                                        </p:attrNameLst>
                                      </p:cBhvr>
                                      <p:to>
                                        <p:strVal val="visible"/>
                                      </p:to>
                                    </p:set>
                                    <p:animEffect transition="in" filter="fade">
                                      <p:cBhvr>
                                        <p:cTn id="32" dur="2000"/>
                                        <p:tgtEl>
                                          <p:spTgt spid="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body" idx="1"/>
          </p:nvPr>
        </p:nvSpPr>
        <p:spPr>
          <a:xfrm>
            <a:off x="1694175" y="903450"/>
            <a:ext cx="6411000" cy="3669900"/>
          </a:xfrm>
          <a:prstGeom prst="rect">
            <a:avLst/>
          </a:prstGeom>
          <a:noFill/>
          <a:ln>
            <a:noFill/>
          </a:ln>
        </p:spPr>
        <p:txBody>
          <a:bodyPr spcFirstLastPara="1" wrap="square" lIns="91425" tIns="45700" rIns="91425" bIns="45700" anchor="t" anchorCtr="0">
            <a:normAutofit lnSpcReduction="10000"/>
          </a:bodyPr>
          <a:lstStyle/>
          <a:p>
            <a:pPr marL="266700" lvl="0" indent="-38100" algn="l" rtl="0">
              <a:spcBef>
                <a:spcPts val="750"/>
              </a:spcBef>
              <a:spcAft>
                <a:spcPts val="0"/>
              </a:spcAft>
              <a:buSzPts val="1600"/>
              <a:buNone/>
            </a:pPr>
            <a:endParaRPr>
              <a:solidFill>
                <a:srgbClr val="000000"/>
              </a:solidFill>
            </a:endParaRPr>
          </a:p>
          <a:p>
            <a:pPr marL="0" lvl="0" indent="0" algn="l" rtl="0">
              <a:spcBef>
                <a:spcPts val="750"/>
              </a:spcBef>
              <a:spcAft>
                <a:spcPts val="0"/>
              </a:spcAft>
              <a:buSzPts val="1600"/>
              <a:buNone/>
            </a:pPr>
            <a:r>
              <a:rPr lang="en" b="1">
                <a:solidFill>
                  <a:srgbClr val="000000"/>
                </a:solidFill>
              </a:rPr>
              <a:t>Features: </a:t>
            </a:r>
            <a:endParaRPr>
              <a:solidFill>
                <a:srgbClr val="000000"/>
              </a:solidFill>
            </a:endParaRPr>
          </a:p>
          <a:p>
            <a:pPr marL="266700" lvl="0" indent="-38100" algn="l" rtl="0">
              <a:spcBef>
                <a:spcPts val="750"/>
              </a:spcBef>
              <a:spcAft>
                <a:spcPts val="0"/>
              </a:spcAft>
              <a:buNone/>
            </a:pPr>
            <a:r>
              <a:rPr lang="en">
                <a:solidFill>
                  <a:srgbClr val="000000"/>
                </a:solidFill>
              </a:rPr>
              <a:t>- Car details: Make, Model, Year, Fuel Type, Kilometer Driven, etc.</a:t>
            </a:r>
            <a:endParaRPr>
              <a:solidFill>
                <a:srgbClr val="000000"/>
              </a:solidFill>
            </a:endParaRPr>
          </a:p>
          <a:p>
            <a:pPr marL="266700" lvl="0" indent="-38100" algn="l" rtl="0">
              <a:spcBef>
                <a:spcPts val="750"/>
              </a:spcBef>
              <a:spcAft>
                <a:spcPts val="0"/>
              </a:spcAft>
              <a:buNone/>
            </a:pPr>
            <a:r>
              <a:rPr lang="en">
                <a:solidFill>
                  <a:srgbClr val="000000"/>
                </a:solidFill>
              </a:rPr>
              <a:t>- Location: City, Registration City, Registration State</a:t>
            </a:r>
            <a:endParaRPr>
              <a:solidFill>
                <a:srgbClr val="000000"/>
              </a:solidFill>
            </a:endParaRPr>
          </a:p>
          <a:p>
            <a:pPr marL="266700" lvl="0" indent="-38100" algn="l" rtl="0">
              <a:spcBef>
                <a:spcPts val="750"/>
              </a:spcBef>
              <a:spcAft>
                <a:spcPts val="0"/>
              </a:spcAft>
              <a:buNone/>
            </a:pPr>
            <a:r>
              <a:rPr lang="en">
                <a:solidFill>
                  <a:srgbClr val="000000"/>
                </a:solidFill>
              </a:rPr>
              <a:t>- Pricing: Price, Discount Price, Benefits</a:t>
            </a:r>
            <a:endParaRPr>
              <a:solidFill>
                <a:srgbClr val="000000"/>
              </a:solidFill>
            </a:endParaRPr>
          </a:p>
          <a:p>
            <a:pPr marL="266700" lvl="0" indent="-38100" algn="l" rtl="0">
              <a:lnSpc>
                <a:spcPct val="90000"/>
              </a:lnSpc>
              <a:spcBef>
                <a:spcPts val="750"/>
              </a:spcBef>
              <a:spcAft>
                <a:spcPts val="0"/>
              </a:spcAft>
              <a:buSzPts val="1600"/>
              <a:buNone/>
            </a:pPr>
            <a:r>
              <a:rPr lang="en">
                <a:solidFill>
                  <a:srgbClr val="000000"/>
                </a:solidFill>
              </a:rPr>
              <a:t>- Other: Store Name, Is C24 Assured, URL, Created Date </a:t>
            </a:r>
            <a:endParaRPr>
              <a:solidFill>
                <a:srgbClr val="000000"/>
              </a:solidFill>
            </a:endParaRPr>
          </a:p>
          <a:p>
            <a:pPr marL="228600" lvl="0" indent="0" algn="l" rtl="0">
              <a:lnSpc>
                <a:spcPct val="90000"/>
              </a:lnSpc>
              <a:spcBef>
                <a:spcPts val="750"/>
              </a:spcBef>
              <a:spcAft>
                <a:spcPts val="0"/>
              </a:spcAft>
              <a:buSzPts val="1600"/>
              <a:buNone/>
            </a:pPr>
            <a:endParaRPr>
              <a:solidFill>
                <a:srgbClr val="000000"/>
              </a:solidFill>
            </a:endParaRPr>
          </a:p>
          <a:p>
            <a:pPr marL="0" lvl="0" indent="0" algn="l" rtl="0">
              <a:spcBef>
                <a:spcPts val="750"/>
              </a:spcBef>
              <a:spcAft>
                <a:spcPts val="0"/>
              </a:spcAft>
              <a:buSzPts val="1600"/>
              <a:buNone/>
            </a:pPr>
            <a:r>
              <a:rPr lang="en" b="1">
                <a:solidFill>
                  <a:srgbClr val="000000"/>
                </a:solidFill>
              </a:rPr>
              <a:t>Target Variable: </a:t>
            </a:r>
            <a:r>
              <a:rPr lang="en">
                <a:solidFill>
                  <a:srgbClr val="000000"/>
                </a:solidFill>
              </a:rPr>
              <a:t> The “Price”</a:t>
            </a:r>
            <a:r>
              <a:rPr lang="en" b="1">
                <a:solidFill>
                  <a:srgbClr val="000000"/>
                </a:solidFill>
              </a:rPr>
              <a:t> </a:t>
            </a:r>
            <a:r>
              <a:rPr lang="en">
                <a:solidFill>
                  <a:srgbClr val="000000"/>
                </a:solidFill>
              </a:rPr>
              <a:t>column</a:t>
            </a:r>
            <a:endParaRPr>
              <a:solidFill>
                <a:srgbClr val="000000"/>
              </a:solidFill>
            </a:endParaRPr>
          </a:p>
          <a:p>
            <a:pPr marL="0" lvl="0" indent="0" algn="l" rtl="0">
              <a:spcBef>
                <a:spcPts val="750"/>
              </a:spcBef>
              <a:spcAft>
                <a:spcPts val="0"/>
              </a:spcAft>
              <a:buSzPts val="1600"/>
              <a:buNone/>
            </a:pPr>
            <a:endParaRPr>
              <a:solidFill>
                <a:srgbClr val="000000"/>
              </a:solidFill>
            </a:endParaRPr>
          </a:p>
          <a:p>
            <a:pPr marL="0" lvl="0" indent="0" algn="l" rtl="0">
              <a:lnSpc>
                <a:spcPct val="90000"/>
              </a:lnSpc>
              <a:spcBef>
                <a:spcPts val="750"/>
              </a:spcBef>
              <a:spcAft>
                <a:spcPts val="0"/>
              </a:spcAft>
              <a:buSzPts val="1600"/>
              <a:buNone/>
            </a:pPr>
            <a:r>
              <a:rPr lang="en" b="1">
                <a:solidFill>
                  <a:srgbClr val="000000"/>
                </a:solidFill>
              </a:rPr>
              <a:t>Missing Values:</a:t>
            </a:r>
            <a:r>
              <a:rPr lang="en">
                <a:solidFill>
                  <a:srgbClr val="000000"/>
                </a:solidFill>
              </a:rPr>
              <a:t> transmission:376 bodytype:375</a:t>
            </a:r>
            <a:endParaRPr>
              <a:solidFill>
                <a:srgbClr val="000000"/>
              </a:solidFill>
            </a:endParaRPr>
          </a:p>
          <a:p>
            <a:pPr marL="0" lvl="0" indent="0" algn="l" rtl="0">
              <a:lnSpc>
                <a:spcPct val="90000"/>
              </a:lnSpc>
              <a:spcBef>
                <a:spcPts val="750"/>
              </a:spcBef>
              <a:spcAft>
                <a:spcPts val="0"/>
              </a:spcAft>
              <a:buSzPts val="1600"/>
              <a:buNone/>
            </a:pPr>
            <a:endParaRPr>
              <a:solidFill>
                <a:srgbClr val="000000"/>
              </a:solidFill>
            </a:endParaRPr>
          </a:p>
          <a:p>
            <a:pPr marL="0" lvl="0" indent="0" algn="l" rtl="0">
              <a:lnSpc>
                <a:spcPct val="90000"/>
              </a:lnSpc>
              <a:spcBef>
                <a:spcPts val="750"/>
              </a:spcBef>
              <a:spcAft>
                <a:spcPts val="0"/>
              </a:spcAft>
              <a:buSzPts val="1600"/>
              <a:buNone/>
            </a:pPr>
            <a:r>
              <a:rPr lang="en" b="1">
                <a:solidFill>
                  <a:srgbClr val="000000"/>
                </a:solidFill>
              </a:rPr>
              <a:t>Duplicates: </a:t>
            </a:r>
            <a:r>
              <a:rPr lang="en">
                <a:solidFill>
                  <a:srgbClr val="000000"/>
                </a:solidFill>
              </a:rPr>
              <a:t>16 duplicate records </a:t>
            </a:r>
            <a:endParaRPr>
              <a:solidFill>
                <a:srgbClr val="000000"/>
              </a:solidFill>
            </a:endParaRPr>
          </a:p>
          <a:p>
            <a:pPr marL="266700" lvl="0" indent="-38100" algn="r" rtl="0">
              <a:lnSpc>
                <a:spcPct val="90000"/>
              </a:lnSpc>
              <a:spcBef>
                <a:spcPts val="750"/>
              </a:spcBef>
              <a:spcAft>
                <a:spcPts val="0"/>
              </a:spcAft>
              <a:buSzPts val="1600"/>
              <a:buNone/>
            </a:pPr>
            <a:endParaRPr>
              <a:solidFill>
                <a:srgbClr val="000000"/>
              </a:solidFill>
            </a:endParaRPr>
          </a:p>
          <a:p>
            <a:pPr marL="457200" lvl="0" indent="-228600" algn="l" rtl="0">
              <a:lnSpc>
                <a:spcPct val="90000"/>
              </a:lnSpc>
              <a:spcBef>
                <a:spcPts val="750"/>
              </a:spcBef>
              <a:spcAft>
                <a:spcPts val="0"/>
              </a:spcAft>
              <a:buSzPts val="1600"/>
              <a:buNone/>
            </a:pPr>
            <a:endParaRPr>
              <a:solidFill>
                <a:srgbClr val="000000"/>
              </a:solidFill>
            </a:endParaRPr>
          </a:p>
        </p:txBody>
      </p:sp>
      <p:sp>
        <p:nvSpPr>
          <p:cNvPr id="272" name="Google Shape;272;p45"/>
          <p:cNvSpPr/>
          <p:nvPr/>
        </p:nvSpPr>
        <p:spPr>
          <a:xfrm rot="-5400000">
            <a:off x="6908867" y="4099990"/>
            <a:ext cx="1271100" cy="1271100"/>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3" name="Google Shape;273;p45"/>
          <p:cNvSpPr/>
          <p:nvPr/>
        </p:nvSpPr>
        <p:spPr>
          <a:xfrm>
            <a:off x="-1180058" y="1331686"/>
            <a:ext cx="2721000" cy="2721000"/>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74" name="Google Shape;274;p45"/>
          <p:cNvSpPr/>
          <p:nvPr/>
        </p:nvSpPr>
        <p:spPr>
          <a:xfrm rot="10800000">
            <a:off x="7216200" y="-12"/>
            <a:ext cx="1927800" cy="1927800"/>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5" name="Google Shape;275;p45"/>
          <p:cNvSpPr/>
          <p:nvPr/>
        </p:nvSpPr>
        <p:spPr>
          <a:xfrm>
            <a:off x="7616176" y="656764"/>
            <a:ext cx="804300" cy="8043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45"/>
          <p:cNvSpPr/>
          <p:nvPr/>
        </p:nvSpPr>
        <p:spPr>
          <a:xfrm rot="5400000">
            <a:off x="-1049873" y="1316850"/>
            <a:ext cx="2953500" cy="319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7" name="Google Shape;277;p45"/>
          <p:cNvSpPr/>
          <p:nvPr/>
        </p:nvSpPr>
        <p:spPr>
          <a:xfrm>
            <a:off x="7743552" y="3898060"/>
            <a:ext cx="676500" cy="6765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78" name="Google Shape;278;p45"/>
          <p:cNvGrpSpPr/>
          <p:nvPr/>
        </p:nvGrpSpPr>
        <p:grpSpPr>
          <a:xfrm>
            <a:off x="370025" y="903451"/>
            <a:ext cx="1245366" cy="186000"/>
            <a:chOff x="1836563" y="443835"/>
            <a:chExt cx="1245366" cy="186000"/>
          </a:xfrm>
        </p:grpSpPr>
        <p:sp>
          <p:nvSpPr>
            <p:cNvPr id="279" name="Google Shape;279;p45"/>
            <p:cNvSpPr/>
            <p:nvPr/>
          </p:nvSpPr>
          <p:spPr>
            <a:xfrm>
              <a:off x="1836563"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p45"/>
            <p:cNvSpPr/>
            <p:nvPr/>
          </p:nvSpPr>
          <p:spPr>
            <a:xfrm>
              <a:off x="2189685"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45"/>
            <p:cNvSpPr/>
            <p:nvPr/>
          </p:nvSpPr>
          <p:spPr>
            <a:xfrm>
              <a:off x="2542807"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2" name="Google Shape;282;p45"/>
            <p:cNvSpPr/>
            <p:nvPr/>
          </p:nvSpPr>
          <p:spPr>
            <a:xfrm>
              <a:off x="2895929" y="443835"/>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76"/>
                                        </p:tgtEl>
                                        <p:attrNameLst>
                                          <p:attrName>style.visibility</p:attrName>
                                        </p:attrNameLst>
                                      </p:cBhvr>
                                      <p:to>
                                        <p:strVal val="visible"/>
                                      </p:to>
                                    </p:set>
                                    <p:anim calcmode="lin" valueType="num">
                                      <p:cBhvr additive="base">
                                        <p:cTn id="7" dur="500"/>
                                        <p:tgtEl>
                                          <p:spTgt spid="276"/>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71"/>
                                        </p:tgtEl>
                                        <p:attrNameLst>
                                          <p:attrName>style.visibility</p:attrName>
                                        </p:attrNameLst>
                                      </p:cBhvr>
                                      <p:to>
                                        <p:strVal val="visible"/>
                                      </p:to>
                                    </p:set>
                                    <p:animEffect transition="in" filter="fade">
                                      <p:cBhvr>
                                        <p:cTn id="11" dur="2000"/>
                                        <p:tgtEl>
                                          <p:spTgt spid="271"/>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278"/>
                                        </p:tgtEl>
                                        <p:attrNameLst>
                                          <p:attrName>style.visibility</p:attrName>
                                        </p:attrNameLst>
                                      </p:cBhvr>
                                      <p:to>
                                        <p:strVal val="visible"/>
                                      </p:to>
                                    </p:set>
                                    <p:anim calcmode="lin" valueType="num">
                                      <p:cBhvr additive="base">
                                        <p:cTn id="15" dur="500"/>
                                        <p:tgtEl>
                                          <p:spTgt spid="278"/>
                                        </p:tgtEl>
                                        <p:attrNameLst>
                                          <p:attrName>ppt_w</p:attrName>
                                        </p:attrNameLst>
                                      </p:cBhvr>
                                      <p:tavLst>
                                        <p:tav tm="0">
                                          <p:val>
                                            <p:strVal val="0"/>
                                          </p:val>
                                        </p:tav>
                                        <p:tav tm="100000">
                                          <p:val>
                                            <p:strVal val="#ppt_w"/>
                                          </p:val>
                                        </p:tav>
                                      </p:tavLst>
                                    </p:anim>
                                    <p:anim calcmode="lin" valueType="num">
                                      <p:cBhvr additive="base">
                                        <p:cTn id="16" dur="500"/>
                                        <p:tgtEl>
                                          <p:spTgt spid="278"/>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10" presetClass="entr" presetSubtype="0" fill="hold" nodeType="afterEffect">
                                  <p:stCondLst>
                                    <p:cond delay="0"/>
                                  </p:stCondLst>
                                  <p:childTnLst>
                                    <p:set>
                                      <p:cBhvr>
                                        <p:cTn id="19" dur="1" fill="hold">
                                          <p:stCondLst>
                                            <p:cond delay="0"/>
                                          </p:stCondLst>
                                        </p:cTn>
                                        <p:tgtEl>
                                          <p:spTgt spid="274"/>
                                        </p:tgtEl>
                                        <p:attrNameLst>
                                          <p:attrName>style.visibility</p:attrName>
                                        </p:attrNameLst>
                                      </p:cBhvr>
                                      <p:to>
                                        <p:strVal val="visible"/>
                                      </p:to>
                                    </p:set>
                                    <p:animEffect transition="in" filter="fade">
                                      <p:cBhvr>
                                        <p:cTn id="20" dur="500"/>
                                        <p:tgtEl>
                                          <p:spTgt spid="274"/>
                                        </p:tgtEl>
                                      </p:cBhvr>
                                    </p:animEffect>
                                  </p:childTnLst>
                                </p:cTn>
                              </p:par>
                            </p:childTnLst>
                          </p:cTn>
                        </p:par>
                        <p:par>
                          <p:cTn id="21" fill="hold">
                            <p:stCondLst>
                              <p:cond delay="3500"/>
                            </p:stCondLst>
                            <p:childTnLst>
                              <p:par>
                                <p:cTn id="22" presetID="10" presetClass="entr" presetSubtype="0" fill="hold" nodeType="afterEffect">
                                  <p:stCondLst>
                                    <p:cond delay="0"/>
                                  </p:stCondLst>
                                  <p:childTnLst>
                                    <p:set>
                                      <p:cBhvr>
                                        <p:cTn id="23" dur="1" fill="hold">
                                          <p:stCondLst>
                                            <p:cond delay="0"/>
                                          </p:stCondLst>
                                        </p:cTn>
                                        <p:tgtEl>
                                          <p:spTgt spid="275"/>
                                        </p:tgtEl>
                                        <p:attrNameLst>
                                          <p:attrName>style.visibility</p:attrName>
                                        </p:attrNameLst>
                                      </p:cBhvr>
                                      <p:to>
                                        <p:strVal val="visible"/>
                                      </p:to>
                                    </p:set>
                                    <p:animEffect transition="in" filter="fade">
                                      <p:cBhvr>
                                        <p:cTn id="24" dur="500"/>
                                        <p:tgtEl>
                                          <p:spTgt spid="275"/>
                                        </p:tgtEl>
                                      </p:cBhvr>
                                    </p:animEffect>
                                  </p:childTnLst>
                                </p:cTn>
                              </p:par>
                            </p:childTnLst>
                          </p:cTn>
                        </p:par>
                        <p:par>
                          <p:cTn id="25" fill="hold">
                            <p:stCondLst>
                              <p:cond delay="4000"/>
                            </p:stCondLst>
                            <p:childTnLst>
                              <p:par>
                                <p:cTn id="26" presetID="2" presetClass="entr" presetSubtype="4" fill="hold" nodeType="afterEffect">
                                  <p:stCondLst>
                                    <p:cond delay="0"/>
                                  </p:stCondLst>
                                  <p:childTnLst>
                                    <p:set>
                                      <p:cBhvr>
                                        <p:cTn id="27" dur="1" fill="hold">
                                          <p:stCondLst>
                                            <p:cond delay="0"/>
                                          </p:stCondLst>
                                        </p:cTn>
                                        <p:tgtEl>
                                          <p:spTgt spid="272"/>
                                        </p:tgtEl>
                                        <p:attrNameLst>
                                          <p:attrName>style.visibility</p:attrName>
                                        </p:attrNameLst>
                                      </p:cBhvr>
                                      <p:to>
                                        <p:strVal val="visible"/>
                                      </p:to>
                                    </p:set>
                                    <p:anim calcmode="lin" valueType="num">
                                      <p:cBhvr additive="base">
                                        <p:cTn id="28" dur="500"/>
                                        <p:tgtEl>
                                          <p:spTgt spid="272"/>
                                        </p:tgtEl>
                                        <p:attrNameLst>
                                          <p:attrName>ppt_y</p:attrName>
                                        </p:attrNameLst>
                                      </p:cBhvr>
                                      <p:tavLst>
                                        <p:tav tm="0">
                                          <p:val>
                                            <p:strVal val="#ppt_y+1"/>
                                          </p:val>
                                        </p:tav>
                                        <p:tav tm="100000">
                                          <p:val>
                                            <p:strVal val="#ppt_y"/>
                                          </p:val>
                                        </p:tav>
                                      </p:tavLst>
                                    </p:anim>
                                  </p:childTnLst>
                                </p:cTn>
                              </p:par>
                            </p:childTnLst>
                          </p:cTn>
                        </p:par>
                        <p:par>
                          <p:cTn id="29" fill="hold">
                            <p:stCondLst>
                              <p:cond delay="4500"/>
                            </p:stCondLst>
                            <p:childTnLst>
                              <p:par>
                                <p:cTn id="30" presetID="10" presetClass="entr" presetSubtype="0" fill="hold" nodeType="afterEffect">
                                  <p:stCondLst>
                                    <p:cond delay="0"/>
                                  </p:stCondLst>
                                  <p:childTnLst>
                                    <p:set>
                                      <p:cBhvr>
                                        <p:cTn id="31" dur="1" fill="hold">
                                          <p:stCondLst>
                                            <p:cond delay="0"/>
                                          </p:stCondLst>
                                        </p:cTn>
                                        <p:tgtEl>
                                          <p:spTgt spid="277"/>
                                        </p:tgtEl>
                                        <p:attrNameLst>
                                          <p:attrName>style.visibility</p:attrName>
                                        </p:attrNameLst>
                                      </p:cBhvr>
                                      <p:to>
                                        <p:strVal val="visible"/>
                                      </p:to>
                                    </p:set>
                                    <p:animEffect transition="in" filter="fade">
                                      <p:cBhvr>
                                        <p:cTn id="32" dur="2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6"/>
          <p:cNvSpPr txBox="1">
            <a:spLocks noGrp="1"/>
          </p:cNvSpPr>
          <p:nvPr>
            <p:ph type="title"/>
          </p:nvPr>
        </p:nvSpPr>
        <p:spPr>
          <a:xfrm>
            <a:off x="1704369" y="585788"/>
            <a:ext cx="5735400" cy="6576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SzPts val="4000"/>
              <a:buNone/>
            </a:pPr>
            <a:r>
              <a:rPr lang="en"/>
              <a:t>Data preprocessing </a:t>
            </a:r>
            <a:endParaRPr/>
          </a:p>
        </p:txBody>
      </p:sp>
      <p:sp>
        <p:nvSpPr>
          <p:cNvPr id="288" name="Google Shape;288;p46"/>
          <p:cNvSpPr/>
          <p:nvPr/>
        </p:nvSpPr>
        <p:spPr>
          <a:xfrm>
            <a:off x="-1403104" y="-1235200"/>
            <a:ext cx="2996100" cy="2996100"/>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89" name="Google Shape;289;p46"/>
          <p:cNvGrpSpPr/>
          <p:nvPr/>
        </p:nvGrpSpPr>
        <p:grpSpPr>
          <a:xfrm>
            <a:off x="503222" y="1368221"/>
            <a:ext cx="914666" cy="718380"/>
            <a:chOff x="388620" y="1420922"/>
            <a:chExt cx="680100" cy="534151"/>
          </a:xfrm>
        </p:grpSpPr>
        <p:sp>
          <p:nvSpPr>
            <p:cNvPr id="290" name="Google Shape;290;p46"/>
            <p:cNvSpPr/>
            <p:nvPr/>
          </p:nvSpPr>
          <p:spPr>
            <a:xfrm>
              <a:off x="388620" y="14209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46"/>
            <p:cNvSpPr/>
            <p:nvPr/>
          </p:nvSpPr>
          <p:spPr>
            <a:xfrm>
              <a:off x="541020" y="14209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2" name="Google Shape;292;p46"/>
            <p:cNvSpPr/>
            <p:nvPr/>
          </p:nvSpPr>
          <p:spPr>
            <a:xfrm>
              <a:off x="693420" y="14209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Google Shape;293;p46"/>
            <p:cNvSpPr/>
            <p:nvPr/>
          </p:nvSpPr>
          <p:spPr>
            <a:xfrm>
              <a:off x="845820" y="142092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4" name="Google Shape;294;p46"/>
            <p:cNvSpPr/>
            <p:nvPr/>
          </p:nvSpPr>
          <p:spPr>
            <a:xfrm>
              <a:off x="998220" y="142092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5" name="Google Shape;295;p46"/>
            <p:cNvSpPr/>
            <p:nvPr/>
          </p:nvSpPr>
          <p:spPr>
            <a:xfrm>
              <a:off x="388620" y="15733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46"/>
            <p:cNvSpPr/>
            <p:nvPr/>
          </p:nvSpPr>
          <p:spPr>
            <a:xfrm>
              <a:off x="541020" y="15733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46"/>
            <p:cNvSpPr/>
            <p:nvPr/>
          </p:nvSpPr>
          <p:spPr>
            <a:xfrm>
              <a:off x="693420" y="157332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46"/>
            <p:cNvSpPr/>
            <p:nvPr/>
          </p:nvSpPr>
          <p:spPr>
            <a:xfrm>
              <a:off x="845820" y="157332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9" name="Google Shape;299;p46"/>
            <p:cNvSpPr/>
            <p:nvPr/>
          </p:nvSpPr>
          <p:spPr>
            <a:xfrm>
              <a:off x="998220" y="157332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0" name="Google Shape;300;p46"/>
            <p:cNvSpPr/>
            <p:nvPr/>
          </p:nvSpPr>
          <p:spPr>
            <a:xfrm>
              <a:off x="388620" y="1728948"/>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1" name="Google Shape;301;p46"/>
            <p:cNvSpPr/>
            <p:nvPr/>
          </p:nvSpPr>
          <p:spPr>
            <a:xfrm>
              <a:off x="541020" y="1728948"/>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46"/>
            <p:cNvSpPr/>
            <p:nvPr/>
          </p:nvSpPr>
          <p:spPr>
            <a:xfrm>
              <a:off x="693420" y="1728948"/>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3" name="Google Shape;303;p46"/>
            <p:cNvSpPr/>
            <p:nvPr/>
          </p:nvSpPr>
          <p:spPr>
            <a:xfrm>
              <a:off x="845820" y="1728947"/>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4" name="Google Shape;304;p46"/>
            <p:cNvSpPr/>
            <p:nvPr/>
          </p:nvSpPr>
          <p:spPr>
            <a:xfrm>
              <a:off x="998220" y="1728947"/>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46"/>
            <p:cNvSpPr/>
            <p:nvPr/>
          </p:nvSpPr>
          <p:spPr>
            <a:xfrm>
              <a:off x="388620" y="188457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46"/>
            <p:cNvSpPr/>
            <p:nvPr/>
          </p:nvSpPr>
          <p:spPr>
            <a:xfrm>
              <a:off x="541020" y="188457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46"/>
            <p:cNvSpPr/>
            <p:nvPr/>
          </p:nvSpPr>
          <p:spPr>
            <a:xfrm>
              <a:off x="693420" y="1884573"/>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8" name="Google Shape;308;p46"/>
            <p:cNvSpPr/>
            <p:nvPr/>
          </p:nvSpPr>
          <p:spPr>
            <a:xfrm>
              <a:off x="845820" y="188457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9" name="Google Shape;309;p46"/>
            <p:cNvSpPr/>
            <p:nvPr/>
          </p:nvSpPr>
          <p:spPr>
            <a:xfrm>
              <a:off x="998220" y="1884572"/>
              <a:ext cx="70500" cy="70500"/>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10" name="Google Shape;310;p46"/>
          <p:cNvSpPr/>
          <p:nvPr/>
        </p:nvSpPr>
        <p:spPr>
          <a:xfrm>
            <a:off x="8136372" y="2920212"/>
            <a:ext cx="731700" cy="2223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1" name="Google Shape;311;p46"/>
          <p:cNvSpPr/>
          <p:nvPr/>
        </p:nvSpPr>
        <p:spPr>
          <a:xfrm rot="10800000">
            <a:off x="7950833" y="2027620"/>
            <a:ext cx="917100" cy="917100"/>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2" name="Google Shape;312;p46"/>
          <p:cNvSpPr/>
          <p:nvPr/>
        </p:nvSpPr>
        <p:spPr>
          <a:xfrm>
            <a:off x="7296088" y="3407985"/>
            <a:ext cx="1309500" cy="1309500"/>
          </a:xfrm>
          <a:prstGeom prst="donut">
            <a:avLst>
              <a:gd name="adj" fmla="val 25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13" name="Google Shape;313;p46"/>
          <p:cNvSpPr/>
          <p:nvPr/>
        </p:nvSpPr>
        <p:spPr>
          <a:xfrm>
            <a:off x="0" y="2608263"/>
            <a:ext cx="2051824"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4" name="Google Shape;314;p46"/>
          <p:cNvSpPr/>
          <p:nvPr/>
        </p:nvSpPr>
        <p:spPr>
          <a:xfrm>
            <a:off x="646566" y="2806360"/>
            <a:ext cx="676500" cy="6765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15" name="Google Shape;315;p46"/>
          <p:cNvSpPr txBox="1"/>
          <p:nvPr/>
        </p:nvSpPr>
        <p:spPr>
          <a:xfrm>
            <a:off x="1803875" y="1523550"/>
            <a:ext cx="5966400" cy="3476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Chivo"/>
              <a:buChar char="●"/>
            </a:pPr>
            <a:r>
              <a:rPr lang="en">
                <a:solidFill>
                  <a:schemeClr val="dk1"/>
                </a:solidFill>
                <a:latin typeface="Chivo"/>
                <a:ea typeface="Chivo"/>
                <a:cs typeface="Chivo"/>
                <a:sym typeface="Chivo"/>
              </a:rPr>
              <a:t>Identified and handled missing values using boxplots and IQR method.</a:t>
            </a:r>
            <a:endParaRPr>
              <a:solidFill>
                <a:schemeClr val="dk1"/>
              </a:solidFill>
              <a:latin typeface="Chivo"/>
              <a:ea typeface="Chivo"/>
              <a:cs typeface="Chivo"/>
              <a:sym typeface="Chivo"/>
            </a:endParaRPr>
          </a:p>
          <a:p>
            <a:pPr marL="457200" lvl="0" indent="-298450" algn="l" rtl="0">
              <a:lnSpc>
                <a:spcPct val="115000"/>
              </a:lnSpc>
              <a:spcBef>
                <a:spcPts val="0"/>
              </a:spcBef>
              <a:spcAft>
                <a:spcPts val="0"/>
              </a:spcAft>
              <a:buSzPts val="1100"/>
              <a:buChar char="●"/>
            </a:pPr>
            <a:r>
              <a:rPr lang="en">
                <a:solidFill>
                  <a:schemeClr val="dk1"/>
                </a:solidFill>
                <a:latin typeface="Chivo"/>
                <a:ea typeface="Chivo"/>
                <a:cs typeface="Chivo"/>
                <a:sym typeface="Chivo"/>
              </a:rPr>
              <a:t>Numerical and categorical features were identified for processing.</a:t>
            </a:r>
            <a:endParaRPr>
              <a:solidFill>
                <a:schemeClr val="dk1"/>
              </a:solidFill>
              <a:latin typeface="Chivo"/>
              <a:ea typeface="Chivo"/>
              <a:cs typeface="Chivo"/>
              <a:sym typeface="Chivo"/>
            </a:endParaRPr>
          </a:p>
          <a:p>
            <a:pPr marL="457200" lvl="0" indent="-298450" algn="l" rtl="0">
              <a:lnSpc>
                <a:spcPct val="115000"/>
              </a:lnSpc>
              <a:spcBef>
                <a:spcPts val="0"/>
              </a:spcBef>
              <a:spcAft>
                <a:spcPts val="0"/>
              </a:spcAft>
              <a:buSzPts val="1100"/>
              <a:buChar char="●"/>
            </a:pPr>
            <a:r>
              <a:rPr lang="en">
                <a:solidFill>
                  <a:schemeClr val="dk1"/>
                </a:solidFill>
                <a:latin typeface="Chivo"/>
                <a:ea typeface="Chivo"/>
                <a:cs typeface="Chivo"/>
                <a:sym typeface="Chivo"/>
              </a:rPr>
              <a:t>Numerical features were scaled using Standard and Min-Max scaling to normalize their ranges.</a:t>
            </a:r>
            <a:endParaRPr>
              <a:solidFill>
                <a:schemeClr val="dk1"/>
              </a:solidFill>
              <a:latin typeface="Chivo"/>
              <a:ea typeface="Chivo"/>
              <a:cs typeface="Chivo"/>
              <a:sym typeface="Chivo"/>
            </a:endParaRPr>
          </a:p>
          <a:p>
            <a:pPr marL="457200" lvl="0" indent="-298450" algn="l" rtl="0">
              <a:lnSpc>
                <a:spcPct val="115000"/>
              </a:lnSpc>
              <a:spcBef>
                <a:spcPts val="0"/>
              </a:spcBef>
              <a:spcAft>
                <a:spcPts val="0"/>
              </a:spcAft>
              <a:buSzPts val="1100"/>
              <a:buChar char="●"/>
            </a:pPr>
            <a:r>
              <a:rPr lang="en">
                <a:solidFill>
                  <a:schemeClr val="dk1"/>
                </a:solidFill>
                <a:latin typeface="Chivo"/>
                <a:ea typeface="Chivo"/>
                <a:cs typeface="Chivo"/>
                <a:sym typeface="Chivo"/>
              </a:rPr>
              <a:t>Categorical features were converted into numerical formats using One-Hot Encoding (for features with few unique categories) and Label Encoding (for features with many unique categories).</a:t>
            </a:r>
            <a:endParaRPr>
              <a:solidFill>
                <a:schemeClr val="dk1"/>
              </a:solidFill>
              <a:latin typeface="Chivo"/>
              <a:ea typeface="Chivo"/>
              <a:cs typeface="Chivo"/>
              <a:sym typeface="Chivo"/>
            </a:endParaRPr>
          </a:p>
          <a:p>
            <a:pPr marL="457200" lvl="0" indent="-298450" algn="l" rtl="0">
              <a:lnSpc>
                <a:spcPct val="115000"/>
              </a:lnSpc>
              <a:spcBef>
                <a:spcPts val="0"/>
              </a:spcBef>
              <a:spcAft>
                <a:spcPts val="0"/>
              </a:spcAft>
              <a:buSzPts val="1100"/>
              <a:buChar char="●"/>
            </a:pPr>
            <a:r>
              <a:rPr lang="en">
                <a:solidFill>
                  <a:schemeClr val="dk1"/>
                </a:solidFill>
                <a:latin typeface="Chivo"/>
                <a:ea typeface="Chivo"/>
                <a:cs typeface="Chivo"/>
                <a:sym typeface="Chivo"/>
              </a:rPr>
              <a:t>The dataset was transformed into a final encoded DataFrame, ready for model training.</a:t>
            </a:r>
            <a:endParaRPr>
              <a:solidFill>
                <a:schemeClr val="dk1"/>
              </a:solidFill>
              <a:latin typeface="Chivo"/>
              <a:ea typeface="Chivo"/>
              <a:cs typeface="Chivo"/>
              <a:sym typeface="Chivo"/>
            </a:endParaRPr>
          </a:p>
          <a:p>
            <a:pPr marL="0" lvl="0" indent="0" algn="l" rtl="0">
              <a:spcBef>
                <a:spcPts val="1300"/>
              </a:spcBef>
              <a:spcAft>
                <a:spcPts val="0"/>
              </a:spcAft>
              <a:buNone/>
            </a:pPr>
            <a:endParaRPr>
              <a:solidFill>
                <a:schemeClr val="dk1"/>
              </a:solidFill>
              <a:latin typeface="Chivo"/>
              <a:ea typeface="Chivo"/>
              <a:cs typeface="Chivo"/>
              <a:sym typeface="Chiv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7"/>
                                        </p:tgtEl>
                                        <p:attrNameLst>
                                          <p:attrName>style.visibility</p:attrName>
                                        </p:attrNameLst>
                                      </p:cBhvr>
                                      <p:to>
                                        <p:strVal val="visible"/>
                                      </p:to>
                                    </p:set>
                                    <p:animEffect transition="in" filter="fade">
                                      <p:cBhvr>
                                        <p:cTn id="7" dur="500"/>
                                        <p:tgtEl>
                                          <p:spTgt spid="28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9"/>
                                        </p:tgtEl>
                                        <p:attrNameLst>
                                          <p:attrName>style.visibility</p:attrName>
                                        </p:attrNameLst>
                                      </p:cBhvr>
                                      <p:to>
                                        <p:strVal val="visible"/>
                                      </p:to>
                                    </p:set>
                                    <p:animEffect transition="in" filter="fade">
                                      <p:cBhvr>
                                        <p:cTn id="11" dur="1000"/>
                                        <p:tgtEl>
                                          <p:spTgt spid="289"/>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313"/>
                                        </p:tgtEl>
                                        <p:attrNameLst>
                                          <p:attrName>style.visibility</p:attrName>
                                        </p:attrNameLst>
                                      </p:cBhvr>
                                      <p:to>
                                        <p:strVal val="visible"/>
                                      </p:to>
                                    </p:set>
                                    <p:animEffect transition="in" filter="fade">
                                      <p:cBhvr>
                                        <p:cTn id="15" dur="500"/>
                                        <p:tgtEl>
                                          <p:spTgt spid="313"/>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314"/>
                                        </p:tgtEl>
                                        <p:attrNameLst>
                                          <p:attrName>style.visibility</p:attrName>
                                        </p:attrNameLst>
                                      </p:cBhvr>
                                      <p:to>
                                        <p:strVal val="visible"/>
                                      </p:to>
                                    </p:set>
                                    <p:animEffect transition="in" filter="fade">
                                      <p:cBhvr>
                                        <p:cTn id="19" dur="2000"/>
                                        <p:tgtEl>
                                          <p:spTgt spid="314"/>
                                        </p:tgtEl>
                                      </p:cBhvr>
                                    </p:animEffect>
                                  </p:childTnLst>
                                </p:cTn>
                              </p:par>
                              <p:par>
                                <p:cTn id="20" presetID="10" presetClass="entr" presetSubtype="0" fill="hold" nodeType="withEffect">
                                  <p:stCondLst>
                                    <p:cond delay="0"/>
                                  </p:stCondLst>
                                  <p:childTnLst>
                                    <p:set>
                                      <p:cBhvr>
                                        <p:cTn id="21" dur="1" fill="hold">
                                          <p:stCondLst>
                                            <p:cond delay="0"/>
                                          </p:stCondLst>
                                        </p:cTn>
                                        <p:tgtEl>
                                          <p:spTgt spid="312"/>
                                        </p:tgtEl>
                                        <p:attrNameLst>
                                          <p:attrName>style.visibility</p:attrName>
                                        </p:attrNameLst>
                                      </p:cBhvr>
                                      <p:to>
                                        <p:strVal val="visible"/>
                                      </p:to>
                                    </p:set>
                                    <p:animEffect transition="in" filter="fade">
                                      <p:cBhvr>
                                        <p:cTn id="22" dur="2000"/>
                                        <p:tgtEl>
                                          <p:spTgt spid="312"/>
                                        </p:tgtEl>
                                      </p:cBhvr>
                                    </p:animEffect>
                                  </p:childTnLst>
                                </p:cTn>
                              </p:par>
                            </p:childTnLst>
                          </p:cTn>
                        </p:par>
                        <p:par>
                          <p:cTn id="23" fill="hold">
                            <p:stCondLst>
                              <p:cond delay="4000"/>
                            </p:stCondLst>
                            <p:childTnLst>
                              <p:par>
                                <p:cTn id="24" presetID="2" presetClass="entr" presetSubtype="4" fill="hold" nodeType="afterEffect">
                                  <p:stCondLst>
                                    <p:cond delay="0"/>
                                  </p:stCondLst>
                                  <p:childTnLst>
                                    <p:set>
                                      <p:cBhvr>
                                        <p:cTn id="25" dur="1" fill="hold">
                                          <p:stCondLst>
                                            <p:cond delay="0"/>
                                          </p:stCondLst>
                                        </p:cTn>
                                        <p:tgtEl>
                                          <p:spTgt spid="310"/>
                                        </p:tgtEl>
                                        <p:attrNameLst>
                                          <p:attrName>style.visibility</p:attrName>
                                        </p:attrNameLst>
                                      </p:cBhvr>
                                      <p:to>
                                        <p:strVal val="visible"/>
                                      </p:to>
                                    </p:set>
                                    <p:anim calcmode="lin" valueType="num">
                                      <p:cBhvr additive="base">
                                        <p:cTn id="26" dur="500"/>
                                        <p:tgtEl>
                                          <p:spTgt spid="310"/>
                                        </p:tgtEl>
                                        <p:attrNameLst>
                                          <p:attrName>ppt_y</p:attrName>
                                        </p:attrNameLst>
                                      </p:cBhvr>
                                      <p:tavLst>
                                        <p:tav tm="0">
                                          <p:val>
                                            <p:strVal val="#ppt_y+1"/>
                                          </p:val>
                                        </p:tav>
                                        <p:tav tm="100000">
                                          <p:val>
                                            <p:strVal val="#ppt_y"/>
                                          </p:val>
                                        </p:tav>
                                      </p:tavLst>
                                    </p:anim>
                                  </p:childTnLst>
                                </p:cTn>
                              </p:par>
                            </p:childTnLst>
                          </p:cTn>
                        </p:par>
                        <p:par>
                          <p:cTn id="27" fill="hold">
                            <p:stCondLst>
                              <p:cond delay="4500"/>
                            </p:stCondLst>
                            <p:childTnLst>
                              <p:par>
                                <p:cTn id="28" presetID="23" presetClass="entr" presetSubtype="16" fill="hold" nodeType="afterEffect">
                                  <p:stCondLst>
                                    <p:cond delay="0"/>
                                  </p:stCondLst>
                                  <p:childTnLst>
                                    <p:set>
                                      <p:cBhvr>
                                        <p:cTn id="29" dur="1" fill="hold">
                                          <p:stCondLst>
                                            <p:cond delay="0"/>
                                          </p:stCondLst>
                                        </p:cTn>
                                        <p:tgtEl>
                                          <p:spTgt spid="311"/>
                                        </p:tgtEl>
                                        <p:attrNameLst>
                                          <p:attrName>style.visibility</p:attrName>
                                        </p:attrNameLst>
                                      </p:cBhvr>
                                      <p:to>
                                        <p:strVal val="visible"/>
                                      </p:to>
                                    </p:set>
                                    <p:anim calcmode="lin" valueType="num">
                                      <p:cBhvr additive="base">
                                        <p:cTn id="30" dur="500"/>
                                        <p:tgtEl>
                                          <p:spTgt spid="311"/>
                                        </p:tgtEl>
                                        <p:attrNameLst>
                                          <p:attrName>ppt_w</p:attrName>
                                        </p:attrNameLst>
                                      </p:cBhvr>
                                      <p:tavLst>
                                        <p:tav tm="0">
                                          <p:val>
                                            <p:strVal val="0"/>
                                          </p:val>
                                        </p:tav>
                                        <p:tav tm="100000">
                                          <p:val>
                                            <p:strVal val="#ppt_w"/>
                                          </p:val>
                                        </p:tav>
                                      </p:tavLst>
                                    </p:anim>
                                    <p:anim calcmode="lin" valueType="num">
                                      <p:cBhvr additive="base">
                                        <p:cTn id="31" dur="500"/>
                                        <p:tgtEl>
                                          <p:spTgt spid="31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title"/>
          </p:nvPr>
        </p:nvSpPr>
        <p:spPr>
          <a:xfrm>
            <a:off x="723900" y="588170"/>
            <a:ext cx="7696200" cy="7155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4000"/>
              <a:buNone/>
            </a:pPr>
            <a:r>
              <a:rPr lang="en"/>
              <a:t>Exploratory data analysis</a:t>
            </a:r>
            <a:endParaRPr/>
          </a:p>
        </p:txBody>
      </p:sp>
      <p:sp>
        <p:nvSpPr>
          <p:cNvPr id="321" name="Google Shape;321;p47"/>
          <p:cNvSpPr/>
          <p:nvPr/>
        </p:nvSpPr>
        <p:spPr>
          <a:xfrm>
            <a:off x="0" y="369882"/>
            <a:ext cx="1271100" cy="1271100"/>
          </a:xfrm>
          <a:prstGeom prst="flowChartDelay">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2" name="Google Shape;322;p47"/>
          <p:cNvSpPr/>
          <p:nvPr/>
        </p:nvSpPr>
        <p:spPr>
          <a:xfrm rot="5400000">
            <a:off x="-250364" y="1463451"/>
            <a:ext cx="1271100" cy="2361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3" name="Google Shape;323;p47"/>
          <p:cNvSpPr/>
          <p:nvPr/>
        </p:nvSpPr>
        <p:spPr>
          <a:xfrm rot="5400000">
            <a:off x="112036" y="2372292"/>
            <a:ext cx="546300" cy="2361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4" name="Google Shape;324;p47"/>
          <p:cNvSpPr/>
          <p:nvPr/>
        </p:nvSpPr>
        <p:spPr>
          <a:xfrm>
            <a:off x="7685509" y="-1116947"/>
            <a:ext cx="2758200" cy="2758200"/>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5" name="Google Shape;325;p47"/>
          <p:cNvSpPr/>
          <p:nvPr/>
        </p:nvSpPr>
        <p:spPr>
          <a:xfrm rot="10800000">
            <a:off x="3086340" y="3945151"/>
            <a:ext cx="2986800" cy="2986800"/>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26" name="Google Shape;326;p47"/>
          <p:cNvSpPr/>
          <p:nvPr/>
        </p:nvSpPr>
        <p:spPr>
          <a:xfrm>
            <a:off x="5147765" y="4197190"/>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7" name="Google Shape;327;p47"/>
          <p:cNvSpPr/>
          <p:nvPr/>
        </p:nvSpPr>
        <p:spPr>
          <a:xfrm>
            <a:off x="5500887" y="4197190"/>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8" name="Google Shape;328;p47"/>
          <p:cNvSpPr/>
          <p:nvPr/>
        </p:nvSpPr>
        <p:spPr>
          <a:xfrm>
            <a:off x="5854009" y="4197190"/>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29" name="Google Shape;329;p47"/>
          <p:cNvSpPr/>
          <p:nvPr/>
        </p:nvSpPr>
        <p:spPr>
          <a:xfrm>
            <a:off x="6207131" y="4197190"/>
            <a:ext cx="186000" cy="18600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30" name="Google Shape;330;p47"/>
          <p:cNvSpPr/>
          <p:nvPr/>
        </p:nvSpPr>
        <p:spPr>
          <a:xfrm>
            <a:off x="7568357" y="791479"/>
            <a:ext cx="684000" cy="6393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331" name="Google Shape;331;p47"/>
          <p:cNvSpPr txBox="1">
            <a:spLocks noGrp="1"/>
          </p:cNvSpPr>
          <p:nvPr>
            <p:ph type="subTitle" idx="3"/>
          </p:nvPr>
        </p:nvSpPr>
        <p:spPr>
          <a:xfrm>
            <a:off x="3515250" y="2011050"/>
            <a:ext cx="2113500" cy="4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visualization</a:t>
            </a:r>
            <a:endParaRPr/>
          </a:p>
        </p:txBody>
      </p:sp>
      <p:sp>
        <p:nvSpPr>
          <p:cNvPr id="332" name="Google Shape;332;p47"/>
          <p:cNvSpPr txBox="1">
            <a:spLocks noGrp="1"/>
          </p:cNvSpPr>
          <p:nvPr>
            <p:ph type="subTitle" idx="2"/>
          </p:nvPr>
        </p:nvSpPr>
        <p:spPr>
          <a:xfrm>
            <a:off x="713225" y="2337550"/>
            <a:ext cx="2113500" cy="101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Calculated statistical summary to understand the central tendency and distribution of the variables</a:t>
            </a:r>
            <a:endParaRPr/>
          </a:p>
        </p:txBody>
      </p:sp>
      <p:sp>
        <p:nvSpPr>
          <p:cNvPr id="333" name="Google Shape;333;p47"/>
          <p:cNvSpPr txBox="1">
            <a:spLocks noGrp="1"/>
          </p:cNvSpPr>
          <p:nvPr>
            <p:ph type="subTitle" idx="1"/>
          </p:nvPr>
        </p:nvSpPr>
        <p:spPr>
          <a:xfrm>
            <a:off x="713225" y="2011050"/>
            <a:ext cx="2113500" cy="4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summary</a:t>
            </a:r>
            <a:endParaRPr/>
          </a:p>
        </p:txBody>
      </p:sp>
      <p:sp>
        <p:nvSpPr>
          <p:cNvPr id="334" name="Google Shape;334;p47"/>
          <p:cNvSpPr txBox="1">
            <a:spLocks noGrp="1"/>
          </p:cNvSpPr>
          <p:nvPr>
            <p:ph type="subTitle" idx="4"/>
          </p:nvPr>
        </p:nvSpPr>
        <p:spPr>
          <a:xfrm>
            <a:off x="3515250" y="2337550"/>
            <a:ext cx="2113500" cy="101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Created visualizations to understand distributions, relationships, and patterns in the data</a:t>
            </a:r>
            <a:endParaRPr/>
          </a:p>
        </p:txBody>
      </p:sp>
      <p:sp>
        <p:nvSpPr>
          <p:cNvPr id="335" name="Google Shape;335;p47"/>
          <p:cNvSpPr txBox="1">
            <a:spLocks noGrp="1"/>
          </p:cNvSpPr>
          <p:nvPr>
            <p:ph type="subTitle" idx="5"/>
          </p:nvPr>
        </p:nvSpPr>
        <p:spPr>
          <a:xfrm>
            <a:off x="6317225" y="2011050"/>
            <a:ext cx="2113500" cy="40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correlation</a:t>
            </a:r>
            <a:endParaRPr/>
          </a:p>
        </p:txBody>
      </p:sp>
      <p:sp>
        <p:nvSpPr>
          <p:cNvPr id="336" name="Google Shape;336;p47"/>
          <p:cNvSpPr txBox="1">
            <a:spLocks noGrp="1"/>
          </p:cNvSpPr>
          <p:nvPr>
            <p:ph type="subTitle" idx="6"/>
          </p:nvPr>
        </p:nvSpPr>
        <p:spPr>
          <a:xfrm>
            <a:off x="6317225" y="2337550"/>
            <a:ext cx="2113500" cy="101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Identified relationships between variables, including correlations and potential interactions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2"/>
                                        </p:tgtEl>
                                        <p:attrNameLst>
                                          <p:attrName>style.visibility</p:attrName>
                                        </p:attrNameLst>
                                      </p:cBhvr>
                                      <p:to>
                                        <p:strVal val="visible"/>
                                      </p:to>
                                    </p:set>
                                    <p:animEffect transition="in" filter="fade">
                                      <p:cBhvr>
                                        <p:cTn id="11" dur="500"/>
                                        <p:tgtEl>
                                          <p:spTgt spid="32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500"/>
                                        <p:tgtEl>
                                          <p:spTgt spid="323"/>
                                        </p:tgtEl>
                                      </p:cBhvr>
                                    </p:animEffect>
                                  </p:childTnLst>
                                </p:cTn>
                              </p:par>
                            </p:childTnLst>
                          </p:cTn>
                        </p:par>
                        <p:par>
                          <p:cTn id="16" fill="hold">
                            <p:stCondLst>
                              <p:cond delay="1500"/>
                            </p:stCondLst>
                            <p:childTnLst>
                              <p:par>
                                <p:cTn id="17" presetID="2" presetClass="entr" presetSubtype="4" fill="hold" nodeType="afterEffect">
                                  <p:stCondLst>
                                    <p:cond delay="0"/>
                                  </p:stCondLst>
                                  <p:childTnLst>
                                    <p:set>
                                      <p:cBhvr>
                                        <p:cTn id="18" dur="1" fill="hold">
                                          <p:stCondLst>
                                            <p:cond delay="0"/>
                                          </p:stCondLst>
                                        </p:cTn>
                                        <p:tgtEl>
                                          <p:spTgt spid="325"/>
                                        </p:tgtEl>
                                        <p:attrNameLst>
                                          <p:attrName>style.visibility</p:attrName>
                                        </p:attrNameLst>
                                      </p:cBhvr>
                                      <p:to>
                                        <p:strVal val="visible"/>
                                      </p:to>
                                    </p:set>
                                    <p:anim calcmode="lin" valueType="num">
                                      <p:cBhvr additive="base">
                                        <p:cTn id="19" dur="500"/>
                                        <p:tgtEl>
                                          <p:spTgt spid="325"/>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3" presetClass="entr" presetSubtype="16" fill="hold" nodeType="afterEffect">
                                  <p:stCondLst>
                                    <p:cond delay="0"/>
                                  </p:stCondLst>
                                  <p:childTnLst>
                                    <p:set>
                                      <p:cBhvr>
                                        <p:cTn id="22" dur="1" fill="hold">
                                          <p:stCondLst>
                                            <p:cond delay="0"/>
                                          </p:stCondLst>
                                        </p:cTn>
                                        <p:tgtEl>
                                          <p:spTgt spid="320"/>
                                        </p:tgtEl>
                                        <p:attrNameLst>
                                          <p:attrName>style.visibility</p:attrName>
                                        </p:attrNameLst>
                                      </p:cBhvr>
                                      <p:to>
                                        <p:strVal val="visible"/>
                                      </p:to>
                                    </p:set>
                                    <p:anim calcmode="lin" valueType="num">
                                      <p:cBhvr additive="base">
                                        <p:cTn id="23" dur="500"/>
                                        <p:tgtEl>
                                          <p:spTgt spid="320"/>
                                        </p:tgtEl>
                                        <p:attrNameLst>
                                          <p:attrName>ppt_w</p:attrName>
                                        </p:attrNameLst>
                                      </p:cBhvr>
                                      <p:tavLst>
                                        <p:tav tm="0">
                                          <p:val>
                                            <p:strVal val="0"/>
                                          </p:val>
                                        </p:tav>
                                        <p:tav tm="100000">
                                          <p:val>
                                            <p:strVal val="#ppt_w"/>
                                          </p:val>
                                        </p:tav>
                                      </p:tavLst>
                                    </p:anim>
                                    <p:anim calcmode="lin" valueType="num">
                                      <p:cBhvr additive="base">
                                        <p:cTn id="24" dur="500"/>
                                        <p:tgtEl>
                                          <p:spTgt spid="320"/>
                                        </p:tgtEl>
                                        <p:attrNameLst>
                                          <p:attrName>ppt_h</p:attrName>
                                        </p:attrNameLst>
                                      </p:cBhvr>
                                      <p:tavLst>
                                        <p:tav tm="0">
                                          <p:val>
                                            <p:strVal val="0"/>
                                          </p:val>
                                        </p:tav>
                                        <p:tav tm="100000">
                                          <p:val>
                                            <p:strVal val="#ppt_h"/>
                                          </p:val>
                                        </p:tav>
                                      </p:tavLst>
                                    </p:anim>
                                  </p:childTnLst>
                                </p:cTn>
                              </p:par>
                            </p:childTnLst>
                          </p:cTn>
                        </p:par>
                        <p:par>
                          <p:cTn id="25" fill="hold">
                            <p:stCondLst>
                              <p:cond delay="2500"/>
                            </p:stCondLst>
                            <p:childTnLst>
                              <p:par>
                                <p:cTn id="26" presetID="23" presetClass="entr" presetSubtype="16" fill="hold" nodeType="afterEffect">
                                  <p:stCondLst>
                                    <p:cond delay="0"/>
                                  </p:stCondLst>
                                  <p:childTnLst>
                                    <p:set>
                                      <p:cBhvr>
                                        <p:cTn id="27" dur="1" fill="hold">
                                          <p:stCondLst>
                                            <p:cond delay="0"/>
                                          </p:stCondLst>
                                        </p:cTn>
                                        <p:tgtEl>
                                          <p:spTgt spid="327"/>
                                        </p:tgtEl>
                                        <p:attrNameLst>
                                          <p:attrName>style.visibility</p:attrName>
                                        </p:attrNameLst>
                                      </p:cBhvr>
                                      <p:to>
                                        <p:strVal val="visible"/>
                                      </p:to>
                                    </p:set>
                                    <p:anim calcmode="lin" valueType="num">
                                      <p:cBhvr additive="base">
                                        <p:cTn id="28" dur="500"/>
                                        <p:tgtEl>
                                          <p:spTgt spid="327"/>
                                        </p:tgtEl>
                                        <p:attrNameLst>
                                          <p:attrName>ppt_w</p:attrName>
                                        </p:attrNameLst>
                                      </p:cBhvr>
                                      <p:tavLst>
                                        <p:tav tm="0">
                                          <p:val>
                                            <p:strVal val="0"/>
                                          </p:val>
                                        </p:tav>
                                        <p:tav tm="100000">
                                          <p:val>
                                            <p:strVal val="#ppt_w"/>
                                          </p:val>
                                        </p:tav>
                                      </p:tavLst>
                                    </p:anim>
                                    <p:anim calcmode="lin" valueType="num">
                                      <p:cBhvr additive="base">
                                        <p:cTn id="29" dur="500"/>
                                        <p:tgtEl>
                                          <p:spTgt spid="327"/>
                                        </p:tgtEl>
                                        <p:attrNameLst>
                                          <p:attrName>ppt_h</p:attrName>
                                        </p:attrNameLst>
                                      </p:cBhvr>
                                      <p:tavLst>
                                        <p:tav tm="0">
                                          <p:val>
                                            <p:strVal val="0"/>
                                          </p:val>
                                        </p:tav>
                                        <p:tav tm="100000">
                                          <p:val>
                                            <p:strVal val="#ppt_h"/>
                                          </p:val>
                                        </p:tav>
                                      </p:tavLst>
                                    </p:anim>
                                  </p:childTnLst>
                                </p:cTn>
                              </p:par>
                            </p:childTnLst>
                          </p:cTn>
                        </p:par>
                        <p:par>
                          <p:cTn id="30" fill="hold">
                            <p:stCondLst>
                              <p:cond delay="3000"/>
                            </p:stCondLst>
                            <p:childTnLst>
                              <p:par>
                                <p:cTn id="31" presetID="2" presetClass="entr" presetSubtype="2" fill="hold" nodeType="afterEffect">
                                  <p:stCondLst>
                                    <p:cond delay="0"/>
                                  </p:stCondLst>
                                  <p:childTnLst>
                                    <p:set>
                                      <p:cBhvr>
                                        <p:cTn id="32" dur="1" fill="hold">
                                          <p:stCondLst>
                                            <p:cond delay="0"/>
                                          </p:stCondLst>
                                        </p:cTn>
                                        <p:tgtEl>
                                          <p:spTgt spid="324"/>
                                        </p:tgtEl>
                                        <p:attrNameLst>
                                          <p:attrName>style.visibility</p:attrName>
                                        </p:attrNameLst>
                                      </p:cBhvr>
                                      <p:to>
                                        <p:strVal val="visible"/>
                                      </p:to>
                                    </p:set>
                                    <p:anim calcmode="lin" valueType="num">
                                      <p:cBhvr additive="base">
                                        <p:cTn id="33" dur="500"/>
                                        <p:tgtEl>
                                          <p:spTgt spid="324"/>
                                        </p:tgtEl>
                                        <p:attrNameLst>
                                          <p:attrName>ppt_x</p:attrName>
                                        </p:attrNameLst>
                                      </p:cBhvr>
                                      <p:tavLst>
                                        <p:tav tm="0">
                                          <p:val>
                                            <p:strVal val="#ppt_x+1"/>
                                          </p:val>
                                        </p:tav>
                                        <p:tav tm="100000">
                                          <p:val>
                                            <p:strVal val="#ppt_x"/>
                                          </p:val>
                                        </p:tav>
                                      </p:tavLst>
                                    </p:anim>
                                  </p:childTnLst>
                                </p:cTn>
                              </p:par>
                            </p:childTnLst>
                          </p:cTn>
                        </p:par>
                        <p:par>
                          <p:cTn id="34" fill="hold">
                            <p:stCondLst>
                              <p:cond delay="3500"/>
                            </p:stCondLst>
                            <p:childTnLst>
                              <p:par>
                                <p:cTn id="35" presetID="23" presetClass="entr" presetSubtype="16" fill="hold" nodeType="afterEffect">
                                  <p:stCondLst>
                                    <p:cond delay="0"/>
                                  </p:stCondLst>
                                  <p:childTnLst>
                                    <p:set>
                                      <p:cBhvr>
                                        <p:cTn id="36" dur="1" fill="hold">
                                          <p:stCondLst>
                                            <p:cond delay="0"/>
                                          </p:stCondLst>
                                        </p:cTn>
                                        <p:tgtEl>
                                          <p:spTgt spid="330"/>
                                        </p:tgtEl>
                                        <p:attrNameLst>
                                          <p:attrName>style.visibility</p:attrName>
                                        </p:attrNameLst>
                                      </p:cBhvr>
                                      <p:to>
                                        <p:strVal val="visible"/>
                                      </p:to>
                                    </p:set>
                                    <p:anim calcmode="lin" valueType="num">
                                      <p:cBhvr additive="base">
                                        <p:cTn id="37" dur="500"/>
                                        <p:tgtEl>
                                          <p:spTgt spid="330"/>
                                        </p:tgtEl>
                                        <p:attrNameLst>
                                          <p:attrName>ppt_w</p:attrName>
                                        </p:attrNameLst>
                                      </p:cBhvr>
                                      <p:tavLst>
                                        <p:tav tm="0">
                                          <p:val>
                                            <p:strVal val="0"/>
                                          </p:val>
                                        </p:tav>
                                        <p:tav tm="100000">
                                          <p:val>
                                            <p:strVal val="#ppt_w"/>
                                          </p:val>
                                        </p:tav>
                                      </p:tavLst>
                                    </p:anim>
                                    <p:anim calcmode="lin" valueType="num">
                                      <p:cBhvr additive="base">
                                        <p:cTn id="38" dur="500"/>
                                        <p:tgtEl>
                                          <p:spTgt spid="33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pic>
        <p:nvPicPr>
          <p:cNvPr id="341" name="Google Shape;341;p48"/>
          <p:cNvPicPr preferRelativeResize="0"/>
          <p:nvPr/>
        </p:nvPicPr>
        <p:blipFill>
          <a:blip r:embed="rId3">
            <a:alphaModFix/>
          </a:blip>
          <a:stretch>
            <a:fillRect/>
          </a:stretch>
        </p:blipFill>
        <p:spPr>
          <a:xfrm>
            <a:off x="152400" y="152400"/>
            <a:ext cx="8452599" cy="4838699"/>
          </a:xfrm>
          <a:prstGeom prst="rect">
            <a:avLst/>
          </a:prstGeom>
          <a:noFill/>
          <a:ln>
            <a:noFill/>
          </a:ln>
        </p:spPr>
      </p:pic>
      <p:pic>
        <p:nvPicPr>
          <p:cNvPr id="2054" name="Picture 6">
            <a:extLst>
              <a:ext uri="{FF2B5EF4-FFF2-40B4-BE49-F238E27FC236}">
                <a16:creationId xmlns:a16="http://schemas.microsoft.com/office/drawing/2014/main" id="{BCED04ED-0F10-B0F4-741B-7C3EB7952E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699" y="152400"/>
            <a:ext cx="4351413" cy="24193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1B427A9-390F-10D0-2D3F-0D105C351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399" y="2571748"/>
            <a:ext cx="4249099" cy="23606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y Presentation Template">
  <a:themeElements>
    <a:clrScheme name="Simple Light">
      <a:dk1>
        <a:srgbClr val="241B5F"/>
      </a:dk1>
      <a:lt1>
        <a:srgbClr val="FDFAE1"/>
      </a:lt1>
      <a:dk2>
        <a:srgbClr val="4A4DE9"/>
      </a:dk2>
      <a:lt2>
        <a:srgbClr val="FFB400"/>
      </a:lt2>
      <a:accent1>
        <a:srgbClr val="FF5A00"/>
      </a:accent1>
      <a:accent2>
        <a:srgbClr val="FF6273"/>
      </a:accent2>
      <a:accent3>
        <a:srgbClr val="FF95A1"/>
      </a:accent3>
      <a:accent4>
        <a:srgbClr val="F3DCC6"/>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1462</Words>
  <Application>Microsoft Office PowerPoint</Application>
  <PresentationFormat>On-screen Show (16:9)</PresentationFormat>
  <Paragraphs>149</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Arial</vt:lpstr>
      <vt:lpstr>DM Serif Display</vt:lpstr>
      <vt:lpstr>Bebas Neue</vt:lpstr>
      <vt:lpstr>Roboto</vt:lpstr>
      <vt:lpstr>Raleway</vt:lpstr>
      <vt:lpstr>Roboto Mono</vt:lpstr>
      <vt:lpstr>Chivo</vt:lpstr>
      <vt:lpstr>Open Sans</vt:lpstr>
      <vt:lpstr>Darker Grotesque SemiBold</vt:lpstr>
      <vt:lpstr>Simple Light</vt:lpstr>
      <vt:lpstr>My Presentation Template</vt:lpstr>
      <vt:lpstr>CARS24 AN END-TO-END ML  PROJECT</vt:lpstr>
      <vt:lpstr>Table of contents</vt:lpstr>
      <vt:lpstr>OBJECTIVE</vt:lpstr>
      <vt:lpstr>PROJECT OVERVIEW</vt:lpstr>
      <vt:lpstr>data description </vt:lpstr>
      <vt:lpstr>PowerPoint Presentation</vt:lpstr>
      <vt:lpstr>Data preprocessing </vt:lpstr>
      <vt:lpstr>Exploratory data analysis</vt:lpstr>
      <vt:lpstr>PowerPoint Presentation</vt:lpstr>
      <vt:lpstr>PowerPoint Presentation</vt:lpstr>
      <vt:lpstr>PowerPoint Presentation</vt:lpstr>
      <vt:lpstr>AN IMAGE reinforces the concept</vt:lpstr>
      <vt:lpstr>PowerPoint Presentation</vt:lpstr>
      <vt:lpstr>Model SELection &amp; Building</vt:lpstr>
      <vt:lpstr>Model Evaluation and analysis</vt:lpstr>
      <vt:lpstr>PowerPoint Presentation</vt:lpstr>
      <vt:lpstr>PowerPoint Presentation</vt:lpstr>
      <vt:lpstr>Deployment</vt:lpstr>
      <vt:lpstr>PowerPoint Presentation</vt:lpstr>
      <vt:lpstr>PowerPoint Presentation</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nazim __</cp:lastModifiedBy>
  <cp:revision>3</cp:revision>
  <dcterms:modified xsi:type="dcterms:W3CDTF">2025-10-02T16:46:37Z</dcterms:modified>
</cp:coreProperties>
</file>