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26"/>
  </p:notesMasterIdLst>
  <p:sldIdLst>
    <p:sldId id="256" r:id="rId2"/>
    <p:sldId id="257" r:id="rId3"/>
    <p:sldId id="258" r:id="rId4"/>
    <p:sldId id="259" r:id="rId5"/>
    <p:sldId id="260" r:id="rId6"/>
    <p:sldId id="261" r:id="rId7"/>
    <p:sldId id="270" r:id="rId8"/>
    <p:sldId id="262" r:id="rId9"/>
    <p:sldId id="271" r:id="rId10"/>
    <p:sldId id="272" r:id="rId11"/>
    <p:sldId id="273" r:id="rId12"/>
    <p:sldId id="274" r:id="rId13"/>
    <p:sldId id="263" r:id="rId14"/>
    <p:sldId id="264" r:id="rId15"/>
    <p:sldId id="278" r:id="rId16"/>
    <p:sldId id="277" r:id="rId17"/>
    <p:sldId id="275" r:id="rId18"/>
    <p:sldId id="276" r:id="rId19"/>
    <p:sldId id="279" r:id="rId20"/>
    <p:sldId id="280" r:id="rId21"/>
    <p:sldId id="281" r:id="rId22"/>
    <p:sldId id="282" r:id="rId23"/>
    <p:sldId id="266" r:id="rId24"/>
    <p:sldId id="268"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ohd Nazim" initials="MN" lastIdx="1" clrIdx="0">
    <p:extLst>
      <p:ext uri="{19B8F6BF-5375-455C-9EA6-DF929625EA0E}">
        <p15:presenceInfo xmlns:p15="http://schemas.microsoft.com/office/powerpoint/2012/main" userId="c6842c3d8ca48dd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716E542-0D1D-4AE1-9E8E-75EAF26574D9}" v="1" dt="2025-09-29T04:36:18.77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zim __" userId="9ddee1d0455ffc1e" providerId="LiveId" clId="{B4EE88FC-61FA-4637-9673-A526F5501103}"/>
    <pc:docChg chg="custSel modSld">
      <pc:chgData name="nazim __" userId="9ddee1d0455ffc1e" providerId="LiveId" clId="{B4EE88FC-61FA-4637-9673-A526F5501103}" dt="2025-09-29T06:13:32.388" v="42" actId="20577"/>
      <pc:docMkLst>
        <pc:docMk/>
      </pc:docMkLst>
      <pc:sldChg chg="addSp delSp modSp mod">
        <pc:chgData name="nazim __" userId="9ddee1d0455ffc1e" providerId="LiveId" clId="{B4EE88FC-61FA-4637-9673-A526F5501103}" dt="2025-09-29T04:39:29.019" v="37" actId="14100"/>
        <pc:sldMkLst>
          <pc:docMk/>
          <pc:sldMk cId="4264552732" sldId="262"/>
        </pc:sldMkLst>
        <pc:picChg chg="add del mod">
          <ac:chgData name="nazim __" userId="9ddee1d0455ffc1e" providerId="LiveId" clId="{B4EE88FC-61FA-4637-9673-A526F5501103}" dt="2025-09-29T04:36:16.094" v="7" actId="21"/>
          <ac:picMkLst>
            <pc:docMk/>
            <pc:sldMk cId="4264552732" sldId="262"/>
            <ac:picMk id="3" creationId="{9C97338C-0748-E210-0C1A-F3DDB47A3990}"/>
          </ac:picMkLst>
        </pc:picChg>
        <pc:picChg chg="add mod">
          <ac:chgData name="nazim __" userId="9ddee1d0455ffc1e" providerId="LiveId" clId="{B4EE88FC-61FA-4637-9673-A526F5501103}" dt="2025-09-29T04:39:29.019" v="37" actId="14100"/>
          <ac:picMkLst>
            <pc:docMk/>
            <pc:sldMk cId="4264552732" sldId="262"/>
            <ac:picMk id="6" creationId="{ECB9B41E-E8E2-E2E4-C230-DD43335241D0}"/>
          </ac:picMkLst>
        </pc:picChg>
      </pc:sldChg>
      <pc:sldChg chg="modSp mod">
        <pc:chgData name="nazim __" userId="9ddee1d0455ffc1e" providerId="LiveId" clId="{B4EE88FC-61FA-4637-9673-A526F5501103}" dt="2025-09-29T06:13:32.388" v="42" actId="20577"/>
        <pc:sldMkLst>
          <pc:docMk/>
          <pc:sldMk cId="280030597" sldId="263"/>
        </pc:sldMkLst>
        <pc:spChg chg="mod">
          <ac:chgData name="nazim __" userId="9ddee1d0455ffc1e" providerId="LiveId" clId="{B4EE88FC-61FA-4637-9673-A526F5501103}" dt="2025-09-29T06:13:32.388" v="42" actId="20577"/>
          <ac:spMkLst>
            <pc:docMk/>
            <pc:sldMk cId="280030597" sldId="263"/>
            <ac:spMk id="3" creationId="{E09E58D7-D09F-2014-D2CE-18F9F9799285}"/>
          </ac:spMkLst>
        </pc:spChg>
      </pc:sldChg>
      <pc:sldChg chg="addSp modSp mod">
        <pc:chgData name="nazim __" userId="9ddee1d0455ffc1e" providerId="LiveId" clId="{B4EE88FC-61FA-4637-9673-A526F5501103}" dt="2025-09-29T04:37:46.877" v="31" actId="14100"/>
        <pc:sldMkLst>
          <pc:docMk/>
          <pc:sldMk cId="1424282777" sldId="270"/>
        </pc:sldMkLst>
        <pc:spChg chg="mod">
          <ac:chgData name="nazim __" userId="9ddee1d0455ffc1e" providerId="LiveId" clId="{B4EE88FC-61FA-4637-9673-A526F5501103}" dt="2025-09-29T04:36:48.116" v="17" actId="1076"/>
          <ac:spMkLst>
            <pc:docMk/>
            <pc:sldMk cId="1424282777" sldId="270"/>
            <ac:spMk id="6" creationId="{0645F3BE-34AA-2BDA-0E7A-815533B7BCDF}"/>
          </ac:spMkLst>
        </pc:spChg>
        <pc:spChg chg="mod">
          <ac:chgData name="nazim __" userId="9ddee1d0455ffc1e" providerId="LiveId" clId="{B4EE88FC-61FA-4637-9673-A526F5501103}" dt="2025-09-29T04:37:13.223" v="21" actId="14100"/>
          <ac:spMkLst>
            <pc:docMk/>
            <pc:sldMk cId="1424282777" sldId="270"/>
            <ac:spMk id="7" creationId="{A4B29710-47BC-DC42-AF6F-AE01D4987EB2}"/>
          </ac:spMkLst>
        </pc:spChg>
        <pc:spChg chg="mod">
          <ac:chgData name="nazim __" userId="9ddee1d0455ffc1e" providerId="LiveId" clId="{B4EE88FC-61FA-4637-9673-A526F5501103}" dt="2025-09-29T04:37:44.301" v="30" actId="14100"/>
          <ac:spMkLst>
            <pc:docMk/>
            <pc:sldMk cId="1424282777" sldId="270"/>
            <ac:spMk id="8" creationId="{87C3F41C-4719-DBAB-EAA0-D550AF57DE88}"/>
          </ac:spMkLst>
        </pc:spChg>
        <pc:spChg chg="mod">
          <ac:chgData name="nazim __" userId="9ddee1d0455ffc1e" providerId="LiveId" clId="{B4EE88FC-61FA-4637-9673-A526F5501103}" dt="2025-09-29T04:37:03.551" v="19" actId="14100"/>
          <ac:spMkLst>
            <pc:docMk/>
            <pc:sldMk cId="1424282777" sldId="270"/>
            <ac:spMk id="10" creationId="{F02B1273-CAE0-4668-B979-D73BC8F4D93E}"/>
          </ac:spMkLst>
        </pc:spChg>
        <pc:spChg chg="mod">
          <ac:chgData name="nazim __" userId="9ddee1d0455ffc1e" providerId="LiveId" clId="{B4EE88FC-61FA-4637-9673-A526F5501103}" dt="2025-09-29T04:36:43.175" v="16" actId="14100"/>
          <ac:spMkLst>
            <pc:docMk/>
            <pc:sldMk cId="1424282777" sldId="270"/>
            <ac:spMk id="11" creationId="{882B4270-B1DE-D236-3590-13471CDF6655}"/>
          </ac:spMkLst>
        </pc:spChg>
        <pc:spChg chg="mod">
          <ac:chgData name="nazim __" userId="9ddee1d0455ffc1e" providerId="LiveId" clId="{B4EE88FC-61FA-4637-9673-A526F5501103}" dt="2025-09-29T04:37:30.955" v="26" actId="14100"/>
          <ac:spMkLst>
            <pc:docMk/>
            <pc:sldMk cId="1424282777" sldId="270"/>
            <ac:spMk id="12" creationId="{D225E9E5-E88B-0F60-3A8E-EBCE826230DD}"/>
          </ac:spMkLst>
        </pc:spChg>
        <pc:picChg chg="add mod">
          <ac:chgData name="nazim __" userId="9ddee1d0455ffc1e" providerId="LiveId" clId="{B4EE88FC-61FA-4637-9673-A526F5501103}" dt="2025-09-29T04:37:46.877" v="31" actId="14100"/>
          <ac:picMkLst>
            <pc:docMk/>
            <pc:sldMk cId="1424282777" sldId="270"/>
            <ac:picMk id="3" creationId="{9C97338C-0748-E210-0C1A-F3DDB47A399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9675E32-E174-4BE5-BF04-226A3E4E48CF}" type="datetimeFigureOut">
              <a:rPr lang="en-IN" smtClean="0"/>
              <a:t>03-10-2025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5C4AE43-6D5A-44BB-9884-40FB82035C4F}" type="slidenum">
              <a:rPr lang="en-IN" smtClean="0"/>
              <a:t>‹#›</a:t>
            </a:fld>
            <a:endParaRPr lang="en-IN"/>
          </a:p>
        </p:txBody>
      </p:sp>
    </p:spTree>
    <p:extLst>
      <p:ext uri="{BB962C8B-B14F-4D97-AF65-F5344CB8AC3E}">
        <p14:creationId xmlns:p14="http://schemas.microsoft.com/office/powerpoint/2010/main" val="237476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2" name="TextBox 11"/>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3" name="TextBox 12"/>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61BEF0D-F0BB-DE4B-95CE-6DB70DBA9567}" type="datetimeFigureOut">
              <a:rPr lang="en-US" dirty="0"/>
              <a:pPr/>
              <a:t>10/3/2025</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0"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8E056F-F6D2-B744-076A-339CAF48687A}"/>
              </a:ext>
            </a:extLst>
          </p:cNvPr>
          <p:cNvSpPr>
            <a:spLocks noGrp="1"/>
          </p:cNvSpPr>
          <p:nvPr>
            <p:ph type="ctrTitle"/>
          </p:nvPr>
        </p:nvSpPr>
        <p:spPr>
          <a:xfrm>
            <a:off x="190500" y="1296955"/>
            <a:ext cx="11612724" cy="2509935"/>
          </a:xfrm>
        </p:spPr>
        <p:txBody>
          <a:bodyPr>
            <a:normAutofit/>
          </a:bodyPr>
          <a:lstStyle/>
          <a:p>
            <a:pPr>
              <a:lnSpc>
                <a:spcPct val="150000"/>
              </a:lnSpc>
            </a:pPr>
            <a:r>
              <a:rPr lang="en-IN" dirty="0"/>
              <a:t>🩺 Liver Disease an End-to-end ML Project </a:t>
            </a:r>
          </a:p>
        </p:txBody>
      </p:sp>
      <p:sp>
        <p:nvSpPr>
          <p:cNvPr id="3" name="TextBox 2">
            <a:extLst>
              <a:ext uri="{FF2B5EF4-FFF2-40B4-BE49-F238E27FC236}">
                <a16:creationId xmlns:a16="http://schemas.microsoft.com/office/drawing/2014/main" id="{CCA863CA-F133-C874-9211-7835D6214FA1}"/>
              </a:ext>
            </a:extLst>
          </p:cNvPr>
          <p:cNvSpPr txBox="1"/>
          <p:nvPr/>
        </p:nvSpPr>
        <p:spPr>
          <a:xfrm>
            <a:off x="6836229" y="4789715"/>
            <a:ext cx="4422710" cy="461665"/>
          </a:xfrm>
          <a:prstGeom prst="rect">
            <a:avLst/>
          </a:prstGeom>
          <a:noFill/>
        </p:spPr>
        <p:txBody>
          <a:bodyPr wrap="square" rtlCol="0">
            <a:spAutoFit/>
          </a:bodyPr>
          <a:lstStyle/>
          <a:p>
            <a:r>
              <a:rPr lang="en-US" sz="2400" dirty="0"/>
              <a:t>Presented by Mohd Nazimuddin </a:t>
            </a:r>
            <a:endParaRPr lang="en-IN" sz="2400" dirty="0"/>
          </a:p>
        </p:txBody>
      </p:sp>
    </p:spTree>
    <p:extLst>
      <p:ext uri="{BB962C8B-B14F-4D97-AF65-F5344CB8AC3E}">
        <p14:creationId xmlns:p14="http://schemas.microsoft.com/office/powerpoint/2010/main" val="7324926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23A88F3-8124-E33B-BA30-2737C483FA55}"/>
              </a:ext>
            </a:extLst>
          </p:cNvPr>
          <p:cNvPicPr>
            <a:picLocks noChangeAspect="1"/>
          </p:cNvPicPr>
          <p:nvPr/>
        </p:nvPicPr>
        <p:blipFill>
          <a:blip r:embed="rId2"/>
          <a:stretch>
            <a:fillRect/>
          </a:stretch>
        </p:blipFill>
        <p:spPr>
          <a:xfrm>
            <a:off x="77787" y="0"/>
            <a:ext cx="4392613" cy="3583709"/>
          </a:xfrm>
          <a:prstGeom prst="rect">
            <a:avLst/>
          </a:prstGeom>
        </p:spPr>
      </p:pic>
      <p:pic>
        <p:nvPicPr>
          <p:cNvPr id="7" name="Picture 6">
            <a:extLst>
              <a:ext uri="{FF2B5EF4-FFF2-40B4-BE49-F238E27FC236}">
                <a16:creationId xmlns:a16="http://schemas.microsoft.com/office/drawing/2014/main" id="{92A53D78-DECA-5F0F-5DA8-1EA629D94EFD}"/>
              </a:ext>
            </a:extLst>
          </p:cNvPr>
          <p:cNvPicPr>
            <a:picLocks noChangeAspect="1"/>
          </p:cNvPicPr>
          <p:nvPr/>
        </p:nvPicPr>
        <p:blipFill>
          <a:blip r:embed="rId3"/>
          <a:stretch>
            <a:fillRect/>
          </a:stretch>
        </p:blipFill>
        <p:spPr>
          <a:xfrm>
            <a:off x="4572000" y="1"/>
            <a:ext cx="6802727" cy="3500582"/>
          </a:xfrm>
          <a:prstGeom prst="rect">
            <a:avLst/>
          </a:prstGeom>
        </p:spPr>
      </p:pic>
      <p:pic>
        <p:nvPicPr>
          <p:cNvPr id="9" name="Picture 8">
            <a:extLst>
              <a:ext uri="{FF2B5EF4-FFF2-40B4-BE49-F238E27FC236}">
                <a16:creationId xmlns:a16="http://schemas.microsoft.com/office/drawing/2014/main" id="{2692ABAB-AB4E-1A44-76B1-93C897FA1A59}"/>
              </a:ext>
            </a:extLst>
          </p:cNvPr>
          <p:cNvPicPr>
            <a:picLocks noChangeAspect="1"/>
          </p:cNvPicPr>
          <p:nvPr/>
        </p:nvPicPr>
        <p:blipFill>
          <a:blip r:embed="rId4"/>
          <a:stretch>
            <a:fillRect/>
          </a:stretch>
        </p:blipFill>
        <p:spPr>
          <a:xfrm>
            <a:off x="96260" y="3675351"/>
            <a:ext cx="4819650" cy="2943225"/>
          </a:xfrm>
          <a:prstGeom prst="rect">
            <a:avLst/>
          </a:prstGeom>
        </p:spPr>
      </p:pic>
    </p:spTree>
    <p:extLst>
      <p:ext uri="{BB962C8B-B14F-4D97-AF65-F5344CB8AC3E}">
        <p14:creationId xmlns:p14="http://schemas.microsoft.com/office/powerpoint/2010/main" val="300435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88F31F-4A3B-7524-DA8B-0EC0C34F6715}"/>
              </a:ext>
            </a:extLst>
          </p:cNvPr>
          <p:cNvPicPr>
            <a:picLocks noChangeAspect="1"/>
          </p:cNvPicPr>
          <p:nvPr/>
        </p:nvPicPr>
        <p:blipFill>
          <a:blip r:embed="rId2"/>
          <a:stretch>
            <a:fillRect/>
          </a:stretch>
        </p:blipFill>
        <p:spPr>
          <a:xfrm>
            <a:off x="75045" y="57727"/>
            <a:ext cx="5605319" cy="6199188"/>
          </a:xfrm>
          <a:prstGeom prst="rect">
            <a:avLst/>
          </a:prstGeom>
        </p:spPr>
      </p:pic>
      <p:pic>
        <p:nvPicPr>
          <p:cNvPr id="7" name="Picture 6">
            <a:extLst>
              <a:ext uri="{FF2B5EF4-FFF2-40B4-BE49-F238E27FC236}">
                <a16:creationId xmlns:a16="http://schemas.microsoft.com/office/drawing/2014/main" id="{A5F24FC6-3D5E-F3F3-29DF-B09864CDA476}"/>
              </a:ext>
            </a:extLst>
          </p:cNvPr>
          <p:cNvPicPr>
            <a:picLocks noChangeAspect="1"/>
          </p:cNvPicPr>
          <p:nvPr/>
        </p:nvPicPr>
        <p:blipFill>
          <a:blip r:embed="rId3"/>
          <a:stretch>
            <a:fillRect/>
          </a:stretch>
        </p:blipFill>
        <p:spPr>
          <a:xfrm>
            <a:off x="5680364" y="0"/>
            <a:ext cx="6511636" cy="6256915"/>
          </a:xfrm>
          <a:prstGeom prst="rect">
            <a:avLst/>
          </a:prstGeom>
        </p:spPr>
      </p:pic>
    </p:spTree>
    <p:extLst>
      <p:ext uri="{BB962C8B-B14F-4D97-AF65-F5344CB8AC3E}">
        <p14:creationId xmlns:p14="http://schemas.microsoft.com/office/powerpoint/2010/main" val="3039311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CBE2CF-8E21-0924-1E52-4F2CB69CB40B}"/>
              </a:ext>
            </a:extLst>
          </p:cNvPr>
          <p:cNvSpPr>
            <a:spLocks noGrp="1"/>
          </p:cNvSpPr>
          <p:nvPr>
            <p:ph idx="1"/>
          </p:nvPr>
        </p:nvSpPr>
        <p:spPr>
          <a:xfrm>
            <a:off x="685801" y="166255"/>
            <a:ext cx="11099799" cy="6400800"/>
          </a:xfrm>
        </p:spPr>
        <p:txBody>
          <a:bodyPr>
            <a:normAutofit fontScale="85000" lnSpcReduction="10000"/>
          </a:bodyPr>
          <a:lstStyle/>
          <a:p>
            <a:pPr marL="0" indent="0">
              <a:buNone/>
            </a:pPr>
            <a:r>
              <a:rPr lang="en-IN" sz="1900" b="1" dirty="0">
                <a:latin typeface="Arial" panose="020B0604020202020204" pitchFamily="34" charset="0"/>
                <a:cs typeface="Arial" panose="020B0604020202020204" pitchFamily="34" charset="0"/>
              </a:rPr>
              <a:t>Histograms of Numerical Features</a:t>
            </a:r>
          </a:p>
          <a:p>
            <a:r>
              <a:rPr lang="en-IN" sz="1900" dirty="0">
                <a:latin typeface="Arial" panose="020B0604020202020204" pitchFamily="34" charset="0"/>
                <a:cs typeface="Arial" panose="020B0604020202020204" pitchFamily="34" charset="0"/>
              </a:rPr>
              <a:t>Shows the distribution of various biochemical and demographic features such as </a:t>
            </a:r>
            <a:r>
              <a:rPr lang="en-IN" sz="1900" b="1" dirty="0">
                <a:latin typeface="Arial" panose="020B0604020202020204" pitchFamily="34" charset="0"/>
                <a:cs typeface="Arial" panose="020B0604020202020204" pitchFamily="34" charset="0"/>
              </a:rPr>
              <a:t>age, albumin, bilirubin</a:t>
            </a:r>
            <a:r>
              <a:rPr lang="en-IN" sz="1900" dirty="0">
                <a:latin typeface="Arial" panose="020B0604020202020204" pitchFamily="34" charset="0"/>
                <a:cs typeface="Arial" panose="020B0604020202020204" pitchFamily="34" charset="0"/>
              </a:rPr>
              <a:t>, and others.</a:t>
            </a:r>
          </a:p>
          <a:p>
            <a:r>
              <a:rPr lang="en-IN" sz="1900" dirty="0">
                <a:latin typeface="Arial" panose="020B0604020202020204" pitchFamily="34" charset="0"/>
                <a:cs typeface="Arial" panose="020B0604020202020204" pitchFamily="34" charset="0"/>
              </a:rPr>
              <a:t>Many features (e.g., alkaline phosphatase and bilirubin) are </a:t>
            </a:r>
            <a:r>
              <a:rPr lang="en-IN" sz="1900" b="1" dirty="0">
                <a:latin typeface="Arial" panose="020B0604020202020204" pitchFamily="34" charset="0"/>
                <a:cs typeface="Arial" panose="020B0604020202020204" pitchFamily="34" charset="0"/>
              </a:rPr>
              <a:t>right-skewed</a:t>
            </a:r>
            <a:r>
              <a:rPr lang="en-IN" sz="1900" dirty="0">
                <a:latin typeface="Arial" panose="020B0604020202020204" pitchFamily="34" charset="0"/>
                <a:cs typeface="Arial" panose="020B0604020202020204" pitchFamily="34" charset="0"/>
              </a:rPr>
              <a:t>, while some like </a:t>
            </a:r>
            <a:r>
              <a:rPr lang="en-IN" sz="1900" b="1" dirty="0">
                <a:latin typeface="Arial" panose="020B0604020202020204" pitchFamily="34" charset="0"/>
                <a:cs typeface="Arial" panose="020B0604020202020204" pitchFamily="34" charset="0"/>
              </a:rPr>
              <a:t>cholinesterase</a:t>
            </a:r>
            <a:r>
              <a:rPr lang="en-IN" sz="1900" dirty="0">
                <a:latin typeface="Arial" panose="020B0604020202020204" pitchFamily="34" charset="0"/>
                <a:cs typeface="Arial" panose="020B0604020202020204" pitchFamily="34" charset="0"/>
              </a:rPr>
              <a:t> are normally distributed.</a:t>
            </a:r>
          </a:p>
          <a:p>
            <a:pPr marL="0" indent="0">
              <a:buNone/>
            </a:pPr>
            <a:r>
              <a:rPr lang="en-IN" sz="1900" b="1" dirty="0">
                <a:latin typeface="Arial" panose="020B0604020202020204" pitchFamily="34" charset="0"/>
                <a:cs typeface="Arial" panose="020B0604020202020204" pitchFamily="34" charset="0"/>
              </a:rPr>
              <a:t>Distribution of Target and Gender Variables</a:t>
            </a:r>
          </a:p>
          <a:p>
            <a:r>
              <a:rPr lang="en-IN" sz="1900" b="1" dirty="0">
                <a:latin typeface="Arial" panose="020B0604020202020204" pitchFamily="34" charset="0"/>
                <a:cs typeface="Arial" panose="020B0604020202020204" pitchFamily="34" charset="0"/>
              </a:rPr>
              <a:t>No Disease</a:t>
            </a:r>
            <a:r>
              <a:rPr lang="en-IN" sz="1900" dirty="0">
                <a:latin typeface="Arial" panose="020B0604020202020204" pitchFamily="34" charset="0"/>
                <a:cs typeface="Arial" panose="020B0604020202020204" pitchFamily="34" charset="0"/>
              </a:rPr>
              <a:t> is the predominant category, with markedly fewer cases of fibrosis, hepatitis, and cirrhosis.</a:t>
            </a:r>
          </a:p>
          <a:p>
            <a:r>
              <a:rPr lang="en-IN" sz="1900" dirty="0">
                <a:latin typeface="Arial" panose="020B0604020202020204" pitchFamily="34" charset="0"/>
                <a:cs typeface="Arial" panose="020B0604020202020204" pitchFamily="34" charset="0"/>
              </a:rPr>
              <a:t>Males dominate the dataset with nearly twice as many observations compared to females.</a:t>
            </a:r>
          </a:p>
          <a:p>
            <a:pPr marL="0" indent="0">
              <a:buNone/>
            </a:pPr>
            <a:r>
              <a:rPr lang="en-IN" sz="1900" b="1" dirty="0">
                <a:latin typeface="Arial" panose="020B0604020202020204" pitchFamily="34" charset="0"/>
                <a:cs typeface="Arial" panose="020B0604020202020204" pitchFamily="34" charset="0"/>
              </a:rPr>
              <a:t>Sex vs Category</a:t>
            </a:r>
          </a:p>
          <a:p>
            <a:r>
              <a:rPr lang="en-IN" sz="1900" dirty="0">
                <a:latin typeface="Arial" panose="020B0604020202020204" pitchFamily="34" charset="0"/>
                <a:cs typeface="Arial" panose="020B0604020202020204" pitchFamily="34" charset="0"/>
              </a:rPr>
              <a:t>Most males and females belong to the </a:t>
            </a:r>
            <a:r>
              <a:rPr lang="en-IN" sz="1900" b="1" dirty="0">
                <a:latin typeface="Arial" panose="020B0604020202020204" pitchFamily="34" charset="0"/>
                <a:cs typeface="Arial" panose="020B0604020202020204" pitchFamily="34" charset="0"/>
              </a:rPr>
              <a:t>No Disease</a:t>
            </a:r>
            <a:r>
              <a:rPr lang="en-IN" sz="1900" dirty="0">
                <a:latin typeface="Arial" panose="020B0604020202020204" pitchFamily="34" charset="0"/>
                <a:cs typeface="Arial" panose="020B0604020202020204" pitchFamily="34" charset="0"/>
              </a:rPr>
              <a:t> group, with balanced gender representation for smaller disease categories.</a:t>
            </a:r>
          </a:p>
          <a:p>
            <a:r>
              <a:rPr lang="en-IN" sz="1900" dirty="0">
                <a:latin typeface="Arial" panose="020B0604020202020204" pitchFamily="34" charset="0"/>
                <a:cs typeface="Arial" panose="020B0604020202020204" pitchFamily="34" charset="0"/>
              </a:rPr>
              <a:t>Minor disease types, like cirrhosis and fibrosis, show sparse representation across both genders.</a:t>
            </a:r>
          </a:p>
          <a:p>
            <a:pPr marL="0" indent="0">
              <a:lnSpc>
                <a:spcPct val="120000"/>
              </a:lnSpc>
              <a:buNone/>
            </a:pPr>
            <a:r>
              <a:rPr lang="en-IN" sz="1900" b="1" dirty="0">
                <a:latin typeface="Arial" panose="020B0604020202020204" pitchFamily="34" charset="0"/>
                <a:cs typeface="Arial" panose="020B0604020202020204" pitchFamily="34" charset="0"/>
              </a:rPr>
              <a:t>Correlation Heatmap</a:t>
            </a:r>
          </a:p>
          <a:p>
            <a:r>
              <a:rPr lang="en-IN" sz="1900" dirty="0">
                <a:latin typeface="Arial" panose="020B0604020202020204" pitchFamily="34" charset="0"/>
                <a:cs typeface="Arial" panose="020B0604020202020204" pitchFamily="34" charset="0"/>
              </a:rPr>
              <a:t>Albumin and protein have the strongest positive correlation (</a:t>
            </a:r>
            <a:r>
              <a:rPr lang="en-IN" sz="1900" b="1" dirty="0">
                <a:latin typeface="Arial" panose="020B0604020202020204" pitchFamily="34" charset="0"/>
                <a:cs typeface="Arial" panose="020B0604020202020204" pitchFamily="34" charset="0"/>
              </a:rPr>
              <a:t>~0.55</a:t>
            </a:r>
            <a:r>
              <a:rPr lang="en-IN" sz="1900" dirty="0">
                <a:latin typeface="Arial" panose="020B0604020202020204" pitchFamily="34" charset="0"/>
                <a:cs typeface="Arial" panose="020B0604020202020204" pitchFamily="34" charset="0"/>
              </a:rPr>
              <a:t>) among features.</a:t>
            </a:r>
          </a:p>
          <a:p>
            <a:r>
              <a:rPr lang="en-IN" sz="1900" dirty="0">
                <a:latin typeface="Arial" panose="020B0604020202020204" pitchFamily="34" charset="0"/>
                <a:cs typeface="Arial" panose="020B0604020202020204" pitchFamily="34" charset="0"/>
              </a:rPr>
              <a:t>Weak correlations dominate, with some negative ones like </a:t>
            </a:r>
            <a:r>
              <a:rPr lang="en-IN" sz="1900" b="1" dirty="0">
                <a:latin typeface="Arial" panose="020B0604020202020204" pitchFamily="34" charset="0"/>
                <a:cs typeface="Arial" panose="020B0604020202020204" pitchFamily="34" charset="0"/>
              </a:rPr>
              <a:t>age vs albumin</a:t>
            </a:r>
            <a:r>
              <a:rPr lang="en-IN" sz="1900" dirty="0">
                <a:latin typeface="Arial" panose="020B0604020202020204" pitchFamily="34" charset="0"/>
                <a:cs typeface="Arial" panose="020B0604020202020204" pitchFamily="34" charset="0"/>
              </a:rPr>
              <a:t>.</a:t>
            </a:r>
          </a:p>
          <a:p>
            <a:pPr marL="0" indent="0">
              <a:buNone/>
            </a:pPr>
            <a:r>
              <a:rPr lang="en-IN" sz="1900" b="1" dirty="0">
                <a:latin typeface="Arial" panose="020B0604020202020204" pitchFamily="34" charset="0"/>
                <a:cs typeface="Arial" panose="020B0604020202020204" pitchFamily="34" charset="0"/>
              </a:rPr>
              <a:t>Albumin Levels by Disease</a:t>
            </a:r>
          </a:p>
          <a:p>
            <a:r>
              <a:rPr lang="en-IN" sz="1900" b="1" dirty="0">
                <a:latin typeface="Arial" panose="020B0604020202020204" pitchFamily="34" charset="0"/>
                <a:cs typeface="Arial" panose="020B0604020202020204" pitchFamily="34" charset="0"/>
              </a:rPr>
              <a:t>No Disease</a:t>
            </a:r>
            <a:r>
              <a:rPr lang="en-IN" sz="1900" dirty="0">
                <a:latin typeface="Arial" panose="020B0604020202020204" pitchFamily="34" charset="0"/>
                <a:cs typeface="Arial" panose="020B0604020202020204" pitchFamily="34" charset="0"/>
              </a:rPr>
              <a:t> group exhibits the highest albumin levels, while </a:t>
            </a:r>
            <a:r>
              <a:rPr lang="en-IN" sz="1900" b="1" dirty="0">
                <a:latin typeface="Arial" panose="020B0604020202020204" pitchFamily="34" charset="0"/>
                <a:cs typeface="Arial" panose="020B0604020202020204" pitchFamily="34" charset="0"/>
              </a:rPr>
              <a:t>hepatitis and cirrhosis</a:t>
            </a:r>
            <a:r>
              <a:rPr lang="en-IN" sz="1900" dirty="0">
                <a:latin typeface="Arial" panose="020B0604020202020204" pitchFamily="34" charset="0"/>
                <a:cs typeface="Arial" panose="020B0604020202020204" pitchFamily="34" charset="0"/>
              </a:rPr>
              <a:t> show noticeably lower levels.</a:t>
            </a:r>
          </a:p>
          <a:p>
            <a:r>
              <a:rPr lang="en-IN" sz="1900" dirty="0">
                <a:latin typeface="Arial" panose="020B0604020202020204" pitchFamily="34" charset="0"/>
                <a:cs typeface="Arial" panose="020B0604020202020204" pitchFamily="34" charset="0"/>
              </a:rPr>
              <a:t>Albumin distribution varies significantly across disease categories, making it a critical diagnostic biomarker.</a:t>
            </a:r>
          </a:p>
          <a:p>
            <a:endParaRPr lang="en-IN" dirty="0"/>
          </a:p>
        </p:txBody>
      </p:sp>
    </p:spTree>
    <p:extLst>
      <p:ext uri="{BB962C8B-B14F-4D97-AF65-F5344CB8AC3E}">
        <p14:creationId xmlns:p14="http://schemas.microsoft.com/office/powerpoint/2010/main" val="34136863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4597D6-8B68-38A0-B8AD-4F92A430B69D}"/>
              </a:ext>
            </a:extLst>
          </p:cNvPr>
          <p:cNvSpPr>
            <a:spLocks noGrp="1"/>
          </p:cNvSpPr>
          <p:nvPr>
            <p:ph type="title"/>
          </p:nvPr>
        </p:nvSpPr>
        <p:spPr>
          <a:xfrm>
            <a:off x="685801" y="558800"/>
            <a:ext cx="10131425" cy="736600"/>
          </a:xfrm>
        </p:spPr>
        <p:txBody>
          <a:bodyPr>
            <a:normAutofit fontScale="90000"/>
          </a:bodyPr>
          <a:lstStyle/>
          <a:p>
            <a:pPr algn="ctr"/>
            <a:r>
              <a:rPr lang="en-IN" b="1" dirty="0"/>
              <a:t>Model Selection &amp; Building</a:t>
            </a:r>
            <a:br>
              <a:rPr lang="en-IN" b="1" dirty="0"/>
            </a:br>
            <a:endParaRPr lang="en-IN" dirty="0"/>
          </a:p>
        </p:txBody>
      </p:sp>
      <p:sp>
        <p:nvSpPr>
          <p:cNvPr id="3" name="Content Placeholder 2">
            <a:extLst>
              <a:ext uri="{FF2B5EF4-FFF2-40B4-BE49-F238E27FC236}">
                <a16:creationId xmlns:a16="http://schemas.microsoft.com/office/drawing/2014/main" id="{E09E58D7-D09F-2014-D2CE-18F9F9799285}"/>
              </a:ext>
            </a:extLst>
          </p:cNvPr>
          <p:cNvSpPr>
            <a:spLocks noGrp="1"/>
          </p:cNvSpPr>
          <p:nvPr>
            <p:ph idx="1"/>
          </p:nvPr>
        </p:nvSpPr>
        <p:spPr>
          <a:xfrm>
            <a:off x="685801" y="702734"/>
            <a:ext cx="10131425" cy="6033968"/>
          </a:xfrm>
        </p:spPr>
        <p:txBody>
          <a:bodyPr>
            <a:norm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disease classification</a:t>
            </a:r>
            <a:r>
              <a:rPr lang="en-IN" dirty="0">
                <a:latin typeface="Arial" panose="020B0604020202020204" pitchFamily="34" charset="0"/>
                <a:cs typeface="Arial" panose="020B0604020202020204" pitchFamily="34" charset="0"/>
              </a:rPr>
              <a:t> column represents the liver disease status of patients, categorized into classes such as no disease, suspect disease, hepatitis, fibrosis, and cirrhosis.</a:t>
            </a:r>
          </a:p>
          <a:p>
            <a:r>
              <a:rPr lang="en-IN" dirty="0">
                <a:latin typeface="Arial" panose="020B0604020202020204" pitchFamily="34" charset="0"/>
                <a:cs typeface="Arial" panose="020B0604020202020204" pitchFamily="34" charset="0"/>
              </a:rPr>
              <a:t>Since the target variable (</a:t>
            </a:r>
            <a:r>
              <a:rPr lang="en-IN" b="1" dirty="0">
                <a:latin typeface="Arial" panose="020B0604020202020204" pitchFamily="34" charset="0"/>
                <a:cs typeface="Arial" panose="020B0604020202020204" pitchFamily="34" charset="0"/>
              </a:rPr>
              <a:t>disease classification</a:t>
            </a:r>
            <a:r>
              <a:rPr lang="en-IN" dirty="0">
                <a:latin typeface="Arial" panose="020B0604020202020204" pitchFamily="34" charset="0"/>
                <a:cs typeface="Arial" panose="020B0604020202020204" pitchFamily="34" charset="0"/>
              </a:rPr>
              <a:t>) is categorical, the task is a </a:t>
            </a:r>
            <a:r>
              <a:rPr lang="en-IN" b="1" dirty="0">
                <a:latin typeface="Arial" panose="020B0604020202020204" pitchFamily="34" charset="0"/>
                <a:cs typeface="Arial" panose="020B0604020202020204" pitchFamily="34" charset="0"/>
              </a:rPr>
              <a:t>Classification Problem</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Here are some key steps in the model-building process:</a:t>
            </a:r>
          </a:p>
          <a:p>
            <a:r>
              <a:rPr lang="en-IN" b="1" dirty="0">
                <a:latin typeface="Arial" panose="020B0604020202020204" pitchFamily="34" charset="0"/>
                <a:cs typeface="Arial" panose="020B0604020202020204" pitchFamily="34" charset="0"/>
              </a:rPr>
              <a:t>Data Split:</a:t>
            </a:r>
            <a:r>
              <a:rPr lang="en-IN" dirty="0">
                <a:latin typeface="Arial" panose="020B0604020202020204" pitchFamily="34" charset="0"/>
                <a:cs typeface="Arial" panose="020B0604020202020204" pitchFamily="34" charset="0"/>
              </a:rPr>
              <a:t> Split the dataset into training and testing sets </a:t>
            </a:r>
            <a:r>
              <a:rPr lang="en-IN">
                <a:latin typeface="Arial" panose="020B0604020202020204" pitchFamily="34" charset="0"/>
                <a:cs typeface="Arial" panose="020B0604020202020204" pitchFamily="34" charset="0"/>
              </a:rPr>
              <a:t>using  </a:t>
            </a:r>
            <a:r>
              <a:rPr lang="en-IN" dirty="0">
                <a:latin typeface="Arial" panose="020B0604020202020204" pitchFamily="34" charset="0"/>
                <a:cs typeface="Arial" panose="020B0604020202020204" pitchFamily="34" charset="0"/>
              </a:rPr>
              <a:t>80:20 ratio to ensure unbiased evaluation.</a:t>
            </a:r>
          </a:p>
          <a:p>
            <a:r>
              <a:rPr lang="en-IN" b="1" dirty="0">
                <a:latin typeface="Arial" panose="020B0604020202020204" pitchFamily="34" charset="0"/>
                <a:cs typeface="Arial" panose="020B0604020202020204" pitchFamily="34" charset="0"/>
              </a:rPr>
              <a:t>Model Selection:</a:t>
            </a:r>
            <a:r>
              <a:rPr lang="en-IN" dirty="0">
                <a:latin typeface="Arial" panose="020B0604020202020204" pitchFamily="34" charset="0"/>
                <a:cs typeface="Arial" panose="020B0604020202020204" pitchFamily="34" charset="0"/>
              </a:rPr>
              <a:t> Choose suitable classification models based on the problem and data type, such as Logistic Regression, Random Forest, Gradient Boosting, or SVM.</a:t>
            </a:r>
          </a:p>
          <a:p>
            <a:r>
              <a:rPr lang="en-IN" b="1" dirty="0">
                <a:latin typeface="Arial" panose="020B0604020202020204" pitchFamily="34" charset="0"/>
                <a:cs typeface="Arial" panose="020B0604020202020204" pitchFamily="34" charset="0"/>
              </a:rPr>
              <a:t>Model Training:</a:t>
            </a:r>
            <a:r>
              <a:rPr lang="en-IN" dirty="0">
                <a:latin typeface="Arial" panose="020B0604020202020204" pitchFamily="34" charset="0"/>
                <a:cs typeface="Arial" panose="020B0604020202020204" pitchFamily="34" charset="0"/>
              </a:rPr>
              <a:t> Train the selected model using the training data to learn patterns in the biochemical markers and demographics.</a:t>
            </a:r>
          </a:p>
          <a:p>
            <a:r>
              <a:rPr lang="en-IN" dirty="0">
                <a:latin typeface="Arial" panose="020B0604020202020204" pitchFamily="34" charset="0"/>
                <a:cs typeface="Arial" panose="020B0604020202020204" pitchFamily="34" charset="0"/>
              </a:rPr>
              <a:t>Feature Selection: Recursive Feature Elimination (RFE), Feature Importance.</a:t>
            </a:r>
          </a:p>
          <a:p>
            <a:r>
              <a:rPr lang="en-IN" dirty="0">
                <a:latin typeface="Arial" panose="020B0604020202020204" pitchFamily="34" charset="0"/>
                <a:cs typeface="Arial" panose="020B0604020202020204" pitchFamily="34" charset="0"/>
              </a:rPr>
              <a:t>Visuals: ML pipeline diagram.</a:t>
            </a:r>
          </a:p>
          <a:p>
            <a:endParaRPr lang="en-IN" dirty="0"/>
          </a:p>
        </p:txBody>
      </p:sp>
    </p:spTree>
    <p:extLst>
      <p:ext uri="{BB962C8B-B14F-4D97-AF65-F5344CB8AC3E}">
        <p14:creationId xmlns:p14="http://schemas.microsoft.com/office/powerpoint/2010/main" val="2800305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B8D735-ED77-34AB-336D-1ADC5F937970}"/>
              </a:ext>
            </a:extLst>
          </p:cNvPr>
          <p:cNvSpPr>
            <a:spLocks noGrp="1"/>
          </p:cNvSpPr>
          <p:nvPr>
            <p:ph type="title"/>
          </p:nvPr>
        </p:nvSpPr>
        <p:spPr>
          <a:xfrm>
            <a:off x="685801" y="609601"/>
            <a:ext cx="10131425" cy="787400"/>
          </a:xfrm>
        </p:spPr>
        <p:txBody>
          <a:bodyPr/>
          <a:lstStyle/>
          <a:p>
            <a:pPr algn="ctr"/>
            <a:r>
              <a:rPr lang="en-IN" dirty="0"/>
              <a:t>Model Evaluation &amp; Analysis</a:t>
            </a:r>
          </a:p>
        </p:txBody>
      </p:sp>
      <p:sp>
        <p:nvSpPr>
          <p:cNvPr id="4" name="Rectangle 1">
            <a:extLst>
              <a:ext uri="{FF2B5EF4-FFF2-40B4-BE49-F238E27FC236}">
                <a16:creationId xmlns:a16="http://schemas.microsoft.com/office/drawing/2014/main" id="{8B3A23E5-4FAB-E6F8-5024-5DE8499C358D}"/>
              </a:ext>
            </a:extLst>
          </p:cNvPr>
          <p:cNvSpPr>
            <a:spLocks noGrp="1" noChangeArrowheads="1"/>
          </p:cNvSpPr>
          <p:nvPr>
            <p:ph idx="1"/>
          </p:nvPr>
        </p:nvSpPr>
        <p:spPr bwMode="auto">
          <a:xfrm>
            <a:off x="836755" y="1534278"/>
            <a:ext cx="10131425" cy="3277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Metrics used: Accuracy, Precision, Recall, F1‑score.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Random Forest &amp; KNN performed best.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Error Analysis: Misclassification between fibrosis &amp; cirrhosis.</a:t>
            </a:r>
            <a:b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Visuals: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Confusion matrix heatmap.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Table of metrics.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ROC curve (One‑vs‑Rest).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610357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573FA011-2D8F-2146-D7EF-B1CF1253E7FB}"/>
              </a:ext>
            </a:extLst>
          </p:cNvPr>
          <p:cNvPicPr>
            <a:picLocks noChangeAspect="1"/>
          </p:cNvPicPr>
          <p:nvPr/>
        </p:nvPicPr>
        <p:blipFill>
          <a:blip r:embed="rId2"/>
          <a:stretch>
            <a:fillRect/>
          </a:stretch>
        </p:blipFill>
        <p:spPr>
          <a:xfrm>
            <a:off x="1051646" y="295563"/>
            <a:ext cx="9838027" cy="3133437"/>
          </a:xfrm>
          <a:prstGeom prst="rect">
            <a:avLst/>
          </a:prstGeom>
        </p:spPr>
      </p:pic>
      <p:pic>
        <p:nvPicPr>
          <p:cNvPr id="10" name="Picture 9">
            <a:extLst>
              <a:ext uri="{FF2B5EF4-FFF2-40B4-BE49-F238E27FC236}">
                <a16:creationId xmlns:a16="http://schemas.microsoft.com/office/drawing/2014/main" id="{005910E0-D2E0-CB7E-BDFC-4FF485DD56B6}"/>
              </a:ext>
            </a:extLst>
          </p:cNvPr>
          <p:cNvPicPr>
            <a:picLocks noChangeAspect="1"/>
          </p:cNvPicPr>
          <p:nvPr/>
        </p:nvPicPr>
        <p:blipFill>
          <a:blip r:embed="rId3"/>
          <a:stretch>
            <a:fillRect/>
          </a:stretch>
        </p:blipFill>
        <p:spPr>
          <a:xfrm>
            <a:off x="1051646" y="3429000"/>
            <a:ext cx="9838026" cy="3285116"/>
          </a:xfrm>
          <a:prstGeom prst="rect">
            <a:avLst/>
          </a:prstGeom>
        </p:spPr>
      </p:pic>
    </p:spTree>
    <p:extLst>
      <p:ext uri="{BB962C8B-B14F-4D97-AF65-F5344CB8AC3E}">
        <p14:creationId xmlns:p14="http://schemas.microsoft.com/office/powerpoint/2010/main" val="34816888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58BE1A-981C-BBB9-2A36-9A21067A4D3A}"/>
              </a:ext>
            </a:extLst>
          </p:cNvPr>
          <p:cNvPicPr>
            <a:picLocks noChangeAspect="1"/>
          </p:cNvPicPr>
          <p:nvPr/>
        </p:nvPicPr>
        <p:blipFill>
          <a:blip r:embed="rId2"/>
          <a:stretch>
            <a:fillRect/>
          </a:stretch>
        </p:blipFill>
        <p:spPr>
          <a:xfrm>
            <a:off x="247650" y="0"/>
            <a:ext cx="11353223" cy="3574473"/>
          </a:xfrm>
          <a:prstGeom prst="rect">
            <a:avLst/>
          </a:prstGeom>
        </p:spPr>
      </p:pic>
      <p:pic>
        <p:nvPicPr>
          <p:cNvPr id="7" name="Picture 6">
            <a:extLst>
              <a:ext uri="{FF2B5EF4-FFF2-40B4-BE49-F238E27FC236}">
                <a16:creationId xmlns:a16="http://schemas.microsoft.com/office/drawing/2014/main" id="{E464528C-7BAA-98E8-4F54-567925F25E97}"/>
              </a:ext>
            </a:extLst>
          </p:cNvPr>
          <p:cNvPicPr>
            <a:picLocks noChangeAspect="1"/>
          </p:cNvPicPr>
          <p:nvPr/>
        </p:nvPicPr>
        <p:blipFill>
          <a:blip r:embed="rId3"/>
          <a:stretch>
            <a:fillRect/>
          </a:stretch>
        </p:blipFill>
        <p:spPr>
          <a:xfrm>
            <a:off x="247650" y="3574472"/>
            <a:ext cx="11353223" cy="3283527"/>
          </a:xfrm>
          <a:prstGeom prst="rect">
            <a:avLst/>
          </a:prstGeom>
        </p:spPr>
      </p:pic>
    </p:spTree>
    <p:extLst>
      <p:ext uri="{BB962C8B-B14F-4D97-AF65-F5344CB8AC3E}">
        <p14:creationId xmlns:p14="http://schemas.microsoft.com/office/powerpoint/2010/main" val="5460304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D5D079-59E7-CA61-253B-309751E81293}"/>
              </a:ext>
            </a:extLst>
          </p:cNvPr>
          <p:cNvSpPr>
            <a:spLocks noGrp="1"/>
          </p:cNvSpPr>
          <p:nvPr>
            <p:ph idx="1"/>
          </p:nvPr>
        </p:nvSpPr>
        <p:spPr>
          <a:xfrm>
            <a:off x="685801" y="846667"/>
            <a:ext cx="10131425" cy="4944534"/>
          </a:xfrm>
        </p:spPr>
        <p:txBody>
          <a:bodyPr>
            <a:normAutofit/>
          </a:bodyPr>
          <a:lstStyle/>
          <a:p>
            <a:pPr>
              <a:lnSpc>
                <a:spcPct val="150000"/>
              </a:lnSpc>
            </a:pPr>
            <a:r>
              <a:rPr lang="en-IN" b="1" dirty="0">
                <a:latin typeface="Arial" panose="020B0604020202020204" pitchFamily="34" charset="0"/>
                <a:cs typeface="Arial" panose="020B0604020202020204" pitchFamily="34" charset="0"/>
              </a:rPr>
              <a:t>Random Forest Classification (Tuned)</a:t>
            </a:r>
            <a:r>
              <a:rPr lang="en-IN" dirty="0">
                <a:latin typeface="Arial" panose="020B0604020202020204" pitchFamily="34" charset="0"/>
                <a:cs typeface="Arial" panose="020B0604020202020204" pitchFamily="34" charset="0"/>
              </a:rPr>
              <a:t> emerged as the best model with the highest ROC-AUC score, demonstrating superior performance in predicting liver disease status.</a:t>
            </a:r>
          </a:p>
          <a:p>
            <a:pPr>
              <a:lnSpc>
                <a:spcPct val="150000"/>
              </a:lnSpc>
            </a:pPr>
            <a:r>
              <a:rPr lang="en-IN" dirty="0">
                <a:latin typeface="Arial" panose="020B0604020202020204" pitchFamily="34" charset="0"/>
                <a:cs typeface="Arial" panose="020B0604020202020204" pitchFamily="34" charset="0"/>
              </a:rPr>
              <a:t>Tree-based models (</a:t>
            </a:r>
            <a:r>
              <a:rPr lang="en-IN" b="1" dirty="0">
                <a:latin typeface="Arial" panose="020B0604020202020204" pitchFamily="34" charset="0"/>
                <a:cs typeface="Arial" panose="020B0604020202020204" pitchFamily="34" charset="0"/>
              </a:rPr>
              <a:t>Random Forest Classification</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Decision Tree Classification</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Gradient Boosting</a:t>
            </a:r>
            <a:r>
              <a:rPr lang="en-IN" dirty="0">
                <a:latin typeface="Arial" panose="020B0604020202020204" pitchFamily="34" charset="0"/>
                <a:cs typeface="Arial" panose="020B0604020202020204" pitchFamily="34" charset="0"/>
              </a:rPr>
              <a:t>) performed significantly better than linear models (e.g., Logistic Regression) due to their ability to capture non-linear relationships in the data.</a:t>
            </a:r>
          </a:p>
          <a:p>
            <a:pPr>
              <a:lnSpc>
                <a:spcPct val="150000"/>
              </a:lnSpc>
            </a:pPr>
            <a:r>
              <a:rPr lang="en-IN" b="1" dirty="0">
                <a:latin typeface="Arial" panose="020B0604020202020204" pitchFamily="34" charset="0"/>
                <a:cs typeface="Arial" panose="020B0604020202020204" pitchFamily="34" charset="0"/>
              </a:rPr>
              <a:t>Hyperparameter tuning</a:t>
            </a:r>
            <a:r>
              <a:rPr lang="en-IN" dirty="0">
                <a:latin typeface="Arial" panose="020B0604020202020204" pitchFamily="34" charset="0"/>
                <a:cs typeface="Arial" panose="020B0604020202020204" pitchFamily="34" charset="0"/>
              </a:rPr>
              <a:t> further improved performance for most models, ensuring optimal configurations for accuracy and generalization.</a:t>
            </a:r>
          </a:p>
          <a:p>
            <a:pPr>
              <a:lnSpc>
                <a:spcPct val="150000"/>
              </a:lnSpc>
            </a:pPr>
            <a:r>
              <a:rPr lang="en-IN" b="1" dirty="0">
                <a:latin typeface="Arial" panose="020B0604020202020204" pitchFamily="34" charset="0"/>
                <a:cs typeface="Arial" panose="020B0604020202020204" pitchFamily="34" charset="0"/>
              </a:rPr>
              <a:t>Logistic Regression Classification</a:t>
            </a:r>
            <a:r>
              <a:rPr lang="en-IN" dirty="0">
                <a:latin typeface="Arial" panose="020B0604020202020204" pitchFamily="34" charset="0"/>
                <a:cs typeface="Arial" panose="020B0604020202020204" pitchFamily="34" charset="0"/>
              </a:rPr>
              <a:t> showed moderate results, while </a:t>
            </a:r>
            <a:r>
              <a:rPr lang="en-IN" b="1" dirty="0">
                <a:latin typeface="Arial" panose="020B0604020202020204" pitchFamily="34" charset="0"/>
                <a:cs typeface="Arial" panose="020B0604020202020204" pitchFamily="34" charset="0"/>
              </a:rPr>
              <a:t>Support Vector Machine (SVM)</a:t>
            </a:r>
            <a:r>
              <a:rPr lang="en-IN" dirty="0">
                <a:latin typeface="Arial" panose="020B0604020202020204" pitchFamily="34" charset="0"/>
                <a:cs typeface="Arial" panose="020B0604020202020204" pitchFamily="34" charset="0"/>
              </a:rPr>
              <a:t> performed poorly due to its inability to handle the dataset’s complexity and feature interactions.</a:t>
            </a:r>
          </a:p>
          <a:p>
            <a:endParaRPr lang="en-IN" dirty="0"/>
          </a:p>
        </p:txBody>
      </p:sp>
    </p:spTree>
    <p:extLst>
      <p:ext uri="{BB962C8B-B14F-4D97-AF65-F5344CB8AC3E}">
        <p14:creationId xmlns:p14="http://schemas.microsoft.com/office/powerpoint/2010/main" val="28160391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D1DAD87-AF7B-30B7-833D-084B0D187C7B}"/>
              </a:ext>
            </a:extLst>
          </p:cNvPr>
          <p:cNvPicPr>
            <a:picLocks noGrp="1" noChangeAspect="1"/>
          </p:cNvPicPr>
          <p:nvPr>
            <p:ph idx="1"/>
          </p:nvPr>
        </p:nvPicPr>
        <p:blipFill>
          <a:blip r:embed="rId2"/>
          <a:stretch>
            <a:fillRect/>
          </a:stretch>
        </p:blipFill>
        <p:spPr>
          <a:xfrm>
            <a:off x="894485" y="3428999"/>
            <a:ext cx="9392515" cy="2683933"/>
          </a:xfrm>
          <a:prstGeom prst="rect">
            <a:avLst/>
          </a:prstGeom>
        </p:spPr>
      </p:pic>
      <p:sp>
        <p:nvSpPr>
          <p:cNvPr id="13" name="TextBox 12">
            <a:extLst>
              <a:ext uri="{FF2B5EF4-FFF2-40B4-BE49-F238E27FC236}">
                <a16:creationId xmlns:a16="http://schemas.microsoft.com/office/drawing/2014/main" id="{CBCDD165-57E2-3A7E-E873-E7403FDA84AA}"/>
              </a:ext>
            </a:extLst>
          </p:cNvPr>
          <p:cNvSpPr txBox="1"/>
          <p:nvPr/>
        </p:nvSpPr>
        <p:spPr>
          <a:xfrm>
            <a:off x="563417" y="406399"/>
            <a:ext cx="10880437" cy="2585323"/>
          </a:xfrm>
          <a:prstGeom prst="rect">
            <a:avLst/>
          </a:prstGeom>
          <a:noFill/>
        </p:spPr>
        <p:txBody>
          <a:bodyPr wrap="square">
            <a:spAutoFit/>
          </a:bodyPr>
          <a:lstStyle/>
          <a:p>
            <a:r>
              <a:rPr lang="en-IN" b="1" dirty="0"/>
              <a:t>Confusion Matrix Analysis:</a:t>
            </a:r>
            <a:br>
              <a:rPr lang="en-IN" dirty="0"/>
            </a:br>
            <a:r>
              <a:rPr lang="en-IN" dirty="0"/>
              <a:t>The confusion matrix for the </a:t>
            </a:r>
            <a:r>
              <a:rPr lang="en-IN" b="1" dirty="0"/>
              <a:t>Random Forest Classification</a:t>
            </a:r>
            <a:r>
              <a:rPr lang="en-IN" dirty="0"/>
              <a:t> model revealed:</a:t>
            </a:r>
          </a:p>
          <a:p>
            <a:r>
              <a:rPr lang="en-IN" b="1" dirty="0"/>
              <a:t>High True Positives (TP):</a:t>
            </a:r>
            <a:r>
              <a:rPr lang="en-IN" dirty="0"/>
              <a:t> Correctly predicted cases of hepatitis, fibrosis, and cirrhosis.</a:t>
            </a:r>
          </a:p>
          <a:p>
            <a:r>
              <a:rPr lang="en-IN" b="1" dirty="0"/>
              <a:t>Low False Positives (FP):</a:t>
            </a:r>
            <a:r>
              <a:rPr lang="en-IN" dirty="0"/>
              <a:t> Minimal misclassifications of no disease as suspect disease.</a:t>
            </a:r>
          </a:p>
          <a:p>
            <a:r>
              <a:rPr lang="en-IN" b="1" dirty="0"/>
              <a:t>High True Negatives (TN):</a:t>
            </a:r>
            <a:r>
              <a:rPr lang="en-IN" dirty="0"/>
              <a:t> Correctly identified patients with no liver disease.</a:t>
            </a:r>
          </a:p>
          <a:p>
            <a:r>
              <a:rPr lang="en-IN" b="1" dirty="0"/>
              <a:t>Low False Negatives (FN):</a:t>
            </a:r>
            <a:r>
              <a:rPr lang="en-IN" dirty="0"/>
              <a:t> Few cases of misclassifying advanced liver disease as early-stage or no disease.</a:t>
            </a:r>
          </a:p>
          <a:p>
            <a:endParaRPr lang="en-IN" dirty="0"/>
          </a:p>
          <a:p>
            <a:r>
              <a:rPr lang="en-IN" dirty="0"/>
              <a:t>Overall, </a:t>
            </a:r>
            <a:r>
              <a:rPr lang="en-IN" b="1" dirty="0"/>
              <a:t>Random Forest Classification</a:t>
            </a:r>
            <a:r>
              <a:rPr lang="en-IN" dirty="0"/>
              <a:t> proved to be the most suitable model for predicting liver disease status in this case.”</a:t>
            </a:r>
          </a:p>
        </p:txBody>
      </p:sp>
    </p:spTree>
    <p:extLst>
      <p:ext uri="{BB962C8B-B14F-4D97-AF65-F5344CB8AC3E}">
        <p14:creationId xmlns:p14="http://schemas.microsoft.com/office/powerpoint/2010/main" val="23224545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32990-64C7-FE62-B7BE-BD81F51B5715}"/>
              </a:ext>
            </a:extLst>
          </p:cNvPr>
          <p:cNvSpPr>
            <a:spLocks noGrp="1"/>
          </p:cNvSpPr>
          <p:nvPr>
            <p:ph type="title"/>
          </p:nvPr>
        </p:nvSpPr>
        <p:spPr>
          <a:xfrm>
            <a:off x="685801" y="609601"/>
            <a:ext cx="10131425" cy="724678"/>
          </a:xfrm>
        </p:spPr>
        <p:txBody>
          <a:bodyPr/>
          <a:lstStyle/>
          <a:p>
            <a:pPr algn="ctr"/>
            <a:r>
              <a:rPr lang="en-IN" b="1" dirty="0"/>
              <a:t>Deployment</a:t>
            </a:r>
            <a:endParaRPr lang="en-IN" dirty="0"/>
          </a:p>
        </p:txBody>
      </p:sp>
      <p:grpSp>
        <p:nvGrpSpPr>
          <p:cNvPr id="4" name="Google Shape;507;p57">
            <a:extLst>
              <a:ext uri="{FF2B5EF4-FFF2-40B4-BE49-F238E27FC236}">
                <a16:creationId xmlns:a16="http://schemas.microsoft.com/office/drawing/2014/main" id="{74FC46E0-DFB0-25CB-4DAC-401E9C549D01}"/>
              </a:ext>
            </a:extLst>
          </p:cNvPr>
          <p:cNvGrpSpPr/>
          <p:nvPr/>
        </p:nvGrpSpPr>
        <p:grpSpPr>
          <a:xfrm>
            <a:off x="3580951" y="1478702"/>
            <a:ext cx="3922200" cy="3915924"/>
            <a:chOff x="2610905" y="610653"/>
            <a:chExt cx="3922200" cy="3922200"/>
          </a:xfrm>
        </p:grpSpPr>
        <p:sp>
          <p:nvSpPr>
            <p:cNvPr id="5" name="Google Shape;508;p57">
              <a:extLst>
                <a:ext uri="{FF2B5EF4-FFF2-40B4-BE49-F238E27FC236}">
                  <a16:creationId xmlns:a16="http://schemas.microsoft.com/office/drawing/2014/main" id="{B1C2E7E4-B5C5-832F-3E66-C1D5CA25C54F}"/>
                </a:ext>
              </a:extLst>
            </p:cNvPr>
            <p:cNvSpPr/>
            <p:nvPr/>
          </p:nvSpPr>
          <p:spPr>
            <a:xfrm rot="-4980021">
              <a:off x="3204123" y="1186472"/>
              <a:ext cx="2771960" cy="2771960"/>
            </a:xfrm>
            <a:prstGeom prst="blockArc">
              <a:avLst>
                <a:gd name="adj1" fmla="val 12602522"/>
                <a:gd name="adj2" fmla="val 16867657"/>
                <a:gd name="adj3" fmla="val 20844"/>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509;p57">
              <a:extLst>
                <a:ext uri="{FF2B5EF4-FFF2-40B4-BE49-F238E27FC236}">
                  <a16:creationId xmlns:a16="http://schemas.microsoft.com/office/drawing/2014/main" id="{F8F29682-82EA-8A4E-F522-E681467E334C}"/>
                </a:ext>
              </a:extLst>
            </p:cNvPr>
            <p:cNvSpPr/>
            <p:nvPr/>
          </p:nvSpPr>
          <p:spPr>
            <a:xfrm rot="7920309">
              <a:off x="3183402" y="1183149"/>
              <a:ext cx="2777207" cy="2777207"/>
            </a:xfrm>
            <a:prstGeom prst="blockArc">
              <a:avLst>
                <a:gd name="adj1" fmla="val 12602522"/>
                <a:gd name="adj2" fmla="val 16867657"/>
                <a:gd name="adj3" fmla="val 20844"/>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10;p57">
              <a:extLst>
                <a:ext uri="{FF2B5EF4-FFF2-40B4-BE49-F238E27FC236}">
                  <a16:creationId xmlns:a16="http://schemas.microsoft.com/office/drawing/2014/main" id="{3CD1BCEF-0496-7049-4E8E-340014A8C909}"/>
                </a:ext>
              </a:extLst>
            </p:cNvPr>
            <p:cNvSpPr/>
            <p:nvPr/>
          </p:nvSpPr>
          <p:spPr>
            <a:xfrm rot="3600063">
              <a:off x="3186335" y="1195681"/>
              <a:ext cx="2777488" cy="2777488"/>
            </a:xfrm>
            <a:prstGeom prst="blockArc">
              <a:avLst>
                <a:gd name="adj1" fmla="val 12602522"/>
                <a:gd name="adj2" fmla="val 16867657"/>
                <a:gd name="adj3" fmla="val 20844"/>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11;p57">
              <a:extLst>
                <a:ext uri="{FF2B5EF4-FFF2-40B4-BE49-F238E27FC236}">
                  <a16:creationId xmlns:a16="http://schemas.microsoft.com/office/drawing/2014/main" id="{4533DABD-D015-B9E9-23A2-21D05527C011}"/>
                </a:ext>
              </a:extLst>
            </p:cNvPr>
            <p:cNvSpPr/>
            <p:nvPr/>
          </p:nvSpPr>
          <p:spPr>
            <a:xfrm rot="4024705">
              <a:off x="5326681" y="1940898"/>
              <a:ext cx="578477" cy="579147"/>
            </a:xfrm>
            <a:prstGeom prst="pie">
              <a:avLst>
                <a:gd name="adj1" fmla="val 6190354"/>
                <a:gd name="adj2" fmla="val 14996165"/>
              </a:avLst>
            </a:prstGeom>
            <a:solidFill>
              <a:srgbClr val="1B786F"/>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512;p57">
              <a:extLst>
                <a:ext uri="{FF2B5EF4-FFF2-40B4-BE49-F238E27FC236}">
                  <a16:creationId xmlns:a16="http://schemas.microsoft.com/office/drawing/2014/main" id="{9DE3798E-531D-98C3-61F3-6ED51D1D1FE4}"/>
                </a:ext>
              </a:extLst>
            </p:cNvPr>
            <p:cNvSpPr/>
            <p:nvPr/>
          </p:nvSpPr>
          <p:spPr>
            <a:xfrm rot="-6816027">
              <a:off x="5326729" y="1940918"/>
              <a:ext cx="578485" cy="579035"/>
            </a:xfrm>
            <a:prstGeom prst="pie">
              <a:avLst>
                <a:gd name="adj1" fmla="val 4028252"/>
                <a:gd name="adj2" fmla="val 17183677"/>
              </a:avLst>
            </a:prstGeom>
            <a:solidFill>
              <a:srgbClr val="1B786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513;p57">
              <a:extLst>
                <a:ext uri="{FF2B5EF4-FFF2-40B4-BE49-F238E27FC236}">
                  <a16:creationId xmlns:a16="http://schemas.microsoft.com/office/drawing/2014/main" id="{59A0D5A2-6F7B-6914-8321-E16E165255B4}"/>
                </a:ext>
              </a:extLst>
            </p:cNvPr>
            <p:cNvSpPr/>
            <p:nvPr/>
          </p:nvSpPr>
          <p:spPr>
            <a:xfrm rot="-9359762">
              <a:off x="3193941" y="1176205"/>
              <a:ext cx="2777287" cy="2777287"/>
            </a:xfrm>
            <a:prstGeom prst="blockArc">
              <a:avLst>
                <a:gd name="adj1" fmla="val 12602522"/>
                <a:gd name="adj2" fmla="val 16867657"/>
                <a:gd name="adj3" fmla="val 20844"/>
              </a:avLst>
            </a:prstGeom>
            <a:solidFill>
              <a:srgbClr val="1D7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514;p57">
              <a:extLst>
                <a:ext uri="{FF2B5EF4-FFF2-40B4-BE49-F238E27FC236}">
                  <a16:creationId xmlns:a16="http://schemas.microsoft.com/office/drawing/2014/main" id="{01E5C9E0-FDBC-C50B-E9F0-97BF25045C51}"/>
                </a:ext>
              </a:extLst>
            </p:cNvPr>
            <p:cNvSpPr/>
            <p:nvPr/>
          </p:nvSpPr>
          <p:spPr>
            <a:xfrm rot="-8936366">
              <a:off x="3659126" y="3173505"/>
              <a:ext cx="578551" cy="578963"/>
            </a:xfrm>
            <a:prstGeom prst="pie">
              <a:avLst>
                <a:gd name="adj1" fmla="val 6190354"/>
                <a:gd name="adj2" fmla="val 14996165"/>
              </a:avLst>
            </a:prstGeom>
            <a:solidFill>
              <a:srgbClr val="1F887E"/>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515;p57">
              <a:extLst>
                <a:ext uri="{FF2B5EF4-FFF2-40B4-BE49-F238E27FC236}">
                  <a16:creationId xmlns:a16="http://schemas.microsoft.com/office/drawing/2014/main" id="{3113C66A-EC76-3387-16F3-7B81BBE21C05}"/>
                </a:ext>
              </a:extLst>
            </p:cNvPr>
            <p:cNvSpPr/>
            <p:nvPr/>
          </p:nvSpPr>
          <p:spPr>
            <a:xfrm rot="1824498">
              <a:off x="3659375" y="3173497"/>
              <a:ext cx="578475" cy="578885"/>
            </a:xfrm>
            <a:prstGeom prst="pie">
              <a:avLst>
                <a:gd name="adj1" fmla="val 4028252"/>
                <a:gd name="adj2" fmla="val 17183677"/>
              </a:avLst>
            </a:prstGeom>
            <a:solidFill>
              <a:srgbClr val="1F88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516;p57">
              <a:extLst>
                <a:ext uri="{FF2B5EF4-FFF2-40B4-BE49-F238E27FC236}">
                  <a16:creationId xmlns:a16="http://schemas.microsoft.com/office/drawing/2014/main" id="{4C2EA795-8884-576E-FEF2-BB303BA8B5B8}"/>
                </a:ext>
              </a:extLst>
            </p:cNvPr>
            <p:cNvSpPr/>
            <p:nvPr/>
          </p:nvSpPr>
          <p:spPr>
            <a:xfrm rot="-600092">
              <a:off x="3198852" y="1195456"/>
              <a:ext cx="2777611" cy="2777611"/>
            </a:xfrm>
            <a:prstGeom prst="blockArc">
              <a:avLst>
                <a:gd name="adj1" fmla="val 12513247"/>
                <a:gd name="adj2" fmla="val 16867657"/>
                <a:gd name="adj3" fmla="val 20844"/>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517;p57">
              <a:extLst>
                <a:ext uri="{FF2B5EF4-FFF2-40B4-BE49-F238E27FC236}">
                  <a16:creationId xmlns:a16="http://schemas.microsoft.com/office/drawing/2014/main" id="{C6CD0F4C-EF85-F013-3483-2B5AC57E88D8}"/>
                </a:ext>
              </a:extLst>
            </p:cNvPr>
            <p:cNvSpPr/>
            <p:nvPr/>
          </p:nvSpPr>
          <p:spPr>
            <a:xfrm rot="-176551">
              <a:off x="4312105" y="1195442"/>
              <a:ext cx="578563" cy="579162"/>
            </a:xfrm>
            <a:prstGeom prst="pie">
              <a:avLst>
                <a:gd name="adj1" fmla="val 6190354"/>
                <a:gd name="adj2" fmla="val 14996165"/>
              </a:avLst>
            </a:prstGeom>
            <a:solidFill>
              <a:srgbClr val="155B5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518;p57">
              <a:extLst>
                <a:ext uri="{FF2B5EF4-FFF2-40B4-BE49-F238E27FC236}">
                  <a16:creationId xmlns:a16="http://schemas.microsoft.com/office/drawing/2014/main" id="{183189CE-D3CD-CF3D-FFE1-2005920C1BD2}"/>
                </a:ext>
              </a:extLst>
            </p:cNvPr>
            <p:cNvSpPr/>
            <p:nvPr/>
          </p:nvSpPr>
          <p:spPr>
            <a:xfrm rot="10584085">
              <a:off x="4312088" y="1195622"/>
              <a:ext cx="578340" cy="578939"/>
            </a:xfrm>
            <a:prstGeom prst="pie">
              <a:avLst>
                <a:gd name="adj1" fmla="val 4028252"/>
                <a:gd name="adj2" fmla="val 17183677"/>
              </a:avLst>
            </a:prstGeom>
            <a:solidFill>
              <a:srgbClr val="155B5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519;p57">
              <a:extLst>
                <a:ext uri="{FF2B5EF4-FFF2-40B4-BE49-F238E27FC236}">
                  <a16:creationId xmlns:a16="http://schemas.microsoft.com/office/drawing/2014/main" id="{74D67A1E-3077-C83A-4689-381A9F89ADFF}"/>
                </a:ext>
              </a:extLst>
            </p:cNvPr>
            <p:cNvSpPr/>
            <p:nvPr/>
          </p:nvSpPr>
          <p:spPr>
            <a:xfrm rot="8344778">
              <a:off x="4940929" y="3162886"/>
              <a:ext cx="578465" cy="578888"/>
            </a:xfrm>
            <a:prstGeom prst="pie">
              <a:avLst>
                <a:gd name="adj1" fmla="val 6190354"/>
                <a:gd name="adj2" fmla="val 14996165"/>
              </a:avLst>
            </a:prstGeom>
            <a:solidFill>
              <a:srgbClr val="1D7E75"/>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520;p57">
              <a:extLst>
                <a:ext uri="{FF2B5EF4-FFF2-40B4-BE49-F238E27FC236}">
                  <a16:creationId xmlns:a16="http://schemas.microsoft.com/office/drawing/2014/main" id="{28027187-EAC1-142D-22C5-A5EDBAAF9B87}"/>
                </a:ext>
              </a:extLst>
            </p:cNvPr>
            <p:cNvSpPr/>
            <p:nvPr/>
          </p:nvSpPr>
          <p:spPr>
            <a:xfrm rot="-2495643">
              <a:off x="4941000" y="3162728"/>
              <a:ext cx="578445" cy="579093"/>
            </a:xfrm>
            <a:prstGeom prst="pie">
              <a:avLst>
                <a:gd name="adj1" fmla="val 4028252"/>
                <a:gd name="adj2" fmla="val 17183677"/>
              </a:avLst>
            </a:prstGeom>
            <a:solidFill>
              <a:srgbClr val="1D7E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521;p57">
              <a:extLst>
                <a:ext uri="{FF2B5EF4-FFF2-40B4-BE49-F238E27FC236}">
                  <a16:creationId xmlns:a16="http://schemas.microsoft.com/office/drawing/2014/main" id="{EBB9494B-AD7D-4572-5710-C81815EDF9EE}"/>
                </a:ext>
              </a:extLst>
            </p:cNvPr>
            <p:cNvSpPr/>
            <p:nvPr/>
          </p:nvSpPr>
          <p:spPr>
            <a:xfrm rot="-4556960">
              <a:off x="3257335" y="1939059"/>
              <a:ext cx="578302" cy="578957"/>
            </a:xfrm>
            <a:prstGeom prst="pie">
              <a:avLst>
                <a:gd name="adj1" fmla="val 6190354"/>
                <a:gd name="adj2" fmla="val 14996165"/>
              </a:avLst>
            </a:prstGeom>
            <a:solidFill>
              <a:srgbClr val="249C91"/>
            </a:solidFill>
            <a:ln>
              <a:noFill/>
            </a:ln>
            <a:effectLst>
              <a:outerShdw blurRad="142875" algn="bl" rotWithShape="0">
                <a:srgbClr val="000000">
                  <a:alpha val="43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522;p57">
              <a:extLst>
                <a:ext uri="{FF2B5EF4-FFF2-40B4-BE49-F238E27FC236}">
                  <a16:creationId xmlns:a16="http://schemas.microsoft.com/office/drawing/2014/main" id="{1B4E589C-6568-E756-5D55-8EA7F6ACBEE0}"/>
                </a:ext>
              </a:extLst>
            </p:cNvPr>
            <p:cNvSpPr/>
            <p:nvPr/>
          </p:nvSpPr>
          <p:spPr>
            <a:xfrm rot="6204541">
              <a:off x="3257468" y="1938977"/>
              <a:ext cx="578264" cy="578917"/>
            </a:xfrm>
            <a:prstGeom prst="pie">
              <a:avLst>
                <a:gd name="adj1" fmla="val 4028252"/>
                <a:gd name="adj2" fmla="val 17183677"/>
              </a:avLst>
            </a:prstGeom>
            <a:solidFill>
              <a:srgbClr val="249C9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523;p57">
              <a:extLst>
                <a:ext uri="{FF2B5EF4-FFF2-40B4-BE49-F238E27FC236}">
                  <a16:creationId xmlns:a16="http://schemas.microsoft.com/office/drawing/2014/main" id="{C7995845-AB67-416A-211F-7144C884512B}"/>
                </a:ext>
              </a:extLst>
            </p:cNvPr>
            <p:cNvSpPr txBox="1"/>
            <p:nvPr/>
          </p:nvSpPr>
          <p:spPr>
            <a:xfrm>
              <a:off x="4341900" y="1271896"/>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05</a:t>
              </a:r>
              <a:endParaRPr sz="1600" b="1">
                <a:solidFill>
                  <a:srgbClr val="FFFFFF"/>
                </a:solidFill>
                <a:latin typeface="Roboto"/>
                <a:ea typeface="Roboto"/>
                <a:cs typeface="Roboto"/>
                <a:sym typeface="Roboto"/>
              </a:endParaRPr>
            </a:p>
          </p:txBody>
        </p:sp>
        <p:sp>
          <p:nvSpPr>
            <p:cNvPr id="21" name="Google Shape;524;p57">
              <a:extLst>
                <a:ext uri="{FF2B5EF4-FFF2-40B4-BE49-F238E27FC236}">
                  <a16:creationId xmlns:a16="http://schemas.microsoft.com/office/drawing/2014/main" id="{4E775D4F-B16C-5807-D397-D3A0C0275C2A}"/>
                </a:ext>
              </a:extLst>
            </p:cNvPr>
            <p:cNvSpPr txBox="1"/>
            <p:nvPr/>
          </p:nvSpPr>
          <p:spPr>
            <a:xfrm>
              <a:off x="3274219"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01</a:t>
              </a:r>
              <a:endParaRPr sz="1600" b="1">
                <a:solidFill>
                  <a:srgbClr val="FFFFFF"/>
                </a:solidFill>
                <a:latin typeface="Roboto"/>
                <a:ea typeface="Roboto"/>
                <a:cs typeface="Roboto"/>
                <a:sym typeface="Roboto"/>
              </a:endParaRPr>
            </a:p>
          </p:txBody>
        </p:sp>
        <p:sp>
          <p:nvSpPr>
            <p:cNvPr id="22" name="Google Shape;525;p57">
              <a:extLst>
                <a:ext uri="{FF2B5EF4-FFF2-40B4-BE49-F238E27FC236}">
                  <a16:creationId xmlns:a16="http://schemas.microsoft.com/office/drawing/2014/main" id="{F0A0F981-04EC-3157-2B6D-7EEAD221C556}"/>
                </a:ext>
              </a:extLst>
            </p:cNvPr>
            <p:cNvSpPr txBox="1"/>
            <p:nvPr/>
          </p:nvSpPr>
          <p:spPr>
            <a:xfrm>
              <a:off x="3685317"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02</a:t>
              </a:r>
              <a:endParaRPr sz="1600" b="1">
                <a:solidFill>
                  <a:srgbClr val="FFFFFF"/>
                </a:solidFill>
                <a:latin typeface="Roboto"/>
                <a:ea typeface="Roboto"/>
                <a:cs typeface="Roboto"/>
                <a:sym typeface="Roboto"/>
              </a:endParaRPr>
            </a:p>
          </p:txBody>
        </p:sp>
        <p:sp>
          <p:nvSpPr>
            <p:cNvPr id="23" name="Google Shape;526;p57">
              <a:extLst>
                <a:ext uri="{FF2B5EF4-FFF2-40B4-BE49-F238E27FC236}">
                  <a16:creationId xmlns:a16="http://schemas.microsoft.com/office/drawing/2014/main" id="{DE85E1E9-C9A1-9A12-3766-A5BFA88D00F1}"/>
                </a:ext>
              </a:extLst>
            </p:cNvPr>
            <p:cNvSpPr txBox="1"/>
            <p:nvPr/>
          </p:nvSpPr>
          <p:spPr>
            <a:xfrm>
              <a:off x="4955323" y="3247321"/>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03</a:t>
              </a:r>
              <a:endParaRPr sz="1600" b="1">
                <a:solidFill>
                  <a:srgbClr val="FFFFFF"/>
                </a:solidFill>
                <a:latin typeface="Roboto"/>
                <a:ea typeface="Roboto"/>
                <a:cs typeface="Roboto"/>
                <a:sym typeface="Roboto"/>
              </a:endParaRPr>
            </a:p>
          </p:txBody>
        </p:sp>
        <p:sp>
          <p:nvSpPr>
            <p:cNvPr id="24" name="Google Shape;527;p57">
              <a:extLst>
                <a:ext uri="{FF2B5EF4-FFF2-40B4-BE49-F238E27FC236}">
                  <a16:creationId xmlns:a16="http://schemas.microsoft.com/office/drawing/2014/main" id="{2AD345A6-06E4-81E6-B031-D61412DAE2CA}"/>
                </a:ext>
              </a:extLst>
            </p:cNvPr>
            <p:cNvSpPr txBox="1"/>
            <p:nvPr/>
          </p:nvSpPr>
          <p:spPr>
            <a:xfrm>
              <a:off x="5364737" y="2018364"/>
              <a:ext cx="507900" cy="266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600" b="1">
                  <a:solidFill>
                    <a:srgbClr val="FFFFFF"/>
                  </a:solidFill>
                  <a:latin typeface="Roboto"/>
                  <a:ea typeface="Roboto"/>
                  <a:cs typeface="Roboto"/>
                  <a:sym typeface="Roboto"/>
                </a:rPr>
                <a:t>04</a:t>
              </a:r>
              <a:endParaRPr sz="1600" b="1">
                <a:solidFill>
                  <a:srgbClr val="FFFFFF"/>
                </a:solidFill>
                <a:latin typeface="Roboto"/>
                <a:ea typeface="Roboto"/>
                <a:cs typeface="Roboto"/>
                <a:sym typeface="Roboto"/>
              </a:endParaRPr>
            </a:p>
          </p:txBody>
        </p:sp>
      </p:grpSp>
      <p:grpSp>
        <p:nvGrpSpPr>
          <p:cNvPr id="27" name="Google Shape;495;p57">
            <a:extLst>
              <a:ext uri="{FF2B5EF4-FFF2-40B4-BE49-F238E27FC236}">
                <a16:creationId xmlns:a16="http://schemas.microsoft.com/office/drawing/2014/main" id="{94B0F1BF-C8F2-118F-A9F7-D277A46CCB88}"/>
              </a:ext>
            </a:extLst>
          </p:cNvPr>
          <p:cNvGrpSpPr/>
          <p:nvPr/>
        </p:nvGrpSpPr>
        <p:grpSpPr>
          <a:xfrm>
            <a:off x="314724" y="893208"/>
            <a:ext cx="4522441" cy="2303890"/>
            <a:chOff x="313462" y="1117658"/>
            <a:chExt cx="3553751" cy="924600"/>
          </a:xfrm>
        </p:grpSpPr>
        <p:cxnSp>
          <p:nvCxnSpPr>
            <p:cNvPr id="28" name="Google Shape;496;p57">
              <a:extLst>
                <a:ext uri="{FF2B5EF4-FFF2-40B4-BE49-F238E27FC236}">
                  <a16:creationId xmlns:a16="http://schemas.microsoft.com/office/drawing/2014/main" id="{C617D041-CE03-13CA-6780-9BBF9C143015}"/>
                </a:ext>
              </a:extLst>
            </p:cNvPr>
            <p:cNvCxnSpPr/>
            <p:nvPr/>
          </p:nvCxnSpPr>
          <p:spPr>
            <a:xfrm rot="10800000">
              <a:off x="2642013" y="1654113"/>
              <a:ext cx="1225200" cy="0"/>
            </a:xfrm>
            <a:prstGeom prst="straightConnector1">
              <a:avLst/>
            </a:prstGeom>
            <a:ln>
              <a:headEnd type="none" w="sm" len="sm"/>
              <a:tailEnd type="oval" w="med" len="med"/>
            </a:ln>
          </p:spPr>
          <p:style>
            <a:lnRef idx="3">
              <a:schemeClr val="accent5"/>
            </a:lnRef>
            <a:fillRef idx="0">
              <a:schemeClr val="accent5"/>
            </a:fillRef>
            <a:effectRef idx="2">
              <a:schemeClr val="accent5"/>
            </a:effectRef>
            <a:fontRef idx="minor">
              <a:schemeClr val="tx1"/>
            </a:fontRef>
          </p:style>
        </p:cxnSp>
        <p:sp>
          <p:nvSpPr>
            <p:cNvPr id="29" name="Google Shape;497;p57">
              <a:extLst>
                <a:ext uri="{FF2B5EF4-FFF2-40B4-BE49-F238E27FC236}">
                  <a16:creationId xmlns:a16="http://schemas.microsoft.com/office/drawing/2014/main" id="{D0411AEB-84BA-E7C0-1BAA-2615AD742C97}"/>
                </a:ext>
              </a:extLst>
            </p:cNvPr>
            <p:cNvSpPr txBox="1"/>
            <p:nvPr/>
          </p:nvSpPr>
          <p:spPr>
            <a:xfrm>
              <a:off x="313462" y="1117658"/>
              <a:ext cx="2244386" cy="924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Save the trained model</a:t>
              </a:r>
              <a:endParaRPr sz="1200" b="1" dirty="0">
                <a:latin typeface="Roboto"/>
                <a:ea typeface="Roboto"/>
                <a:cs typeface="Roboto"/>
                <a:sym typeface="Roboto"/>
              </a:endParaRPr>
            </a:p>
            <a:p>
              <a:pPr marL="0" lvl="0" indent="0" algn="r" rtl="0">
                <a:spcBef>
                  <a:spcPts val="0"/>
                </a:spcBef>
                <a:spcAft>
                  <a:spcPts val="0"/>
                </a:spcAft>
                <a:buNone/>
              </a:pPr>
              <a:endParaRPr sz="1200" b="1" dirty="0">
                <a:latin typeface="Roboto"/>
                <a:ea typeface="Roboto"/>
                <a:cs typeface="Roboto"/>
                <a:sym typeface="Roboto"/>
              </a:endParaRPr>
            </a:p>
            <a:p>
              <a:pPr marL="0" lvl="0" indent="0" algn="r" rtl="0">
                <a:spcBef>
                  <a:spcPts val="0"/>
                </a:spcBef>
                <a:spcAft>
                  <a:spcPts val="1600"/>
                </a:spcAft>
                <a:buNone/>
              </a:pPr>
              <a:r>
                <a:rPr lang="en" sz="1200" dirty="0">
                  <a:latin typeface="Roboto"/>
                  <a:ea typeface="Roboto"/>
                  <a:cs typeface="Roboto"/>
                  <a:sym typeface="Roboto"/>
                </a:rPr>
                <a:t>Save the trained model and any required preprocessing objects (like scalers or encoders) to files.Export the best performing model using joblib</a:t>
              </a:r>
              <a:r>
                <a:rPr lang="en" sz="800" dirty="0">
                  <a:latin typeface="Roboto"/>
                  <a:ea typeface="Roboto"/>
                  <a:cs typeface="Roboto"/>
                  <a:sym typeface="Roboto"/>
                </a:rPr>
                <a:t>.</a:t>
              </a:r>
              <a:endParaRPr sz="800" b="1" dirty="0">
                <a:latin typeface="Roboto"/>
                <a:ea typeface="Roboto"/>
                <a:cs typeface="Roboto"/>
                <a:sym typeface="Roboto"/>
              </a:endParaRPr>
            </a:p>
          </p:txBody>
        </p:sp>
      </p:grpSp>
      <p:grpSp>
        <p:nvGrpSpPr>
          <p:cNvPr id="30" name="Google Shape;498;p57">
            <a:extLst>
              <a:ext uri="{FF2B5EF4-FFF2-40B4-BE49-F238E27FC236}">
                <a16:creationId xmlns:a16="http://schemas.microsoft.com/office/drawing/2014/main" id="{F20087FE-496D-CE74-E880-D1DE6818B989}"/>
              </a:ext>
            </a:extLst>
          </p:cNvPr>
          <p:cNvGrpSpPr/>
          <p:nvPr/>
        </p:nvGrpSpPr>
        <p:grpSpPr>
          <a:xfrm>
            <a:off x="376512" y="3169858"/>
            <a:ext cx="4062546" cy="2227019"/>
            <a:chOff x="-490608" y="2501570"/>
            <a:chExt cx="4062546" cy="1487627"/>
          </a:xfrm>
        </p:grpSpPr>
        <p:cxnSp>
          <p:nvCxnSpPr>
            <p:cNvPr id="31" name="Google Shape;499;p57">
              <a:extLst>
                <a:ext uri="{FF2B5EF4-FFF2-40B4-BE49-F238E27FC236}">
                  <a16:creationId xmlns:a16="http://schemas.microsoft.com/office/drawing/2014/main" id="{A2FF4586-B6F8-EB13-A535-0FA42C464299}"/>
                </a:ext>
              </a:extLst>
            </p:cNvPr>
            <p:cNvCxnSpPr/>
            <p:nvPr/>
          </p:nvCxnSpPr>
          <p:spPr>
            <a:xfrm rot="10800000">
              <a:off x="2641938" y="3108425"/>
              <a:ext cx="930000" cy="0"/>
            </a:xfrm>
            <a:prstGeom prst="straightConnector1">
              <a:avLst/>
            </a:prstGeom>
            <a:ln>
              <a:headEnd type="none" w="sm" len="sm"/>
              <a:tailEnd type="oval" w="med" len="med"/>
            </a:ln>
          </p:spPr>
          <p:style>
            <a:lnRef idx="3">
              <a:schemeClr val="accent5"/>
            </a:lnRef>
            <a:fillRef idx="0">
              <a:schemeClr val="accent5"/>
            </a:fillRef>
            <a:effectRef idx="2">
              <a:schemeClr val="accent5"/>
            </a:effectRef>
            <a:fontRef idx="minor">
              <a:schemeClr val="tx1"/>
            </a:fontRef>
          </p:style>
        </p:cxnSp>
        <p:sp>
          <p:nvSpPr>
            <p:cNvPr id="32" name="Google Shape;500;p57">
              <a:extLst>
                <a:ext uri="{FF2B5EF4-FFF2-40B4-BE49-F238E27FC236}">
                  <a16:creationId xmlns:a16="http://schemas.microsoft.com/office/drawing/2014/main" id="{DEDF2E78-BB8F-4881-B877-5B7772131B23}"/>
                </a:ext>
              </a:extLst>
            </p:cNvPr>
            <p:cNvSpPr txBox="1"/>
            <p:nvPr/>
          </p:nvSpPr>
          <p:spPr>
            <a:xfrm>
              <a:off x="-490608" y="2501570"/>
              <a:ext cx="2870672" cy="1487627"/>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1200" b="1" dirty="0">
                  <a:latin typeface="Roboto"/>
                  <a:ea typeface="Roboto"/>
                  <a:cs typeface="Roboto"/>
                  <a:sym typeface="Roboto"/>
                </a:rPr>
                <a:t>Build Web API</a:t>
              </a:r>
              <a:endParaRPr sz="1200" b="1" dirty="0">
                <a:latin typeface="Roboto"/>
                <a:ea typeface="Roboto"/>
                <a:cs typeface="Roboto"/>
                <a:sym typeface="Roboto"/>
              </a:endParaRPr>
            </a:p>
            <a:p>
              <a:pPr marL="0" lvl="0" indent="0" algn="r" rtl="0">
                <a:spcBef>
                  <a:spcPts val="0"/>
                </a:spcBef>
                <a:spcAft>
                  <a:spcPts val="1600"/>
                </a:spcAft>
                <a:buNone/>
              </a:pPr>
              <a:r>
                <a:rPr lang="en" sz="1200" b="1" dirty="0">
                  <a:latin typeface="Roboto"/>
                  <a:ea typeface="Roboto"/>
                  <a:cs typeface="Roboto"/>
                  <a:sym typeface="Roboto"/>
                </a:rPr>
                <a:t>Write a Python script that loads the model and preprocessing objects, and uses a web framework (like Streamlit, Flask, or FastAPI) to create an interface for predictions.</a:t>
              </a:r>
              <a:endParaRPr sz="1200" b="1" dirty="0">
                <a:latin typeface="Roboto"/>
                <a:ea typeface="Roboto"/>
                <a:cs typeface="Roboto"/>
                <a:sym typeface="Roboto"/>
              </a:endParaRPr>
            </a:p>
          </p:txBody>
        </p:sp>
      </p:grpSp>
      <p:grpSp>
        <p:nvGrpSpPr>
          <p:cNvPr id="33" name="Google Shape;466;p57">
            <a:extLst>
              <a:ext uri="{FF2B5EF4-FFF2-40B4-BE49-F238E27FC236}">
                <a16:creationId xmlns:a16="http://schemas.microsoft.com/office/drawing/2014/main" id="{8C37AC9D-4C61-7570-2D59-13CA6BD14317}"/>
              </a:ext>
            </a:extLst>
          </p:cNvPr>
          <p:cNvGrpSpPr/>
          <p:nvPr/>
        </p:nvGrpSpPr>
        <p:grpSpPr>
          <a:xfrm>
            <a:off x="6202819" y="1818860"/>
            <a:ext cx="4789078" cy="1330974"/>
            <a:chOff x="4657738" y="3555563"/>
            <a:chExt cx="4235667" cy="851878"/>
          </a:xfrm>
        </p:grpSpPr>
        <p:cxnSp>
          <p:nvCxnSpPr>
            <p:cNvPr id="34" name="Google Shape;467;p57">
              <a:extLst>
                <a:ext uri="{FF2B5EF4-FFF2-40B4-BE49-F238E27FC236}">
                  <a16:creationId xmlns:a16="http://schemas.microsoft.com/office/drawing/2014/main" id="{9C0309FE-025B-8C00-5D5F-BA1979B6A5A6}"/>
                </a:ext>
              </a:extLst>
            </p:cNvPr>
            <p:cNvCxnSpPr/>
            <p:nvPr/>
          </p:nvCxnSpPr>
          <p:spPr>
            <a:xfrm>
              <a:off x="4657738" y="3854000"/>
              <a:ext cx="1838700" cy="0"/>
            </a:xfrm>
            <a:prstGeom prst="straightConnector1">
              <a:avLst/>
            </a:prstGeom>
            <a:ln>
              <a:headEnd type="none" w="sm" len="sm"/>
              <a:tailEnd type="oval" w="med" len="med"/>
            </a:ln>
          </p:spPr>
          <p:style>
            <a:lnRef idx="3">
              <a:schemeClr val="accent5"/>
            </a:lnRef>
            <a:fillRef idx="0">
              <a:schemeClr val="accent5"/>
            </a:fillRef>
            <a:effectRef idx="2">
              <a:schemeClr val="accent5"/>
            </a:effectRef>
            <a:fontRef idx="minor">
              <a:schemeClr val="tx1"/>
            </a:fontRef>
          </p:style>
        </p:cxnSp>
        <p:sp>
          <p:nvSpPr>
            <p:cNvPr id="35" name="Google Shape;468;p57">
              <a:extLst>
                <a:ext uri="{FF2B5EF4-FFF2-40B4-BE49-F238E27FC236}">
                  <a16:creationId xmlns:a16="http://schemas.microsoft.com/office/drawing/2014/main" id="{FD6784C0-7B63-89C5-BF2C-EB594FBAD84F}"/>
                </a:ext>
              </a:extLst>
            </p:cNvPr>
            <p:cNvSpPr txBox="1"/>
            <p:nvPr/>
          </p:nvSpPr>
          <p:spPr>
            <a:xfrm>
              <a:off x="6696488" y="3555563"/>
              <a:ext cx="2196917" cy="85187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Roboto"/>
                  <a:ea typeface="Roboto"/>
                  <a:cs typeface="Roboto"/>
                  <a:sym typeface="Roboto"/>
                </a:rPr>
                <a:t>Run and share the application </a:t>
              </a:r>
              <a:endParaRPr sz="1200" b="1" dirty="0">
                <a:latin typeface="Roboto"/>
                <a:ea typeface="Roboto"/>
                <a:cs typeface="Roboto"/>
                <a:sym typeface="Roboto"/>
              </a:endParaRPr>
            </a:p>
            <a:p>
              <a:pPr marL="0" lvl="0" indent="0" algn="l" rtl="0">
                <a:spcBef>
                  <a:spcPts val="0"/>
                </a:spcBef>
                <a:spcAft>
                  <a:spcPts val="0"/>
                </a:spcAft>
                <a:buNone/>
              </a:pPr>
              <a:endParaRPr sz="1200" b="1" dirty="0">
                <a:latin typeface="Roboto"/>
                <a:ea typeface="Roboto"/>
                <a:cs typeface="Roboto"/>
                <a:sym typeface="Roboto"/>
              </a:endParaRPr>
            </a:p>
            <a:p>
              <a:pPr marL="0" lvl="0" indent="0" algn="l" rtl="0">
                <a:spcBef>
                  <a:spcPts val="0"/>
                </a:spcBef>
                <a:spcAft>
                  <a:spcPts val="1600"/>
                </a:spcAft>
                <a:buNone/>
              </a:pPr>
              <a:r>
                <a:rPr lang="en" sz="1200" dirty="0">
                  <a:latin typeface="Roboto"/>
                  <a:ea typeface="Roboto"/>
                  <a:cs typeface="Roboto"/>
                  <a:sym typeface="Roboto"/>
                </a:rPr>
                <a:t>Verify that the deployed application is accessible and that predictions are working correctly.Run the streamlit app locally</a:t>
              </a:r>
              <a:endParaRPr sz="1200" dirty="0">
                <a:latin typeface="Roboto"/>
                <a:ea typeface="Roboto"/>
                <a:cs typeface="Roboto"/>
                <a:sym typeface="Roboto"/>
              </a:endParaRPr>
            </a:p>
          </p:txBody>
        </p:sp>
      </p:grpSp>
      <p:grpSp>
        <p:nvGrpSpPr>
          <p:cNvPr id="36" name="Google Shape;504;p57">
            <a:extLst>
              <a:ext uri="{FF2B5EF4-FFF2-40B4-BE49-F238E27FC236}">
                <a16:creationId xmlns:a16="http://schemas.microsoft.com/office/drawing/2014/main" id="{E1122EFC-860F-B1FE-9078-F17EE5B11B73}"/>
              </a:ext>
            </a:extLst>
          </p:cNvPr>
          <p:cNvGrpSpPr/>
          <p:nvPr/>
        </p:nvGrpSpPr>
        <p:grpSpPr>
          <a:xfrm>
            <a:off x="6838015" y="3193995"/>
            <a:ext cx="4456795" cy="1182830"/>
            <a:chOff x="5610288" y="2775650"/>
            <a:chExt cx="3270875" cy="1217746"/>
          </a:xfrm>
        </p:grpSpPr>
        <p:cxnSp>
          <p:nvCxnSpPr>
            <p:cNvPr id="37" name="Google Shape;505;p57">
              <a:extLst>
                <a:ext uri="{FF2B5EF4-FFF2-40B4-BE49-F238E27FC236}">
                  <a16:creationId xmlns:a16="http://schemas.microsoft.com/office/drawing/2014/main" id="{70B6EEC6-4699-890C-4679-D30EC5DCF4D7}"/>
                </a:ext>
              </a:extLst>
            </p:cNvPr>
            <p:cNvCxnSpPr/>
            <p:nvPr/>
          </p:nvCxnSpPr>
          <p:spPr>
            <a:xfrm>
              <a:off x="5610288" y="2775650"/>
              <a:ext cx="886200" cy="0"/>
            </a:xfrm>
            <a:prstGeom prst="straightConnector1">
              <a:avLst/>
            </a:prstGeom>
            <a:ln>
              <a:headEnd type="none" w="sm" len="sm"/>
              <a:tailEnd type="oval" w="med" len="med"/>
            </a:ln>
          </p:spPr>
          <p:style>
            <a:lnRef idx="3">
              <a:schemeClr val="accent5"/>
            </a:lnRef>
            <a:fillRef idx="0">
              <a:schemeClr val="accent5"/>
            </a:fillRef>
            <a:effectRef idx="2">
              <a:schemeClr val="accent5"/>
            </a:effectRef>
            <a:fontRef idx="minor">
              <a:schemeClr val="tx1"/>
            </a:fontRef>
          </p:style>
        </p:cxnSp>
        <p:sp>
          <p:nvSpPr>
            <p:cNvPr id="38" name="Google Shape;506;p57">
              <a:extLst>
                <a:ext uri="{FF2B5EF4-FFF2-40B4-BE49-F238E27FC236}">
                  <a16:creationId xmlns:a16="http://schemas.microsoft.com/office/drawing/2014/main" id="{ACCE5CD9-1BE4-E057-3890-41F1873CFBAB}"/>
                </a:ext>
              </a:extLst>
            </p:cNvPr>
            <p:cNvSpPr txBox="1"/>
            <p:nvPr/>
          </p:nvSpPr>
          <p:spPr>
            <a:xfrm>
              <a:off x="6757163" y="2814471"/>
              <a:ext cx="2124000" cy="1178925"/>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Roboto"/>
                  <a:ea typeface="Roboto"/>
                  <a:cs typeface="Roboto"/>
                  <a:sym typeface="Roboto"/>
                </a:rPr>
                <a:t>Implement Predictions and Display Results</a:t>
              </a:r>
              <a:endParaRPr sz="1200" b="1" dirty="0">
                <a:latin typeface="Roboto"/>
                <a:ea typeface="Roboto"/>
                <a:cs typeface="Roboto"/>
                <a:sym typeface="Roboto"/>
              </a:endParaRPr>
            </a:p>
            <a:p>
              <a:pPr marL="0" lvl="0" indent="0" algn="l" rtl="0">
                <a:spcBef>
                  <a:spcPts val="0"/>
                </a:spcBef>
                <a:spcAft>
                  <a:spcPts val="0"/>
                </a:spcAft>
                <a:buNone/>
              </a:pPr>
              <a:endParaRPr sz="1200" b="1" dirty="0">
                <a:latin typeface="Roboto"/>
                <a:ea typeface="Roboto"/>
                <a:cs typeface="Roboto"/>
                <a:sym typeface="Roboto"/>
              </a:endParaRPr>
            </a:p>
            <a:p>
              <a:pPr marL="0" lvl="0" indent="0" algn="l" rtl="0">
                <a:spcBef>
                  <a:spcPts val="0"/>
                </a:spcBef>
                <a:spcAft>
                  <a:spcPts val="1600"/>
                </a:spcAft>
                <a:buNone/>
              </a:pPr>
              <a:r>
                <a:rPr lang="en" sz="1200" dirty="0">
                  <a:latin typeface="Roboto"/>
                  <a:ea typeface="Roboto"/>
                  <a:cs typeface="Roboto"/>
                  <a:sym typeface="Roboto"/>
                </a:rPr>
                <a:t>User inputs are collected, transformed, and passed to the model.The model outputs the predicted selling price.</a:t>
              </a:r>
              <a:endParaRPr sz="1200" dirty="0">
                <a:latin typeface="Roboto"/>
                <a:ea typeface="Roboto"/>
                <a:cs typeface="Roboto"/>
                <a:sym typeface="Roboto"/>
              </a:endParaRPr>
            </a:p>
          </p:txBody>
        </p:sp>
      </p:grpSp>
      <p:grpSp>
        <p:nvGrpSpPr>
          <p:cNvPr id="39" name="Google Shape;501;p57">
            <a:extLst>
              <a:ext uri="{FF2B5EF4-FFF2-40B4-BE49-F238E27FC236}">
                <a16:creationId xmlns:a16="http://schemas.microsoft.com/office/drawing/2014/main" id="{7E6A0F79-D871-8633-1017-B4888791EA5B}"/>
              </a:ext>
            </a:extLst>
          </p:cNvPr>
          <p:cNvGrpSpPr/>
          <p:nvPr/>
        </p:nvGrpSpPr>
        <p:grpSpPr>
          <a:xfrm>
            <a:off x="5514392" y="4572861"/>
            <a:ext cx="5477505" cy="1701384"/>
            <a:chOff x="5106628" y="3741414"/>
            <a:chExt cx="3713860" cy="1346498"/>
          </a:xfrm>
        </p:grpSpPr>
        <p:cxnSp>
          <p:nvCxnSpPr>
            <p:cNvPr id="40" name="Google Shape;502;p57">
              <a:extLst>
                <a:ext uri="{FF2B5EF4-FFF2-40B4-BE49-F238E27FC236}">
                  <a16:creationId xmlns:a16="http://schemas.microsoft.com/office/drawing/2014/main" id="{96FCBBF1-8A08-F541-93AD-01A758A0105C}"/>
                </a:ext>
              </a:extLst>
            </p:cNvPr>
            <p:cNvCxnSpPr/>
            <p:nvPr/>
          </p:nvCxnSpPr>
          <p:spPr>
            <a:xfrm>
              <a:off x="5106628" y="3934996"/>
              <a:ext cx="1838700" cy="0"/>
            </a:xfrm>
            <a:prstGeom prst="straightConnector1">
              <a:avLst/>
            </a:prstGeom>
            <a:ln>
              <a:headEnd type="none" w="sm" len="sm"/>
              <a:tailEnd type="oval" w="med" len="med"/>
            </a:ln>
          </p:spPr>
          <p:style>
            <a:lnRef idx="3">
              <a:schemeClr val="accent5"/>
            </a:lnRef>
            <a:fillRef idx="0">
              <a:schemeClr val="accent5"/>
            </a:fillRef>
            <a:effectRef idx="2">
              <a:schemeClr val="accent5"/>
            </a:effectRef>
            <a:fontRef idx="minor">
              <a:schemeClr val="tx1"/>
            </a:fontRef>
          </p:style>
        </p:cxnSp>
        <p:sp>
          <p:nvSpPr>
            <p:cNvPr id="41" name="Google Shape;503;p57">
              <a:extLst>
                <a:ext uri="{FF2B5EF4-FFF2-40B4-BE49-F238E27FC236}">
                  <a16:creationId xmlns:a16="http://schemas.microsoft.com/office/drawing/2014/main" id="{AA26A3DE-E375-1BB3-B36A-101B22C6164D}"/>
                </a:ext>
              </a:extLst>
            </p:cNvPr>
            <p:cNvSpPr txBox="1"/>
            <p:nvPr/>
          </p:nvSpPr>
          <p:spPr>
            <a:xfrm>
              <a:off x="6981788" y="3741414"/>
              <a:ext cx="1838700" cy="1346498"/>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latin typeface="Roboto"/>
                  <a:ea typeface="Roboto"/>
                  <a:cs typeface="Roboto"/>
                  <a:sym typeface="Roboto"/>
                </a:rPr>
                <a:t>Load the model in the App</a:t>
              </a:r>
              <a:endParaRPr sz="1200" b="1" dirty="0">
                <a:latin typeface="Roboto"/>
                <a:ea typeface="Roboto"/>
                <a:cs typeface="Roboto"/>
                <a:sym typeface="Roboto"/>
              </a:endParaRPr>
            </a:p>
            <a:p>
              <a:pPr marL="0" lvl="0" indent="0" algn="l" rtl="0">
                <a:spcBef>
                  <a:spcPts val="0"/>
                </a:spcBef>
                <a:spcAft>
                  <a:spcPts val="0"/>
                </a:spcAft>
                <a:buNone/>
              </a:pPr>
              <a:endParaRPr sz="1200" b="1" dirty="0">
                <a:latin typeface="Roboto"/>
                <a:ea typeface="Roboto"/>
                <a:cs typeface="Roboto"/>
                <a:sym typeface="Roboto"/>
              </a:endParaRPr>
            </a:p>
            <a:p>
              <a:pPr marL="0" lvl="0" indent="0" algn="l" rtl="0">
                <a:spcBef>
                  <a:spcPts val="0"/>
                </a:spcBef>
                <a:spcAft>
                  <a:spcPts val="1600"/>
                </a:spcAft>
                <a:buNone/>
              </a:pPr>
              <a:r>
                <a:rPr lang="en" sz="1200" dirty="0">
                  <a:latin typeface="Roboto"/>
                  <a:ea typeface="Roboto"/>
                  <a:cs typeface="Roboto"/>
                  <a:sym typeface="Roboto"/>
                </a:rPr>
                <a:t>Integrated the saved model into the Streamlit application.Ensured preprocessing steps were aligned with training.</a:t>
              </a:r>
              <a:endParaRPr sz="1200" dirty="0">
                <a:latin typeface="Roboto"/>
                <a:ea typeface="Roboto"/>
                <a:cs typeface="Roboto"/>
                <a:sym typeface="Roboto"/>
              </a:endParaRPr>
            </a:p>
          </p:txBody>
        </p:sp>
      </p:grpSp>
    </p:spTree>
    <p:extLst>
      <p:ext uri="{BB962C8B-B14F-4D97-AF65-F5344CB8AC3E}">
        <p14:creationId xmlns:p14="http://schemas.microsoft.com/office/powerpoint/2010/main" val="18853592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508FC-3D5C-923F-9838-1538EFF59407}"/>
              </a:ext>
            </a:extLst>
          </p:cNvPr>
          <p:cNvSpPr>
            <a:spLocks noGrp="1"/>
          </p:cNvSpPr>
          <p:nvPr>
            <p:ph type="title"/>
          </p:nvPr>
        </p:nvSpPr>
        <p:spPr>
          <a:xfrm>
            <a:off x="685801" y="609600"/>
            <a:ext cx="10131425" cy="715347"/>
          </a:xfrm>
        </p:spPr>
        <p:txBody>
          <a:bodyPr/>
          <a:lstStyle/>
          <a:p>
            <a:pPr algn="ctr"/>
            <a:r>
              <a:rPr lang="en" dirty="0"/>
              <a:t>Table of contents</a:t>
            </a:r>
            <a:endParaRPr lang="en-IN" dirty="0"/>
          </a:p>
        </p:txBody>
      </p:sp>
      <p:sp>
        <p:nvSpPr>
          <p:cNvPr id="3" name="Content Placeholder 2">
            <a:extLst>
              <a:ext uri="{FF2B5EF4-FFF2-40B4-BE49-F238E27FC236}">
                <a16:creationId xmlns:a16="http://schemas.microsoft.com/office/drawing/2014/main" id="{7968944C-7660-B382-BE76-79A37D569EFB}"/>
              </a:ext>
            </a:extLst>
          </p:cNvPr>
          <p:cNvSpPr>
            <a:spLocks noGrp="1"/>
          </p:cNvSpPr>
          <p:nvPr>
            <p:ph idx="1"/>
          </p:nvPr>
        </p:nvSpPr>
        <p:spPr>
          <a:xfrm>
            <a:off x="685801" y="1604865"/>
            <a:ext cx="10131425" cy="5057192"/>
          </a:xfrm>
        </p:spPr>
        <p:txBody>
          <a:bodyPr>
            <a:noAutofit/>
          </a:bodyPr>
          <a:lstStyle/>
          <a:p>
            <a:pPr marL="457200" lvl="0" indent="-387350">
              <a:lnSpc>
                <a:spcPct val="200000"/>
              </a:lnSpc>
              <a:spcBef>
                <a:spcPts val="750"/>
              </a:spcBef>
              <a:spcAft>
                <a:spcPts val="0"/>
              </a:spcAft>
              <a:buSzPts val="2500"/>
              <a:buChar char="●"/>
            </a:pPr>
            <a:r>
              <a:rPr lang="en-IN" dirty="0">
                <a:latin typeface="Arial" panose="020B0604020202020204" pitchFamily="34" charset="0"/>
                <a:cs typeface="Arial" panose="020B0604020202020204" pitchFamily="34" charset="0"/>
              </a:rPr>
              <a:t>INTRODUCTION</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DATA DESCRIPTION</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DATA PREPROCESSING</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EXPLORATORY DATA ANALYSIS</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MODEL SELECTION &amp; BUIDLING</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MODEL  EVALUATION &amp; ANALYSIS</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DEPLOYMENT</a:t>
            </a:r>
          </a:p>
          <a:p>
            <a:pPr marL="457200" lvl="0" indent="-387350">
              <a:lnSpc>
                <a:spcPct val="200000"/>
              </a:lnSpc>
              <a:spcAft>
                <a:spcPts val="0"/>
              </a:spcAft>
              <a:buSzPts val="2500"/>
              <a:buChar char="●"/>
            </a:pPr>
            <a:r>
              <a:rPr lang="en-IN" dirty="0">
                <a:latin typeface="Arial" panose="020B0604020202020204" pitchFamily="34" charset="0"/>
                <a:cs typeface="Arial" panose="020B0604020202020204" pitchFamily="34" charset="0"/>
              </a:rPr>
              <a:t>CONCLUSION</a:t>
            </a:r>
          </a:p>
          <a:p>
            <a:pPr marL="457200" lvl="0" indent="-387350">
              <a:lnSpc>
                <a:spcPct val="200000"/>
              </a:lnSpc>
              <a:spcAft>
                <a:spcPts val="0"/>
              </a:spcAft>
              <a:buSzPts val="2500"/>
              <a:buChar char="●"/>
            </a:pP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30663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8A1BD5-45E9-76C4-9F31-FFD695F15F22}"/>
              </a:ext>
            </a:extLst>
          </p:cNvPr>
          <p:cNvSpPr>
            <a:spLocks noGrp="1"/>
          </p:cNvSpPr>
          <p:nvPr>
            <p:ph idx="1"/>
          </p:nvPr>
        </p:nvSpPr>
        <p:spPr>
          <a:xfrm>
            <a:off x="685801" y="651933"/>
            <a:ext cx="10131425" cy="6206067"/>
          </a:xfrm>
        </p:spPr>
        <p:txBody>
          <a:bodyPr>
            <a:normAutofit/>
          </a:bodyPr>
          <a:lstStyle/>
          <a:p>
            <a:pPr marL="146050" lvl="0" indent="0" algn="l" rtl="0">
              <a:lnSpc>
                <a:spcPct val="110000"/>
              </a:lnSpc>
              <a:spcBef>
                <a:spcPts val="1300"/>
              </a:spcBef>
              <a:spcAft>
                <a:spcPts val="0"/>
              </a:spcAft>
              <a:buClr>
                <a:srgbClr val="000000"/>
              </a:buClr>
              <a:buSzPts val="1300"/>
              <a:buNone/>
            </a:pPr>
            <a:r>
              <a:rPr lang="en-IN" sz="1900" b="1" dirty="0">
                <a:latin typeface="Arial" panose="020B0604020202020204" pitchFamily="34" charset="0"/>
                <a:ea typeface="Arial"/>
                <a:cs typeface="Arial" panose="020B0604020202020204" pitchFamily="34" charset="0"/>
                <a:sym typeface="Arial"/>
              </a:rPr>
              <a:t>Save the Trained Model: </a:t>
            </a:r>
            <a:r>
              <a:rPr lang="en-IN" sz="1900" dirty="0">
                <a:latin typeface="Arial" panose="020B0604020202020204" pitchFamily="34" charset="0"/>
                <a:ea typeface="Arial"/>
                <a:cs typeface="Arial" panose="020B0604020202020204" pitchFamily="34" charset="0"/>
                <a:sym typeface="Arial"/>
              </a:rPr>
              <a:t>The best-performing model (Random forest in this case) was saved to a file using </a:t>
            </a:r>
            <a:r>
              <a:rPr lang="en-IN" sz="1900" dirty="0" err="1">
                <a:solidFill>
                  <a:srgbClr val="002060"/>
                </a:solidFill>
                <a:latin typeface="Arial" panose="020B0604020202020204" pitchFamily="34" charset="0"/>
                <a:ea typeface="Roboto Mono"/>
                <a:cs typeface="Arial" panose="020B0604020202020204" pitchFamily="34" charset="0"/>
                <a:sym typeface="Roboto Mono"/>
              </a:rPr>
              <a:t>joblib</a:t>
            </a:r>
            <a:r>
              <a:rPr lang="en-IN" sz="1900" dirty="0">
                <a:solidFill>
                  <a:srgbClr val="92D050"/>
                </a:solidFill>
                <a:latin typeface="Arial" panose="020B0604020202020204" pitchFamily="34" charset="0"/>
                <a:ea typeface="Arial"/>
                <a:cs typeface="Arial" panose="020B0604020202020204" pitchFamily="34" charset="0"/>
                <a:sym typeface="Arial"/>
              </a:rPr>
              <a:t>. </a:t>
            </a:r>
            <a:r>
              <a:rPr lang="en-IN" sz="1900" dirty="0">
                <a:latin typeface="Arial" panose="020B0604020202020204" pitchFamily="34" charset="0"/>
                <a:ea typeface="Arial"/>
                <a:cs typeface="Arial" panose="020B0604020202020204" pitchFamily="34" charset="0"/>
                <a:sym typeface="Arial"/>
              </a:rPr>
              <a:t>This allows us to load the model later without retraining it.</a:t>
            </a:r>
          </a:p>
          <a:p>
            <a:pPr marL="146050" indent="0">
              <a:lnSpc>
                <a:spcPct val="110000"/>
              </a:lnSpc>
              <a:spcBef>
                <a:spcPts val="1300"/>
              </a:spcBef>
              <a:spcAft>
                <a:spcPts val="0"/>
              </a:spcAft>
              <a:buClr>
                <a:srgbClr val="000000"/>
              </a:buClr>
              <a:buSzPts val="1300"/>
              <a:buNone/>
            </a:pPr>
            <a:r>
              <a:rPr lang="en-IN" sz="1900" b="1" dirty="0">
                <a:latin typeface="Arial" panose="020B0604020202020204" pitchFamily="34" charset="0"/>
                <a:ea typeface="Arial"/>
                <a:cs typeface="Arial" panose="020B0604020202020204" pitchFamily="34" charset="0"/>
                <a:sym typeface="Arial"/>
              </a:rPr>
              <a:t>Create a Web Application Interface</a:t>
            </a:r>
            <a:r>
              <a:rPr lang="en-IN" sz="1900" dirty="0">
                <a:latin typeface="Arial" panose="020B0604020202020204" pitchFamily="34" charset="0"/>
                <a:ea typeface="Arial"/>
                <a:cs typeface="Arial" panose="020B0604020202020204" pitchFamily="34" charset="0"/>
                <a:sym typeface="Arial"/>
              </a:rPr>
              <a:t>: A simple web application was created using </a:t>
            </a:r>
            <a:r>
              <a:rPr lang="en-IN" sz="1900" dirty="0" err="1">
                <a:latin typeface="Arial" panose="020B0604020202020204" pitchFamily="34" charset="0"/>
                <a:ea typeface="Arial"/>
                <a:cs typeface="Arial" panose="020B0604020202020204" pitchFamily="34" charset="0"/>
                <a:sym typeface="Arial"/>
              </a:rPr>
              <a:t>Streamlit</a:t>
            </a:r>
            <a:r>
              <a:rPr lang="en-IN" sz="1900" dirty="0">
                <a:latin typeface="Arial" panose="020B0604020202020204" pitchFamily="34" charset="0"/>
                <a:ea typeface="Arial"/>
                <a:cs typeface="Arial" panose="020B0604020202020204" pitchFamily="34" charset="0"/>
                <a:sym typeface="Arial"/>
              </a:rPr>
              <a:t> </a:t>
            </a:r>
            <a:r>
              <a:rPr lang="en-IN" sz="1900" dirty="0">
                <a:solidFill>
                  <a:srgbClr val="002060"/>
                </a:solidFill>
                <a:latin typeface="Arial" panose="020B0604020202020204" pitchFamily="34" charset="0"/>
                <a:ea typeface="Arial"/>
                <a:cs typeface="Arial" panose="020B0604020202020204" pitchFamily="34" charset="0"/>
                <a:sym typeface="Arial"/>
              </a:rPr>
              <a:t>(</a:t>
            </a:r>
            <a:r>
              <a:rPr lang="en-IN" sz="1900" dirty="0">
                <a:solidFill>
                  <a:srgbClr val="002060"/>
                </a:solidFill>
                <a:latin typeface="Arial" panose="020B0604020202020204" pitchFamily="34" charset="0"/>
                <a:ea typeface="Roboto Mono"/>
                <a:cs typeface="Arial" panose="020B0604020202020204" pitchFamily="34" charset="0"/>
                <a:sym typeface="Roboto Mono"/>
              </a:rPr>
              <a:t>app.py</a:t>
            </a:r>
            <a:r>
              <a:rPr lang="en-IN" sz="1900" dirty="0">
                <a:solidFill>
                  <a:srgbClr val="002060"/>
                </a:solidFill>
                <a:latin typeface="Arial" panose="020B0604020202020204" pitchFamily="34" charset="0"/>
                <a:ea typeface="Arial"/>
                <a:cs typeface="Arial" panose="020B0604020202020204" pitchFamily="34" charset="0"/>
                <a:sym typeface="Arial"/>
              </a:rPr>
              <a:t>) </a:t>
            </a:r>
            <a:r>
              <a:rPr lang="en-IN" sz="1900" dirty="0">
                <a:latin typeface="Arial" panose="020B0604020202020204" pitchFamily="34" charset="0"/>
                <a:ea typeface="Arial"/>
                <a:cs typeface="Arial" panose="020B0604020202020204" pitchFamily="34" charset="0"/>
                <a:sym typeface="Arial"/>
              </a:rPr>
              <a:t>to serve as the interface for interacting with the model. This application takes user inputs for car features.</a:t>
            </a:r>
          </a:p>
          <a:p>
            <a:pPr marL="146050" indent="0">
              <a:lnSpc>
                <a:spcPct val="110000"/>
              </a:lnSpc>
              <a:spcBef>
                <a:spcPts val="1300"/>
              </a:spcBef>
              <a:spcAft>
                <a:spcPts val="0"/>
              </a:spcAft>
              <a:buClr>
                <a:srgbClr val="000000"/>
              </a:buClr>
              <a:buSzPts val="1300"/>
              <a:buNone/>
            </a:pPr>
            <a:r>
              <a:rPr lang="en-IN" sz="1900" b="1" dirty="0">
                <a:latin typeface="Arial" panose="020B0604020202020204" pitchFamily="34" charset="0"/>
                <a:ea typeface="Arial"/>
                <a:cs typeface="Arial" panose="020B0604020202020204" pitchFamily="34" charset="0"/>
                <a:sym typeface="Arial"/>
              </a:rPr>
              <a:t>Load the Trained Model in the Application</a:t>
            </a:r>
            <a:r>
              <a:rPr lang="en-IN" sz="1900" dirty="0">
                <a:latin typeface="Arial" panose="020B0604020202020204" pitchFamily="34" charset="0"/>
                <a:ea typeface="Arial"/>
                <a:cs typeface="Arial" panose="020B0604020202020204" pitchFamily="34" charset="0"/>
                <a:sym typeface="Arial"/>
              </a:rPr>
              <a:t>: The saved model file was loaded into the </a:t>
            </a:r>
            <a:r>
              <a:rPr lang="en-IN" sz="1900" dirty="0" err="1">
                <a:latin typeface="Arial" panose="020B0604020202020204" pitchFamily="34" charset="0"/>
                <a:ea typeface="Arial"/>
                <a:cs typeface="Arial" panose="020B0604020202020204" pitchFamily="34" charset="0"/>
                <a:sym typeface="Arial"/>
              </a:rPr>
              <a:t>Streamlit</a:t>
            </a:r>
            <a:r>
              <a:rPr lang="en-IN" sz="1900" dirty="0">
                <a:latin typeface="Arial" panose="020B0604020202020204" pitchFamily="34" charset="0"/>
                <a:ea typeface="Arial"/>
                <a:cs typeface="Arial" panose="020B0604020202020204" pitchFamily="34" charset="0"/>
                <a:sym typeface="Arial"/>
              </a:rPr>
              <a:t> application.</a:t>
            </a:r>
          </a:p>
          <a:p>
            <a:pPr marL="146050" indent="0">
              <a:lnSpc>
                <a:spcPct val="110000"/>
              </a:lnSpc>
              <a:spcBef>
                <a:spcPts val="1300"/>
              </a:spcBef>
              <a:spcAft>
                <a:spcPts val="0"/>
              </a:spcAft>
              <a:buClr>
                <a:srgbClr val="000000"/>
              </a:buClr>
              <a:buSzPts val="1300"/>
              <a:buNone/>
            </a:pPr>
            <a:r>
              <a:rPr lang="en-IN" sz="1900" b="1" dirty="0">
                <a:latin typeface="Arial" panose="020B0604020202020204" pitchFamily="34" charset="0"/>
                <a:cs typeface="Arial" panose="020B0604020202020204" pitchFamily="34" charset="0"/>
              </a:rPr>
              <a:t>Implement Prediction Logic: </a:t>
            </a:r>
            <a:r>
              <a:rPr lang="en-IN" sz="1900" dirty="0">
                <a:latin typeface="Arial" panose="020B0604020202020204" pitchFamily="34" charset="0"/>
                <a:cs typeface="Arial" panose="020B0604020202020204" pitchFamily="34" charset="0"/>
              </a:rPr>
              <a:t>The application was set up to take the user's input, preprocess it if necessary (though in this case, the model was trained on already processed data), and use the loaded model to predict the liver disease category (e.g., fibrosis, cirrhosis, hepatitis).</a:t>
            </a:r>
          </a:p>
          <a:p>
            <a:pPr marL="146050" indent="0">
              <a:lnSpc>
                <a:spcPct val="110000"/>
              </a:lnSpc>
              <a:spcBef>
                <a:spcPts val="1300"/>
              </a:spcBef>
              <a:spcAft>
                <a:spcPts val="0"/>
              </a:spcAft>
              <a:buClr>
                <a:srgbClr val="000000"/>
              </a:buClr>
              <a:buSzPts val="1300"/>
              <a:buNone/>
            </a:pPr>
            <a:r>
              <a:rPr lang="en-IN" sz="1900" b="1" dirty="0">
                <a:latin typeface="Arial" panose="020B0604020202020204" pitchFamily="34" charset="0"/>
                <a:cs typeface="Arial" panose="020B0604020202020204" pitchFamily="34" charset="0"/>
              </a:rPr>
              <a:t>Display the Prediction: </a:t>
            </a:r>
            <a:r>
              <a:rPr lang="en-IN" sz="1900" dirty="0">
                <a:latin typeface="Arial" panose="020B0604020202020204" pitchFamily="34" charset="0"/>
                <a:cs typeface="Arial" panose="020B0604020202020204" pitchFamily="34" charset="0"/>
              </a:rPr>
              <a:t>The predicted liver disease category (e.g., fibrosis, cirrhosis, hepatitis) was displayed to the user in the </a:t>
            </a:r>
            <a:r>
              <a:rPr lang="en-IN" sz="1900" dirty="0" err="1">
                <a:latin typeface="Arial" panose="020B0604020202020204" pitchFamily="34" charset="0"/>
                <a:cs typeface="Arial" panose="020B0604020202020204" pitchFamily="34" charset="0"/>
              </a:rPr>
              <a:t>Streamlit</a:t>
            </a:r>
            <a:r>
              <a:rPr lang="en-IN" sz="1900" dirty="0">
                <a:latin typeface="Arial" panose="020B0604020202020204" pitchFamily="34" charset="0"/>
                <a:cs typeface="Arial" panose="020B0604020202020204" pitchFamily="34" charset="0"/>
              </a:rPr>
              <a:t> application.</a:t>
            </a:r>
            <a:endParaRPr lang="en-IN" sz="1900" dirty="0">
              <a:latin typeface="Arial" panose="020B0604020202020204" pitchFamily="34" charset="0"/>
              <a:ea typeface="Arial"/>
              <a:cs typeface="Arial" panose="020B0604020202020204" pitchFamily="34" charset="0"/>
              <a:sym typeface="Arial"/>
            </a:endParaRPr>
          </a:p>
          <a:p>
            <a:pPr marL="146050" indent="0">
              <a:lnSpc>
                <a:spcPct val="110000"/>
              </a:lnSpc>
              <a:spcBef>
                <a:spcPts val="1300"/>
              </a:spcBef>
              <a:spcAft>
                <a:spcPts val="0"/>
              </a:spcAft>
              <a:buClr>
                <a:srgbClr val="000000"/>
              </a:buClr>
              <a:buSzPts val="1300"/>
              <a:buNone/>
            </a:pPr>
            <a:r>
              <a:rPr lang="en-IN" sz="1900" b="1" dirty="0">
                <a:latin typeface="Arial" panose="020B0604020202020204" pitchFamily="34" charset="0"/>
                <a:ea typeface="Arial"/>
                <a:cs typeface="Arial" panose="020B0604020202020204" pitchFamily="34" charset="0"/>
                <a:sym typeface="Arial"/>
              </a:rPr>
              <a:t>Run the Application</a:t>
            </a:r>
            <a:r>
              <a:rPr lang="en-IN" sz="1900" dirty="0">
                <a:latin typeface="Arial" panose="020B0604020202020204" pitchFamily="34" charset="0"/>
                <a:ea typeface="Arial"/>
                <a:cs typeface="Arial" panose="020B0604020202020204" pitchFamily="34" charset="0"/>
                <a:sym typeface="Arial"/>
              </a:rPr>
              <a:t>: The </a:t>
            </a:r>
            <a:r>
              <a:rPr lang="en-IN" sz="1900" dirty="0" err="1">
                <a:latin typeface="Arial" panose="020B0604020202020204" pitchFamily="34" charset="0"/>
                <a:ea typeface="Arial"/>
                <a:cs typeface="Arial" panose="020B0604020202020204" pitchFamily="34" charset="0"/>
                <a:sym typeface="Arial"/>
              </a:rPr>
              <a:t>Streamlit</a:t>
            </a:r>
            <a:r>
              <a:rPr lang="en-IN" sz="1900" dirty="0">
                <a:latin typeface="Arial" panose="020B0604020202020204" pitchFamily="34" charset="0"/>
                <a:ea typeface="Arial"/>
                <a:cs typeface="Arial" panose="020B0604020202020204" pitchFamily="34" charset="0"/>
                <a:sym typeface="Arial"/>
              </a:rPr>
              <a:t> application was run, making it accessible. In this notebook, we used </a:t>
            </a:r>
            <a:r>
              <a:rPr lang="en-IN" sz="1900" dirty="0" err="1">
                <a:solidFill>
                  <a:srgbClr val="002060"/>
                </a:solidFill>
                <a:latin typeface="Arial" panose="020B0604020202020204" pitchFamily="34" charset="0"/>
                <a:ea typeface="Roboto Mono"/>
                <a:cs typeface="Arial" panose="020B0604020202020204" pitchFamily="34" charset="0"/>
                <a:sym typeface="Roboto Mono"/>
              </a:rPr>
              <a:t>localtunnel</a:t>
            </a:r>
            <a:r>
              <a:rPr lang="en-IN" sz="1900" dirty="0">
                <a:latin typeface="Arial" panose="020B0604020202020204" pitchFamily="34" charset="0"/>
                <a:ea typeface="Arial"/>
                <a:cs typeface="Arial" panose="020B0604020202020204" pitchFamily="34" charset="0"/>
                <a:sym typeface="Arial"/>
              </a:rPr>
              <a:t> to create a public URL for the local </a:t>
            </a:r>
            <a:r>
              <a:rPr lang="en-IN" sz="1900" dirty="0" err="1">
                <a:latin typeface="Arial" panose="020B0604020202020204" pitchFamily="34" charset="0"/>
                <a:ea typeface="Arial"/>
                <a:cs typeface="Arial" panose="020B0604020202020204" pitchFamily="34" charset="0"/>
                <a:sym typeface="Arial"/>
              </a:rPr>
              <a:t>Streamlit</a:t>
            </a:r>
            <a:r>
              <a:rPr lang="en-IN" sz="1900" dirty="0">
                <a:latin typeface="Arial" panose="020B0604020202020204" pitchFamily="34" charset="0"/>
                <a:ea typeface="Arial"/>
                <a:cs typeface="Arial" panose="020B0604020202020204" pitchFamily="34" charset="0"/>
                <a:sym typeface="Arial"/>
              </a:rPr>
              <a:t> application.</a:t>
            </a:r>
          </a:p>
          <a:p>
            <a:pPr marL="146050" lvl="0" indent="0" algn="l" rtl="0">
              <a:lnSpc>
                <a:spcPct val="115000"/>
              </a:lnSpc>
              <a:spcBef>
                <a:spcPts val="1300"/>
              </a:spcBef>
              <a:spcAft>
                <a:spcPts val="0"/>
              </a:spcAft>
              <a:buClr>
                <a:srgbClr val="000000"/>
              </a:buClr>
              <a:buSzPts val="1300"/>
              <a:buNone/>
            </a:pPr>
            <a:endParaRPr lang="en-IN" sz="1800" dirty="0">
              <a:latin typeface="Arial"/>
              <a:ea typeface="Arial"/>
              <a:cs typeface="Arial"/>
              <a:sym typeface="Arial"/>
            </a:endParaRPr>
          </a:p>
        </p:txBody>
      </p:sp>
    </p:spTree>
    <p:extLst>
      <p:ext uri="{BB962C8B-B14F-4D97-AF65-F5344CB8AC3E}">
        <p14:creationId xmlns:p14="http://schemas.microsoft.com/office/powerpoint/2010/main" val="2517239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1DA59-3577-38EF-0FA7-1BDFD1B6A060}"/>
              </a:ext>
            </a:extLst>
          </p:cNvPr>
          <p:cNvSpPr>
            <a:spLocks noGrp="1"/>
          </p:cNvSpPr>
          <p:nvPr>
            <p:ph type="title"/>
          </p:nvPr>
        </p:nvSpPr>
        <p:spPr>
          <a:xfrm>
            <a:off x="685801" y="1"/>
            <a:ext cx="10131425" cy="609600"/>
          </a:xfrm>
        </p:spPr>
        <p:txBody>
          <a:bodyPr>
            <a:normAutofit fontScale="90000"/>
          </a:bodyPr>
          <a:lstStyle/>
          <a:p>
            <a:pPr algn="ctr"/>
            <a:r>
              <a:rPr lang="en-US" b="1" dirty="0"/>
              <a:t>User interface</a:t>
            </a:r>
            <a:endParaRPr lang="en-IN" b="1" dirty="0"/>
          </a:p>
        </p:txBody>
      </p:sp>
      <p:pic>
        <p:nvPicPr>
          <p:cNvPr id="5" name="Picture 4">
            <a:extLst>
              <a:ext uri="{FF2B5EF4-FFF2-40B4-BE49-F238E27FC236}">
                <a16:creationId xmlns:a16="http://schemas.microsoft.com/office/drawing/2014/main" id="{1CD69B25-8AE9-CD2E-DB90-631A8525EF82}"/>
              </a:ext>
            </a:extLst>
          </p:cNvPr>
          <p:cNvPicPr>
            <a:picLocks noChangeAspect="1"/>
          </p:cNvPicPr>
          <p:nvPr/>
        </p:nvPicPr>
        <p:blipFill>
          <a:blip r:embed="rId2"/>
          <a:stretch>
            <a:fillRect/>
          </a:stretch>
        </p:blipFill>
        <p:spPr>
          <a:xfrm>
            <a:off x="171145" y="657082"/>
            <a:ext cx="11849709" cy="5543835"/>
          </a:xfrm>
          <a:prstGeom prst="rect">
            <a:avLst/>
          </a:prstGeom>
        </p:spPr>
      </p:pic>
    </p:spTree>
    <p:extLst>
      <p:ext uri="{BB962C8B-B14F-4D97-AF65-F5344CB8AC3E}">
        <p14:creationId xmlns:p14="http://schemas.microsoft.com/office/powerpoint/2010/main" val="1396198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F038A4B-A944-C332-20D4-C71B65319E7B}"/>
              </a:ext>
            </a:extLst>
          </p:cNvPr>
          <p:cNvPicPr>
            <a:picLocks noChangeAspect="1"/>
          </p:cNvPicPr>
          <p:nvPr/>
        </p:nvPicPr>
        <p:blipFill>
          <a:blip r:embed="rId2"/>
          <a:stretch>
            <a:fillRect/>
          </a:stretch>
        </p:blipFill>
        <p:spPr>
          <a:xfrm>
            <a:off x="467460" y="433003"/>
            <a:ext cx="2761619" cy="5544461"/>
          </a:xfrm>
          <a:prstGeom prst="rect">
            <a:avLst/>
          </a:prstGeom>
        </p:spPr>
      </p:pic>
      <p:pic>
        <p:nvPicPr>
          <p:cNvPr id="5" name="Picture 4">
            <a:extLst>
              <a:ext uri="{FF2B5EF4-FFF2-40B4-BE49-F238E27FC236}">
                <a16:creationId xmlns:a16="http://schemas.microsoft.com/office/drawing/2014/main" id="{669C621D-ABAF-356E-6109-C288B65E2C99}"/>
              </a:ext>
            </a:extLst>
          </p:cNvPr>
          <p:cNvPicPr>
            <a:picLocks noChangeAspect="1"/>
          </p:cNvPicPr>
          <p:nvPr/>
        </p:nvPicPr>
        <p:blipFill>
          <a:blip r:embed="rId3"/>
          <a:stretch>
            <a:fillRect/>
          </a:stretch>
        </p:blipFill>
        <p:spPr>
          <a:xfrm>
            <a:off x="3577022" y="433004"/>
            <a:ext cx="2978150" cy="5544462"/>
          </a:xfrm>
          <a:prstGeom prst="rect">
            <a:avLst/>
          </a:prstGeom>
        </p:spPr>
      </p:pic>
      <p:pic>
        <p:nvPicPr>
          <p:cNvPr id="6" name="Picture 5">
            <a:extLst>
              <a:ext uri="{FF2B5EF4-FFF2-40B4-BE49-F238E27FC236}">
                <a16:creationId xmlns:a16="http://schemas.microsoft.com/office/drawing/2014/main" id="{FB220D6A-42CF-8D04-8479-2FAE5A4AD116}"/>
              </a:ext>
            </a:extLst>
          </p:cNvPr>
          <p:cNvPicPr>
            <a:picLocks noChangeAspect="1"/>
          </p:cNvPicPr>
          <p:nvPr/>
        </p:nvPicPr>
        <p:blipFill>
          <a:blip r:embed="rId4"/>
          <a:stretch>
            <a:fillRect/>
          </a:stretch>
        </p:blipFill>
        <p:spPr>
          <a:xfrm>
            <a:off x="7047494" y="452387"/>
            <a:ext cx="3225800" cy="5525079"/>
          </a:xfrm>
          <a:prstGeom prst="rect">
            <a:avLst/>
          </a:prstGeom>
        </p:spPr>
      </p:pic>
    </p:spTree>
    <p:extLst>
      <p:ext uri="{BB962C8B-B14F-4D97-AF65-F5344CB8AC3E}">
        <p14:creationId xmlns:p14="http://schemas.microsoft.com/office/powerpoint/2010/main" val="1218582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8EBC92-46B3-D4B4-C383-31BAE8C7F264}"/>
              </a:ext>
            </a:extLst>
          </p:cNvPr>
          <p:cNvSpPr>
            <a:spLocks noGrp="1"/>
          </p:cNvSpPr>
          <p:nvPr>
            <p:ph type="title"/>
          </p:nvPr>
        </p:nvSpPr>
        <p:spPr>
          <a:xfrm>
            <a:off x="685801" y="821267"/>
            <a:ext cx="10131425" cy="1007532"/>
          </a:xfrm>
        </p:spPr>
        <p:txBody>
          <a:bodyPr anchor="ctr">
            <a:normAutofit fontScale="90000"/>
          </a:bodyPr>
          <a:lstStyle/>
          <a:p>
            <a:pPr algn="ctr"/>
            <a:r>
              <a:rPr lang="en-IN" b="1" dirty="0"/>
              <a:t>Conclusion</a:t>
            </a:r>
            <a:br>
              <a:rPr lang="en-IN" b="1" dirty="0"/>
            </a:br>
            <a:endParaRPr lang="en-IN" dirty="0"/>
          </a:p>
        </p:txBody>
      </p:sp>
      <p:sp>
        <p:nvSpPr>
          <p:cNvPr id="3" name="Content Placeholder 2">
            <a:extLst>
              <a:ext uri="{FF2B5EF4-FFF2-40B4-BE49-F238E27FC236}">
                <a16:creationId xmlns:a16="http://schemas.microsoft.com/office/drawing/2014/main" id="{576598BF-70D2-DA19-8EE1-C40F6BF5ED05}"/>
              </a:ext>
            </a:extLst>
          </p:cNvPr>
          <p:cNvSpPr>
            <a:spLocks noGrp="1"/>
          </p:cNvSpPr>
          <p:nvPr>
            <p:ph idx="1"/>
          </p:nvPr>
        </p:nvSpPr>
        <p:spPr>
          <a:xfrm>
            <a:off x="685801" y="1693333"/>
            <a:ext cx="10131425" cy="5099353"/>
          </a:xfrm>
        </p:spPr>
        <p:txBody>
          <a:bodyPr>
            <a:normAutofit/>
          </a:bodyPr>
          <a:lstStyle/>
          <a:p>
            <a:r>
              <a:rPr lang="en-IN" dirty="0">
                <a:latin typeface="Arial" panose="020B0604020202020204" pitchFamily="34" charset="0"/>
                <a:cs typeface="Arial" panose="020B0604020202020204" pitchFamily="34" charset="0"/>
              </a:rPr>
              <a:t>We successfully developed a </a:t>
            </a:r>
            <a:r>
              <a:rPr lang="en-IN" b="1" dirty="0">
                <a:latin typeface="Arial" panose="020B0604020202020204" pitchFamily="34" charset="0"/>
                <a:cs typeface="Arial" panose="020B0604020202020204" pitchFamily="34" charset="0"/>
              </a:rPr>
              <a:t>machine learning model</a:t>
            </a:r>
            <a:r>
              <a:rPr lang="en-IN" dirty="0">
                <a:latin typeface="Arial" panose="020B0604020202020204" pitchFamily="34" charset="0"/>
                <a:cs typeface="Arial" panose="020B0604020202020204" pitchFamily="34" charset="0"/>
              </a:rPr>
              <a:t> to predict liver disease categories with high accuracy.</a:t>
            </a:r>
          </a:p>
          <a:p>
            <a:r>
              <a:rPr lang="en-IN" dirty="0">
                <a:latin typeface="Arial" panose="020B0604020202020204" pitchFamily="34" charset="0"/>
                <a:cs typeface="Arial" panose="020B0604020202020204" pitchFamily="34" charset="0"/>
              </a:rPr>
              <a:t>Among the tested models, </a:t>
            </a:r>
            <a:r>
              <a:rPr lang="en-IN" b="1" dirty="0">
                <a:latin typeface="Arial" panose="020B0604020202020204" pitchFamily="34" charset="0"/>
                <a:cs typeface="Arial" panose="020B0604020202020204" pitchFamily="34" charset="0"/>
              </a:rPr>
              <a:t>Random forest</a:t>
            </a:r>
            <a:r>
              <a:rPr lang="en-IN" dirty="0">
                <a:latin typeface="Arial" panose="020B0604020202020204" pitchFamily="34" charset="0"/>
                <a:cs typeface="Arial" panose="020B0604020202020204" pitchFamily="34" charset="0"/>
              </a:rPr>
              <a:t> delivered the best performance, achieving strong classification metrics such as </a:t>
            </a:r>
            <a:r>
              <a:rPr lang="en-IN" b="1" dirty="0">
                <a:latin typeface="Arial" panose="020B0604020202020204" pitchFamily="34" charset="0"/>
                <a:cs typeface="Arial" panose="020B0604020202020204" pitchFamily="34" charset="0"/>
              </a:rPr>
              <a:t>precision</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recall</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ROC-AUC</a:t>
            </a:r>
            <a:r>
              <a:rPr lang="en-IN" dirty="0">
                <a:latin typeface="Arial" panose="020B0604020202020204" pitchFamily="34" charset="0"/>
                <a:cs typeface="Arial" panose="020B0604020202020204" pitchFamily="34" charset="0"/>
              </a:rPr>
              <a:t> scores.</a:t>
            </a:r>
          </a:p>
          <a:p>
            <a:r>
              <a:rPr lang="en-IN" dirty="0">
                <a:latin typeface="Arial" panose="020B0604020202020204" pitchFamily="34" charset="0"/>
                <a:cs typeface="Arial" panose="020B0604020202020204" pitchFamily="34" charset="0"/>
              </a:rPr>
              <a:t>Key factors influencing liver disease prediction included biochemical markers like </a:t>
            </a:r>
            <a:r>
              <a:rPr lang="en-IN" b="1" dirty="0">
                <a:latin typeface="Arial" panose="020B0604020202020204" pitchFamily="34" charset="0"/>
                <a:cs typeface="Arial" panose="020B0604020202020204" pitchFamily="34" charset="0"/>
              </a:rPr>
              <a:t>albumin</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bilirubin</a:t>
            </a:r>
            <a:r>
              <a:rPr lang="en-IN" dirty="0">
                <a:latin typeface="Arial" panose="020B0604020202020204" pitchFamily="34" charset="0"/>
                <a:cs typeface="Arial" panose="020B0604020202020204" pitchFamily="34" charset="0"/>
              </a:rPr>
              <a:t>, and patient demographics such as </a:t>
            </a:r>
            <a:r>
              <a:rPr lang="en-IN" b="1" dirty="0">
                <a:latin typeface="Arial" panose="020B0604020202020204" pitchFamily="34" charset="0"/>
                <a:cs typeface="Arial" panose="020B0604020202020204" pitchFamily="34" charset="0"/>
              </a:rPr>
              <a:t>age</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sex</a:t>
            </a:r>
            <a:r>
              <a:rPr lang="en-IN"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The final model was deployed in a </a:t>
            </a:r>
            <a:r>
              <a:rPr lang="en-IN" b="1" dirty="0" err="1">
                <a:latin typeface="Arial" panose="020B0604020202020204" pitchFamily="34" charset="0"/>
                <a:cs typeface="Arial" panose="020B0604020202020204" pitchFamily="34" charset="0"/>
              </a:rPr>
              <a:t>Streamlit</a:t>
            </a:r>
            <a:r>
              <a:rPr lang="en-IN" b="1" dirty="0">
                <a:latin typeface="Arial" panose="020B0604020202020204" pitchFamily="34" charset="0"/>
                <a:cs typeface="Arial" panose="020B0604020202020204" pitchFamily="34" charset="0"/>
              </a:rPr>
              <a:t> application</a:t>
            </a:r>
            <a:r>
              <a:rPr lang="en-IN" dirty="0">
                <a:latin typeface="Arial" panose="020B0604020202020204" pitchFamily="34" charset="0"/>
                <a:cs typeface="Arial" panose="020B0604020202020204" pitchFamily="34" charset="0"/>
              </a:rPr>
              <a:t>, enabling healthcare professionals to input patient data and receive real-time predictions for disease classification.</a:t>
            </a:r>
          </a:p>
          <a:p>
            <a:r>
              <a:rPr lang="en-IN" dirty="0">
                <a:latin typeface="Arial" panose="020B0604020202020204" pitchFamily="34" charset="0"/>
                <a:cs typeface="Arial" panose="020B0604020202020204" pitchFamily="34" charset="0"/>
              </a:rPr>
              <a:t>This project demonstrates how </a:t>
            </a:r>
            <a:r>
              <a:rPr lang="en-IN" b="1" dirty="0">
                <a:latin typeface="Arial" panose="020B0604020202020204" pitchFamily="34" charset="0"/>
                <a:cs typeface="Arial" panose="020B0604020202020204" pitchFamily="34" charset="0"/>
              </a:rPr>
              <a:t>data-driven approaches</a:t>
            </a:r>
            <a:r>
              <a:rPr lang="en-IN" dirty="0">
                <a:latin typeface="Arial" panose="020B0604020202020204" pitchFamily="34" charset="0"/>
                <a:cs typeface="Arial" panose="020B0604020202020204" pitchFamily="34" charset="0"/>
              </a:rPr>
              <a:t> can improve decision-making in healthcare by providing accurate and reliable predictions for liver disease stages, aiding in early diagnosis and treatment planning.</a:t>
            </a:r>
          </a:p>
          <a:p>
            <a:endParaRPr lang="en-IN" dirty="0"/>
          </a:p>
        </p:txBody>
      </p:sp>
    </p:spTree>
    <p:extLst>
      <p:ext uri="{BB962C8B-B14F-4D97-AF65-F5344CB8AC3E}">
        <p14:creationId xmlns:p14="http://schemas.microsoft.com/office/powerpoint/2010/main" val="4114579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A08EA-108E-989E-4BB5-B05C460B9D55}"/>
              </a:ext>
            </a:extLst>
          </p:cNvPr>
          <p:cNvSpPr>
            <a:spLocks noGrp="1"/>
          </p:cNvSpPr>
          <p:nvPr>
            <p:ph type="title"/>
          </p:nvPr>
        </p:nvSpPr>
        <p:spPr/>
        <p:txBody>
          <a:bodyPr/>
          <a:lstStyle/>
          <a:p>
            <a:pPr algn="ctr"/>
            <a:r>
              <a:rPr lang="en" dirty="0"/>
              <a:t>Thank you</a:t>
            </a:r>
            <a:endParaRPr lang="en-IN" dirty="0"/>
          </a:p>
        </p:txBody>
      </p:sp>
      <p:sp>
        <p:nvSpPr>
          <p:cNvPr id="3" name="Content Placeholder 2">
            <a:extLst>
              <a:ext uri="{FF2B5EF4-FFF2-40B4-BE49-F238E27FC236}">
                <a16:creationId xmlns:a16="http://schemas.microsoft.com/office/drawing/2014/main" id="{A208212D-6246-3A6E-6798-2DBC57A483F8}"/>
              </a:ext>
            </a:extLst>
          </p:cNvPr>
          <p:cNvSpPr>
            <a:spLocks noGrp="1"/>
          </p:cNvSpPr>
          <p:nvPr>
            <p:ph idx="1"/>
          </p:nvPr>
        </p:nvSpPr>
        <p:spPr>
          <a:xfrm>
            <a:off x="1964267" y="1752601"/>
            <a:ext cx="8852959" cy="4038600"/>
          </a:xfrm>
        </p:spPr>
        <p:txBody>
          <a:bodyPr/>
          <a:lstStyle/>
          <a:p>
            <a:pPr marL="0" indent="0">
              <a:buNone/>
            </a:pPr>
            <a:r>
              <a:rPr lang="en-IN" dirty="0">
                <a:latin typeface="Arial" panose="020B0604020202020204" pitchFamily="34" charset="0"/>
                <a:cs typeface="Arial" panose="020B0604020202020204" pitchFamily="34" charset="0"/>
              </a:rPr>
              <a:t>                                     Questions and discussions welcome</a:t>
            </a:r>
          </a:p>
          <a:p>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1033504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4FE876-9762-F3DC-8F2D-8943723B977E}"/>
              </a:ext>
            </a:extLst>
          </p:cNvPr>
          <p:cNvSpPr>
            <a:spLocks noGrp="1"/>
          </p:cNvSpPr>
          <p:nvPr>
            <p:ph type="title"/>
          </p:nvPr>
        </p:nvSpPr>
        <p:spPr>
          <a:xfrm>
            <a:off x="685802" y="296333"/>
            <a:ext cx="9773814" cy="1049867"/>
          </a:xfrm>
        </p:spPr>
        <p:txBody>
          <a:bodyPr anchor="t">
            <a:normAutofit fontScale="90000"/>
          </a:bodyPr>
          <a:lstStyle/>
          <a:p>
            <a:pPr algn="ctr">
              <a:lnSpc>
                <a:spcPct val="150000"/>
              </a:lnSpc>
            </a:pPr>
            <a:r>
              <a:rPr lang="en-IN" sz="4000" b="1" dirty="0"/>
              <a:t>Objective</a:t>
            </a:r>
            <a:br>
              <a:rPr lang="en-IN" dirty="0"/>
            </a:br>
            <a:endParaRPr lang="en-IN" dirty="0"/>
          </a:p>
        </p:txBody>
      </p:sp>
      <p:sp>
        <p:nvSpPr>
          <p:cNvPr id="3" name="Content Placeholder 2">
            <a:extLst>
              <a:ext uri="{FF2B5EF4-FFF2-40B4-BE49-F238E27FC236}">
                <a16:creationId xmlns:a16="http://schemas.microsoft.com/office/drawing/2014/main" id="{80D05646-FA06-78C0-08C6-84566F867D25}"/>
              </a:ext>
            </a:extLst>
          </p:cNvPr>
          <p:cNvSpPr>
            <a:spLocks noGrp="1"/>
          </p:cNvSpPr>
          <p:nvPr>
            <p:ph idx="1"/>
          </p:nvPr>
        </p:nvSpPr>
        <p:spPr>
          <a:xfrm>
            <a:off x="685802" y="1346200"/>
            <a:ext cx="10131425" cy="4334933"/>
          </a:xfrm>
        </p:spPr>
        <p:txBody>
          <a:bodyPr>
            <a:normAutofit/>
          </a:bodyPr>
          <a:lstStyle/>
          <a:p>
            <a:pPr marL="0" indent="0" algn="just">
              <a:lnSpc>
                <a:spcPct val="200000"/>
              </a:lnSpc>
              <a:buNone/>
            </a:pPr>
            <a:r>
              <a:rPr lang="en-IN" dirty="0">
                <a:latin typeface="Arial" panose="020B0604020202020204" pitchFamily="34" charset="0"/>
                <a:cs typeface="Arial" panose="020B0604020202020204" pitchFamily="34" charset="0"/>
              </a:rPr>
              <a:t>Develop a predictive model to classify liver disease status using laboratory test data.</a:t>
            </a:r>
          </a:p>
          <a:p>
            <a:pPr marL="0" indent="0" algn="just">
              <a:lnSpc>
                <a:spcPct val="200000"/>
              </a:lnSpc>
              <a:buNone/>
            </a:pPr>
            <a:r>
              <a:rPr lang="en-IN" dirty="0">
                <a:latin typeface="Arial" panose="020B0604020202020204" pitchFamily="34" charset="0"/>
                <a:cs typeface="Arial" panose="020B0604020202020204" pitchFamily="34" charset="0"/>
              </a:rPr>
              <a:t>Enhance medical diagnosis accuracy and support clinical decision-making.</a:t>
            </a:r>
          </a:p>
          <a:p>
            <a:pPr marL="0" indent="0" algn="just">
              <a:lnSpc>
                <a:spcPct val="200000"/>
              </a:lnSpc>
              <a:buNone/>
            </a:pPr>
            <a:r>
              <a:rPr lang="en-IN" dirty="0">
                <a:latin typeface="Arial" panose="020B0604020202020204" pitchFamily="34" charset="0"/>
                <a:cs typeface="Arial" panose="020B0604020202020204" pitchFamily="34" charset="0"/>
              </a:rPr>
              <a:t>Liver diseases are a major global health concern, often detected late.</a:t>
            </a:r>
          </a:p>
          <a:p>
            <a:pPr marL="0" indent="0" algn="just">
              <a:lnSpc>
                <a:spcPct val="200000"/>
              </a:lnSpc>
              <a:buNone/>
            </a:pPr>
            <a:r>
              <a:rPr lang="en-IN" dirty="0">
                <a:latin typeface="Arial" panose="020B0604020202020204" pitchFamily="34" charset="0"/>
                <a:cs typeface="Arial" panose="020B0604020202020204" pitchFamily="34" charset="0"/>
              </a:rPr>
              <a:t>Early diagnosis improves treatment outcomes and reduces healthcare costs.</a:t>
            </a:r>
          </a:p>
          <a:p>
            <a:pPr marL="0" indent="0" algn="just">
              <a:lnSpc>
                <a:spcPct val="200000"/>
              </a:lnSpc>
              <a:buNone/>
            </a:pPr>
            <a:r>
              <a:rPr lang="en-IN" dirty="0">
                <a:latin typeface="Arial" panose="020B0604020202020204" pitchFamily="34" charset="0"/>
                <a:cs typeface="Arial" panose="020B0604020202020204" pitchFamily="34" charset="0"/>
              </a:rPr>
              <a:t>Machine learning enables scalable, data‑driven diagnosis using routine lab tests.</a:t>
            </a:r>
          </a:p>
          <a:p>
            <a:pPr marL="0" indent="0">
              <a:buNone/>
            </a:pPr>
            <a:endParaRPr lang="en-IN" dirty="0"/>
          </a:p>
        </p:txBody>
      </p:sp>
    </p:spTree>
    <p:extLst>
      <p:ext uri="{BB962C8B-B14F-4D97-AF65-F5344CB8AC3E}">
        <p14:creationId xmlns:p14="http://schemas.microsoft.com/office/powerpoint/2010/main" val="12534721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EB26E-3406-A216-8D8C-736AEC7A035E}"/>
              </a:ext>
            </a:extLst>
          </p:cNvPr>
          <p:cNvSpPr>
            <a:spLocks noGrp="1"/>
          </p:cNvSpPr>
          <p:nvPr>
            <p:ph type="title"/>
          </p:nvPr>
        </p:nvSpPr>
        <p:spPr>
          <a:xfrm>
            <a:off x="802433" y="609601"/>
            <a:ext cx="10014793" cy="939282"/>
          </a:xfrm>
        </p:spPr>
        <p:txBody>
          <a:bodyPr/>
          <a:lstStyle/>
          <a:p>
            <a:pPr algn="ctr"/>
            <a:r>
              <a:rPr lang="en-IN" b="1" dirty="0"/>
              <a:t>Project Overview</a:t>
            </a:r>
            <a:endParaRPr lang="en-IN" dirty="0"/>
          </a:p>
        </p:txBody>
      </p:sp>
      <p:sp>
        <p:nvSpPr>
          <p:cNvPr id="3" name="Content Placeholder 2">
            <a:extLst>
              <a:ext uri="{FF2B5EF4-FFF2-40B4-BE49-F238E27FC236}">
                <a16:creationId xmlns:a16="http://schemas.microsoft.com/office/drawing/2014/main" id="{DB19A313-DA53-4ED8-8C0A-B1495FA2EBCE}"/>
              </a:ext>
            </a:extLst>
          </p:cNvPr>
          <p:cNvSpPr>
            <a:spLocks noGrp="1"/>
          </p:cNvSpPr>
          <p:nvPr>
            <p:ph idx="1"/>
          </p:nvPr>
        </p:nvSpPr>
        <p:spPr>
          <a:xfrm>
            <a:off x="685801" y="1660849"/>
            <a:ext cx="10131425" cy="4130351"/>
          </a:xfrm>
        </p:spPr>
        <p:txBody>
          <a:bodyPr>
            <a:normAutofit/>
          </a:bodyPr>
          <a:lstStyle/>
          <a:p>
            <a:pPr marL="0" indent="0">
              <a:buNone/>
            </a:pPr>
            <a:r>
              <a:rPr lang="en-IN" b="1" dirty="0">
                <a:latin typeface="Arial" panose="020B0604020202020204" pitchFamily="34" charset="0"/>
                <a:cs typeface="Arial" panose="020B0604020202020204" pitchFamily="34" charset="0"/>
              </a:rPr>
              <a:t>Project goals: </a:t>
            </a:r>
            <a:r>
              <a:rPr lang="en-IN" dirty="0">
                <a:latin typeface="Arial" panose="020B0604020202020204" pitchFamily="34" charset="0"/>
                <a:cs typeface="Arial" panose="020B0604020202020204" pitchFamily="34" charset="0"/>
              </a:rPr>
              <a:t>Building a classification model for liver diseases (No disease, suspect, hepatitis C, fibrosis, cirrhosis). Emphasize the importance of timely diagnosis and Streamlit deployment.  </a:t>
            </a:r>
          </a:p>
          <a:p>
            <a:pPr marL="0" indent="0">
              <a:buNone/>
            </a:pPr>
            <a:r>
              <a:rPr lang="en-IN" b="1" dirty="0">
                <a:latin typeface="Arial" panose="020B0604020202020204" pitchFamily="34" charset="0"/>
                <a:cs typeface="Arial" panose="020B0604020202020204" pitchFamily="34" charset="0"/>
              </a:rPr>
              <a:t>Business Value:</a:t>
            </a:r>
          </a:p>
          <a:p>
            <a:pPr marL="0" indent="0">
              <a:buNone/>
            </a:pPr>
            <a:r>
              <a:rPr lang="en-IN" dirty="0">
                <a:latin typeface="Arial" panose="020B0604020202020204" pitchFamily="34" charset="0"/>
                <a:cs typeface="Arial" panose="020B0604020202020204" pitchFamily="34" charset="0"/>
              </a:rPr>
              <a:t>Support clinicians with decision‑making.</a:t>
            </a:r>
          </a:p>
          <a:p>
            <a:pPr marL="0" indent="0">
              <a:buNone/>
            </a:pPr>
            <a:r>
              <a:rPr lang="en-IN" dirty="0">
                <a:latin typeface="Arial" panose="020B0604020202020204" pitchFamily="34" charset="0"/>
                <a:cs typeface="Arial" panose="020B0604020202020204" pitchFamily="34" charset="0"/>
              </a:rPr>
              <a:t>Enable cost‑effective screening using biochemical data.</a:t>
            </a:r>
          </a:p>
          <a:p>
            <a:pPr marL="0" indent="0">
              <a:buNone/>
            </a:pPr>
            <a:r>
              <a:rPr lang="en-IN" dirty="0">
                <a:latin typeface="Arial" panose="020B0604020202020204" pitchFamily="34" charset="0"/>
                <a:cs typeface="Arial" panose="020B0604020202020204" pitchFamily="34" charset="0"/>
              </a:rPr>
              <a:t>Reduce reliance on invasive or expensive diagnostic methods.</a:t>
            </a:r>
          </a:p>
          <a:p>
            <a:pPr marL="0" indent="0">
              <a:buNone/>
            </a:pPr>
            <a:r>
              <a:rPr lang="en-IN" b="1" dirty="0">
                <a:latin typeface="Arial" panose="020B0604020202020204" pitchFamily="34" charset="0"/>
                <a:cs typeface="Arial" panose="020B0604020202020204" pitchFamily="34" charset="0"/>
              </a:rPr>
              <a:t>Technical Scope:</a:t>
            </a:r>
          </a:p>
          <a:p>
            <a:pPr marL="0" indent="0">
              <a:buNone/>
            </a:pPr>
            <a:r>
              <a:rPr lang="en-IN" b="1" dirty="0">
                <a:latin typeface="Arial" panose="020B0604020202020204" pitchFamily="34" charset="0"/>
                <a:cs typeface="Arial" panose="020B0604020202020204" pitchFamily="34" charset="0"/>
              </a:rPr>
              <a:t>Dataset: </a:t>
            </a:r>
            <a:r>
              <a:rPr lang="en-IN" dirty="0">
                <a:latin typeface="Arial" panose="020B0604020202020204" pitchFamily="34" charset="0"/>
                <a:cs typeface="Arial" panose="020B0604020202020204" pitchFamily="34" charset="0"/>
              </a:rPr>
              <a:t>615 patient records, 13 features.</a:t>
            </a:r>
          </a:p>
          <a:p>
            <a:pPr marL="0" indent="0">
              <a:buNone/>
            </a:pPr>
            <a:r>
              <a:rPr lang="en-IN" b="1" dirty="0">
                <a:latin typeface="Arial" panose="020B0604020202020204" pitchFamily="34" charset="0"/>
                <a:cs typeface="Arial" panose="020B0604020202020204" pitchFamily="34" charset="0"/>
              </a:rPr>
              <a:t>Approach: </a:t>
            </a:r>
            <a:r>
              <a:rPr lang="en-IN" dirty="0">
                <a:latin typeface="Arial" panose="020B0604020202020204" pitchFamily="34" charset="0"/>
                <a:cs typeface="Arial" panose="020B0604020202020204" pitchFamily="34" charset="0"/>
              </a:rPr>
              <a:t>Preprocessing → EDA → Model Building → Evaluation → Deployment.</a:t>
            </a:r>
          </a:p>
          <a:p>
            <a:pPr marL="0" indent="0">
              <a:buNone/>
            </a:pPr>
            <a:r>
              <a:rPr lang="en-IN" b="1" dirty="0">
                <a:latin typeface="Arial" panose="020B0604020202020204" pitchFamily="34" charset="0"/>
                <a:cs typeface="Arial" panose="020B0604020202020204" pitchFamily="34" charset="0"/>
              </a:rPr>
              <a:t>Deployment</a:t>
            </a:r>
            <a:r>
              <a:rPr lang="en-IN" dirty="0">
                <a:latin typeface="Arial" panose="020B0604020202020204" pitchFamily="34" charset="0"/>
                <a:cs typeface="Arial" panose="020B0604020202020204" pitchFamily="34" charset="0"/>
              </a:rPr>
              <a:t>: Interactive Streamlit app for real‑time predictions.</a:t>
            </a:r>
          </a:p>
          <a:p>
            <a:endParaRPr lang="en-IN" dirty="0"/>
          </a:p>
        </p:txBody>
      </p:sp>
    </p:spTree>
    <p:extLst>
      <p:ext uri="{BB962C8B-B14F-4D97-AF65-F5344CB8AC3E}">
        <p14:creationId xmlns:p14="http://schemas.microsoft.com/office/powerpoint/2010/main" val="3025646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833C5-8284-69DC-D458-77D175E58DA8}"/>
              </a:ext>
            </a:extLst>
          </p:cNvPr>
          <p:cNvSpPr>
            <a:spLocks noGrp="1"/>
          </p:cNvSpPr>
          <p:nvPr>
            <p:ph type="title"/>
          </p:nvPr>
        </p:nvSpPr>
        <p:spPr>
          <a:xfrm>
            <a:off x="685801" y="237068"/>
            <a:ext cx="10131425" cy="889000"/>
          </a:xfrm>
        </p:spPr>
        <p:txBody>
          <a:bodyPr>
            <a:normAutofit/>
          </a:bodyPr>
          <a:lstStyle/>
          <a:p>
            <a:pPr algn="ctr"/>
            <a:r>
              <a:rPr lang="en-IN" dirty="0"/>
              <a:t>Data Description</a:t>
            </a:r>
          </a:p>
        </p:txBody>
      </p:sp>
      <p:sp>
        <p:nvSpPr>
          <p:cNvPr id="4" name="Rectangle 1">
            <a:extLst>
              <a:ext uri="{FF2B5EF4-FFF2-40B4-BE49-F238E27FC236}">
                <a16:creationId xmlns:a16="http://schemas.microsoft.com/office/drawing/2014/main" id="{6CAB77FD-9057-3807-8CCA-1107C55A1A85}"/>
              </a:ext>
            </a:extLst>
          </p:cNvPr>
          <p:cNvSpPr>
            <a:spLocks noGrp="1" noChangeArrowheads="1"/>
          </p:cNvSpPr>
          <p:nvPr>
            <p:ph idx="1"/>
          </p:nvPr>
        </p:nvSpPr>
        <p:spPr bwMode="auto">
          <a:xfrm>
            <a:off x="685801" y="1037629"/>
            <a:ext cx="10893489" cy="58580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defTabSz="914400" eaLnBrk="0" fontAlgn="base" hangingPunct="0">
              <a:lnSpc>
                <a:spcPct val="150000"/>
              </a:lnSpc>
              <a:spcBef>
                <a:spcPct val="0"/>
              </a:spcBef>
              <a:spcAft>
                <a:spcPct val="0"/>
              </a:spcAft>
              <a:buClrTx/>
              <a:buSzTx/>
              <a:buNone/>
            </a:pPr>
            <a:r>
              <a:rPr lang="en-IN" dirty="0">
                <a:latin typeface="Arial" panose="020B0604020202020204" pitchFamily="34" charset="0"/>
                <a:cs typeface="Arial" panose="020B0604020202020204" pitchFamily="34" charset="0"/>
              </a:rPr>
              <a:t>The dataset used for this project was sourced from clinical records of patient laboratory measurements conducted at a leading healthcare facility. It contains detailed information on patients’ biochemical markers and demographics, with both numerical and categorical features, aimed at classifying liver disease status.</a:t>
            </a:r>
            <a:endPar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Dataset Size:</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615 rows × 13 columns.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Features: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Demographics: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Age, Sex.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Biochemical markers: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Albumin, Bilirubin, Cholesterol, Protein. </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Enzymes: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ALT, AST, Alkaline Phosphatase, GGT, Cholinesterase. </a:t>
            </a:r>
            <a:endParaRPr lang="en-US" altLang="en-US" dirty="0">
              <a:latin typeface="Arial" panose="020B0604020202020204" pitchFamily="34" charset="0"/>
              <a:cs typeface="Arial" panose="020B0604020202020204" pitchFamily="34" charset="0"/>
            </a:endParaRP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Kidney function: </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Creatinine. </a:t>
            </a:r>
          </a:p>
          <a:p>
            <a:pPr marL="0" indent="0" defTabSz="914400" eaLnBrk="0" fontAlgn="base" hangingPunct="0">
              <a:lnSpc>
                <a:spcPct val="150000"/>
              </a:lnSpc>
              <a:spcBef>
                <a:spcPct val="0"/>
              </a:spcBef>
              <a:spcAft>
                <a:spcPct val="0"/>
              </a:spcAft>
              <a:buClrTx/>
              <a:buSzTx/>
              <a:buNone/>
            </a:pPr>
            <a:r>
              <a:rPr lang="en-US" altLang="en-US" b="1" dirty="0">
                <a:latin typeface="Arial" panose="020B0604020202020204" pitchFamily="34" charset="0"/>
                <a:cs typeface="Arial" panose="020B0604020202020204" pitchFamily="34" charset="0"/>
              </a:rPr>
              <a:t>Target Variable </a:t>
            </a:r>
            <a:r>
              <a:rPr lang="en-IN" b="1" dirty="0"/>
              <a:t>: </a:t>
            </a:r>
            <a:r>
              <a:rPr lang="en-IN" dirty="0"/>
              <a:t> The “</a:t>
            </a:r>
            <a:r>
              <a:rPr lang="en-US" altLang="en-US" dirty="0">
                <a:latin typeface="Arial" panose="020B0604020202020204" pitchFamily="34" charset="0"/>
                <a:cs typeface="Arial" panose="020B0604020202020204" pitchFamily="34" charset="0"/>
              </a:rPr>
              <a:t>Category</a:t>
            </a:r>
            <a:r>
              <a:rPr lang="en-IN" dirty="0"/>
              <a:t>”</a:t>
            </a:r>
            <a:r>
              <a:rPr lang="en-IN" b="1" dirty="0"/>
              <a:t> </a:t>
            </a:r>
            <a:r>
              <a:rPr lang="en-IN" dirty="0"/>
              <a:t>column</a:t>
            </a:r>
          </a:p>
          <a:p>
            <a:pPr marL="0" marR="0" lvl="0" indent="0" algn="l" defTabSz="914400" rtl="0" eaLnBrk="0" fontAlgn="base" latinLnBrk="0" hangingPunct="0">
              <a:lnSpc>
                <a:spcPct val="15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cs typeface="Arial" panose="020B0604020202020204" pitchFamily="34" charset="0"/>
              </a:rPr>
              <a:t>Visuals:</a:t>
            </a:r>
            <a:r>
              <a:rPr kumimoji="0" lang="en-US" altLang="en-US" b="0" i="0" u="none" strike="noStrike" cap="none" normalizeH="0" baseline="0" dirty="0">
                <a:ln>
                  <a:noFill/>
                </a:ln>
                <a:solidFill>
                  <a:schemeClr val="tx1"/>
                </a:solidFill>
                <a:effectLst/>
                <a:latin typeface="Arial" panose="020B0604020202020204" pitchFamily="34" charset="0"/>
                <a:cs typeface="Arial" panose="020B0604020202020204" pitchFamily="34" charset="0"/>
              </a:rPr>
              <a:t> Table of features with normal ranges. </a:t>
            </a:r>
          </a:p>
          <a:p>
            <a:pPr marL="0" indent="0" defTabSz="914400" eaLnBrk="0" fontAlgn="base" hangingPunct="0">
              <a:lnSpc>
                <a:spcPct val="150000"/>
              </a:lnSpc>
              <a:spcBef>
                <a:spcPct val="0"/>
              </a:spcBef>
              <a:spcAft>
                <a:spcPct val="0"/>
              </a:spcAft>
              <a:buClrTx/>
              <a:buSzTx/>
              <a:buNone/>
            </a:pPr>
            <a:r>
              <a:rPr lang="en-IN" b="1" dirty="0"/>
              <a:t>Duplicates: 0</a:t>
            </a:r>
            <a:r>
              <a:rPr lang="en-IN" dirty="0"/>
              <a:t> duplicate records </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208159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1AFF-9872-DD2D-7DD0-7A79D81E4505}"/>
              </a:ext>
            </a:extLst>
          </p:cNvPr>
          <p:cNvSpPr>
            <a:spLocks noGrp="1"/>
          </p:cNvSpPr>
          <p:nvPr>
            <p:ph type="title"/>
          </p:nvPr>
        </p:nvSpPr>
        <p:spPr>
          <a:xfrm>
            <a:off x="685801" y="770467"/>
            <a:ext cx="10131425" cy="745066"/>
          </a:xfrm>
        </p:spPr>
        <p:txBody>
          <a:bodyPr>
            <a:normAutofit fontScale="90000"/>
          </a:bodyPr>
          <a:lstStyle/>
          <a:p>
            <a:pPr algn="ctr"/>
            <a:r>
              <a:rPr lang="en-IN" b="1" dirty="0"/>
              <a:t>Data Preprocessing</a:t>
            </a:r>
            <a:br>
              <a:rPr lang="en-IN" b="1" dirty="0"/>
            </a:br>
            <a:endParaRPr lang="en-IN" dirty="0"/>
          </a:p>
        </p:txBody>
      </p:sp>
      <p:sp>
        <p:nvSpPr>
          <p:cNvPr id="3" name="Content Placeholder 2">
            <a:extLst>
              <a:ext uri="{FF2B5EF4-FFF2-40B4-BE49-F238E27FC236}">
                <a16:creationId xmlns:a16="http://schemas.microsoft.com/office/drawing/2014/main" id="{14817E09-2B8D-A862-0988-24411ED800F2}"/>
              </a:ext>
            </a:extLst>
          </p:cNvPr>
          <p:cNvSpPr>
            <a:spLocks noGrp="1"/>
          </p:cNvSpPr>
          <p:nvPr>
            <p:ph idx="1"/>
          </p:nvPr>
        </p:nvSpPr>
        <p:spPr>
          <a:xfrm>
            <a:off x="685801" y="1388533"/>
            <a:ext cx="10131425" cy="4944534"/>
          </a:xfrm>
        </p:spPr>
        <p:txBody>
          <a:bodyPr>
            <a:normAutofit/>
          </a:bodyPr>
          <a:lstStyle/>
          <a:p>
            <a:pPr>
              <a:lnSpc>
                <a:spcPct val="150000"/>
              </a:lnSpc>
            </a:pPr>
            <a:r>
              <a:rPr lang="en-IN" dirty="0"/>
              <a:t>Identified and handled missing values in the dataset using </a:t>
            </a:r>
            <a:r>
              <a:rPr lang="en-IN" b="1" dirty="0"/>
              <a:t>boxplots</a:t>
            </a:r>
            <a:r>
              <a:rPr lang="en-IN" dirty="0"/>
              <a:t> and the </a:t>
            </a:r>
            <a:r>
              <a:rPr lang="en-IN" b="1" dirty="0"/>
              <a:t>IQR method</a:t>
            </a:r>
            <a:r>
              <a:rPr lang="en-IN" dirty="0"/>
              <a:t> to detect outliers and anomalies.</a:t>
            </a:r>
          </a:p>
          <a:p>
            <a:pPr>
              <a:lnSpc>
                <a:spcPct val="150000"/>
              </a:lnSpc>
            </a:pPr>
            <a:r>
              <a:rPr lang="en-IN" dirty="0"/>
              <a:t>Numerical features (e.g., bilirubin, albumin, ALT, AST, age) and categorical features (e.g., gender, disease classification) were identified for preprocessing.</a:t>
            </a:r>
          </a:p>
          <a:p>
            <a:pPr>
              <a:lnSpc>
                <a:spcPct val="150000"/>
              </a:lnSpc>
            </a:pPr>
            <a:r>
              <a:rPr lang="en-IN" dirty="0"/>
              <a:t>Numerical features were scaled using </a:t>
            </a:r>
            <a:r>
              <a:rPr lang="en-IN" b="1" dirty="0"/>
              <a:t>Standard Scaling</a:t>
            </a:r>
            <a:r>
              <a:rPr lang="en-IN" dirty="0"/>
              <a:t> and </a:t>
            </a:r>
            <a:r>
              <a:rPr lang="en-IN" b="1" dirty="0"/>
              <a:t>Min-Max Scaling</a:t>
            </a:r>
            <a:r>
              <a:rPr lang="en-IN" dirty="0"/>
              <a:t> to normalize their ranges and ensure compatibility with machine learning algorithms.</a:t>
            </a:r>
          </a:p>
          <a:p>
            <a:pPr>
              <a:lnSpc>
                <a:spcPct val="150000"/>
              </a:lnSpc>
            </a:pPr>
            <a:r>
              <a:rPr lang="en-IN" dirty="0"/>
              <a:t>Categorical features were converted into numerical formats using </a:t>
            </a:r>
            <a:r>
              <a:rPr lang="en-IN" b="1" dirty="0"/>
              <a:t>One-Hot Encoding</a:t>
            </a:r>
            <a:r>
              <a:rPr lang="en-IN" dirty="0"/>
              <a:t> (for features with few unique categories, such as gender) and </a:t>
            </a:r>
            <a:r>
              <a:rPr lang="en-IN" b="1" dirty="0"/>
              <a:t>Label Encoding</a:t>
            </a:r>
            <a:r>
              <a:rPr lang="en-IN" dirty="0"/>
              <a:t> (for features with many unique categories, such as disease classifications).</a:t>
            </a:r>
          </a:p>
          <a:p>
            <a:pPr>
              <a:lnSpc>
                <a:spcPct val="150000"/>
              </a:lnSpc>
            </a:pPr>
            <a:r>
              <a:rPr lang="en-IN" dirty="0"/>
              <a:t>The dataset was transformed into a </a:t>
            </a:r>
            <a:r>
              <a:rPr lang="en-IN" b="1" dirty="0"/>
              <a:t>final encoded </a:t>
            </a:r>
            <a:r>
              <a:rPr lang="en-IN" b="1" dirty="0" err="1"/>
              <a:t>DataFrame</a:t>
            </a:r>
            <a:r>
              <a:rPr lang="en-IN" dirty="0"/>
              <a:t>, ready for model training and evaluation</a:t>
            </a:r>
          </a:p>
          <a:p>
            <a:endParaRPr lang="en-IN" dirty="0"/>
          </a:p>
        </p:txBody>
      </p:sp>
    </p:spTree>
    <p:extLst>
      <p:ext uri="{BB962C8B-B14F-4D97-AF65-F5344CB8AC3E}">
        <p14:creationId xmlns:p14="http://schemas.microsoft.com/office/powerpoint/2010/main" val="1246363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00038-80FD-7A5F-4B78-3B04F8137332}"/>
              </a:ext>
            </a:extLst>
          </p:cNvPr>
          <p:cNvSpPr>
            <a:spLocks noGrp="1"/>
          </p:cNvSpPr>
          <p:nvPr>
            <p:ph type="title"/>
          </p:nvPr>
        </p:nvSpPr>
        <p:spPr>
          <a:xfrm>
            <a:off x="685801" y="609600"/>
            <a:ext cx="10131425" cy="1014001"/>
          </a:xfrm>
        </p:spPr>
        <p:txBody>
          <a:bodyPr/>
          <a:lstStyle/>
          <a:p>
            <a:pPr algn="ctr"/>
            <a:r>
              <a:rPr lang="en-IN" dirty="0"/>
              <a:t>Exploratory Data Analysis (EDA)</a:t>
            </a:r>
          </a:p>
        </p:txBody>
      </p:sp>
      <p:sp>
        <p:nvSpPr>
          <p:cNvPr id="18" name="Google Shape;331;p47">
            <a:extLst>
              <a:ext uri="{FF2B5EF4-FFF2-40B4-BE49-F238E27FC236}">
                <a16:creationId xmlns:a16="http://schemas.microsoft.com/office/drawing/2014/main" id="{796A3D98-4AA1-5F38-F363-D2442E41617B}"/>
              </a:ext>
            </a:extLst>
          </p:cNvPr>
          <p:cNvSpPr txBox="1">
            <a:spLocks/>
          </p:cNvSpPr>
          <p:nvPr/>
        </p:nvSpPr>
        <p:spPr>
          <a:xfrm>
            <a:off x="3515250" y="2011050"/>
            <a:ext cx="2113500" cy="402600"/>
          </a:xfrm>
          <a:prstGeom prst="rect">
            <a:avLst/>
          </a:prstGeom>
        </p:spPr>
        <p:txBody>
          <a:bodyPr spcFirstLastPara="1" wrap="square" lIns="91425" tIns="91425" rIns="91425" bIns="91425" anchor="b"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endParaRPr lang="en-IN" dirty="0"/>
          </a:p>
        </p:txBody>
      </p:sp>
      <p:sp>
        <p:nvSpPr>
          <p:cNvPr id="19" name="Google Shape;332;p47">
            <a:extLst>
              <a:ext uri="{FF2B5EF4-FFF2-40B4-BE49-F238E27FC236}">
                <a16:creationId xmlns:a16="http://schemas.microsoft.com/office/drawing/2014/main" id="{B5C5B669-DBCE-C842-823E-B6928E52A508}"/>
              </a:ext>
            </a:extLst>
          </p:cNvPr>
          <p:cNvSpPr txBox="1">
            <a:spLocks/>
          </p:cNvSpPr>
          <p:nvPr/>
        </p:nvSpPr>
        <p:spPr>
          <a:xfrm>
            <a:off x="713225" y="2337550"/>
            <a:ext cx="2113500" cy="1433464"/>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endParaRPr lang="en-IN" dirty="0"/>
          </a:p>
        </p:txBody>
      </p:sp>
      <p:sp>
        <p:nvSpPr>
          <p:cNvPr id="20" name="Google Shape;333;p47">
            <a:extLst>
              <a:ext uri="{FF2B5EF4-FFF2-40B4-BE49-F238E27FC236}">
                <a16:creationId xmlns:a16="http://schemas.microsoft.com/office/drawing/2014/main" id="{FA19DAC6-F35D-F25C-4DFE-6B34490E9D94}"/>
              </a:ext>
            </a:extLst>
          </p:cNvPr>
          <p:cNvSpPr txBox="1">
            <a:spLocks/>
          </p:cNvSpPr>
          <p:nvPr/>
        </p:nvSpPr>
        <p:spPr>
          <a:xfrm>
            <a:off x="797200" y="2559408"/>
            <a:ext cx="2113500" cy="674283"/>
          </a:xfrm>
          <a:prstGeom prst="rect">
            <a:avLst/>
          </a:prstGeom>
        </p:spPr>
        <p:txBody>
          <a:bodyPr spcFirstLastPara="1" vert="horz" wrap="square" lIns="91425" tIns="91425" rIns="91425" bIns="91425" rtlCol="0" anchor="b"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endParaRPr lang="en-IN" dirty="0"/>
          </a:p>
        </p:txBody>
      </p:sp>
      <p:sp>
        <p:nvSpPr>
          <p:cNvPr id="21" name="Google Shape;334;p47">
            <a:extLst>
              <a:ext uri="{FF2B5EF4-FFF2-40B4-BE49-F238E27FC236}">
                <a16:creationId xmlns:a16="http://schemas.microsoft.com/office/drawing/2014/main" id="{C38B5732-62E7-6FD9-96B9-87901430374A}"/>
              </a:ext>
            </a:extLst>
          </p:cNvPr>
          <p:cNvSpPr txBox="1">
            <a:spLocks/>
          </p:cNvSpPr>
          <p:nvPr/>
        </p:nvSpPr>
        <p:spPr>
          <a:xfrm>
            <a:off x="3484867" y="2337550"/>
            <a:ext cx="2113500" cy="101400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endParaRPr lang="en-IN" dirty="0"/>
          </a:p>
        </p:txBody>
      </p:sp>
      <p:sp>
        <p:nvSpPr>
          <p:cNvPr id="6" name="Google Shape;333;p47">
            <a:extLst>
              <a:ext uri="{FF2B5EF4-FFF2-40B4-BE49-F238E27FC236}">
                <a16:creationId xmlns:a16="http://schemas.microsoft.com/office/drawing/2014/main" id="{0645F3BE-34AA-2BDA-0E7A-815533B7BCDF}"/>
              </a:ext>
            </a:extLst>
          </p:cNvPr>
          <p:cNvSpPr txBox="1">
            <a:spLocks/>
          </p:cNvSpPr>
          <p:nvPr/>
        </p:nvSpPr>
        <p:spPr>
          <a:xfrm>
            <a:off x="974482" y="1454104"/>
            <a:ext cx="3402508" cy="473482"/>
          </a:xfrm>
          <a:prstGeom prst="rect">
            <a:avLst/>
          </a:prstGeom>
        </p:spPr>
        <p:txBody>
          <a:bodyPr spcFirstLastPara="1" vert="horz" wrap="square" lIns="91425" tIns="91425" rIns="91425" bIns="91425" rtlCol="0" anchor="b"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GB" dirty="0"/>
              <a:t>S</a:t>
            </a:r>
            <a:r>
              <a:rPr lang="en-IN" dirty="0"/>
              <a:t>UMMARY</a:t>
            </a:r>
          </a:p>
        </p:txBody>
      </p:sp>
      <p:sp>
        <p:nvSpPr>
          <p:cNvPr id="7" name="Google Shape;332;p47">
            <a:extLst>
              <a:ext uri="{FF2B5EF4-FFF2-40B4-BE49-F238E27FC236}">
                <a16:creationId xmlns:a16="http://schemas.microsoft.com/office/drawing/2014/main" id="{A4B29710-47BC-DC42-AF6F-AE01D4987EB2}"/>
              </a:ext>
            </a:extLst>
          </p:cNvPr>
          <p:cNvSpPr txBox="1">
            <a:spLocks/>
          </p:cNvSpPr>
          <p:nvPr/>
        </p:nvSpPr>
        <p:spPr>
          <a:xfrm>
            <a:off x="713224" y="2011050"/>
            <a:ext cx="3093666" cy="1495401"/>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IN" dirty="0">
                <a:latin typeface="Arial" panose="020B0604020202020204" pitchFamily="34" charset="0"/>
                <a:cs typeface="Arial" panose="020B0604020202020204" pitchFamily="34" charset="0"/>
              </a:rPr>
              <a:t>Calculated statistical summary to understand the central tendency and distribution of the variables</a:t>
            </a:r>
          </a:p>
        </p:txBody>
      </p:sp>
      <p:sp>
        <p:nvSpPr>
          <p:cNvPr id="8" name="Google Shape;334;p47">
            <a:extLst>
              <a:ext uri="{FF2B5EF4-FFF2-40B4-BE49-F238E27FC236}">
                <a16:creationId xmlns:a16="http://schemas.microsoft.com/office/drawing/2014/main" id="{87C3F41C-4719-DBAB-EAA0-D550AF57DE88}"/>
              </a:ext>
            </a:extLst>
          </p:cNvPr>
          <p:cNvSpPr txBox="1">
            <a:spLocks/>
          </p:cNvSpPr>
          <p:nvPr/>
        </p:nvSpPr>
        <p:spPr>
          <a:xfrm>
            <a:off x="3694921" y="2097083"/>
            <a:ext cx="3695857" cy="1008801"/>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IN" dirty="0">
                <a:latin typeface="Arial" panose="020B0604020202020204" pitchFamily="34" charset="0"/>
                <a:cs typeface="Arial" panose="020B0604020202020204" pitchFamily="34" charset="0"/>
              </a:rPr>
              <a:t>Created visualizations to understand distributions, relationships, and patterns in the data</a:t>
            </a:r>
          </a:p>
        </p:txBody>
      </p:sp>
      <p:sp>
        <p:nvSpPr>
          <p:cNvPr id="10" name="Google Shape;331;p47">
            <a:extLst>
              <a:ext uri="{FF2B5EF4-FFF2-40B4-BE49-F238E27FC236}">
                <a16:creationId xmlns:a16="http://schemas.microsoft.com/office/drawing/2014/main" id="{F02B1273-CAE0-4668-B979-D73BC8F4D93E}"/>
              </a:ext>
            </a:extLst>
          </p:cNvPr>
          <p:cNvSpPr txBox="1">
            <a:spLocks/>
          </p:cNvSpPr>
          <p:nvPr/>
        </p:nvSpPr>
        <p:spPr>
          <a:xfrm>
            <a:off x="7744408" y="1360715"/>
            <a:ext cx="3275045" cy="751114"/>
          </a:xfrm>
          <a:prstGeom prst="rect">
            <a:avLst/>
          </a:prstGeom>
        </p:spPr>
        <p:txBody>
          <a:bodyPr spcFirstLastPara="1" wrap="square" lIns="91425" tIns="91425" rIns="91425" bIns="91425" anchor="b"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GB" dirty="0"/>
              <a:t>CORRELATION</a:t>
            </a:r>
          </a:p>
          <a:p>
            <a:pPr marL="0" indent="0" algn="ctr">
              <a:spcAft>
                <a:spcPts val="0"/>
              </a:spcAft>
              <a:buFont typeface="Arial"/>
              <a:buNone/>
            </a:pPr>
            <a:endParaRPr lang="en-IN" dirty="0"/>
          </a:p>
        </p:txBody>
      </p:sp>
      <p:sp>
        <p:nvSpPr>
          <p:cNvPr id="11" name="Google Shape;331;p47">
            <a:extLst>
              <a:ext uri="{FF2B5EF4-FFF2-40B4-BE49-F238E27FC236}">
                <a16:creationId xmlns:a16="http://schemas.microsoft.com/office/drawing/2014/main" id="{882B4270-B1DE-D236-3590-13471CDF6655}"/>
              </a:ext>
            </a:extLst>
          </p:cNvPr>
          <p:cNvSpPr txBox="1">
            <a:spLocks/>
          </p:cNvSpPr>
          <p:nvPr/>
        </p:nvSpPr>
        <p:spPr>
          <a:xfrm>
            <a:off x="4164563" y="1623601"/>
            <a:ext cx="3275045" cy="607970"/>
          </a:xfrm>
          <a:prstGeom prst="rect">
            <a:avLst/>
          </a:prstGeom>
        </p:spPr>
        <p:txBody>
          <a:bodyPr spcFirstLastPara="1" wrap="square" lIns="91425" tIns="91425" rIns="91425" bIns="91425" anchor="b"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GB" dirty="0"/>
              <a:t>VISUALIZATION </a:t>
            </a:r>
            <a:endParaRPr lang="en-IN" dirty="0"/>
          </a:p>
          <a:p>
            <a:pPr marL="0" indent="0" algn="ctr">
              <a:spcAft>
                <a:spcPts val="0"/>
              </a:spcAft>
              <a:buFont typeface="Arial"/>
              <a:buNone/>
            </a:pPr>
            <a:endParaRPr lang="en-IN" dirty="0"/>
          </a:p>
        </p:txBody>
      </p:sp>
      <p:sp>
        <p:nvSpPr>
          <p:cNvPr id="12" name="Google Shape;336;p47">
            <a:extLst>
              <a:ext uri="{FF2B5EF4-FFF2-40B4-BE49-F238E27FC236}">
                <a16:creationId xmlns:a16="http://schemas.microsoft.com/office/drawing/2014/main" id="{D225E9E5-E88B-0F60-3A8E-EBCE826230DD}"/>
              </a:ext>
            </a:extLst>
          </p:cNvPr>
          <p:cNvSpPr txBox="1">
            <a:spLocks/>
          </p:cNvSpPr>
          <p:nvPr/>
        </p:nvSpPr>
        <p:spPr>
          <a:xfrm>
            <a:off x="7439607" y="2011050"/>
            <a:ext cx="3579845" cy="1114780"/>
          </a:xfrm>
          <a:prstGeom prst="rect">
            <a:avLst/>
          </a:prstGeom>
        </p:spPr>
        <p:txBody>
          <a:bodyPr spcFirstLastPara="1" wrap="square" lIns="91425" tIns="91425" rIns="91425" bIns="91425" anchor="t" anchorCtr="0">
            <a:no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spcAft>
                <a:spcPts val="0"/>
              </a:spcAft>
              <a:buFont typeface="Arial"/>
              <a:buNone/>
            </a:pPr>
            <a:r>
              <a:rPr lang="en-IN" dirty="0">
                <a:latin typeface="Arial" panose="020B0604020202020204" pitchFamily="34" charset="0"/>
                <a:cs typeface="Arial" panose="020B0604020202020204" pitchFamily="34" charset="0"/>
              </a:rPr>
              <a:t>Identified relationships between variables, including correlations and potential interactions</a:t>
            </a:r>
          </a:p>
        </p:txBody>
      </p:sp>
      <p:pic>
        <p:nvPicPr>
          <p:cNvPr id="3" name="Picture 2">
            <a:extLst>
              <a:ext uri="{FF2B5EF4-FFF2-40B4-BE49-F238E27FC236}">
                <a16:creationId xmlns:a16="http://schemas.microsoft.com/office/drawing/2014/main" id="{9C97338C-0748-E210-0C1A-F3DDB47A3990}"/>
              </a:ext>
            </a:extLst>
          </p:cNvPr>
          <p:cNvPicPr>
            <a:picLocks noChangeAspect="1"/>
          </p:cNvPicPr>
          <p:nvPr/>
        </p:nvPicPr>
        <p:blipFill>
          <a:blip r:embed="rId2"/>
          <a:stretch>
            <a:fillRect/>
          </a:stretch>
        </p:blipFill>
        <p:spPr>
          <a:xfrm>
            <a:off x="527677" y="3327741"/>
            <a:ext cx="10951098" cy="3233447"/>
          </a:xfrm>
          <a:prstGeom prst="rect">
            <a:avLst/>
          </a:prstGeom>
        </p:spPr>
      </p:pic>
    </p:spTree>
    <p:extLst>
      <p:ext uri="{BB962C8B-B14F-4D97-AF65-F5344CB8AC3E}">
        <p14:creationId xmlns:p14="http://schemas.microsoft.com/office/powerpoint/2010/main" val="14242827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D84C58C6-FE46-8B91-519B-CD3D1A785E28}"/>
              </a:ext>
            </a:extLst>
          </p:cNvPr>
          <p:cNvSpPr>
            <a:spLocks noGrp="1" noChangeArrowheads="1"/>
          </p:cNvSpPr>
          <p:nvPr>
            <p:ph idx="1"/>
          </p:nvPr>
        </p:nvSpPr>
        <p:spPr bwMode="auto">
          <a:xfrm>
            <a:off x="685801" y="916440"/>
            <a:ext cx="10820399" cy="6100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Distribution Analysis: ALT, AST, and Bilirubin show skewness.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Correlation Heatmap: ALT &amp; AST strongly correlated.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Class Balance: Imbalance observed (more “No disease” cases).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Insights: </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High ALT/AST → liver damage. </a:t>
            </a:r>
          </a:p>
          <a:p>
            <a:pPr marL="457200" marR="0" lvl="1" indent="0" algn="l" defTabSz="914400" rtl="0" eaLnBrk="0" fontAlgn="base" latinLnBrk="0" hangingPunct="0">
              <a:lnSpc>
                <a:spcPct val="2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Low Albumin/Cholinesterase → cirrhosis.</a:t>
            </a:r>
            <a:b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b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Visuals: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Histogram of ALT.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Heatmap of correlations. </a:t>
            </a:r>
          </a:p>
          <a:p>
            <a:pPr marL="0" marR="0" lvl="0" indent="0" algn="l" defTabSz="914400" rtl="0" eaLnBrk="0" fontAlgn="base" latinLnBrk="0" hangingPunct="0">
              <a:lnSpc>
                <a:spcPct val="200000"/>
              </a:lnSpc>
              <a:spcBef>
                <a:spcPct val="0"/>
              </a:spcBef>
              <a:spcAft>
                <a:spcPct val="0"/>
              </a:spcAft>
              <a:buClrTx/>
              <a:buSzTx/>
              <a:buNone/>
              <a:tabLst/>
            </a:pPr>
            <a:r>
              <a:rPr kumimoji="0" lang="en-US" altLang="en-US" sz="1800" i="0" u="none" strike="noStrike" cap="none" normalizeH="0" baseline="0" dirty="0">
                <a:ln>
                  <a:noFill/>
                </a:ln>
                <a:solidFill>
                  <a:schemeClr val="tx1"/>
                </a:solidFill>
                <a:effectLst/>
                <a:latin typeface="Arial" panose="020B0604020202020204" pitchFamily="34" charset="0"/>
                <a:cs typeface="Arial" panose="020B0604020202020204" pitchFamily="34" charset="0"/>
              </a:rPr>
              <a:t>Bar chart of class distribution. </a:t>
            </a:r>
          </a:p>
          <a:p>
            <a:pPr marL="0" marR="0" lvl="0" indent="0" algn="l" defTabSz="914400" rtl="0" eaLnBrk="0" fontAlgn="base" latinLnBrk="0" hangingPunct="0">
              <a:lnSpc>
                <a:spcPct val="2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6" name="Picture 5">
            <a:extLst>
              <a:ext uri="{FF2B5EF4-FFF2-40B4-BE49-F238E27FC236}">
                <a16:creationId xmlns:a16="http://schemas.microsoft.com/office/drawing/2014/main" id="{ECB9B41E-E8E2-E2E4-C230-DD43335241D0}"/>
              </a:ext>
            </a:extLst>
          </p:cNvPr>
          <p:cNvPicPr>
            <a:picLocks noChangeAspect="1"/>
          </p:cNvPicPr>
          <p:nvPr/>
        </p:nvPicPr>
        <p:blipFill>
          <a:blip r:embed="rId2"/>
          <a:stretch>
            <a:fillRect/>
          </a:stretch>
        </p:blipFill>
        <p:spPr>
          <a:xfrm>
            <a:off x="7141029" y="108856"/>
            <a:ext cx="5127171" cy="6825343"/>
          </a:xfrm>
          <a:prstGeom prst="rect">
            <a:avLst/>
          </a:prstGeom>
        </p:spPr>
      </p:pic>
    </p:spTree>
    <p:extLst>
      <p:ext uri="{BB962C8B-B14F-4D97-AF65-F5344CB8AC3E}">
        <p14:creationId xmlns:p14="http://schemas.microsoft.com/office/powerpoint/2010/main" val="42645527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C39D94E-2462-6526-EB3F-02966D6E9421}"/>
              </a:ext>
            </a:extLst>
          </p:cNvPr>
          <p:cNvPicPr>
            <a:picLocks noChangeAspect="1"/>
          </p:cNvPicPr>
          <p:nvPr/>
        </p:nvPicPr>
        <p:blipFill>
          <a:blip r:embed="rId2"/>
          <a:stretch>
            <a:fillRect/>
          </a:stretch>
        </p:blipFill>
        <p:spPr>
          <a:xfrm>
            <a:off x="1136938" y="0"/>
            <a:ext cx="9715500" cy="4572000"/>
          </a:xfrm>
          <a:prstGeom prst="rect">
            <a:avLst/>
          </a:prstGeom>
        </p:spPr>
      </p:pic>
      <p:pic>
        <p:nvPicPr>
          <p:cNvPr id="7" name="Picture 6">
            <a:extLst>
              <a:ext uri="{FF2B5EF4-FFF2-40B4-BE49-F238E27FC236}">
                <a16:creationId xmlns:a16="http://schemas.microsoft.com/office/drawing/2014/main" id="{A96E3234-06ED-3454-042A-0855FEB4BDF3}"/>
              </a:ext>
            </a:extLst>
          </p:cNvPr>
          <p:cNvPicPr>
            <a:picLocks noChangeAspect="1"/>
          </p:cNvPicPr>
          <p:nvPr/>
        </p:nvPicPr>
        <p:blipFill>
          <a:blip r:embed="rId3"/>
          <a:stretch>
            <a:fillRect/>
          </a:stretch>
        </p:blipFill>
        <p:spPr>
          <a:xfrm>
            <a:off x="1136938" y="4572000"/>
            <a:ext cx="9715500" cy="2286001"/>
          </a:xfrm>
          <a:prstGeom prst="rect">
            <a:avLst/>
          </a:prstGeom>
        </p:spPr>
      </p:pic>
    </p:spTree>
    <p:extLst>
      <p:ext uri="{BB962C8B-B14F-4D97-AF65-F5344CB8AC3E}">
        <p14:creationId xmlns:p14="http://schemas.microsoft.com/office/powerpoint/2010/main" val="13286379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6476F"/>
      </a:dk2>
      <a:lt2>
        <a:srgbClr val="EBEBEB"/>
      </a:lt2>
      <a:accent1>
        <a:srgbClr val="E5B458"/>
      </a:accent1>
      <a:accent2>
        <a:srgbClr val="F77754"/>
      </a:accent2>
      <a:accent3>
        <a:srgbClr val="D8507E"/>
      </a:accent3>
      <a:accent4>
        <a:srgbClr val="BC70EE"/>
      </a:accent4>
      <a:accent5>
        <a:srgbClr val="3CA2E2"/>
      </a:accent5>
      <a:accent6>
        <a:srgbClr val="91BF77"/>
      </a:accent6>
      <a:hlink>
        <a:srgbClr val="71DDAB"/>
      </a:hlink>
      <a:folHlink>
        <a:srgbClr val="A6E4C7"/>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B36E0D05-787B-4C61-8268-2D6C1FBEDA3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TM03457452[[fn=Celestial]]</Template>
  <TotalTime>549</TotalTime>
  <Words>1654</Words>
  <Application>Microsoft Office PowerPoint</Application>
  <PresentationFormat>Widescreen</PresentationFormat>
  <Paragraphs>137</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Arial</vt:lpstr>
      <vt:lpstr>Calibri</vt:lpstr>
      <vt:lpstr>Calibri Light</vt:lpstr>
      <vt:lpstr>Roboto</vt:lpstr>
      <vt:lpstr>Celestial</vt:lpstr>
      <vt:lpstr>🩺 Liver Disease an End-to-end ML Project </vt:lpstr>
      <vt:lpstr>Table of contents</vt:lpstr>
      <vt:lpstr>Objective </vt:lpstr>
      <vt:lpstr>Project Overview</vt:lpstr>
      <vt:lpstr>Data Description</vt:lpstr>
      <vt:lpstr>Data Preprocessing </vt:lpstr>
      <vt:lpstr>Exploratory Data Analysis (EDA)</vt:lpstr>
      <vt:lpstr>PowerPoint Presentation</vt:lpstr>
      <vt:lpstr>PowerPoint Presentation</vt:lpstr>
      <vt:lpstr>PowerPoint Presentation</vt:lpstr>
      <vt:lpstr>PowerPoint Presentation</vt:lpstr>
      <vt:lpstr>PowerPoint Presentation</vt:lpstr>
      <vt:lpstr>Model Selection &amp; Building </vt:lpstr>
      <vt:lpstr>Model Evaluation &amp; Analysis</vt:lpstr>
      <vt:lpstr>PowerPoint Presentation</vt:lpstr>
      <vt:lpstr>PowerPoint Presentation</vt:lpstr>
      <vt:lpstr>PowerPoint Presentation</vt:lpstr>
      <vt:lpstr>PowerPoint Presentation</vt:lpstr>
      <vt:lpstr>Deployment</vt:lpstr>
      <vt:lpstr>PowerPoint Presentation</vt:lpstr>
      <vt:lpstr>User interface</vt:lpstr>
      <vt:lpstr>PowerPoint Presentation</vt:lpstr>
      <vt:lpstr>Conclusion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Mohd Nazim</dc:creator>
  <cp:lastModifiedBy>nazim __</cp:lastModifiedBy>
  <cp:revision>23</cp:revision>
  <dcterms:created xsi:type="dcterms:W3CDTF">2025-09-25T20:52:02Z</dcterms:created>
  <dcterms:modified xsi:type="dcterms:W3CDTF">2025-10-02T21:50:22Z</dcterms:modified>
</cp:coreProperties>
</file>