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8288000" cy="10287000"/>
  <p:notesSz cx="6858000" cy="9144000"/>
  <p:embeddedFontLst>
    <p:embeddedFont>
      <p:font typeface="IBM Plex Sans" panose="020B0503050203000203" pitchFamily="34" charset="0"/>
      <p:regular r:id="rId7"/>
    </p:embeddedFont>
    <p:embeddedFont>
      <p:font typeface="IBM Plex Sans Bold" panose="020B0803050203000203" charset="0"/>
      <p:regular r:id="rId8"/>
    </p:embeddedFont>
    <p:embeddedFont>
      <p:font typeface="IBM Plex Sans Condensed Bold"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72"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63503" y="-63503"/>
            <a:ext cx="2511228" cy="2089147"/>
            <a:chOff x="0" y="0"/>
            <a:chExt cx="2511234" cy="2089150"/>
          </a:xfrm>
        </p:grpSpPr>
        <p:sp>
          <p:nvSpPr>
            <p:cNvPr id="3" name="Freeform 3"/>
            <p:cNvSpPr/>
            <p:nvPr/>
          </p:nvSpPr>
          <p:spPr>
            <a:xfrm>
              <a:off x="63500" y="63500"/>
              <a:ext cx="2381250" cy="1952752"/>
            </a:xfrm>
            <a:custGeom>
              <a:avLst/>
              <a:gdLst/>
              <a:ahLst/>
              <a:cxnLst/>
              <a:rect l="l" t="t" r="r" b="b"/>
              <a:pathLst>
                <a:path w="2381250" h="1952752">
                  <a:moveTo>
                    <a:pt x="0" y="0"/>
                  </a:moveTo>
                  <a:lnTo>
                    <a:pt x="0" y="1952752"/>
                  </a:lnTo>
                  <a:cubicBezTo>
                    <a:pt x="363093" y="1733169"/>
                    <a:pt x="632968" y="1110742"/>
                    <a:pt x="852678" y="891159"/>
                  </a:cubicBezTo>
                  <a:cubicBezTo>
                    <a:pt x="1215771" y="528066"/>
                    <a:pt x="1988947" y="802767"/>
                    <a:pt x="2293874" y="396113"/>
                  </a:cubicBezTo>
                  <a:cubicBezTo>
                    <a:pt x="2335403" y="340868"/>
                    <a:pt x="2363851" y="283845"/>
                    <a:pt x="2381250" y="226695"/>
                  </a:cubicBezTo>
                  <a:lnTo>
                    <a:pt x="2381250" y="226695"/>
                  </a:lnTo>
                  <a:lnTo>
                    <a:pt x="2381250" y="0"/>
                  </a:lnTo>
                  <a:close/>
                </a:path>
              </a:pathLst>
            </a:custGeom>
            <a:solidFill>
              <a:srgbClr val="304994"/>
            </a:solidFill>
          </p:spPr>
          <p:txBody>
            <a:bodyPr/>
            <a:lstStyle/>
            <a:p>
              <a:endParaRPr lang="en-IN"/>
            </a:p>
          </p:txBody>
        </p:sp>
        <p:sp>
          <p:nvSpPr>
            <p:cNvPr id="4" name="Freeform 4"/>
            <p:cNvSpPr/>
            <p:nvPr/>
          </p:nvSpPr>
          <p:spPr>
            <a:xfrm>
              <a:off x="63500" y="63500"/>
              <a:ext cx="2124075" cy="1742186"/>
            </a:xfrm>
            <a:custGeom>
              <a:avLst/>
              <a:gdLst/>
              <a:ahLst/>
              <a:cxnLst/>
              <a:rect l="l" t="t" r="r" b="b"/>
              <a:pathLst>
                <a:path w="2124075" h="1742186">
                  <a:moveTo>
                    <a:pt x="0" y="0"/>
                  </a:moveTo>
                  <a:lnTo>
                    <a:pt x="0" y="1742186"/>
                  </a:lnTo>
                  <a:cubicBezTo>
                    <a:pt x="323215" y="1544955"/>
                    <a:pt x="563499" y="991235"/>
                    <a:pt x="759206" y="795528"/>
                  </a:cubicBezTo>
                  <a:cubicBezTo>
                    <a:pt x="1083310" y="471424"/>
                    <a:pt x="1773682" y="716534"/>
                    <a:pt x="2045970" y="353568"/>
                  </a:cubicBezTo>
                  <a:cubicBezTo>
                    <a:pt x="2083054" y="304038"/>
                    <a:pt x="2108581" y="253111"/>
                    <a:pt x="2124075" y="201803"/>
                  </a:cubicBezTo>
                  <a:lnTo>
                    <a:pt x="2124075" y="201803"/>
                  </a:lnTo>
                  <a:lnTo>
                    <a:pt x="2124075" y="0"/>
                  </a:lnTo>
                  <a:close/>
                </a:path>
              </a:pathLst>
            </a:custGeom>
            <a:solidFill>
              <a:srgbClr val="3E5BB2"/>
            </a:solidFill>
          </p:spPr>
          <p:txBody>
            <a:bodyPr/>
            <a:lstStyle/>
            <a:p>
              <a:endParaRPr lang="en-IN"/>
            </a:p>
          </p:txBody>
        </p:sp>
        <p:sp>
          <p:nvSpPr>
            <p:cNvPr id="5" name="Freeform 5"/>
            <p:cNvSpPr/>
            <p:nvPr/>
          </p:nvSpPr>
          <p:spPr>
            <a:xfrm>
              <a:off x="63500" y="63500"/>
              <a:ext cx="2384171" cy="1961896"/>
            </a:xfrm>
            <a:custGeom>
              <a:avLst/>
              <a:gdLst/>
              <a:ahLst/>
              <a:cxnLst/>
              <a:rect l="l" t="t" r="r" b="b"/>
              <a:pathLst>
                <a:path w="2384171" h="1961896">
                  <a:moveTo>
                    <a:pt x="0" y="0"/>
                  </a:moveTo>
                  <a:lnTo>
                    <a:pt x="0" y="1961896"/>
                  </a:lnTo>
                  <a:lnTo>
                    <a:pt x="2384171" y="1961896"/>
                  </a:lnTo>
                  <a:lnTo>
                    <a:pt x="2384171" y="0"/>
                  </a:lnTo>
                  <a:close/>
                </a:path>
              </a:pathLst>
            </a:custGeom>
            <a:solidFill>
              <a:srgbClr val="000000">
                <a:alpha val="0"/>
              </a:srgbClr>
            </a:solidFill>
          </p:spPr>
          <p:txBody>
            <a:bodyPr/>
            <a:lstStyle/>
            <a:p>
              <a:endParaRPr lang="en-IN"/>
            </a:p>
          </p:txBody>
        </p:sp>
        <p:sp>
          <p:nvSpPr>
            <p:cNvPr id="6" name="Freeform 6"/>
            <p:cNvSpPr/>
            <p:nvPr/>
          </p:nvSpPr>
          <p:spPr>
            <a:xfrm>
              <a:off x="63500" y="63500"/>
              <a:ext cx="2126615" cy="1751711"/>
            </a:xfrm>
            <a:custGeom>
              <a:avLst/>
              <a:gdLst/>
              <a:ahLst/>
              <a:cxnLst/>
              <a:rect l="l" t="t" r="r" b="b"/>
              <a:pathLst>
                <a:path w="2126615" h="1751711">
                  <a:moveTo>
                    <a:pt x="0" y="0"/>
                  </a:moveTo>
                  <a:lnTo>
                    <a:pt x="0" y="1751711"/>
                  </a:lnTo>
                  <a:lnTo>
                    <a:pt x="2126615" y="1751711"/>
                  </a:lnTo>
                  <a:lnTo>
                    <a:pt x="2126615" y="0"/>
                  </a:lnTo>
                  <a:close/>
                </a:path>
              </a:pathLst>
            </a:custGeom>
            <a:solidFill>
              <a:srgbClr val="000000">
                <a:alpha val="0"/>
              </a:srgbClr>
            </a:solidFill>
          </p:spPr>
          <p:txBody>
            <a:bodyPr/>
            <a:lstStyle/>
            <a:p>
              <a:endParaRPr lang="en-IN"/>
            </a:p>
          </p:txBody>
        </p:sp>
      </p:grpSp>
      <p:sp>
        <p:nvSpPr>
          <p:cNvPr id="7" name="Freeform 7"/>
          <p:cNvSpPr/>
          <p:nvPr/>
        </p:nvSpPr>
        <p:spPr>
          <a:xfrm>
            <a:off x="-63503" y="2183092"/>
            <a:ext cx="8986114" cy="8167411"/>
          </a:xfrm>
          <a:custGeom>
            <a:avLst/>
            <a:gdLst/>
            <a:ahLst/>
            <a:cxnLst/>
            <a:rect l="l" t="t" r="r" b="b"/>
            <a:pathLst>
              <a:path w="8986114" h="8167411">
                <a:moveTo>
                  <a:pt x="0" y="0"/>
                </a:moveTo>
                <a:lnTo>
                  <a:pt x="8986113" y="0"/>
                </a:lnTo>
                <a:lnTo>
                  <a:pt x="8986113" y="8167411"/>
                </a:lnTo>
                <a:lnTo>
                  <a:pt x="0" y="81674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8" name="TextBox 8"/>
          <p:cNvSpPr txBox="1"/>
          <p:nvPr/>
        </p:nvSpPr>
        <p:spPr>
          <a:xfrm>
            <a:off x="8972512" y="2310784"/>
            <a:ext cx="7965348" cy="1458935"/>
          </a:xfrm>
          <a:prstGeom prst="rect">
            <a:avLst/>
          </a:prstGeom>
        </p:spPr>
        <p:txBody>
          <a:bodyPr lIns="0" tIns="0" rIns="0" bIns="0" rtlCol="0" anchor="t">
            <a:spAutoFit/>
          </a:bodyPr>
          <a:lstStyle/>
          <a:p>
            <a:pPr algn="l">
              <a:lnSpc>
                <a:spcPts val="11671"/>
              </a:lnSpc>
            </a:pPr>
            <a:r>
              <a:rPr lang="en-US" sz="8336" b="1">
                <a:solidFill>
                  <a:srgbClr val="1B1A17"/>
                </a:solidFill>
                <a:latin typeface="IBM Plex Sans Condensed Bold"/>
                <a:ea typeface="IBM Plex Sans Condensed Bold"/>
                <a:cs typeface="IBM Plex Sans Condensed Bold"/>
                <a:sym typeface="IBM Plex Sans Condensed Bold"/>
              </a:rPr>
              <a:t>BBD JOB FINDER</a:t>
            </a:r>
          </a:p>
        </p:txBody>
      </p:sp>
      <p:sp>
        <p:nvSpPr>
          <p:cNvPr id="9" name="TextBox 9"/>
          <p:cNvSpPr txBox="1"/>
          <p:nvPr/>
        </p:nvSpPr>
        <p:spPr>
          <a:xfrm>
            <a:off x="13723430" y="4845453"/>
            <a:ext cx="3606536" cy="820407"/>
          </a:xfrm>
          <a:prstGeom prst="rect">
            <a:avLst/>
          </a:prstGeom>
        </p:spPr>
        <p:txBody>
          <a:bodyPr lIns="0" tIns="0" rIns="0" bIns="0" rtlCol="0" anchor="t">
            <a:spAutoFit/>
          </a:bodyPr>
          <a:lstStyle/>
          <a:p>
            <a:pPr algn="l">
              <a:lnSpc>
                <a:spcPts val="6525"/>
              </a:lnSpc>
            </a:pPr>
            <a:r>
              <a:rPr lang="en-US" sz="4661">
                <a:solidFill>
                  <a:srgbClr val="1B1A17"/>
                </a:solidFill>
                <a:latin typeface="IBM Plex Sans"/>
                <a:ea typeface="IBM Plex Sans"/>
                <a:cs typeface="IBM Plex Sans"/>
                <a:sym typeface="IBM Plex Sans"/>
              </a:rPr>
              <a:t>Success Path</a:t>
            </a:r>
          </a:p>
        </p:txBody>
      </p:sp>
      <p:sp>
        <p:nvSpPr>
          <p:cNvPr id="10" name="TextBox 10"/>
          <p:cNvSpPr txBox="1"/>
          <p:nvPr/>
        </p:nvSpPr>
        <p:spPr>
          <a:xfrm>
            <a:off x="10823791" y="8528914"/>
            <a:ext cx="7229799" cy="1275864"/>
          </a:xfrm>
          <a:prstGeom prst="rect">
            <a:avLst/>
          </a:prstGeom>
        </p:spPr>
        <p:txBody>
          <a:bodyPr lIns="0" tIns="0" rIns="0" bIns="0" rtlCol="0" anchor="t">
            <a:spAutoFit/>
          </a:bodyPr>
          <a:lstStyle/>
          <a:p>
            <a:pPr algn="r">
              <a:lnSpc>
                <a:spcPts val="4971"/>
              </a:lnSpc>
            </a:pPr>
            <a:r>
              <a:rPr lang="en-US" sz="4142">
                <a:solidFill>
                  <a:srgbClr val="1B1A17"/>
                </a:solidFill>
                <a:latin typeface="IBM Plex Sans"/>
                <a:ea typeface="IBM Plex Sans"/>
                <a:cs typeface="IBM Plex Sans"/>
                <a:sym typeface="IBM Plex Sans"/>
              </a:rPr>
              <a:t>Presentated by: Mohd Umar &amp; Nilansh Dhar Dwivedi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63503" y="8261547"/>
            <a:ext cx="2511228" cy="2088947"/>
            <a:chOff x="0" y="0"/>
            <a:chExt cx="2511234" cy="2088947"/>
          </a:xfrm>
        </p:grpSpPr>
        <p:sp>
          <p:nvSpPr>
            <p:cNvPr id="3" name="Freeform 3"/>
            <p:cNvSpPr/>
            <p:nvPr/>
          </p:nvSpPr>
          <p:spPr>
            <a:xfrm>
              <a:off x="63500" y="72644"/>
              <a:ext cx="2381250" cy="1952752"/>
            </a:xfrm>
            <a:custGeom>
              <a:avLst/>
              <a:gdLst/>
              <a:ahLst/>
              <a:cxnLst/>
              <a:rect l="l" t="t" r="r" b="b"/>
              <a:pathLst>
                <a:path w="2381250" h="1952752">
                  <a:moveTo>
                    <a:pt x="0" y="0"/>
                  </a:moveTo>
                  <a:lnTo>
                    <a:pt x="0" y="1952752"/>
                  </a:lnTo>
                  <a:lnTo>
                    <a:pt x="2381250" y="1952752"/>
                  </a:lnTo>
                  <a:lnTo>
                    <a:pt x="2381250" y="1726184"/>
                  </a:lnTo>
                  <a:lnTo>
                    <a:pt x="2381250" y="1726184"/>
                  </a:lnTo>
                  <a:cubicBezTo>
                    <a:pt x="2363851" y="1668907"/>
                    <a:pt x="2335403" y="1612011"/>
                    <a:pt x="2293874" y="1556766"/>
                  </a:cubicBezTo>
                  <a:cubicBezTo>
                    <a:pt x="1988947" y="1150112"/>
                    <a:pt x="1215644" y="1424686"/>
                    <a:pt x="852678" y="1061720"/>
                  </a:cubicBezTo>
                  <a:cubicBezTo>
                    <a:pt x="632968" y="842010"/>
                    <a:pt x="363093" y="219583"/>
                    <a:pt x="0" y="0"/>
                  </a:cubicBezTo>
                  <a:close/>
                </a:path>
              </a:pathLst>
            </a:custGeom>
            <a:solidFill>
              <a:srgbClr val="304994"/>
            </a:solidFill>
          </p:spPr>
          <p:txBody>
            <a:bodyPr/>
            <a:lstStyle/>
            <a:p>
              <a:endParaRPr lang="en-IN"/>
            </a:p>
          </p:txBody>
        </p:sp>
        <p:sp>
          <p:nvSpPr>
            <p:cNvPr id="4" name="Freeform 4"/>
            <p:cNvSpPr/>
            <p:nvPr/>
          </p:nvSpPr>
          <p:spPr>
            <a:xfrm>
              <a:off x="63500" y="283210"/>
              <a:ext cx="2124075" cy="1742186"/>
            </a:xfrm>
            <a:custGeom>
              <a:avLst/>
              <a:gdLst/>
              <a:ahLst/>
              <a:cxnLst/>
              <a:rect l="l" t="t" r="r" b="b"/>
              <a:pathLst>
                <a:path w="2124075" h="1742186">
                  <a:moveTo>
                    <a:pt x="0" y="0"/>
                  </a:moveTo>
                  <a:lnTo>
                    <a:pt x="0" y="1742186"/>
                  </a:lnTo>
                  <a:lnTo>
                    <a:pt x="2124075" y="1742186"/>
                  </a:lnTo>
                  <a:lnTo>
                    <a:pt x="2124075" y="1540256"/>
                  </a:lnTo>
                  <a:lnTo>
                    <a:pt x="2124075" y="1540256"/>
                  </a:lnTo>
                  <a:cubicBezTo>
                    <a:pt x="2108581" y="1488948"/>
                    <a:pt x="2083054" y="1438021"/>
                    <a:pt x="2045970" y="1388491"/>
                  </a:cubicBezTo>
                  <a:cubicBezTo>
                    <a:pt x="1773682" y="1025398"/>
                    <a:pt x="1083310" y="1270635"/>
                    <a:pt x="759206" y="946531"/>
                  </a:cubicBezTo>
                  <a:cubicBezTo>
                    <a:pt x="563499" y="750951"/>
                    <a:pt x="323215" y="197104"/>
                    <a:pt x="0" y="0"/>
                  </a:cubicBezTo>
                  <a:close/>
                </a:path>
              </a:pathLst>
            </a:custGeom>
            <a:solidFill>
              <a:srgbClr val="3E5BB2"/>
            </a:solidFill>
          </p:spPr>
          <p:txBody>
            <a:bodyPr/>
            <a:lstStyle/>
            <a:p>
              <a:endParaRPr lang="en-IN"/>
            </a:p>
          </p:txBody>
        </p:sp>
        <p:sp>
          <p:nvSpPr>
            <p:cNvPr id="5" name="Freeform 5"/>
            <p:cNvSpPr/>
            <p:nvPr/>
          </p:nvSpPr>
          <p:spPr>
            <a:xfrm>
              <a:off x="63500" y="63500"/>
              <a:ext cx="2384171" cy="1961896"/>
            </a:xfrm>
            <a:custGeom>
              <a:avLst/>
              <a:gdLst/>
              <a:ahLst/>
              <a:cxnLst/>
              <a:rect l="l" t="t" r="r" b="b"/>
              <a:pathLst>
                <a:path w="2384171" h="1961896">
                  <a:moveTo>
                    <a:pt x="0" y="0"/>
                  </a:moveTo>
                  <a:lnTo>
                    <a:pt x="0" y="1961896"/>
                  </a:lnTo>
                  <a:lnTo>
                    <a:pt x="2384171" y="1961896"/>
                  </a:lnTo>
                  <a:lnTo>
                    <a:pt x="2384171" y="0"/>
                  </a:lnTo>
                  <a:close/>
                </a:path>
              </a:pathLst>
            </a:custGeom>
            <a:solidFill>
              <a:srgbClr val="000000">
                <a:alpha val="0"/>
              </a:srgbClr>
            </a:solidFill>
          </p:spPr>
          <p:txBody>
            <a:bodyPr/>
            <a:lstStyle/>
            <a:p>
              <a:endParaRPr lang="en-IN"/>
            </a:p>
          </p:txBody>
        </p:sp>
        <p:sp>
          <p:nvSpPr>
            <p:cNvPr id="6" name="Freeform 6"/>
            <p:cNvSpPr/>
            <p:nvPr/>
          </p:nvSpPr>
          <p:spPr>
            <a:xfrm>
              <a:off x="63500" y="273812"/>
              <a:ext cx="2126615" cy="1751584"/>
            </a:xfrm>
            <a:custGeom>
              <a:avLst/>
              <a:gdLst/>
              <a:ahLst/>
              <a:cxnLst/>
              <a:rect l="l" t="t" r="r" b="b"/>
              <a:pathLst>
                <a:path w="2126615" h="1751584">
                  <a:moveTo>
                    <a:pt x="0" y="0"/>
                  </a:moveTo>
                  <a:lnTo>
                    <a:pt x="0" y="1751584"/>
                  </a:lnTo>
                  <a:lnTo>
                    <a:pt x="2126615" y="1751584"/>
                  </a:lnTo>
                  <a:lnTo>
                    <a:pt x="2126615" y="0"/>
                  </a:lnTo>
                  <a:close/>
                </a:path>
              </a:pathLst>
            </a:custGeom>
            <a:solidFill>
              <a:srgbClr val="000000">
                <a:alpha val="0"/>
              </a:srgbClr>
            </a:solidFill>
          </p:spPr>
          <p:txBody>
            <a:bodyPr/>
            <a:lstStyle/>
            <a:p>
              <a:endParaRPr lang="en-IN"/>
            </a:p>
          </p:txBody>
        </p:sp>
      </p:grpSp>
      <p:grpSp>
        <p:nvGrpSpPr>
          <p:cNvPr id="7" name="Group 7"/>
          <p:cNvGrpSpPr>
            <a:grpSpLocks noChangeAspect="1"/>
          </p:cNvGrpSpPr>
          <p:nvPr/>
        </p:nvGrpSpPr>
        <p:grpSpPr>
          <a:xfrm>
            <a:off x="1200321" y="4356649"/>
            <a:ext cx="133350" cy="133350"/>
            <a:chOff x="0" y="0"/>
            <a:chExt cx="133350" cy="133350"/>
          </a:xfrm>
        </p:grpSpPr>
        <p:sp>
          <p:nvSpPr>
            <p:cNvPr id="8" name="Freeform 8"/>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1B1A17"/>
            </a:solidFill>
          </p:spPr>
          <p:txBody>
            <a:bodyPr/>
            <a:lstStyle/>
            <a:p>
              <a:endParaRPr lang="en-IN"/>
            </a:p>
          </p:txBody>
        </p:sp>
      </p:grpSp>
      <p:grpSp>
        <p:nvGrpSpPr>
          <p:cNvPr id="9" name="Group 9"/>
          <p:cNvGrpSpPr>
            <a:grpSpLocks noChangeAspect="1"/>
          </p:cNvGrpSpPr>
          <p:nvPr/>
        </p:nvGrpSpPr>
        <p:grpSpPr>
          <a:xfrm>
            <a:off x="1222334" y="6395114"/>
            <a:ext cx="142418" cy="142418"/>
            <a:chOff x="0" y="0"/>
            <a:chExt cx="142418" cy="142418"/>
          </a:xfrm>
        </p:grpSpPr>
        <p:sp>
          <p:nvSpPr>
            <p:cNvPr id="10" name="Freeform 10"/>
            <p:cNvSpPr/>
            <p:nvPr/>
          </p:nvSpPr>
          <p:spPr>
            <a:xfrm>
              <a:off x="0" y="0"/>
              <a:ext cx="142494" cy="142494"/>
            </a:xfrm>
            <a:custGeom>
              <a:avLst/>
              <a:gdLst/>
              <a:ahLst/>
              <a:cxnLst/>
              <a:rect l="l" t="t" r="r" b="b"/>
              <a:pathLst>
                <a:path w="142494" h="142494">
                  <a:moveTo>
                    <a:pt x="142367" y="71247"/>
                  </a:moveTo>
                  <a:cubicBezTo>
                    <a:pt x="142367" y="75946"/>
                    <a:pt x="141859" y="80518"/>
                    <a:pt x="140970" y="85090"/>
                  </a:cubicBezTo>
                  <a:cubicBezTo>
                    <a:pt x="140081" y="89662"/>
                    <a:pt x="138684" y="94107"/>
                    <a:pt x="136906" y="98425"/>
                  </a:cubicBezTo>
                  <a:cubicBezTo>
                    <a:pt x="135128" y="102743"/>
                    <a:pt x="132969" y="106807"/>
                    <a:pt x="130302" y="110744"/>
                  </a:cubicBezTo>
                  <a:cubicBezTo>
                    <a:pt x="127635" y="114681"/>
                    <a:pt x="124714" y="118237"/>
                    <a:pt x="121412" y="121539"/>
                  </a:cubicBezTo>
                  <a:cubicBezTo>
                    <a:pt x="118110" y="124841"/>
                    <a:pt x="114554" y="127762"/>
                    <a:pt x="110617" y="130429"/>
                  </a:cubicBezTo>
                  <a:cubicBezTo>
                    <a:pt x="106680" y="133096"/>
                    <a:pt x="102616" y="135255"/>
                    <a:pt x="98298" y="137033"/>
                  </a:cubicBezTo>
                  <a:cubicBezTo>
                    <a:pt x="93980" y="138811"/>
                    <a:pt x="89535" y="140208"/>
                    <a:pt x="84963" y="141097"/>
                  </a:cubicBezTo>
                  <a:cubicBezTo>
                    <a:pt x="80391" y="141986"/>
                    <a:pt x="75692" y="142494"/>
                    <a:pt x="71120" y="142494"/>
                  </a:cubicBezTo>
                  <a:cubicBezTo>
                    <a:pt x="66548" y="142494"/>
                    <a:pt x="61849" y="141986"/>
                    <a:pt x="57277" y="141097"/>
                  </a:cubicBezTo>
                  <a:cubicBezTo>
                    <a:pt x="52705" y="140208"/>
                    <a:pt x="48260" y="138811"/>
                    <a:pt x="43942" y="137033"/>
                  </a:cubicBezTo>
                  <a:cubicBezTo>
                    <a:pt x="39624" y="135255"/>
                    <a:pt x="35560" y="133096"/>
                    <a:pt x="31623" y="130429"/>
                  </a:cubicBezTo>
                  <a:cubicBezTo>
                    <a:pt x="27686" y="127762"/>
                    <a:pt x="24130" y="124841"/>
                    <a:pt x="20828" y="121539"/>
                  </a:cubicBezTo>
                  <a:cubicBezTo>
                    <a:pt x="17526" y="118237"/>
                    <a:pt x="14605" y="114681"/>
                    <a:pt x="11938" y="110744"/>
                  </a:cubicBezTo>
                  <a:cubicBezTo>
                    <a:pt x="9271" y="106807"/>
                    <a:pt x="7112" y="102743"/>
                    <a:pt x="5334" y="98425"/>
                  </a:cubicBezTo>
                  <a:cubicBezTo>
                    <a:pt x="3556" y="94107"/>
                    <a:pt x="2286" y="89662"/>
                    <a:pt x="1397" y="85090"/>
                  </a:cubicBezTo>
                  <a:cubicBezTo>
                    <a:pt x="508" y="80518"/>
                    <a:pt x="0" y="75946"/>
                    <a:pt x="0" y="71247"/>
                  </a:cubicBezTo>
                  <a:cubicBezTo>
                    <a:pt x="0" y="66548"/>
                    <a:pt x="508" y="61849"/>
                    <a:pt x="1397" y="57277"/>
                  </a:cubicBezTo>
                  <a:cubicBezTo>
                    <a:pt x="2286" y="52705"/>
                    <a:pt x="3683" y="48260"/>
                    <a:pt x="5461" y="43942"/>
                  </a:cubicBezTo>
                  <a:cubicBezTo>
                    <a:pt x="7239" y="39624"/>
                    <a:pt x="9398" y="35560"/>
                    <a:pt x="11938" y="31623"/>
                  </a:cubicBezTo>
                  <a:cubicBezTo>
                    <a:pt x="14478" y="27686"/>
                    <a:pt x="17526" y="24130"/>
                    <a:pt x="20828" y="20828"/>
                  </a:cubicBezTo>
                  <a:cubicBezTo>
                    <a:pt x="24130" y="17526"/>
                    <a:pt x="27686" y="14605"/>
                    <a:pt x="31623" y="11938"/>
                  </a:cubicBezTo>
                  <a:cubicBezTo>
                    <a:pt x="35560" y="9271"/>
                    <a:pt x="39624" y="7112"/>
                    <a:pt x="43942" y="5334"/>
                  </a:cubicBezTo>
                  <a:cubicBezTo>
                    <a:pt x="48260" y="3556"/>
                    <a:pt x="52705" y="2286"/>
                    <a:pt x="57277" y="1397"/>
                  </a:cubicBezTo>
                  <a:cubicBezTo>
                    <a:pt x="61849" y="508"/>
                    <a:pt x="66548" y="0"/>
                    <a:pt x="71247" y="0"/>
                  </a:cubicBezTo>
                  <a:cubicBezTo>
                    <a:pt x="75946" y="0"/>
                    <a:pt x="80518" y="508"/>
                    <a:pt x="85090" y="1397"/>
                  </a:cubicBezTo>
                  <a:cubicBezTo>
                    <a:pt x="89662" y="2286"/>
                    <a:pt x="94107" y="3683"/>
                    <a:pt x="98425" y="5461"/>
                  </a:cubicBezTo>
                  <a:cubicBezTo>
                    <a:pt x="102743" y="7239"/>
                    <a:pt x="106807" y="9398"/>
                    <a:pt x="110744" y="12065"/>
                  </a:cubicBezTo>
                  <a:cubicBezTo>
                    <a:pt x="114681" y="14732"/>
                    <a:pt x="118237" y="17653"/>
                    <a:pt x="121539" y="20955"/>
                  </a:cubicBezTo>
                  <a:cubicBezTo>
                    <a:pt x="124841" y="24257"/>
                    <a:pt x="127762" y="27813"/>
                    <a:pt x="130429" y="31750"/>
                  </a:cubicBezTo>
                  <a:cubicBezTo>
                    <a:pt x="133096" y="35687"/>
                    <a:pt x="135255" y="39751"/>
                    <a:pt x="137033" y="44069"/>
                  </a:cubicBezTo>
                  <a:cubicBezTo>
                    <a:pt x="138811" y="48387"/>
                    <a:pt x="140208" y="52832"/>
                    <a:pt x="141097" y="57404"/>
                  </a:cubicBezTo>
                  <a:cubicBezTo>
                    <a:pt x="141986" y="61976"/>
                    <a:pt x="142494" y="66675"/>
                    <a:pt x="142494" y="71247"/>
                  </a:cubicBezTo>
                  <a:close/>
                </a:path>
              </a:pathLst>
            </a:custGeom>
            <a:solidFill>
              <a:srgbClr val="1B1A17"/>
            </a:solidFill>
          </p:spPr>
          <p:txBody>
            <a:bodyPr/>
            <a:lstStyle/>
            <a:p>
              <a:endParaRPr lang="en-IN"/>
            </a:p>
          </p:txBody>
        </p:sp>
      </p:grpSp>
      <p:sp>
        <p:nvSpPr>
          <p:cNvPr id="11" name="Freeform 11"/>
          <p:cNvSpPr/>
          <p:nvPr/>
        </p:nvSpPr>
        <p:spPr>
          <a:xfrm>
            <a:off x="8864489" y="2210381"/>
            <a:ext cx="9487014" cy="8140122"/>
          </a:xfrm>
          <a:custGeom>
            <a:avLst/>
            <a:gdLst/>
            <a:ahLst/>
            <a:cxnLst/>
            <a:rect l="l" t="t" r="r" b="b"/>
            <a:pathLst>
              <a:path w="9487014" h="8140122">
                <a:moveTo>
                  <a:pt x="0" y="0"/>
                </a:moveTo>
                <a:lnTo>
                  <a:pt x="9487014" y="0"/>
                </a:lnTo>
                <a:lnTo>
                  <a:pt x="9487014" y="8140122"/>
                </a:lnTo>
                <a:lnTo>
                  <a:pt x="0" y="81401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2" name="TextBox 12"/>
          <p:cNvSpPr txBox="1"/>
          <p:nvPr/>
        </p:nvSpPr>
        <p:spPr>
          <a:xfrm>
            <a:off x="876471" y="1511732"/>
            <a:ext cx="9751714" cy="1353664"/>
          </a:xfrm>
          <a:prstGeom prst="rect">
            <a:avLst/>
          </a:prstGeom>
        </p:spPr>
        <p:txBody>
          <a:bodyPr lIns="0" tIns="0" rIns="0" bIns="0" rtlCol="0" anchor="t">
            <a:spAutoFit/>
          </a:bodyPr>
          <a:lstStyle/>
          <a:p>
            <a:pPr algn="l">
              <a:lnSpc>
                <a:spcPts val="10895"/>
              </a:lnSpc>
            </a:pPr>
            <a:r>
              <a:rPr lang="en-US" sz="7782" b="1">
                <a:solidFill>
                  <a:srgbClr val="1B1A17"/>
                </a:solidFill>
                <a:latin typeface="IBM Plex Sans Condensed Bold"/>
                <a:ea typeface="IBM Plex Sans Condensed Bold"/>
                <a:cs typeface="IBM Plex Sans Condensed Bold"/>
                <a:sym typeface="IBM Plex Sans Condensed Bold"/>
              </a:rPr>
              <a:t>PROBLEM STATEMENT</a:t>
            </a:r>
          </a:p>
        </p:txBody>
      </p:sp>
      <p:sp>
        <p:nvSpPr>
          <p:cNvPr id="13" name="TextBox 13"/>
          <p:cNvSpPr txBox="1"/>
          <p:nvPr/>
        </p:nvSpPr>
        <p:spPr>
          <a:xfrm>
            <a:off x="1524171" y="4159482"/>
            <a:ext cx="5800925" cy="1381125"/>
          </a:xfrm>
          <a:prstGeom prst="rect">
            <a:avLst/>
          </a:prstGeom>
        </p:spPr>
        <p:txBody>
          <a:bodyPr lIns="0" tIns="0" rIns="0" bIns="0" rtlCol="0" anchor="t">
            <a:spAutoFit/>
          </a:bodyPr>
          <a:lstStyle/>
          <a:p>
            <a:pPr algn="l">
              <a:lnSpc>
                <a:spcPts val="3600"/>
              </a:lnSpc>
            </a:pPr>
            <a:r>
              <a:rPr lang="en-US" sz="3000">
                <a:solidFill>
                  <a:srgbClr val="1B1A17"/>
                </a:solidFill>
                <a:latin typeface="IBM Plex Sans"/>
                <a:ea typeface="IBM Plex Sans"/>
                <a:cs typeface="IBM Plex Sans"/>
                <a:sym typeface="IBM Plex Sans"/>
              </a:rPr>
              <a:t>In IT industry, it is difficult to find a job due to recession which is due to unskilled candidates.</a:t>
            </a:r>
          </a:p>
        </p:txBody>
      </p:sp>
      <p:sp>
        <p:nvSpPr>
          <p:cNvPr id="14" name="TextBox 14"/>
          <p:cNvSpPr txBox="1"/>
          <p:nvPr/>
        </p:nvSpPr>
        <p:spPr>
          <a:xfrm>
            <a:off x="1568196" y="6175019"/>
            <a:ext cx="6203099" cy="2949350"/>
          </a:xfrm>
          <a:prstGeom prst="rect">
            <a:avLst/>
          </a:prstGeom>
        </p:spPr>
        <p:txBody>
          <a:bodyPr lIns="0" tIns="0" rIns="0" bIns="0" rtlCol="0" anchor="t">
            <a:spAutoFit/>
          </a:bodyPr>
          <a:lstStyle/>
          <a:p>
            <a:pPr algn="l">
              <a:lnSpc>
                <a:spcPts val="3844"/>
              </a:lnSpc>
            </a:pPr>
            <a:r>
              <a:rPr lang="en-US" sz="3203">
                <a:solidFill>
                  <a:srgbClr val="1B1A17"/>
                </a:solidFill>
                <a:latin typeface="IBM Plex Sans"/>
                <a:ea typeface="IBM Plex Sans"/>
                <a:cs typeface="IBM Plex Sans"/>
                <a:sym typeface="IBM Plex Sans"/>
              </a:rPr>
              <a:t>The placement process for current year students in colleges often lacks efficiency and effectiveness, resulting in missed opportunities for both students and companies.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503" y="3367678"/>
            <a:ext cx="8832647" cy="6982825"/>
          </a:xfrm>
          <a:custGeom>
            <a:avLst/>
            <a:gdLst/>
            <a:ahLst/>
            <a:cxnLst/>
            <a:rect l="l" t="t" r="r" b="b"/>
            <a:pathLst>
              <a:path w="8832647" h="6982825">
                <a:moveTo>
                  <a:pt x="0" y="0"/>
                </a:moveTo>
                <a:lnTo>
                  <a:pt x="8832647" y="0"/>
                </a:lnTo>
                <a:lnTo>
                  <a:pt x="8832647" y="6982825"/>
                </a:lnTo>
                <a:lnTo>
                  <a:pt x="0" y="69828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a:grpSpLocks noChangeAspect="1"/>
          </p:cNvGrpSpPr>
          <p:nvPr/>
        </p:nvGrpSpPr>
        <p:grpSpPr>
          <a:xfrm>
            <a:off x="15821215" y="8261547"/>
            <a:ext cx="2530278" cy="2088947"/>
            <a:chOff x="0" y="0"/>
            <a:chExt cx="2530284" cy="2088947"/>
          </a:xfrm>
        </p:grpSpPr>
        <p:sp>
          <p:nvSpPr>
            <p:cNvPr id="4" name="Freeform 4"/>
            <p:cNvSpPr/>
            <p:nvPr/>
          </p:nvSpPr>
          <p:spPr>
            <a:xfrm>
              <a:off x="65786" y="63500"/>
              <a:ext cx="2398014" cy="1961896"/>
            </a:xfrm>
            <a:custGeom>
              <a:avLst/>
              <a:gdLst/>
              <a:ahLst/>
              <a:cxnLst/>
              <a:rect l="l" t="t" r="r" b="b"/>
              <a:pathLst>
                <a:path w="2398014" h="1961896">
                  <a:moveTo>
                    <a:pt x="2397506" y="0"/>
                  </a:moveTo>
                  <a:cubicBezTo>
                    <a:pt x="2026539" y="210947"/>
                    <a:pt x="1751965" y="847979"/>
                    <a:pt x="1529207" y="1070737"/>
                  </a:cubicBezTo>
                  <a:cubicBezTo>
                    <a:pt x="1166241" y="1433830"/>
                    <a:pt x="393065" y="1159256"/>
                    <a:pt x="88011" y="1565910"/>
                  </a:cubicBezTo>
                  <a:cubicBezTo>
                    <a:pt x="45974" y="1621917"/>
                    <a:pt x="17272" y="1679575"/>
                    <a:pt x="0" y="1737487"/>
                  </a:cubicBezTo>
                  <a:lnTo>
                    <a:pt x="0" y="1961896"/>
                  </a:lnTo>
                  <a:lnTo>
                    <a:pt x="2398014" y="1961896"/>
                  </a:lnTo>
                  <a:lnTo>
                    <a:pt x="2398014" y="0"/>
                  </a:lnTo>
                  <a:close/>
                </a:path>
              </a:pathLst>
            </a:custGeom>
            <a:solidFill>
              <a:srgbClr val="304994"/>
            </a:solidFill>
          </p:spPr>
          <p:txBody>
            <a:bodyPr/>
            <a:lstStyle/>
            <a:p>
              <a:endParaRPr lang="en-IN"/>
            </a:p>
          </p:txBody>
        </p:sp>
        <p:sp>
          <p:nvSpPr>
            <p:cNvPr id="5" name="Freeform 5"/>
            <p:cNvSpPr/>
            <p:nvPr/>
          </p:nvSpPr>
          <p:spPr>
            <a:xfrm>
              <a:off x="323088" y="273812"/>
              <a:ext cx="2141093" cy="1751457"/>
            </a:xfrm>
            <a:custGeom>
              <a:avLst/>
              <a:gdLst/>
              <a:ahLst/>
              <a:cxnLst/>
              <a:rect l="l" t="t" r="r" b="b"/>
              <a:pathLst>
                <a:path w="2141093" h="1751457">
                  <a:moveTo>
                    <a:pt x="2140585" y="0"/>
                  </a:moveTo>
                  <a:cubicBezTo>
                    <a:pt x="1809369" y="188341"/>
                    <a:pt x="1564259" y="757174"/>
                    <a:pt x="1365377" y="956056"/>
                  </a:cubicBezTo>
                  <a:cubicBezTo>
                    <a:pt x="1041273" y="1280160"/>
                    <a:pt x="350901" y="1035050"/>
                    <a:pt x="78613" y="1398016"/>
                  </a:cubicBezTo>
                  <a:cubicBezTo>
                    <a:pt x="41148" y="1448054"/>
                    <a:pt x="15494" y="1499489"/>
                    <a:pt x="0" y="1551178"/>
                  </a:cubicBezTo>
                  <a:lnTo>
                    <a:pt x="0" y="1751457"/>
                  </a:lnTo>
                  <a:lnTo>
                    <a:pt x="2141093" y="1751457"/>
                  </a:lnTo>
                  <a:lnTo>
                    <a:pt x="2141093" y="0"/>
                  </a:lnTo>
                  <a:close/>
                </a:path>
              </a:pathLst>
            </a:custGeom>
            <a:solidFill>
              <a:srgbClr val="3E5BB2"/>
            </a:solidFill>
          </p:spPr>
          <p:txBody>
            <a:bodyPr/>
            <a:lstStyle/>
            <a:p>
              <a:endParaRPr lang="en-IN"/>
            </a:p>
          </p:txBody>
        </p:sp>
        <p:sp>
          <p:nvSpPr>
            <p:cNvPr id="6" name="Freeform 6"/>
            <p:cNvSpPr/>
            <p:nvPr/>
          </p:nvSpPr>
          <p:spPr>
            <a:xfrm>
              <a:off x="63500" y="63500"/>
              <a:ext cx="2403221" cy="1961896"/>
            </a:xfrm>
            <a:custGeom>
              <a:avLst/>
              <a:gdLst/>
              <a:ahLst/>
              <a:cxnLst/>
              <a:rect l="l" t="t" r="r" b="b"/>
              <a:pathLst>
                <a:path w="2403221" h="1961896">
                  <a:moveTo>
                    <a:pt x="0" y="0"/>
                  </a:moveTo>
                  <a:lnTo>
                    <a:pt x="0" y="1961896"/>
                  </a:lnTo>
                  <a:lnTo>
                    <a:pt x="2403221" y="1961896"/>
                  </a:lnTo>
                  <a:lnTo>
                    <a:pt x="2403221" y="0"/>
                  </a:lnTo>
                  <a:close/>
                </a:path>
              </a:pathLst>
            </a:custGeom>
            <a:solidFill>
              <a:srgbClr val="000000">
                <a:alpha val="0"/>
              </a:srgbClr>
            </a:solidFill>
          </p:spPr>
          <p:txBody>
            <a:bodyPr/>
            <a:lstStyle/>
            <a:p>
              <a:endParaRPr lang="en-IN"/>
            </a:p>
          </p:txBody>
        </p:sp>
        <p:sp>
          <p:nvSpPr>
            <p:cNvPr id="7" name="Freeform 7"/>
            <p:cNvSpPr/>
            <p:nvPr/>
          </p:nvSpPr>
          <p:spPr>
            <a:xfrm>
              <a:off x="321056" y="273812"/>
              <a:ext cx="2145665" cy="1751584"/>
            </a:xfrm>
            <a:custGeom>
              <a:avLst/>
              <a:gdLst/>
              <a:ahLst/>
              <a:cxnLst/>
              <a:rect l="l" t="t" r="r" b="b"/>
              <a:pathLst>
                <a:path w="2145665" h="1751584">
                  <a:moveTo>
                    <a:pt x="0" y="0"/>
                  </a:moveTo>
                  <a:lnTo>
                    <a:pt x="0" y="1751584"/>
                  </a:lnTo>
                  <a:lnTo>
                    <a:pt x="2145665" y="1751584"/>
                  </a:lnTo>
                  <a:lnTo>
                    <a:pt x="2145665" y="0"/>
                  </a:lnTo>
                  <a:close/>
                </a:path>
              </a:pathLst>
            </a:custGeom>
            <a:solidFill>
              <a:srgbClr val="000000">
                <a:alpha val="0"/>
              </a:srgbClr>
            </a:solidFill>
          </p:spPr>
          <p:txBody>
            <a:bodyPr/>
            <a:lstStyle/>
            <a:p>
              <a:endParaRPr lang="en-IN"/>
            </a:p>
          </p:txBody>
        </p:sp>
      </p:grpSp>
      <p:sp>
        <p:nvSpPr>
          <p:cNvPr id="8" name="TextBox 8"/>
          <p:cNvSpPr txBox="1"/>
          <p:nvPr/>
        </p:nvSpPr>
        <p:spPr>
          <a:xfrm>
            <a:off x="1028700" y="1190692"/>
            <a:ext cx="5203908" cy="2016052"/>
          </a:xfrm>
          <a:prstGeom prst="rect">
            <a:avLst/>
          </a:prstGeom>
        </p:spPr>
        <p:txBody>
          <a:bodyPr lIns="0" tIns="0" rIns="0" bIns="0" rtlCol="0" anchor="t">
            <a:spAutoFit/>
          </a:bodyPr>
          <a:lstStyle/>
          <a:p>
            <a:pPr algn="l">
              <a:lnSpc>
                <a:spcPts val="7575"/>
              </a:lnSpc>
            </a:pPr>
            <a:r>
              <a:rPr lang="en-US" sz="7999" b="1">
                <a:solidFill>
                  <a:srgbClr val="1B1A17"/>
                </a:solidFill>
                <a:latin typeface="IBM Plex Sans Condensed Bold"/>
                <a:ea typeface="IBM Plex Sans Condensed Bold"/>
                <a:cs typeface="IBM Plex Sans Condensed Bold"/>
                <a:sym typeface="IBM Plex Sans Condensed Bold"/>
              </a:rPr>
              <a:t>HELLO EVERYONE!</a:t>
            </a:r>
          </a:p>
        </p:txBody>
      </p:sp>
      <p:sp>
        <p:nvSpPr>
          <p:cNvPr id="9" name="TextBox 9"/>
          <p:cNvSpPr txBox="1"/>
          <p:nvPr/>
        </p:nvSpPr>
        <p:spPr>
          <a:xfrm>
            <a:off x="8962644" y="1136228"/>
            <a:ext cx="9480614" cy="7444673"/>
          </a:xfrm>
          <a:prstGeom prst="rect">
            <a:avLst/>
          </a:prstGeom>
        </p:spPr>
        <p:txBody>
          <a:bodyPr lIns="0" tIns="0" rIns="0" bIns="0" rtlCol="0" anchor="t">
            <a:spAutoFit/>
          </a:bodyPr>
          <a:lstStyle/>
          <a:p>
            <a:pPr algn="l">
              <a:lnSpc>
                <a:spcPts val="12637"/>
              </a:lnSpc>
            </a:pPr>
            <a:r>
              <a:rPr lang="en-US" sz="9026" b="1">
                <a:solidFill>
                  <a:srgbClr val="1B1A17"/>
                </a:solidFill>
                <a:latin typeface="IBM Plex Sans Condensed Bold"/>
                <a:ea typeface="IBM Plex Sans Condensed Bold"/>
                <a:cs typeface="IBM Plex Sans Condensed Bold"/>
                <a:sym typeface="IBM Plex Sans Condensed Bold"/>
              </a:rPr>
              <a:t>INTRODUCTION</a:t>
            </a:r>
          </a:p>
          <a:p>
            <a:pPr algn="l">
              <a:lnSpc>
                <a:spcPts val="3887"/>
              </a:lnSpc>
            </a:pPr>
            <a:r>
              <a:rPr lang="en-US" sz="3239">
                <a:solidFill>
                  <a:srgbClr val="1B1A17"/>
                </a:solidFill>
                <a:latin typeface="IBM Plex Sans"/>
                <a:ea typeface="IBM Plex Sans"/>
                <a:cs typeface="IBM Plex Sans"/>
                <a:sym typeface="IBM Plex Sans"/>
              </a:rPr>
              <a:t>In today’s competitive job market, colleges and universities play a vital role in preparing students for successful careers. However, our aim is to providing efficient placement services through our websites and the BBD placement department will upload the resumes of current and final year student on the website. The alumni present there can pick anyone they find good for their respective company, thereby increasing the chances for the students to get a call to the particular company for an interview or job offer.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503" y="1578559"/>
            <a:ext cx="8604856" cy="8771934"/>
          </a:xfrm>
          <a:custGeom>
            <a:avLst/>
            <a:gdLst/>
            <a:ahLst/>
            <a:cxnLst/>
            <a:rect l="l" t="t" r="r" b="b"/>
            <a:pathLst>
              <a:path w="8604856" h="8771934">
                <a:moveTo>
                  <a:pt x="0" y="0"/>
                </a:moveTo>
                <a:lnTo>
                  <a:pt x="8604856" y="0"/>
                </a:lnTo>
                <a:lnTo>
                  <a:pt x="8604856" y="8771935"/>
                </a:lnTo>
                <a:lnTo>
                  <a:pt x="0" y="87719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a:grpSpLocks noChangeAspect="1"/>
          </p:cNvGrpSpPr>
          <p:nvPr/>
        </p:nvGrpSpPr>
        <p:grpSpPr>
          <a:xfrm>
            <a:off x="15821215" y="8261547"/>
            <a:ext cx="2530278" cy="2088947"/>
            <a:chOff x="0" y="0"/>
            <a:chExt cx="2530284" cy="2088947"/>
          </a:xfrm>
        </p:grpSpPr>
        <p:sp>
          <p:nvSpPr>
            <p:cNvPr id="4" name="Freeform 4"/>
            <p:cNvSpPr/>
            <p:nvPr/>
          </p:nvSpPr>
          <p:spPr>
            <a:xfrm>
              <a:off x="65786" y="63500"/>
              <a:ext cx="2398014" cy="1961896"/>
            </a:xfrm>
            <a:custGeom>
              <a:avLst/>
              <a:gdLst/>
              <a:ahLst/>
              <a:cxnLst/>
              <a:rect l="l" t="t" r="r" b="b"/>
              <a:pathLst>
                <a:path w="2398014" h="1961896">
                  <a:moveTo>
                    <a:pt x="2397506" y="0"/>
                  </a:moveTo>
                  <a:cubicBezTo>
                    <a:pt x="2026539" y="210947"/>
                    <a:pt x="1751965" y="847979"/>
                    <a:pt x="1529207" y="1070737"/>
                  </a:cubicBezTo>
                  <a:cubicBezTo>
                    <a:pt x="1166241" y="1433830"/>
                    <a:pt x="393065" y="1159256"/>
                    <a:pt x="88011" y="1565910"/>
                  </a:cubicBezTo>
                  <a:cubicBezTo>
                    <a:pt x="45974" y="1621917"/>
                    <a:pt x="17272" y="1679575"/>
                    <a:pt x="0" y="1737487"/>
                  </a:cubicBezTo>
                  <a:lnTo>
                    <a:pt x="0" y="1961896"/>
                  </a:lnTo>
                  <a:lnTo>
                    <a:pt x="2398014" y="1961896"/>
                  </a:lnTo>
                  <a:lnTo>
                    <a:pt x="2398014" y="0"/>
                  </a:lnTo>
                  <a:close/>
                </a:path>
              </a:pathLst>
            </a:custGeom>
            <a:solidFill>
              <a:srgbClr val="304994"/>
            </a:solidFill>
          </p:spPr>
          <p:txBody>
            <a:bodyPr/>
            <a:lstStyle/>
            <a:p>
              <a:endParaRPr lang="en-IN"/>
            </a:p>
          </p:txBody>
        </p:sp>
        <p:sp>
          <p:nvSpPr>
            <p:cNvPr id="5" name="Freeform 5"/>
            <p:cNvSpPr/>
            <p:nvPr/>
          </p:nvSpPr>
          <p:spPr>
            <a:xfrm>
              <a:off x="323088" y="273812"/>
              <a:ext cx="2141093" cy="1751457"/>
            </a:xfrm>
            <a:custGeom>
              <a:avLst/>
              <a:gdLst/>
              <a:ahLst/>
              <a:cxnLst/>
              <a:rect l="l" t="t" r="r" b="b"/>
              <a:pathLst>
                <a:path w="2141093" h="1751457">
                  <a:moveTo>
                    <a:pt x="2140585" y="0"/>
                  </a:moveTo>
                  <a:cubicBezTo>
                    <a:pt x="1809369" y="188341"/>
                    <a:pt x="1564259" y="757174"/>
                    <a:pt x="1365377" y="956056"/>
                  </a:cubicBezTo>
                  <a:cubicBezTo>
                    <a:pt x="1041273" y="1280160"/>
                    <a:pt x="350901" y="1035050"/>
                    <a:pt x="78613" y="1398016"/>
                  </a:cubicBezTo>
                  <a:cubicBezTo>
                    <a:pt x="41148" y="1448054"/>
                    <a:pt x="15494" y="1499489"/>
                    <a:pt x="0" y="1551178"/>
                  </a:cubicBezTo>
                  <a:lnTo>
                    <a:pt x="0" y="1751457"/>
                  </a:lnTo>
                  <a:lnTo>
                    <a:pt x="2141093" y="1751457"/>
                  </a:lnTo>
                  <a:lnTo>
                    <a:pt x="2141093" y="0"/>
                  </a:lnTo>
                  <a:close/>
                </a:path>
              </a:pathLst>
            </a:custGeom>
            <a:solidFill>
              <a:srgbClr val="3E5BB2"/>
            </a:solidFill>
          </p:spPr>
          <p:txBody>
            <a:bodyPr/>
            <a:lstStyle/>
            <a:p>
              <a:endParaRPr lang="en-IN"/>
            </a:p>
          </p:txBody>
        </p:sp>
        <p:sp>
          <p:nvSpPr>
            <p:cNvPr id="6" name="Freeform 6"/>
            <p:cNvSpPr/>
            <p:nvPr/>
          </p:nvSpPr>
          <p:spPr>
            <a:xfrm>
              <a:off x="63500" y="63500"/>
              <a:ext cx="2403221" cy="1961896"/>
            </a:xfrm>
            <a:custGeom>
              <a:avLst/>
              <a:gdLst/>
              <a:ahLst/>
              <a:cxnLst/>
              <a:rect l="l" t="t" r="r" b="b"/>
              <a:pathLst>
                <a:path w="2403221" h="1961896">
                  <a:moveTo>
                    <a:pt x="0" y="0"/>
                  </a:moveTo>
                  <a:lnTo>
                    <a:pt x="0" y="1961896"/>
                  </a:lnTo>
                  <a:lnTo>
                    <a:pt x="2403221" y="1961896"/>
                  </a:lnTo>
                  <a:lnTo>
                    <a:pt x="2403221" y="0"/>
                  </a:lnTo>
                  <a:close/>
                </a:path>
              </a:pathLst>
            </a:custGeom>
            <a:solidFill>
              <a:srgbClr val="000000">
                <a:alpha val="0"/>
              </a:srgbClr>
            </a:solidFill>
          </p:spPr>
          <p:txBody>
            <a:bodyPr/>
            <a:lstStyle/>
            <a:p>
              <a:endParaRPr lang="en-IN"/>
            </a:p>
          </p:txBody>
        </p:sp>
        <p:sp>
          <p:nvSpPr>
            <p:cNvPr id="7" name="Freeform 7"/>
            <p:cNvSpPr/>
            <p:nvPr/>
          </p:nvSpPr>
          <p:spPr>
            <a:xfrm>
              <a:off x="321056" y="273812"/>
              <a:ext cx="2145665" cy="1751584"/>
            </a:xfrm>
            <a:custGeom>
              <a:avLst/>
              <a:gdLst/>
              <a:ahLst/>
              <a:cxnLst/>
              <a:rect l="l" t="t" r="r" b="b"/>
              <a:pathLst>
                <a:path w="2145665" h="1751584">
                  <a:moveTo>
                    <a:pt x="0" y="0"/>
                  </a:moveTo>
                  <a:lnTo>
                    <a:pt x="0" y="1751584"/>
                  </a:lnTo>
                  <a:lnTo>
                    <a:pt x="2145665" y="1751584"/>
                  </a:lnTo>
                  <a:lnTo>
                    <a:pt x="2145665" y="0"/>
                  </a:lnTo>
                  <a:close/>
                </a:path>
              </a:pathLst>
            </a:custGeom>
            <a:solidFill>
              <a:srgbClr val="000000">
                <a:alpha val="0"/>
              </a:srgbClr>
            </a:solidFill>
          </p:spPr>
          <p:txBody>
            <a:bodyPr/>
            <a:lstStyle/>
            <a:p>
              <a:endParaRPr lang="en-IN"/>
            </a:p>
          </p:txBody>
        </p:sp>
      </p:grpSp>
      <p:sp>
        <p:nvSpPr>
          <p:cNvPr id="8" name="TextBox 8"/>
          <p:cNvSpPr txBox="1"/>
          <p:nvPr/>
        </p:nvSpPr>
        <p:spPr>
          <a:xfrm>
            <a:off x="9318231" y="1417930"/>
            <a:ext cx="6320742" cy="1658522"/>
          </a:xfrm>
          <a:prstGeom prst="rect">
            <a:avLst/>
          </a:prstGeom>
        </p:spPr>
        <p:txBody>
          <a:bodyPr lIns="0" tIns="0" rIns="0" bIns="0" rtlCol="0" anchor="t">
            <a:spAutoFit/>
          </a:bodyPr>
          <a:lstStyle/>
          <a:p>
            <a:pPr algn="l">
              <a:lnSpc>
                <a:spcPts val="13210"/>
              </a:lnSpc>
            </a:pPr>
            <a:r>
              <a:rPr lang="en-US" sz="9436" b="1">
                <a:solidFill>
                  <a:srgbClr val="1B1A17"/>
                </a:solidFill>
                <a:latin typeface="IBM Plex Sans Condensed Bold"/>
                <a:ea typeface="IBM Plex Sans Condensed Bold"/>
                <a:cs typeface="IBM Plex Sans Condensed Bold"/>
                <a:sym typeface="IBM Plex Sans Condensed Bold"/>
              </a:rPr>
              <a:t> OBJECTIVE</a:t>
            </a:r>
          </a:p>
        </p:txBody>
      </p:sp>
      <p:sp>
        <p:nvSpPr>
          <p:cNvPr id="9" name="TextBox 9"/>
          <p:cNvSpPr txBox="1"/>
          <p:nvPr/>
        </p:nvSpPr>
        <p:spPr>
          <a:xfrm>
            <a:off x="8437035" y="3951827"/>
            <a:ext cx="9463745" cy="4016616"/>
          </a:xfrm>
          <a:prstGeom prst="rect">
            <a:avLst/>
          </a:prstGeom>
        </p:spPr>
        <p:txBody>
          <a:bodyPr lIns="0" tIns="0" rIns="0" bIns="0" rtlCol="0" anchor="t">
            <a:spAutoFit/>
          </a:bodyPr>
          <a:lstStyle/>
          <a:p>
            <a:pPr algn="r">
              <a:lnSpc>
                <a:spcPts val="4504"/>
              </a:lnSpc>
            </a:pPr>
            <a:r>
              <a:rPr lang="en-US" sz="3753">
                <a:solidFill>
                  <a:srgbClr val="1B1A17"/>
                </a:solidFill>
                <a:latin typeface="IBM Plex Sans"/>
                <a:ea typeface="IBM Plex Sans"/>
                <a:cs typeface="IBM Plex Sans"/>
                <a:sym typeface="IBM Plex Sans"/>
              </a:rPr>
              <a:t>The primary objective of this project is to create a user-friendly and intuitive website for the students, facilitating job placements for current year students. The website aims to provide a platform for placement cell department, and alumni to interact , share resources, and facilitate job placements.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63503" y="-63503"/>
            <a:ext cx="6672710" cy="3101750"/>
            <a:chOff x="0" y="0"/>
            <a:chExt cx="6672720" cy="3101746"/>
          </a:xfrm>
        </p:grpSpPr>
        <p:sp>
          <p:nvSpPr>
            <p:cNvPr id="3" name="Freeform 3"/>
            <p:cNvSpPr/>
            <p:nvPr/>
          </p:nvSpPr>
          <p:spPr>
            <a:xfrm>
              <a:off x="65405" y="63500"/>
              <a:ext cx="5820537" cy="2974340"/>
            </a:xfrm>
            <a:custGeom>
              <a:avLst/>
              <a:gdLst/>
              <a:ahLst/>
              <a:cxnLst/>
              <a:rect l="l" t="t" r="r" b="b"/>
              <a:pathLst>
                <a:path w="5820537" h="2974340">
                  <a:moveTo>
                    <a:pt x="0" y="0"/>
                  </a:moveTo>
                  <a:lnTo>
                    <a:pt x="0" y="2974340"/>
                  </a:lnTo>
                  <a:lnTo>
                    <a:pt x="0" y="2974340"/>
                  </a:lnTo>
                  <a:cubicBezTo>
                    <a:pt x="19812" y="2941955"/>
                    <a:pt x="1149604" y="1120013"/>
                    <a:pt x="3833495" y="912876"/>
                  </a:cubicBezTo>
                  <a:cubicBezTo>
                    <a:pt x="4925695" y="828548"/>
                    <a:pt x="5510911" y="437134"/>
                    <a:pt x="5820537" y="0"/>
                  </a:cubicBezTo>
                  <a:close/>
                </a:path>
              </a:pathLst>
            </a:custGeom>
            <a:solidFill>
              <a:srgbClr val="6E87D1"/>
            </a:solidFill>
          </p:spPr>
          <p:txBody>
            <a:bodyPr/>
            <a:lstStyle/>
            <a:p>
              <a:endParaRPr lang="en-IN"/>
            </a:p>
          </p:txBody>
        </p:sp>
        <p:sp>
          <p:nvSpPr>
            <p:cNvPr id="4" name="Freeform 4"/>
            <p:cNvSpPr/>
            <p:nvPr/>
          </p:nvSpPr>
          <p:spPr>
            <a:xfrm>
              <a:off x="63500" y="63500"/>
              <a:ext cx="6545707" cy="2974213"/>
            </a:xfrm>
            <a:custGeom>
              <a:avLst/>
              <a:gdLst/>
              <a:ahLst/>
              <a:cxnLst/>
              <a:rect l="l" t="t" r="r" b="b"/>
              <a:pathLst>
                <a:path w="6545707" h="2974213">
                  <a:moveTo>
                    <a:pt x="0" y="0"/>
                  </a:moveTo>
                  <a:lnTo>
                    <a:pt x="0" y="2974213"/>
                  </a:lnTo>
                  <a:lnTo>
                    <a:pt x="6545707" y="2974213"/>
                  </a:lnTo>
                  <a:lnTo>
                    <a:pt x="6545707" y="0"/>
                  </a:lnTo>
                  <a:close/>
                </a:path>
              </a:pathLst>
            </a:custGeom>
            <a:solidFill>
              <a:srgbClr val="000000">
                <a:alpha val="0"/>
              </a:srgbClr>
            </a:solidFill>
          </p:spPr>
          <p:txBody>
            <a:bodyPr/>
            <a:lstStyle/>
            <a:p>
              <a:endParaRPr lang="en-IN"/>
            </a:p>
          </p:txBody>
        </p:sp>
      </p:grpSp>
      <p:sp>
        <p:nvSpPr>
          <p:cNvPr id="5" name="Freeform 5"/>
          <p:cNvSpPr/>
          <p:nvPr/>
        </p:nvSpPr>
        <p:spPr>
          <a:xfrm>
            <a:off x="10327900" y="1974523"/>
            <a:ext cx="8023593" cy="8375971"/>
          </a:xfrm>
          <a:custGeom>
            <a:avLst/>
            <a:gdLst/>
            <a:ahLst/>
            <a:cxnLst/>
            <a:rect l="l" t="t" r="r" b="b"/>
            <a:pathLst>
              <a:path w="8023593" h="8375971">
                <a:moveTo>
                  <a:pt x="0" y="0"/>
                </a:moveTo>
                <a:lnTo>
                  <a:pt x="8023594" y="0"/>
                </a:lnTo>
                <a:lnTo>
                  <a:pt x="8023594" y="8375971"/>
                </a:lnTo>
                <a:lnTo>
                  <a:pt x="0" y="83759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TextBox 6"/>
          <p:cNvSpPr txBox="1"/>
          <p:nvPr/>
        </p:nvSpPr>
        <p:spPr>
          <a:xfrm>
            <a:off x="553326" y="1591294"/>
            <a:ext cx="11723865" cy="1203779"/>
          </a:xfrm>
          <a:prstGeom prst="rect">
            <a:avLst/>
          </a:prstGeom>
        </p:spPr>
        <p:txBody>
          <a:bodyPr lIns="0" tIns="0" rIns="0" bIns="0" rtlCol="0" anchor="t">
            <a:spAutoFit/>
          </a:bodyPr>
          <a:lstStyle/>
          <a:p>
            <a:pPr algn="l">
              <a:lnSpc>
                <a:spcPts val="9632"/>
              </a:lnSpc>
            </a:pPr>
            <a:r>
              <a:rPr lang="en-US" sz="6880" b="1">
                <a:solidFill>
                  <a:srgbClr val="1B1A17"/>
                </a:solidFill>
                <a:latin typeface="IBM Plex Sans Condensed Bold"/>
                <a:ea typeface="IBM Plex Sans Condensed Bold"/>
                <a:cs typeface="IBM Plex Sans Condensed Bold"/>
                <a:sym typeface="IBM Plex Sans Condensed Bold"/>
              </a:rPr>
              <a:t> WHAT MAKES IT DIFFERENT </a:t>
            </a:r>
          </a:p>
        </p:txBody>
      </p:sp>
      <p:sp>
        <p:nvSpPr>
          <p:cNvPr id="7" name="TextBox 7"/>
          <p:cNvSpPr txBox="1"/>
          <p:nvPr/>
        </p:nvSpPr>
        <p:spPr>
          <a:xfrm>
            <a:off x="2128085" y="5466483"/>
            <a:ext cx="4174312" cy="461229"/>
          </a:xfrm>
          <a:prstGeom prst="rect">
            <a:avLst/>
          </a:prstGeom>
        </p:spPr>
        <p:txBody>
          <a:bodyPr lIns="0" tIns="0" rIns="0" bIns="0" rtlCol="0" anchor="t">
            <a:spAutoFit/>
          </a:bodyPr>
          <a:lstStyle/>
          <a:p>
            <a:pPr algn="l">
              <a:lnSpc>
                <a:spcPts val="3721"/>
              </a:lnSpc>
            </a:pPr>
            <a:r>
              <a:rPr lang="en-US" sz="2658" b="1">
                <a:solidFill>
                  <a:srgbClr val="1B1A17"/>
                </a:solidFill>
                <a:latin typeface="IBM Plex Sans Bold"/>
                <a:ea typeface="IBM Plex Sans Bold"/>
                <a:cs typeface="IBM Plex Sans Bold"/>
                <a:sym typeface="IBM Plex Sans Bold"/>
              </a:rPr>
              <a:t>*Search &amp; Filter Resumes</a:t>
            </a:r>
          </a:p>
        </p:txBody>
      </p:sp>
      <p:sp>
        <p:nvSpPr>
          <p:cNvPr id="8" name="TextBox 8"/>
          <p:cNvSpPr txBox="1"/>
          <p:nvPr/>
        </p:nvSpPr>
        <p:spPr>
          <a:xfrm>
            <a:off x="2128085" y="3296907"/>
            <a:ext cx="5958154" cy="461229"/>
          </a:xfrm>
          <a:prstGeom prst="rect">
            <a:avLst/>
          </a:prstGeom>
        </p:spPr>
        <p:txBody>
          <a:bodyPr lIns="0" tIns="0" rIns="0" bIns="0" rtlCol="0" anchor="t">
            <a:spAutoFit/>
          </a:bodyPr>
          <a:lstStyle/>
          <a:p>
            <a:pPr algn="l">
              <a:lnSpc>
                <a:spcPts val="3721"/>
              </a:lnSpc>
            </a:pPr>
            <a:r>
              <a:rPr lang="en-US" sz="2658" b="1">
                <a:solidFill>
                  <a:srgbClr val="1B1A17"/>
                </a:solidFill>
                <a:latin typeface="IBM Plex Sans Bold"/>
                <a:ea typeface="IBM Plex Sans Bold"/>
                <a:cs typeface="IBM Plex Sans Bold"/>
                <a:sym typeface="IBM Plex Sans Bold"/>
              </a:rPr>
              <a:t> *Company Dashboard for Recruiters</a:t>
            </a:r>
          </a:p>
        </p:txBody>
      </p:sp>
      <p:sp>
        <p:nvSpPr>
          <p:cNvPr id="9" name="TextBox 9"/>
          <p:cNvSpPr txBox="1"/>
          <p:nvPr/>
        </p:nvSpPr>
        <p:spPr>
          <a:xfrm>
            <a:off x="2128085" y="3951561"/>
            <a:ext cx="61017" cy="1099452"/>
          </a:xfrm>
          <a:prstGeom prst="rect">
            <a:avLst/>
          </a:prstGeom>
        </p:spPr>
        <p:txBody>
          <a:bodyPr lIns="0" tIns="0" rIns="0" bIns="0" rtlCol="0" anchor="t">
            <a:spAutoFit/>
          </a:bodyPr>
          <a:lstStyle/>
          <a:p>
            <a:pPr algn="just">
              <a:lnSpc>
                <a:spcPts val="2794"/>
              </a:lnSpc>
            </a:pPr>
            <a:r>
              <a:rPr lang="en-US" sz="1995" b="1">
                <a:solidFill>
                  <a:srgbClr val="1B1A17"/>
                </a:solidFill>
                <a:latin typeface="IBM Plex Sans Bold"/>
                <a:ea typeface="IBM Plex Sans Bold"/>
                <a:cs typeface="IBM Plex Sans Bold"/>
                <a:sym typeface="IBM Plex Sans Bold"/>
              </a:rPr>
              <a:t> </a:t>
            </a:r>
          </a:p>
          <a:p>
            <a:pPr algn="just">
              <a:lnSpc>
                <a:spcPts val="2121"/>
              </a:lnSpc>
            </a:pPr>
            <a:r>
              <a:rPr lang="en-US" sz="1774" b="1">
                <a:solidFill>
                  <a:srgbClr val="1B1A17"/>
                </a:solidFill>
                <a:latin typeface="IBM Plex Sans Bold"/>
                <a:ea typeface="IBM Plex Sans Bold"/>
                <a:cs typeface="IBM Plex Sans Bold"/>
                <a:sym typeface="IBM Plex Sans Bold"/>
              </a:rPr>
              <a:t> </a:t>
            </a:r>
          </a:p>
          <a:p>
            <a:pPr algn="just">
              <a:lnSpc>
                <a:spcPts val="2121"/>
              </a:lnSpc>
            </a:pPr>
            <a:r>
              <a:rPr lang="en-US" sz="1774" b="1">
                <a:solidFill>
                  <a:srgbClr val="1B1A17"/>
                </a:solidFill>
                <a:latin typeface="IBM Plex Sans Bold"/>
                <a:ea typeface="IBM Plex Sans Bold"/>
                <a:cs typeface="IBM Plex Sans Bold"/>
                <a:sym typeface="IBM Plex Sans Bold"/>
              </a:rPr>
              <a:t> </a:t>
            </a:r>
          </a:p>
        </p:txBody>
      </p:sp>
      <p:sp>
        <p:nvSpPr>
          <p:cNvPr id="10" name="TextBox 10"/>
          <p:cNvSpPr txBox="1"/>
          <p:nvPr/>
        </p:nvSpPr>
        <p:spPr>
          <a:xfrm>
            <a:off x="2486978" y="3951561"/>
            <a:ext cx="5425640" cy="897682"/>
          </a:xfrm>
          <a:prstGeom prst="rect">
            <a:avLst/>
          </a:prstGeom>
        </p:spPr>
        <p:txBody>
          <a:bodyPr lIns="0" tIns="0" rIns="0" bIns="0" rtlCol="0" anchor="t">
            <a:spAutoFit/>
          </a:bodyPr>
          <a:lstStyle/>
          <a:p>
            <a:pPr algn="l">
              <a:lnSpc>
                <a:spcPts val="2794"/>
              </a:lnSpc>
            </a:pPr>
            <a:r>
              <a:rPr lang="en-US" sz="1995" b="1" dirty="0">
                <a:solidFill>
                  <a:srgbClr val="1B1A17"/>
                </a:solidFill>
                <a:latin typeface="IBM Plex Sans Bold"/>
                <a:ea typeface="IBM Plex Sans Bold"/>
                <a:cs typeface="IBM Plex Sans Bold"/>
                <a:sym typeface="IBM Plex Sans Bold"/>
              </a:rPr>
              <a:t>Besides alumni, allow verified companies to:</a:t>
            </a:r>
          </a:p>
          <a:p>
            <a:pPr algn="l">
              <a:lnSpc>
                <a:spcPts val="2121"/>
              </a:lnSpc>
            </a:pPr>
            <a:r>
              <a:rPr lang="en-US" sz="1774" b="1" dirty="0">
                <a:solidFill>
                  <a:srgbClr val="1B1A17"/>
                </a:solidFill>
                <a:latin typeface="IBM Plex Sans Bold"/>
                <a:ea typeface="IBM Plex Sans Bold"/>
                <a:cs typeface="IBM Plex Sans Bold"/>
                <a:sym typeface="IBM Plex Sans Bold"/>
              </a:rPr>
              <a:t>* Register and post job openings.                                   * View student profiles and download resumes</a:t>
            </a:r>
          </a:p>
        </p:txBody>
      </p:sp>
      <p:sp>
        <p:nvSpPr>
          <p:cNvPr id="11" name="TextBox 11"/>
          <p:cNvSpPr txBox="1"/>
          <p:nvPr/>
        </p:nvSpPr>
        <p:spPr>
          <a:xfrm>
            <a:off x="2128085" y="6159236"/>
            <a:ext cx="61017" cy="300980"/>
          </a:xfrm>
          <a:prstGeom prst="rect">
            <a:avLst/>
          </a:prstGeom>
        </p:spPr>
        <p:txBody>
          <a:bodyPr lIns="0" tIns="0" rIns="0" bIns="0" rtlCol="0" anchor="t">
            <a:spAutoFit/>
          </a:bodyPr>
          <a:lstStyle/>
          <a:p>
            <a:pPr algn="l">
              <a:lnSpc>
                <a:spcPts val="2387"/>
              </a:lnSpc>
            </a:pPr>
            <a:r>
              <a:rPr lang="en-US" sz="1995" b="1">
                <a:solidFill>
                  <a:srgbClr val="1B1A17"/>
                </a:solidFill>
                <a:latin typeface="IBM Plex Sans Bold"/>
                <a:ea typeface="IBM Plex Sans Bold"/>
                <a:cs typeface="IBM Plex Sans Bold"/>
                <a:sym typeface="IBM Plex Sans Bold"/>
              </a:rPr>
              <a:t> </a:t>
            </a:r>
          </a:p>
        </p:txBody>
      </p:sp>
      <p:sp>
        <p:nvSpPr>
          <p:cNvPr id="12" name="TextBox 12"/>
          <p:cNvSpPr txBox="1"/>
          <p:nvPr/>
        </p:nvSpPr>
        <p:spPr>
          <a:xfrm>
            <a:off x="2486978" y="6159236"/>
            <a:ext cx="5787066" cy="1154162"/>
          </a:xfrm>
          <a:prstGeom prst="rect">
            <a:avLst/>
          </a:prstGeom>
        </p:spPr>
        <p:txBody>
          <a:bodyPr lIns="0" tIns="0" rIns="0" bIns="0" rtlCol="0" anchor="t">
            <a:spAutoFit/>
          </a:bodyPr>
          <a:lstStyle/>
          <a:p>
            <a:pPr algn="l">
              <a:lnSpc>
                <a:spcPts val="2387"/>
              </a:lnSpc>
            </a:pPr>
            <a:r>
              <a:rPr lang="en-US" sz="1995" b="1" dirty="0">
                <a:solidFill>
                  <a:srgbClr val="1B1A17"/>
                </a:solidFill>
                <a:latin typeface="IBM Plex Sans Bold"/>
                <a:ea typeface="IBM Plex Sans Bold"/>
                <a:cs typeface="IBM Plex Sans Bold"/>
                <a:sym typeface="IBM Plex Sans Bold"/>
              </a:rPr>
              <a:t>Currently, there's no clear search functionality. You can add :</a:t>
            </a:r>
          </a:p>
          <a:p>
            <a:pPr algn="l">
              <a:lnSpc>
                <a:spcPts val="2121"/>
              </a:lnSpc>
            </a:pPr>
            <a:r>
              <a:rPr lang="en-US" sz="1774" b="1" dirty="0">
                <a:solidFill>
                  <a:srgbClr val="1B1A17"/>
                </a:solidFill>
                <a:latin typeface="IBM Plex Sans Bold"/>
                <a:ea typeface="IBM Plex Sans Bold"/>
                <a:cs typeface="IBM Plex Sans Bold"/>
                <a:sym typeface="IBM Plex Sans Bold"/>
              </a:rPr>
              <a:t>* Search by name, skills, location                                         * Filter by education or experience</a:t>
            </a:r>
          </a:p>
        </p:txBody>
      </p:sp>
      <p:sp>
        <p:nvSpPr>
          <p:cNvPr id="13" name="TextBox 13"/>
          <p:cNvSpPr txBox="1"/>
          <p:nvPr/>
        </p:nvSpPr>
        <p:spPr>
          <a:xfrm>
            <a:off x="2128085" y="6979329"/>
            <a:ext cx="54235" cy="545525"/>
          </a:xfrm>
          <a:prstGeom prst="rect">
            <a:avLst/>
          </a:prstGeom>
        </p:spPr>
        <p:txBody>
          <a:bodyPr lIns="0" tIns="0" rIns="0" bIns="0" rtlCol="0" anchor="t">
            <a:spAutoFit/>
          </a:bodyPr>
          <a:lstStyle/>
          <a:p>
            <a:pPr algn="just">
              <a:lnSpc>
                <a:spcPts val="2121"/>
              </a:lnSpc>
            </a:pPr>
            <a:r>
              <a:rPr lang="en-US" sz="1774" b="1">
                <a:solidFill>
                  <a:srgbClr val="1B1A17"/>
                </a:solidFill>
                <a:latin typeface="IBM Plex Sans Bold"/>
                <a:ea typeface="IBM Plex Sans Bold"/>
                <a:cs typeface="IBM Plex Sans Bold"/>
                <a:sym typeface="IBM Plex Sans Bold"/>
              </a:rPr>
              <a:t> </a:t>
            </a:r>
          </a:p>
          <a:p>
            <a:pPr algn="just">
              <a:lnSpc>
                <a:spcPts val="2121"/>
              </a:lnSpc>
            </a:pPr>
            <a:r>
              <a:rPr lang="en-US" sz="1774" b="1">
                <a:solidFill>
                  <a:srgbClr val="1B1A17"/>
                </a:solidFill>
                <a:latin typeface="IBM Plex Sans Bold"/>
                <a:ea typeface="IBM Plex Sans Bold"/>
                <a:cs typeface="IBM Plex Sans Bold"/>
                <a:sym typeface="IBM Plex Sans Bold"/>
              </a:rPr>
              <a:t> </a:t>
            </a:r>
          </a:p>
        </p:txBody>
      </p:sp>
      <p:sp>
        <p:nvSpPr>
          <p:cNvPr id="14" name="TextBox 14"/>
          <p:cNvSpPr txBox="1"/>
          <p:nvPr/>
        </p:nvSpPr>
        <p:spPr>
          <a:xfrm>
            <a:off x="2128085" y="7704011"/>
            <a:ext cx="5349411" cy="443808"/>
          </a:xfrm>
          <a:prstGeom prst="rect">
            <a:avLst/>
          </a:prstGeom>
        </p:spPr>
        <p:txBody>
          <a:bodyPr lIns="0" tIns="0" rIns="0" bIns="0" rtlCol="0" anchor="t">
            <a:spAutoFit/>
          </a:bodyPr>
          <a:lstStyle/>
          <a:p>
            <a:pPr algn="l">
              <a:lnSpc>
                <a:spcPts val="3565"/>
              </a:lnSpc>
            </a:pPr>
            <a:r>
              <a:rPr lang="en-US" sz="2546" b="1">
                <a:solidFill>
                  <a:srgbClr val="1B1A17"/>
                </a:solidFill>
                <a:latin typeface="IBM Plex Sans Bold"/>
                <a:ea typeface="IBM Plex Sans Bold"/>
                <a:cs typeface="IBM Plex Sans Bold"/>
                <a:sym typeface="IBM Plex Sans Bold"/>
              </a:rPr>
              <a:t>* Admin Dashboard with Analytics</a:t>
            </a:r>
          </a:p>
        </p:txBody>
      </p:sp>
      <p:sp>
        <p:nvSpPr>
          <p:cNvPr id="15" name="TextBox 15"/>
          <p:cNvSpPr txBox="1"/>
          <p:nvPr/>
        </p:nvSpPr>
        <p:spPr>
          <a:xfrm>
            <a:off x="2128085" y="8409308"/>
            <a:ext cx="58388" cy="1133580"/>
          </a:xfrm>
          <a:prstGeom prst="rect">
            <a:avLst/>
          </a:prstGeom>
        </p:spPr>
        <p:txBody>
          <a:bodyPr lIns="0" tIns="0" rIns="0" bIns="0" rtlCol="0" anchor="t">
            <a:spAutoFit/>
          </a:bodyPr>
          <a:lstStyle/>
          <a:p>
            <a:pPr algn="just">
              <a:lnSpc>
                <a:spcPts val="2673"/>
              </a:lnSpc>
            </a:pPr>
            <a:r>
              <a:rPr lang="en-US" sz="1909" b="1">
                <a:solidFill>
                  <a:srgbClr val="1B1A17"/>
                </a:solidFill>
                <a:latin typeface="IBM Plex Sans Bold"/>
                <a:ea typeface="IBM Plex Sans Bold"/>
                <a:cs typeface="IBM Plex Sans Bold"/>
                <a:sym typeface="IBM Plex Sans Bold"/>
              </a:rPr>
              <a:t> </a:t>
            </a:r>
          </a:p>
          <a:p>
            <a:pPr algn="just">
              <a:lnSpc>
                <a:spcPts val="2069"/>
              </a:lnSpc>
            </a:pPr>
            <a:r>
              <a:rPr lang="en-US" sz="1697" b="1">
                <a:solidFill>
                  <a:srgbClr val="1B1A17"/>
                </a:solidFill>
                <a:latin typeface="IBM Plex Sans Bold"/>
                <a:ea typeface="IBM Plex Sans Bold"/>
                <a:cs typeface="IBM Plex Sans Bold"/>
                <a:sym typeface="IBM Plex Sans Bold"/>
              </a:rPr>
              <a:t> </a:t>
            </a:r>
          </a:p>
          <a:p>
            <a:pPr algn="just">
              <a:lnSpc>
                <a:spcPts val="2069"/>
              </a:lnSpc>
            </a:pPr>
            <a:r>
              <a:rPr lang="en-US" sz="1697" b="1">
                <a:solidFill>
                  <a:srgbClr val="1B1A17"/>
                </a:solidFill>
                <a:latin typeface="IBM Plex Sans Bold"/>
                <a:ea typeface="IBM Plex Sans Bold"/>
                <a:cs typeface="IBM Plex Sans Bold"/>
                <a:sym typeface="IBM Plex Sans Bold"/>
              </a:rPr>
              <a:t> </a:t>
            </a:r>
          </a:p>
        </p:txBody>
      </p:sp>
      <p:sp>
        <p:nvSpPr>
          <p:cNvPr id="16" name="TextBox 16"/>
          <p:cNvSpPr txBox="1"/>
          <p:nvPr/>
        </p:nvSpPr>
        <p:spPr>
          <a:xfrm>
            <a:off x="2528878" y="8409308"/>
            <a:ext cx="5277079" cy="325717"/>
          </a:xfrm>
          <a:prstGeom prst="rect">
            <a:avLst/>
          </a:prstGeom>
        </p:spPr>
        <p:txBody>
          <a:bodyPr lIns="0" tIns="0" rIns="0" bIns="0" rtlCol="0" anchor="t">
            <a:spAutoFit/>
          </a:bodyPr>
          <a:lstStyle/>
          <a:p>
            <a:pPr algn="l">
              <a:lnSpc>
                <a:spcPts val="2673"/>
              </a:lnSpc>
            </a:pPr>
            <a:r>
              <a:rPr lang="en-US" sz="1909" b="1">
                <a:solidFill>
                  <a:srgbClr val="1B1A17"/>
                </a:solidFill>
                <a:latin typeface="IBM Plex Sans Bold"/>
                <a:ea typeface="IBM Plex Sans Bold"/>
                <a:cs typeface="IBM Plex Sans Bold"/>
                <a:sym typeface="IBM Plex Sans Bold"/>
              </a:rPr>
              <a:t>Build a new page for admin users that shows:</a:t>
            </a:r>
          </a:p>
        </p:txBody>
      </p:sp>
      <p:sp>
        <p:nvSpPr>
          <p:cNvPr id="17" name="TextBox 17"/>
          <p:cNvSpPr txBox="1"/>
          <p:nvPr/>
        </p:nvSpPr>
        <p:spPr>
          <a:xfrm>
            <a:off x="2484349" y="9016994"/>
            <a:ext cx="5604615" cy="526894"/>
          </a:xfrm>
          <a:prstGeom prst="rect">
            <a:avLst/>
          </a:prstGeom>
        </p:spPr>
        <p:txBody>
          <a:bodyPr lIns="0" tIns="0" rIns="0" bIns="0" rtlCol="0" anchor="t">
            <a:spAutoFit/>
          </a:bodyPr>
          <a:lstStyle/>
          <a:p>
            <a:pPr algn="l">
              <a:lnSpc>
                <a:spcPts val="2069"/>
              </a:lnSpc>
            </a:pPr>
            <a:r>
              <a:rPr lang="en-US" sz="1697" b="1" dirty="0">
                <a:solidFill>
                  <a:srgbClr val="1B1A17"/>
                </a:solidFill>
                <a:latin typeface="IBM Plex Sans Bold"/>
                <a:ea typeface="IBM Plex Sans Bold"/>
                <a:cs typeface="IBM Plex Sans Bold"/>
                <a:sym typeface="IBM Plex Sans Bold"/>
              </a:rPr>
              <a:t>* Number of users, companies, and resumes over time * Most active users/companies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313</Words>
  <Application>Microsoft Office PowerPoint</Application>
  <PresentationFormat>Custom</PresentationFormat>
  <Paragraphs>30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IBM Plex Sans Bold</vt:lpstr>
      <vt:lpstr>IBM Plex Sans Condensed Bold</vt:lpstr>
      <vt:lpstr>IBM Plex Sans</vt:lpstr>
      <vt:lpstr>Calibri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Illustrative Employee Training Presentation.pdf</dc:title>
  <cp:lastModifiedBy>Nilansh Dwivedi</cp:lastModifiedBy>
  <cp:revision>2</cp:revision>
  <dcterms:created xsi:type="dcterms:W3CDTF">2006-08-16T00:00:00Z</dcterms:created>
  <dcterms:modified xsi:type="dcterms:W3CDTF">2025-05-20T04:57:55Z</dcterms:modified>
  <dc:identifier>DAGn7N1Vg7g</dc:identifier>
</cp:coreProperties>
</file>