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93" r:id="rId3"/>
    <p:sldId id="280" r:id="rId4"/>
    <p:sldId id="283" r:id="rId5"/>
    <p:sldId id="281" r:id="rId6"/>
    <p:sldId id="282" r:id="rId7"/>
    <p:sldId id="284" r:id="rId8"/>
    <p:sldId id="286" r:id="rId9"/>
    <p:sldId id="287" r:id="rId10"/>
    <p:sldId id="288" r:id="rId11"/>
    <p:sldId id="289" r:id="rId12"/>
    <p:sldId id="290" r:id="rId13"/>
    <p:sldId id="291" r:id="rId14"/>
    <p:sldId id="292" r:id="rId15"/>
    <p:sldId id="285" r:id="rId16"/>
    <p:sldId id="29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waqas\AppData\Roaming\Microsoft\Excel\Book1%20(version%202).xlsb"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waqas\AppData\Roaming\Microsoft\Excel\Book1%20(version%202).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waqas\AppData\Roaming\Microsoft\Excel\Book1%20(version%202).xlsb"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100"/>
              <a:t>PC Division Total_Sold_Quantity</a:t>
            </a:r>
          </a:p>
        </c:rich>
      </c:tx>
      <c:overlay val="0"/>
      <c:spPr>
        <a:noFill/>
        <a:ln>
          <a:noFill/>
        </a:ln>
        <a:effectLst/>
      </c:spPr>
      <c:txPr>
        <a:bodyPr rot="0" spcFirstLastPara="1" vertOverflow="ellipsis" vert="horz" wrap="square" anchor="ctr" anchorCtr="1"/>
        <a:lstStyle/>
        <a:p>
          <a:pPr>
            <a:defRPr sz="11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numFmt formatCode="[&gt;=1000]0,\ &quot;K&quot;;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Sheet1!$I$11:$I$13</c:f>
              <c:strCache>
                <c:ptCount val="3"/>
                <c:pt idx="0">
                  <c:v>AQ Digit</c:v>
                </c:pt>
                <c:pt idx="1">
                  <c:v>AQ Velocity</c:v>
                </c:pt>
                <c:pt idx="2">
                  <c:v>AQ Digit</c:v>
                </c:pt>
              </c:strCache>
            </c:strRef>
          </c:cat>
          <c:val>
            <c:numRef>
              <c:f>Sheet1!$J$11:$J$13</c:f>
              <c:numCache>
                <c:formatCode>General</c:formatCode>
                <c:ptCount val="3"/>
                <c:pt idx="0">
                  <c:v>17434</c:v>
                </c:pt>
                <c:pt idx="1">
                  <c:v>17280</c:v>
                </c:pt>
                <c:pt idx="2">
                  <c:v>17275</c:v>
                </c:pt>
              </c:numCache>
            </c:numRef>
          </c:val>
          <c:extLst>
            <c:ext xmlns:c16="http://schemas.microsoft.com/office/drawing/2014/chart" uri="{C3380CC4-5D6E-409C-BE32-E72D297353CC}">
              <c16:uniqueId val="{00000000-3E36-4159-8406-9F6727AB74AD}"/>
            </c:ext>
          </c:extLst>
        </c:ser>
        <c:dLbls>
          <c:dLblPos val="outEnd"/>
          <c:showLegendKey val="0"/>
          <c:showVal val="1"/>
          <c:showCatName val="0"/>
          <c:showSerName val="0"/>
          <c:showPercent val="0"/>
          <c:showBubbleSize val="0"/>
        </c:dLbls>
        <c:gapWidth val="100"/>
        <c:overlap val="-24"/>
        <c:axId val="1824119296"/>
        <c:axId val="1824116896"/>
      </c:barChart>
      <c:catAx>
        <c:axId val="182411929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24116896"/>
        <c:crosses val="autoZero"/>
        <c:auto val="1"/>
        <c:lblAlgn val="ctr"/>
        <c:lblOffset val="100"/>
        <c:noMultiLvlLbl val="0"/>
      </c:catAx>
      <c:valAx>
        <c:axId val="1824116896"/>
        <c:scaling>
          <c:orientation val="minMax"/>
        </c:scaling>
        <c:delete val="1"/>
        <c:axPos val="l"/>
        <c:majorGridlines>
          <c:spPr>
            <a:ln w="9525" cap="flat" cmpd="sng" algn="ctr">
              <a:solidFill>
                <a:schemeClr val="lt1">
                  <a:lumMod val="95000"/>
                  <a:alpha val="10000"/>
                </a:schemeClr>
              </a:solidFill>
              <a:round/>
            </a:ln>
            <a:effectLst/>
          </c:spPr>
        </c:majorGridlines>
        <c:numFmt formatCode="[&gt;=1000]0,\ &quot;K&quot;;0" sourceLinked="0"/>
        <c:majorTickMark val="none"/>
        <c:minorTickMark val="none"/>
        <c:tickLblPos val="nextTo"/>
        <c:crossAx val="182411929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100"/>
              <a:t>P &amp; A Division Total_Sold_Quantity</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numFmt formatCode="[&gt;=1000]0,\ &quot;K&quot;;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Sheet1!$I$8:$I$10</c:f>
              <c:strCache>
                <c:ptCount val="3"/>
                <c:pt idx="0">
                  <c:v>AQ Gamers Ms</c:v>
                </c:pt>
                <c:pt idx="1">
                  <c:v>AQ Maxima Ms</c:v>
                </c:pt>
                <c:pt idx="2">
                  <c:v>AQ Maxima Ms</c:v>
                </c:pt>
              </c:strCache>
            </c:strRef>
          </c:cat>
          <c:val>
            <c:numRef>
              <c:f>Sheet1!$J$8:$J$10</c:f>
              <c:numCache>
                <c:formatCode>General</c:formatCode>
                <c:ptCount val="3"/>
                <c:pt idx="0">
                  <c:v>428498</c:v>
                </c:pt>
                <c:pt idx="1">
                  <c:v>419865</c:v>
                </c:pt>
                <c:pt idx="2">
                  <c:v>419471</c:v>
                </c:pt>
              </c:numCache>
            </c:numRef>
          </c:val>
          <c:extLst>
            <c:ext xmlns:c16="http://schemas.microsoft.com/office/drawing/2014/chart" uri="{C3380CC4-5D6E-409C-BE32-E72D297353CC}">
              <c16:uniqueId val="{00000000-5282-49FE-810B-B142AA3A2908}"/>
            </c:ext>
          </c:extLst>
        </c:ser>
        <c:dLbls>
          <c:dLblPos val="outEnd"/>
          <c:showLegendKey val="0"/>
          <c:showVal val="1"/>
          <c:showCatName val="0"/>
          <c:showSerName val="0"/>
          <c:showPercent val="0"/>
          <c:showBubbleSize val="0"/>
        </c:dLbls>
        <c:gapWidth val="100"/>
        <c:overlap val="-24"/>
        <c:axId val="475550800"/>
        <c:axId val="475559440"/>
      </c:barChart>
      <c:catAx>
        <c:axId val="47555080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75559440"/>
        <c:crosses val="autoZero"/>
        <c:auto val="1"/>
        <c:lblAlgn val="ctr"/>
        <c:lblOffset val="100"/>
        <c:noMultiLvlLbl val="0"/>
      </c:catAx>
      <c:valAx>
        <c:axId val="475559440"/>
        <c:scaling>
          <c:orientation val="minMax"/>
        </c:scaling>
        <c:delete val="1"/>
        <c:axPos val="l"/>
        <c:majorGridlines>
          <c:spPr>
            <a:ln w="9525" cap="flat" cmpd="sng" algn="ctr">
              <a:solidFill>
                <a:schemeClr val="lt1">
                  <a:lumMod val="95000"/>
                  <a:alpha val="10000"/>
                </a:schemeClr>
              </a:solidFill>
              <a:round/>
            </a:ln>
            <a:effectLst/>
          </c:spPr>
        </c:majorGridlines>
        <c:numFmt formatCode="[&gt;=1000]0,\ &quot;K&quot;;0" sourceLinked="0"/>
        <c:majorTickMark val="none"/>
        <c:minorTickMark val="none"/>
        <c:tickLblPos val="nextTo"/>
        <c:crossAx val="47555080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100"/>
              <a:t>NS Division Total_Sold_Quantity</a:t>
            </a:r>
          </a:p>
        </c:rich>
      </c:tx>
      <c:layout>
        <c:manualLayout>
          <c:xMode val="edge"/>
          <c:yMode val="edge"/>
          <c:x val="0.14952978056426333"/>
          <c:y val="1.5576323987538941E-2"/>
        </c:manualLayout>
      </c:layout>
      <c:overlay val="0"/>
      <c:spPr>
        <a:noFill/>
        <a:ln>
          <a:noFill/>
        </a:ln>
        <a:effectLst/>
      </c:spPr>
      <c:txPr>
        <a:bodyPr rot="0" spcFirstLastPara="1" vertOverflow="ellipsis" vert="horz" wrap="square" anchor="ctr" anchorCtr="1"/>
        <a:lstStyle/>
        <a:p>
          <a:pPr>
            <a:defRPr sz="11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Sheet1!$J$4</c:f>
              <c:strCache>
                <c:ptCount val="1"/>
                <c:pt idx="0">
                  <c:v>Total_Sold_Quantity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numFmt formatCode="[&gt;=1000]0,\ &quot;K&quot;;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Sheet1!$I$5:$I$7</c:f>
              <c:strCache>
                <c:ptCount val="3"/>
                <c:pt idx="0">
                  <c:v>AQ Pen Drive 2 IN 1</c:v>
                </c:pt>
                <c:pt idx="1">
                  <c:v>AQ Pen Drive DRC</c:v>
                </c:pt>
                <c:pt idx="2">
                  <c:v>AQ Pen Drive DRC</c:v>
                </c:pt>
              </c:strCache>
            </c:strRef>
          </c:cat>
          <c:val>
            <c:numRef>
              <c:f>Sheet1!$J$5:$J$7</c:f>
              <c:numCache>
                <c:formatCode>General</c:formatCode>
                <c:ptCount val="3"/>
                <c:pt idx="0">
                  <c:v>701373</c:v>
                </c:pt>
                <c:pt idx="1">
                  <c:v>688003</c:v>
                </c:pt>
                <c:pt idx="2">
                  <c:v>676245</c:v>
                </c:pt>
              </c:numCache>
            </c:numRef>
          </c:val>
          <c:extLst>
            <c:ext xmlns:c16="http://schemas.microsoft.com/office/drawing/2014/chart" uri="{C3380CC4-5D6E-409C-BE32-E72D297353CC}">
              <c16:uniqueId val="{00000000-7EC7-4E80-BA39-2C0C87D69B9F}"/>
            </c:ext>
          </c:extLst>
        </c:ser>
        <c:dLbls>
          <c:dLblPos val="outEnd"/>
          <c:showLegendKey val="0"/>
          <c:showVal val="1"/>
          <c:showCatName val="0"/>
          <c:showSerName val="0"/>
          <c:showPercent val="0"/>
          <c:showBubbleSize val="0"/>
        </c:dLbls>
        <c:gapWidth val="100"/>
        <c:overlap val="-24"/>
        <c:axId val="1699895120"/>
        <c:axId val="1699896080"/>
      </c:barChart>
      <c:catAx>
        <c:axId val="169989512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99896080"/>
        <c:crosses val="autoZero"/>
        <c:auto val="1"/>
        <c:lblAlgn val="ctr"/>
        <c:lblOffset val="100"/>
        <c:noMultiLvlLbl val="0"/>
      </c:catAx>
      <c:valAx>
        <c:axId val="1699896080"/>
        <c:scaling>
          <c:orientation val="minMax"/>
        </c:scaling>
        <c:delete val="1"/>
        <c:axPos val="l"/>
        <c:majorGridlines>
          <c:spPr>
            <a:ln w="9525" cap="flat" cmpd="sng" algn="ctr">
              <a:solidFill>
                <a:schemeClr val="lt1">
                  <a:lumMod val="95000"/>
                  <a:alpha val="10000"/>
                </a:schemeClr>
              </a:solidFill>
              <a:round/>
            </a:ln>
            <a:effectLst/>
          </c:spPr>
        </c:majorGridlines>
        <c:numFmt formatCode="[&gt;=1000]0,\ &quot;K&quot;;0" sourceLinked="0"/>
        <c:majorTickMark val="none"/>
        <c:minorTickMark val="none"/>
        <c:tickLblPos val="nextTo"/>
        <c:crossAx val="169989512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CE22F-CBFE-49ED-4D9F-3A63F36A27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1BDC39-387A-D4D8-026A-AA425E9C45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BB9C8C-AC9E-BDF3-B0FE-D9263D551AA8}"/>
              </a:ext>
            </a:extLst>
          </p:cNvPr>
          <p:cNvSpPr>
            <a:spLocks noGrp="1"/>
          </p:cNvSpPr>
          <p:nvPr>
            <p:ph type="dt" sz="half" idx="10"/>
          </p:nvPr>
        </p:nvSpPr>
        <p:spPr/>
        <p:txBody>
          <a:bodyPr/>
          <a:lstStyle/>
          <a:p>
            <a:fld id="{C9F3B229-37F4-4067-9DD1-E9A53BBDE597}" type="datetimeFigureOut">
              <a:rPr lang="en-IN" smtClean="0"/>
              <a:t>01-09-2024</a:t>
            </a:fld>
            <a:endParaRPr lang="en-IN"/>
          </a:p>
        </p:txBody>
      </p:sp>
      <p:sp>
        <p:nvSpPr>
          <p:cNvPr id="5" name="Footer Placeholder 4">
            <a:extLst>
              <a:ext uri="{FF2B5EF4-FFF2-40B4-BE49-F238E27FC236}">
                <a16:creationId xmlns:a16="http://schemas.microsoft.com/office/drawing/2014/main" id="{AA6A79BE-9345-34DB-3920-1822D38CF2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B7EE6B-A436-228C-E4D9-EBA30E901C31}"/>
              </a:ext>
            </a:extLst>
          </p:cNvPr>
          <p:cNvSpPr>
            <a:spLocks noGrp="1"/>
          </p:cNvSpPr>
          <p:nvPr>
            <p:ph type="sldNum" sz="quarter" idx="12"/>
          </p:nvPr>
        </p:nvSpPr>
        <p:spPr/>
        <p:txBody>
          <a:bodyPr/>
          <a:lstStyle/>
          <a:p>
            <a:fld id="{8342FA82-76BA-4E0C-B76D-AB71AF66806E}" type="slidenum">
              <a:rPr lang="en-IN" smtClean="0"/>
              <a:t>‹#›</a:t>
            </a:fld>
            <a:endParaRPr lang="en-IN"/>
          </a:p>
        </p:txBody>
      </p:sp>
    </p:spTree>
    <p:extLst>
      <p:ext uri="{BB962C8B-B14F-4D97-AF65-F5344CB8AC3E}">
        <p14:creationId xmlns:p14="http://schemas.microsoft.com/office/powerpoint/2010/main" val="1200070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2109-8E96-0296-14CE-456197F0AB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BDA9C6-B4EB-AACF-D72A-D7876E1BFA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ACB6D9-6919-5D36-6E36-58A3A807E658}"/>
              </a:ext>
            </a:extLst>
          </p:cNvPr>
          <p:cNvSpPr>
            <a:spLocks noGrp="1"/>
          </p:cNvSpPr>
          <p:nvPr>
            <p:ph type="dt" sz="half" idx="10"/>
          </p:nvPr>
        </p:nvSpPr>
        <p:spPr/>
        <p:txBody>
          <a:bodyPr/>
          <a:lstStyle/>
          <a:p>
            <a:fld id="{C9F3B229-37F4-4067-9DD1-E9A53BBDE597}" type="datetimeFigureOut">
              <a:rPr lang="en-IN" smtClean="0"/>
              <a:t>01-09-2024</a:t>
            </a:fld>
            <a:endParaRPr lang="en-IN"/>
          </a:p>
        </p:txBody>
      </p:sp>
      <p:sp>
        <p:nvSpPr>
          <p:cNvPr id="5" name="Footer Placeholder 4">
            <a:extLst>
              <a:ext uri="{FF2B5EF4-FFF2-40B4-BE49-F238E27FC236}">
                <a16:creationId xmlns:a16="http://schemas.microsoft.com/office/drawing/2014/main" id="{8747EC24-6192-B615-13BA-92650DDF17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78EAF0-B740-8BA7-55FA-91735C54A197}"/>
              </a:ext>
            </a:extLst>
          </p:cNvPr>
          <p:cNvSpPr>
            <a:spLocks noGrp="1"/>
          </p:cNvSpPr>
          <p:nvPr>
            <p:ph type="sldNum" sz="quarter" idx="12"/>
          </p:nvPr>
        </p:nvSpPr>
        <p:spPr/>
        <p:txBody>
          <a:bodyPr/>
          <a:lstStyle/>
          <a:p>
            <a:fld id="{8342FA82-76BA-4E0C-B76D-AB71AF66806E}" type="slidenum">
              <a:rPr lang="en-IN" smtClean="0"/>
              <a:t>‹#›</a:t>
            </a:fld>
            <a:endParaRPr lang="en-IN"/>
          </a:p>
        </p:txBody>
      </p:sp>
    </p:spTree>
    <p:extLst>
      <p:ext uri="{BB962C8B-B14F-4D97-AF65-F5344CB8AC3E}">
        <p14:creationId xmlns:p14="http://schemas.microsoft.com/office/powerpoint/2010/main" val="1995093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D7B3C3-A5EA-9C4E-5205-8340B452FE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81A635-5C60-D428-E526-A4DE3ED7EF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FFEAA3-E386-41F1-C86D-7CAC1DBBB810}"/>
              </a:ext>
            </a:extLst>
          </p:cNvPr>
          <p:cNvSpPr>
            <a:spLocks noGrp="1"/>
          </p:cNvSpPr>
          <p:nvPr>
            <p:ph type="dt" sz="half" idx="10"/>
          </p:nvPr>
        </p:nvSpPr>
        <p:spPr/>
        <p:txBody>
          <a:bodyPr/>
          <a:lstStyle/>
          <a:p>
            <a:fld id="{C9F3B229-37F4-4067-9DD1-E9A53BBDE597}" type="datetimeFigureOut">
              <a:rPr lang="en-IN" smtClean="0"/>
              <a:t>01-09-2024</a:t>
            </a:fld>
            <a:endParaRPr lang="en-IN"/>
          </a:p>
        </p:txBody>
      </p:sp>
      <p:sp>
        <p:nvSpPr>
          <p:cNvPr id="5" name="Footer Placeholder 4">
            <a:extLst>
              <a:ext uri="{FF2B5EF4-FFF2-40B4-BE49-F238E27FC236}">
                <a16:creationId xmlns:a16="http://schemas.microsoft.com/office/drawing/2014/main" id="{3C3ECAF8-01AC-B95A-7EB7-6A667EDEA1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7F41AA-2308-924A-3736-3231862AFB66}"/>
              </a:ext>
            </a:extLst>
          </p:cNvPr>
          <p:cNvSpPr>
            <a:spLocks noGrp="1"/>
          </p:cNvSpPr>
          <p:nvPr>
            <p:ph type="sldNum" sz="quarter" idx="12"/>
          </p:nvPr>
        </p:nvSpPr>
        <p:spPr/>
        <p:txBody>
          <a:bodyPr/>
          <a:lstStyle/>
          <a:p>
            <a:fld id="{8342FA82-76BA-4E0C-B76D-AB71AF66806E}" type="slidenum">
              <a:rPr lang="en-IN" smtClean="0"/>
              <a:t>‹#›</a:t>
            </a:fld>
            <a:endParaRPr lang="en-IN"/>
          </a:p>
        </p:txBody>
      </p:sp>
    </p:spTree>
    <p:extLst>
      <p:ext uri="{BB962C8B-B14F-4D97-AF65-F5344CB8AC3E}">
        <p14:creationId xmlns:p14="http://schemas.microsoft.com/office/powerpoint/2010/main" val="140845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0A985-0C1D-43DE-F470-4CC2F67C52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9398C7-5F12-38D4-3CB5-E9CF484A07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14ABBA-294D-BD0C-F0CB-DC3273479684}"/>
              </a:ext>
            </a:extLst>
          </p:cNvPr>
          <p:cNvSpPr>
            <a:spLocks noGrp="1"/>
          </p:cNvSpPr>
          <p:nvPr>
            <p:ph type="dt" sz="half" idx="10"/>
          </p:nvPr>
        </p:nvSpPr>
        <p:spPr/>
        <p:txBody>
          <a:bodyPr/>
          <a:lstStyle/>
          <a:p>
            <a:fld id="{C9F3B229-37F4-4067-9DD1-E9A53BBDE597}" type="datetimeFigureOut">
              <a:rPr lang="en-IN" smtClean="0"/>
              <a:t>01-09-2024</a:t>
            </a:fld>
            <a:endParaRPr lang="en-IN"/>
          </a:p>
        </p:txBody>
      </p:sp>
      <p:sp>
        <p:nvSpPr>
          <p:cNvPr id="5" name="Footer Placeholder 4">
            <a:extLst>
              <a:ext uri="{FF2B5EF4-FFF2-40B4-BE49-F238E27FC236}">
                <a16:creationId xmlns:a16="http://schemas.microsoft.com/office/drawing/2014/main" id="{EB72558B-414E-9A0D-A191-C25DE19CB0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BB6444-65DA-5700-D283-7AD42A3D019F}"/>
              </a:ext>
            </a:extLst>
          </p:cNvPr>
          <p:cNvSpPr>
            <a:spLocks noGrp="1"/>
          </p:cNvSpPr>
          <p:nvPr>
            <p:ph type="sldNum" sz="quarter" idx="12"/>
          </p:nvPr>
        </p:nvSpPr>
        <p:spPr/>
        <p:txBody>
          <a:bodyPr/>
          <a:lstStyle/>
          <a:p>
            <a:fld id="{8342FA82-76BA-4E0C-B76D-AB71AF66806E}" type="slidenum">
              <a:rPr lang="en-IN" smtClean="0"/>
              <a:t>‹#›</a:t>
            </a:fld>
            <a:endParaRPr lang="en-IN"/>
          </a:p>
        </p:txBody>
      </p:sp>
    </p:spTree>
    <p:extLst>
      <p:ext uri="{BB962C8B-B14F-4D97-AF65-F5344CB8AC3E}">
        <p14:creationId xmlns:p14="http://schemas.microsoft.com/office/powerpoint/2010/main" val="235131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9AD40-BBBE-6B24-9549-2B58DD673D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53CF34E-7238-7863-3EF7-02E08A4403B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F290D-E2C1-B202-D789-FE8CC446A975}"/>
              </a:ext>
            </a:extLst>
          </p:cNvPr>
          <p:cNvSpPr>
            <a:spLocks noGrp="1"/>
          </p:cNvSpPr>
          <p:nvPr>
            <p:ph type="dt" sz="half" idx="10"/>
          </p:nvPr>
        </p:nvSpPr>
        <p:spPr/>
        <p:txBody>
          <a:bodyPr/>
          <a:lstStyle/>
          <a:p>
            <a:fld id="{C9F3B229-37F4-4067-9DD1-E9A53BBDE597}" type="datetimeFigureOut">
              <a:rPr lang="en-IN" smtClean="0"/>
              <a:t>01-09-2024</a:t>
            </a:fld>
            <a:endParaRPr lang="en-IN"/>
          </a:p>
        </p:txBody>
      </p:sp>
      <p:sp>
        <p:nvSpPr>
          <p:cNvPr id="5" name="Footer Placeholder 4">
            <a:extLst>
              <a:ext uri="{FF2B5EF4-FFF2-40B4-BE49-F238E27FC236}">
                <a16:creationId xmlns:a16="http://schemas.microsoft.com/office/drawing/2014/main" id="{CA46C5D9-70D2-477C-AADD-F96B5751CB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2B4A43-768F-A8CE-58AB-6E4CDE0E6A34}"/>
              </a:ext>
            </a:extLst>
          </p:cNvPr>
          <p:cNvSpPr>
            <a:spLocks noGrp="1"/>
          </p:cNvSpPr>
          <p:nvPr>
            <p:ph type="sldNum" sz="quarter" idx="12"/>
          </p:nvPr>
        </p:nvSpPr>
        <p:spPr/>
        <p:txBody>
          <a:bodyPr/>
          <a:lstStyle/>
          <a:p>
            <a:fld id="{8342FA82-76BA-4E0C-B76D-AB71AF66806E}" type="slidenum">
              <a:rPr lang="en-IN" smtClean="0"/>
              <a:t>‹#›</a:t>
            </a:fld>
            <a:endParaRPr lang="en-IN"/>
          </a:p>
        </p:txBody>
      </p:sp>
    </p:spTree>
    <p:extLst>
      <p:ext uri="{BB962C8B-B14F-4D97-AF65-F5344CB8AC3E}">
        <p14:creationId xmlns:p14="http://schemas.microsoft.com/office/powerpoint/2010/main" val="2194968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E6154-8CA0-0875-A9E0-F633A0BD7F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D40082-F044-0A83-1561-1533957346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D2627C-D73A-2FCF-4FC3-4C5A0C84E8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C169A6-07EA-B0D4-949F-034EF104B2EC}"/>
              </a:ext>
            </a:extLst>
          </p:cNvPr>
          <p:cNvSpPr>
            <a:spLocks noGrp="1"/>
          </p:cNvSpPr>
          <p:nvPr>
            <p:ph type="dt" sz="half" idx="10"/>
          </p:nvPr>
        </p:nvSpPr>
        <p:spPr/>
        <p:txBody>
          <a:bodyPr/>
          <a:lstStyle/>
          <a:p>
            <a:fld id="{C9F3B229-37F4-4067-9DD1-E9A53BBDE597}" type="datetimeFigureOut">
              <a:rPr lang="en-IN" smtClean="0"/>
              <a:t>01-09-2024</a:t>
            </a:fld>
            <a:endParaRPr lang="en-IN"/>
          </a:p>
        </p:txBody>
      </p:sp>
      <p:sp>
        <p:nvSpPr>
          <p:cNvPr id="6" name="Footer Placeholder 5">
            <a:extLst>
              <a:ext uri="{FF2B5EF4-FFF2-40B4-BE49-F238E27FC236}">
                <a16:creationId xmlns:a16="http://schemas.microsoft.com/office/drawing/2014/main" id="{DC10495C-2D00-1BFF-58F0-C8C76F597F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0F8BA0-D21E-C117-92A0-80493CDE8D42}"/>
              </a:ext>
            </a:extLst>
          </p:cNvPr>
          <p:cNvSpPr>
            <a:spLocks noGrp="1"/>
          </p:cNvSpPr>
          <p:nvPr>
            <p:ph type="sldNum" sz="quarter" idx="12"/>
          </p:nvPr>
        </p:nvSpPr>
        <p:spPr/>
        <p:txBody>
          <a:bodyPr/>
          <a:lstStyle/>
          <a:p>
            <a:fld id="{8342FA82-76BA-4E0C-B76D-AB71AF66806E}" type="slidenum">
              <a:rPr lang="en-IN" smtClean="0"/>
              <a:t>‹#›</a:t>
            </a:fld>
            <a:endParaRPr lang="en-IN"/>
          </a:p>
        </p:txBody>
      </p:sp>
    </p:spTree>
    <p:extLst>
      <p:ext uri="{BB962C8B-B14F-4D97-AF65-F5344CB8AC3E}">
        <p14:creationId xmlns:p14="http://schemas.microsoft.com/office/powerpoint/2010/main" val="3974182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5B124-F537-C14E-47FC-A329AD509C0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4128F0-60C5-3409-14A4-DC727D3C23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31F6A2-54D8-2326-8FD9-277E4DD1C7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849CF8-87E6-EF93-8B4F-647F1F4E07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6DA4D6-F49D-725C-96C0-50D7DAEBD7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B8471F-B4F0-14CF-EFFB-425C6ECC7954}"/>
              </a:ext>
            </a:extLst>
          </p:cNvPr>
          <p:cNvSpPr>
            <a:spLocks noGrp="1"/>
          </p:cNvSpPr>
          <p:nvPr>
            <p:ph type="dt" sz="half" idx="10"/>
          </p:nvPr>
        </p:nvSpPr>
        <p:spPr/>
        <p:txBody>
          <a:bodyPr/>
          <a:lstStyle/>
          <a:p>
            <a:fld id="{C9F3B229-37F4-4067-9DD1-E9A53BBDE597}" type="datetimeFigureOut">
              <a:rPr lang="en-IN" smtClean="0"/>
              <a:t>01-09-2024</a:t>
            </a:fld>
            <a:endParaRPr lang="en-IN"/>
          </a:p>
        </p:txBody>
      </p:sp>
      <p:sp>
        <p:nvSpPr>
          <p:cNvPr id="8" name="Footer Placeholder 7">
            <a:extLst>
              <a:ext uri="{FF2B5EF4-FFF2-40B4-BE49-F238E27FC236}">
                <a16:creationId xmlns:a16="http://schemas.microsoft.com/office/drawing/2014/main" id="{EF74168C-F85D-6EB9-6147-5ED58598B3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1EB158D-4DBC-55EE-E58B-4BCC09850E9B}"/>
              </a:ext>
            </a:extLst>
          </p:cNvPr>
          <p:cNvSpPr>
            <a:spLocks noGrp="1"/>
          </p:cNvSpPr>
          <p:nvPr>
            <p:ph type="sldNum" sz="quarter" idx="12"/>
          </p:nvPr>
        </p:nvSpPr>
        <p:spPr/>
        <p:txBody>
          <a:bodyPr/>
          <a:lstStyle/>
          <a:p>
            <a:fld id="{8342FA82-76BA-4E0C-B76D-AB71AF66806E}" type="slidenum">
              <a:rPr lang="en-IN" smtClean="0"/>
              <a:t>‹#›</a:t>
            </a:fld>
            <a:endParaRPr lang="en-IN"/>
          </a:p>
        </p:txBody>
      </p:sp>
    </p:spTree>
    <p:extLst>
      <p:ext uri="{BB962C8B-B14F-4D97-AF65-F5344CB8AC3E}">
        <p14:creationId xmlns:p14="http://schemas.microsoft.com/office/powerpoint/2010/main" val="428439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5E264-9D0E-BE8C-C346-D416B5167C2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F35A1B-60ED-53C2-1535-296ACACE07EA}"/>
              </a:ext>
            </a:extLst>
          </p:cNvPr>
          <p:cNvSpPr>
            <a:spLocks noGrp="1"/>
          </p:cNvSpPr>
          <p:nvPr>
            <p:ph type="dt" sz="half" idx="10"/>
          </p:nvPr>
        </p:nvSpPr>
        <p:spPr/>
        <p:txBody>
          <a:bodyPr/>
          <a:lstStyle/>
          <a:p>
            <a:fld id="{C9F3B229-37F4-4067-9DD1-E9A53BBDE597}" type="datetimeFigureOut">
              <a:rPr lang="en-IN" smtClean="0"/>
              <a:t>01-09-2024</a:t>
            </a:fld>
            <a:endParaRPr lang="en-IN"/>
          </a:p>
        </p:txBody>
      </p:sp>
      <p:sp>
        <p:nvSpPr>
          <p:cNvPr id="4" name="Footer Placeholder 3">
            <a:extLst>
              <a:ext uri="{FF2B5EF4-FFF2-40B4-BE49-F238E27FC236}">
                <a16:creationId xmlns:a16="http://schemas.microsoft.com/office/drawing/2014/main" id="{844A00E5-4419-8399-1033-46149F71BE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AC52D1-70CE-0962-A592-F5E87B98149C}"/>
              </a:ext>
            </a:extLst>
          </p:cNvPr>
          <p:cNvSpPr>
            <a:spLocks noGrp="1"/>
          </p:cNvSpPr>
          <p:nvPr>
            <p:ph type="sldNum" sz="quarter" idx="12"/>
          </p:nvPr>
        </p:nvSpPr>
        <p:spPr/>
        <p:txBody>
          <a:bodyPr/>
          <a:lstStyle/>
          <a:p>
            <a:fld id="{8342FA82-76BA-4E0C-B76D-AB71AF66806E}" type="slidenum">
              <a:rPr lang="en-IN" smtClean="0"/>
              <a:t>‹#›</a:t>
            </a:fld>
            <a:endParaRPr lang="en-IN"/>
          </a:p>
        </p:txBody>
      </p:sp>
    </p:spTree>
    <p:extLst>
      <p:ext uri="{BB962C8B-B14F-4D97-AF65-F5344CB8AC3E}">
        <p14:creationId xmlns:p14="http://schemas.microsoft.com/office/powerpoint/2010/main" val="2899315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81A60B-8AF2-3E20-5081-7B68ADCB70CD}"/>
              </a:ext>
            </a:extLst>
          </p:cNvPr>
          <p:cNvSpPr>
            <a:spLocks noGrp="1"/>
          </p:cNvSpPr>
          <p:nvPr>
            <p:ph type="dt" sz="half" idx="10"/>
          </p:nvPr>
        </p:nvSpPr>
        <p:spPr/>
        <p:txBody>
          <a:bodyPr/>
          <a:lstStyle/>
          <a:p>
            <a:fld id="{C9F3B229-37F4-4067-9DD1-E9A53BBDE597}" type="datetimeFigureOut">
              <a:rPr lang="en-IN" smtClean="0"/>
              <a:t>01-09-2024</a:t>
            </a:fld>
            <a:endParaRPr lang="en-IN"/>
          </a:p>
        </p:txBody>
      </p:sp>
      <p:sp>
        <p:nvSpPr>
          <p:cNvPr id="3" name="Footer Placeholder 2">
            <a:extLst>
              <a:ext uri="{FF2B5EF4-FFF2-40B4-BE49-F238E27FC236}">
                <a16:creationId xmlns:a16="http://schemas.microsoft.com/office/drawing/2014/main" id="{1B3FCFE3-E2ED-6959-37CC-A16AFEC2EDA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134838C-DB63-7864-D451-3A511D2A62EE}"/>
              </a:ext>
            </a:extLst>
          </p:cNvPr>
          <p:cNvSpPr>
            <a:spLocks noGrp="1"/>
          </p:cNvSpPr>
          <p:nvPr>
            <p:ph type="sldNum" sz="quarter" idx="12"/>
          </p:nvPr>
        </p:nvSpPr>
        <p:spPr/>
        <p:txBody>
          <a:bodyPr/>
          <a:lstStyle/>
          <a:p>
            <a:fld id="{8342FA82-76BA-4E0C-B76D-AB71AF66806E}" type="slidenum">
              <a:rPr lang="en-IN" smtClean="0"/>
              <a:t>‹#›</a:t>
            </a:fld>
            <a:endParaRPr lang="en-IN"/>
          </a:p>
        </p:txBody>
      </p:sp>
    </p:spTree>
    <p:extLst>
      <p:ext uri="{BB962C8B-B14F-4D97-AF65-F5344CB8AC3E}">
        <p14:creationId xmlns:p14="http://schemas.microsoft.com/office/powerpoint/2010/main" val="2736260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C5694-958B-0C3D-15B6-FD7C0CB1C2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A7B7DA-6CD5-1FBC-ABEC-B93A443D81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AE57CD4-2C9B-EAD8-B27A-65906EE8A3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0CC13D-C111-2D6C-9B89-9F6923B06CF3}"/>
              </a:ext>
            </a:extLst>
          </p:cNvPr>
          <p:cNvSpPr>
            <a:spLocks noGrp="1"/>
          </p:cNvSpPr>
          <p:nvPr>
            <p:ph type="dt" sz="half" idx="10"/>
          </p:nvPr>
        </p:nvSpPr>
        <p:spPr/>
        <p:txBody>
          <a:bodyPr/>
          <a:lstStyle/>
          <a:p>
            <a:fld id="{C9F3B229-37F4-4067-9DD1-E9A53BBDE597}" type="datetimeFigureOut">
              <a:rPr lang="en-IN" smtClean="0"/>
              <a:t>01-09-2024</a:t>
            </a:fld>
            <a:endParaRPr lang="en-IN"/>
          </a:p>
        </p:txBody>
      </p:sp>
      <p:sp>
        <p:nvSpPr>
          <p:cNvPr id="6" name="Footer Placeholder 5">
            <a:extLst>
              <a:ext uri="{FF2B5EF4-FFF2-40B4-BE49-F238E27FC236}">
                <a16:creationId xmlns:a16="http://schemas.microsoft.com/office/drawing/2014/main" id="{BA549F52-A41E-E092-BE3F-AC0735DB5A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8E9EEC-3630-DAC0-4E15-9E23179EC2D1}"/>
              </a:ext>
            </a:extLst>
          </p:cNvPr>
          <p:cNvSpPr>
            <a:spLocks noGrp="1"/>
          </p:cNvSpPr>
          <p:nvPr>
            <p:ph type="sldNum" sz="quarter" idx="12"/>
          </p:nvPr>
        </p:nvSpPr>
        <p:spPr/>
        <p:txBody>
          <a:bodyPr/>
          <a:lstStyle/>
          <a:p>
            <a:fld id="{8342FA82-76BA-4E0C-B76D-AB71AF66806E}" type="slidenum">
              <a:rPr lang="en-IN" smtClean="0"/>
              <a:t>‹#›</a:t>
            </a:fld>
            <a:endParaRPr lang="en-IN"/>
          </a:p>
        </p:txBody>
      </p:sp>
    </p:spTree>
    <p:extLst>
      <p:ext uri="{BB962C8B-B14F-4D97-AF65-F5344CB8AC3E}">
        <p14:creationId xmlns:p14="http://schemas.microsoft.com/office/powerpoint/2010/main" val="1807228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6230-A4FF-F900-142C-541138B569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AC37E5-7FD6-5259-BFBC-F3BA9ED077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5DA5CAF-82F2-514E-6EE5-F92E7694F4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5DB66C-3ECF-F2A3-2DD3-F5E221CBE75A}"/>
              </a:ext>
            </a:extLst>
          </p:cNvPr>
          <p:cNvSpPr>
            <a:spLocks noGrp="1"/>
          </p:cNvSpPr>
          <p:nvPr>
            <p:ph type="dt" sz="half" idx="10"/>
          </p:nvPr>
        </p:nvSpPr>
        <p:spPr/>
        <p:txBody>
          <a:bodyPr/>
          <a:lstStyle/>
          <a:p>
            <a:fld id="{C9F3B229-37F4-4067-9DD1-E9A53BBDE597}" type="datetimeFigureOut">
              <a:rPr lang="en-IN" smtClean="0"/>
              <a:t>01-09-2024</a:t>
            </a:fld>
            <a:endParaRPr lang="en-IN"/>
          </a:p>
        </p:txBody>
      </p:sp>
      <p:sp>
        <p:nvSpPr>
          <p:cNvPr id="6" name="Footer Placeholder 5">
            <a:extLst>
              <a:ext uri="{FF2B5EF4-FFF2-40B4-BE49-F238E27FC236}">
                <a16:creationId xmlns:a16="http://schemas.microsoft.com/office/drawing/2014/main" id="{1D55C977-E7AE-3258-932D-7AA5F1E76B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102830-BE87-C1F4-CF34-0D578FFFE481}"/>
              </a:ext>
            </a:extLst>
          </p:cNvPr>
          <p:cNvSpPr>
            <a:spLocks noGrp="1"/>
          </p:cNvSpPr>
          <p:nvPr>
            <p:ph type="sldNum" sz="quarter" idx="12"/>
          </p:nvPr>
        </p:nvSpPr>
        <p:spPr/>
        <p:txBody>
          <a:bodyPr/>
          <a:lstStyle/>
          <a:p>
            <a:fld id="{8342FA82-76BA-4E0C-B76D-AB71AF66806E}" type="slidenum">
              <a:rPr lang="en-IN" smtClean="0"/>
              <a:t>‹#›</a:t>
            </a:fld>
            <a:endParaRPr lang="en-IN"/>
          </a:p>
        </p:txBody>
      </p:sp>
    </p:spTree>
    <p:extLst>
      <p:ext uri="{BB962C8B-B14F-4D97-AF65-F5344CB8AC3E}">
        <p14:creationId xmlns:p14="http://schemas.microsoft.com/office/powerpoint/2010/main" val="2515823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AEFD95-8D66-5B0B-0922-F5DFB26190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CDAB2E-2DCC-0E4E-CA47-B289A6EC67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E3E03F-924B-1D24-9FFF-875A2655B0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9F3B229-37F4-4067-9DD1-E9A53BBDE597}" type="datetimeFigureOut">
              <a:rPr lang="en-IN" smtClean="0"/>
              <a:t>01-09-2024</a:t>
            </a:fld>
            <a:endParaRPr lang="en-IN"/>
          </a:p>
        </p:txBody>
      </p:sp>
      <p:sp>
        <p:nvSpPr>
          <p:cNvPr id="5" name="Footer Placeholder 4">
            <a:extLst>
              <a:ext uri="{FF2B5EF4-FFF2-40B4-BE49-F238E27FC236}">
                <a16:creationId xmlns:a16="http://schemas.microsoft.com/office/drawing/2014/main" id="{2A0CAB61-E414-7143-77DE-1A280E6795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B010E90-9354-05F2-DBBC-04040C005A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342FA82-76BA-4E0C-B76D-AB71AF66806E}" type="slidenum">
              <a:rPr lang="en-IN" smtClean="0"/>
              <a:t>‹#›</a:t>
            </a:fld>
            <a:endParaRPr lang="en-IN"/>
          </a:p>
        </p:txBody>
      </p:sp>
    </p:spTree>
    <p:extLst>
      <p:ext uri="{BB962C8B-B14F-4D97-AF65-F5344CB8AC3E}">
        <p14:creationId xmlns:p14="http://schemas.microsoft.com/office/powerpoint/2010/main" val="3912885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chart" Target="../charts/chart3.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FC1BD014-5623-4064-BAFE-A5AAAFB3C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35096" y="657544"/>
            <a:ext cx="4843727" cy="5534144"/>
            <a:chOff x="1674895" y="1345036"/>
            <a:chExt cx="5428610" cy="4210939"/>
          </a:xfrm>
        </p:grpSpPr>
        <p:sp>
          <p:nvSpPr>
            <p:cNvPr id="17" name="Rectangle 16">
              <a:extLst>
                <a:ext uri="{FF2B5EF4-FFF2-40B4-BE49-F238E27FC236}">
                  <a16:creationId xmlns:a16="http://schemas.microsoft.com/office/drawing/2014/main" id="{A27BC42E-B225-42FA-9AB5-F860C44BB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ECF5D0B-A89A-4902-8D22-AFB1D55AC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Rectangle 19">
            <a:extLst>
              <a:ext uri="{FF2B5EF4-FFF2-40B4-BE49-F238E27FC236}">
                <a16:creationId xmlns:a16="http://schemas.microsoft.com/office/drawing/2014/main" id="{7871DA93-90AF-40F3-A1A1-04E166972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8435" y="401247"/>
            <a:ext cx="4860256" cy="566987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A9990CA-70BB-6E43-A1E2-5A76B5BA5E16}"/>
              </a:ext>
            </a:extLst>
          </p:cNvPr>
          <p:cNvSpPr txBox="1"/>
          <p:nvPr/>
        </p:nvSpPr>
        <p:spPr>
          <a:xfrm>
            <a:off x="7012297" y="786880"/>
            <a:ext cx="4203323" cy="3596201"/>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600" b="1" i="0" dirty="0">
                <a:ln w="22225">
                  <a:solidFill>
                    <a:schemeClr val="tx1"/>
                  </a:solidFill>
                  <a:miter lim="800000"/>
                </a:ln>
                <a:solidFill>
                  <a:schemeClr val="bg1"/>
                </a:solidFill>
                <a:effectLst/>
                <a:latin typeface="+mj-lt"/>
                <a:ea typeface="+mj-ea"/>
                <a:cs typeface="+mj-cs"/>
              </a:rPr>
              <a:t>Consumer Good Ad-Hoc Insights</a:t>
            </a:r>
          </a:p>
          <a:p>
            <a:pPr algn="ctr">
              <a:lnSpc>
                <a:spcPct val="90000"/>
              </a:lnSpc>
              <a:spcBef>
                <a:spcPct val="0"/>
              </a:spcBef>
              <a:spcAft>
                <a:spcPts val="600"/>
              </a:spcAft>
            </a:pPr>
            <a:br>
              <a:rPr lang="en-US" sz="4600" dirty="0">
                <a:ln w="22225">
                  <a:solidFill>
                    <a:schemeClr val="tx1"/>
                  </a:solidFill>
                  <a:miter lim="800000"/>
                </a:ln>
                <a:solidFill>
                  <a:schemeClr val="bg1"/>
                </a:solidFill>
                <a:latin typeface="+mj-lt"/>
                <a:ea typeface="+mj-ea"/>
                <a:cs typeface="+mj-cs"/>
              </a:rPr>
            </a:br>
            <a:endParaRPr lang="en-US" sz="4600" dirty="0">
              <a:ln w="22225">
                <a:solidFill>
                  <a:schemeClr val="tx1"/>
                </a:solidFill>
                <a:miter lim="800000"/>
              </a:ln>
              <a:solidFill>
                <a:schemeClr val="bg1"/>
              </a:solidFill>
              <a:latin typeface="+mj-lt"/>
              <a:ea typeface="+mj-ea"/>
              <a:cs typeface="+mj-cs"/>
            </a:endParaRPr>
          </a:p>
        </p:txBody>
      </p:sp>
      <p:sp>
        <p:nvSpPr>
          <p:cNvPr id="9" name="TextBox 8">
            <a:extLst>
              <a:ext uri="{FF2B5EF4-FFF2-40B4-BE49-F238E27FC236}">
                <a16:creationId xmlns:a16="http://schemas.microsoft.com/office/drawing/2014/main" id="{E2DE13C0-0448-0A66-AB33-5268A050DB58}"/>
              </a:ext>
            </a:extLst>
          </p:cNvPr>
          <p:cNvSpPr txBox="1"/>
          <p:nvPr/>
        </p:nvSpPr>
        <p:spPr>
          <a:xfrm>
            <a:off x="7012297" y="4475155"/>
            <a:ext cx="4203323" cy="1143291"/>
          </a:xfrm>
          <a:prstGeom prst="rect">
            <a:avLst/>
          </a:prstGeom>
        </p:spPr>
        <p:txBody>
          <a:bodyPr vert="horz" lIns="91440" tIns="45720" rIns="91440" bIns="45720" rtlCol="0">
            <a:normAutofit/>
          </a:bodyPr>
          <a:lstStyle/>
          <a:p>
            <a:pPr algn="ctr">
              <a:lnSpc>
                <a:spcPct val="90000"/>
              </a:lnSpc>
              <a:spcBef>
                <a:spcPts val="1000"/>
              </a:spcBef>
            </a:pPr>
            <a:r>
              <a:rPr lang="en-US" sz="2000">
                <a:solidFill>
                  <a:schemeClr val="bg1"/>
                </a:solidFill>
              </a:rPr>
              <a:t>Created By: Mohd Waqas</a:t>
            </a:r>
          </a:p>
        </p:txBody>
      </p:sp>
      <p:pic>
        <p:nvPicPr>
          <p:cNvPr id="5" name="Picture 4" descr="A computer and headphones on a table&#10;&#10;Description automatically generated">
            <a:extLst>
              <a:ext uri="{FF2B5EF4-FFF2-40B4-BE49-F238E27FC236}">
                <a16:creationId xmlns:a16="http://schemas.microsoft.com/office/drawing/2014/main" id="{4BDD7105-BA29-4B54-88A8-AE5470112030}"/>
              </a:ext>
            </a:extLst>
          </p:cNvPr>
          <p:cNvPicPr>
            <a:picLocks noChangeAspect="1"/>
          </p:cNvPicPr>
          <p:nvPr/>
        </p:nvPicPr>
        <p:blipFill>
          <a:blip r:embed="rId2">
            <a:extLst>
              <a:ext uri="{28A0092B-C50C-407E-A947-70E740481C1C}">
                <a14:useLocalDpi xmlns:a14="http://schemas.microsoft.com/office/drawing/2010/main" val="0"/>
              </a:ext>
            </a:extLst>
          </a:blip>
          <a:srcRect l="5500" r="18816" b="1"/>
          <a:stretch/>
        </p:blipFill>
        <p:spPr>
          <a:xfrm>
            <a:off x="1291634" y="1148747"/>
            <a:ext cx="4793260" cy="4227387"/>
          </a:xfrm>
          <a:prstGeom prst="rect">
            <a:avLst/>
          </a:prstGeom>
          <a:ln w="28575">
            <a:noFill/>
          </a:ln>
        </p:spPr>
      </p:pic>
      <p:sp>
        <p:nvSpPr>
          <p:cNvPr id="22"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0051" y="771024"/>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70616F44-B954-409D-87BC-C69465EDE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0051" y="771024"/>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8" name="Freeform: Shape 27">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0" name="Oval 29">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512"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 name="Oval 31">
            <a:extLst>
              <a:ext uri="{FF2B5EF4-FFF2-40B4-BE49-F238E27FC236}">
                <a16:creationId xmlns:a16="http://schemas.microsoft.com/office/drawing/2014/main" id="{5D981608-D865-4AD7-AC34-A2398EA19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512"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4"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59160" y="5987064"/>
            <a:ext cx="1054466" cy="469689"/>
            <a:chOff x="9841624" y="4115729"/>
            <a:chExt cx="602169" cy="268223"/>
          </a:xfrm>
          <a:solidFill>
            <a:schemeClr val="bg1"/>
          </a:solidFill>
        </p:grpSpPr>
        <p:sp>
          <p:nvSpPr>
            <p:cNvPr id="35" name="Freeform: Shape 34">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776728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7EA24E-80DD-0A8F-5650-8CA6B4898AF3}"/>
              </a:ext>
            </a:extLst>
          </p:cNvPr>
          <p:cNvPicPr>
            <a:picLocks noChangeAspect="1"/>
          </p:cNvPicPr>
          <p:nvPr/>
        </p:nvPicPr>
        <p:blipFill>
          <a:blip r:embed="rId2"/>
          <a:stretch>
            <a:fillRect/>
          </a:stretch>
        </p:blipFill>
        <p:spPr>
          <a:xfrm>
            <a:off x="3804216" y="5329958"/>
            <a:ext cx="8017647" cy="118260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a:extLst>
              <a:ext uri="{FF2B5EF4-FFF2-40B4-BE49-F238E27FC236}">
                <a16:creationId xmlns:a16="http://schemas.microsoft.com/office/drawing/2014/main" id="{A5CAFDDA-099E-9BF0-CA61-2C83C8C4AF29}"/>
              </a:ext>
            </a:extLst>
          </p:cNvPr>
          <p:cNvPicPr>
            <a:picLocks noChangeAspect="1"/>
          </p:cNvPicPr>
          <p:nvPr/>
        </p:nvPicPr>
        <p:blipFill>
          <a:blip r:embed="rId3"/>
          <a:stretch>
            <a:fillRect/>
          </a:stretch>
        </p:blipFill>
        <p:spPr>
          <a:xfrm>
            <a:off x="828014" y="861924"/>
            <a:ext cx="6985026" cy="3917686"/>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0B65CCAF-AC5E-1DE7-79C5-75C485BE523C}"/>
              </a:ext>
            </a:extLst>
          </p:cNvPr>
          <p:cNvSpPr txBox="1"/>
          <p:nvPr/>
        </p:nvSpPr>
        <p:spPr>
          <a:xfrm>
            <a:off x="813468" y="227163"/>
            <a:ext cx="7072800" cy="433237"/>
          </a:xfrm>
          <a:prstGeom prst="rect">
            <a:avLst/>
          </a:prstGeom>
        </p:spPr>
        <p:txBody>
          <a:bodyPr vert="horz" lIns="91440" tIns="45720" rIns="91440" bIns="45720" rtlCol="0">
            <a:normAutofit/>
          </a:bodyPr>
          <a:lstStyle/>
          <a:p>
            <a:pPr>
              <a:lnSpc>
                <a:spcPct val="90000"/>
              </a:lnSpc>
              <a:spcAft>
                <a:spcPts val="600"/>
              </a:spcAft>
            </a:pPr>
            <a:r>
              <a:rPr lang="en-US" sz="1600" b="1" dirty="0">
                <a:solidFill>
                  <a:schemeClr val="accent2">
                    <a:lumMod val="75000"/>
                  </a:schemeClr>
                </a:solidFill>
                <a:latin typeface="Poppins" panose="00000500000000000000" pitchFamily="2" charset="0"/>
                <a:cs typeface="Poppins" panose="00000500000000000000" pitchFamily="2" charset="0"/>
              </a:rPr>
              <a:t>Getting net sales and storing as view</a:t>
            </a:r>
          </a:p>
        </p:txBody>
      </p:sp>
      <p:sp>
        <p:nvSpPr>
          <p:cNvPr id="7" name="Arrow: Curved Down 6">
            <a:extLst>
              <a:ext uri="{FF2B5EF4-FFF2-40B4-BE49-F238E27FC236}">
                <a16:creationId xmlns:a16="http://schemas.microsoft.com/office/drawing/2014/main" id="{A3539CCE-EBAB-7F42-2623-5C44F85E6E46}"/>
              </a:ext>
            </a:extLst>
          </p:cNvPr>
          <p:cNvSpPr/>
          <p:nvPr/>
        </p:nvSpPr>
        <p:spPr>
          <a:xfrm rot="2538801">
            <a:off x="7930375" y="3911295"/>
            <a:ext cx="1744933" cy="806340"/>
          </a:xfrm>
          <a:prstGeom prst="curvedDown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Rectangle 7">
            <a:extLst>
              <a:ext uri="{FF2B5EF4-FFF2-40B4-BE49-F238E27FC236}">
                <a16:creationId xmlns:a16="http://schemas.microsoft.com/office/drawing/2014/main" id="{FC7D3EA3-B784-53ED-7535-972AD12C9D91}"/>
              </a:ext>
            </a:extLst>
          </p:cNvPr>
          <p:cNvSpPr/>
          <p:nvPr/>
        </p:nvSpPr>
        <p:spPr>
          <a:xfrm rot="1712035">
            <a:off x="9496472" y="1256970"/>
            <a:ext cx="2104342" cy="17709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2"/>
              </a:solidFill>
            </a:endParaRPr>
          </a:p>
        </p:txBody>
      </p:sp>
    </p:spTree>
    <p:extLst>
      <p:ext uri="{BB962C8B-B14F-4D97-AF65-F5344CB8AC3E}">
        <p14:creationId xmlns:p14="http://schemas.microsoft.com/office/powerpoint/2010/main" val="2930670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88E278-31B7-590A-61F3-5AE1FEEFCF04}"/>
              </a:ext>
            </a:extLst>
          </p:cNvPr>
          <p:cNvSpPr>
            <a:spLocks noGrp="1"/>
          </p:cNvSpPr>
          <p:nvPr>
            <p:ph type="title"/>
          </p:nvPr>
        </p:nvSpPr>
        <p:spPr>
          <a:xfrm>
            <a:off x="462126" y="0"/>
            <a:ext cx="7877867" cy="591105"/>
          </a:xfrm>
        </p:spPr>
        <p:txBody>
          <a:bodyPr vert="horz" lIns="91440" tIns="45720" rIns="91440" bIns="45720" rtlCol="0" anchor="b">
            <a:noAutofit/>
          </a:bodyPr>
          <a:lstStyle/>
          <a:p>
            <a:r>
              <a:rPr lang="en-US" sz="1600" b="1" dirty="0">
                <a:solidFill>
                  <a:schemeClr val="accent2">
                    <a:lumMod val="75000"/>
                  </a:schemeClr>
                </a:solidFill>
                <a:latin typeface="Poppins" panose="00000500000000000000" pitchFamily="2" charset="0"/>
                <a:cs typeface="Poppins" panose="00000500000000000000" pitchFamily="2" charset="0"/>
              </a:rPr>
              <a:t>7. Get total net sales for the months of August_2021.</a:t>
            </a:r>
          </a:p>
        </p:txBody>
      </p:sp>
      <p:pic>
        <p:nvPicPr>
          <p:cNvPr id="5" name="Picture 4">
            <a:extLst>
              <a:ext uri="{FF2B5EF4-FFF2-40B4-BE49-F238E27FC236}">
                <a16:creationId xmlns:a16="http://schemas.microsoft.com/office/drawing/2014/main" id="{EAB45254-2C9C-AF6C-BA3B-6E6AB17551E3}"/>
              </a:ext>
            </a:extLst>
          </p:cNvPr>
          <p:cNvPicPr>
            <a:picLocks noChangeAspect="1"/>
          </p:cNvPicPr>
          <p:nvPr/>
        </p:nvPicPr>
        <p:blipFill>
          <a:blip r:embed="rId2"/>
          <a:stretch>
            <a:fillRect/>
          </a:stretch>
        </p:blipFill>
        <p:spPr>
          <a:xfrm>
            <a:off x="3418192" y="1559219"/>
            <a:ext cx="5391022" cy="1401664"/>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5828F1CD-A9E5-01CB-BE28-5871C1E22764}"/>
              </a:ext>
            </a:extLst>
          </p:cNvPr>
          <p:cNvPicPr>
            <a:picLocks noChangeAspect="1"/>
          </p:cNvPicPr>
          <p:nvPr/>
        </p:nvPicPr>
        <p:blipFill>
          <a:blip r:embed="rId3"/>
          <a:stretch>
            <a:fillRect/>
          </a:stretch>
        </p:blipFill>
        <p:spPr>
          <a:xfrm>
            <a:off x="4146422" y="4019187"/>
            <a:ext cx="3899155" cy="98099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Arrow: Down 6">
            <a:extLst>
              <a:ext uri="{FF2B5EF4-FFF2-40B4-BE49-F238E27FC236}">
                <a16:creationId xmlns:a16="http://schemas.microsoft.com/office/drawing/2014/main" id="{532EFD23-17CE-2643-C092-44AD425A9BDE}"/>
              </a:ext>
            </a:extLst>
          </p:cNvPr>
          <p:cNvSpPr/>
          <p:nvPr/>
        </p:nvSpPr>
        <p:spPr>
          <a:xfrm>
            <a:off x="5909105" y="3234029"/>
            <a:ext cx="320040" cy="512012"/>
          </a:xfrm>
          <a:prstGeom prst="down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Rectangle 7">
            <a:extLst>
              <a:ext uri="{FF2B5EF4-FFF2-40B4-BE49-F238E27FC236}">
                <a16:creationId xmlns:a16="http://schemas.microsoft.com/office/drawing/2014/main" id="{668020DD-0FC9-18A1-B467-BAFACBB871EF}"/>
              </a:ext>
            </a:extLst>
          </p:cNvPr>
          <p:cNvSpPr/>
          <p:nvPr/>
        </p:nvSpPr>
        <p:spPr>
          <a:xfrm>
            <a:off x="462126" y="1266260"/>
            <a:ext cx="1778000" cy="40947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35327FF-4308-8B6B-36A4-0844983B38FC}"/>
              </a:ext>
            </a:extLst>
          </p:cNvPr>
          <p:cNvSpPr/>
          <p:nvPr/>
        </p:nvSpPr>
        <p:spPr>
          <a:xfrm>
            <a:off x="9987280" y="1266261"/>
            <a:ext cx="1778000" cy="40947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54067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29E7CAF-4649-71AE-78DD-0FB6365634BB}"/>
              </a:ext>
            </a:extLst>
          </p:cNvPr>
          <p:cNvSpPr>
            <a:spLocks noGrp="1"/>
          </p:cNvSpPr>
          <p:nvPr>
            <p:ph type="title"/>
          </p:nvPr>
        </p:nvSpPr>
        <p:spPr>
          <a:xfrm>
            <a:off x="698982" y="115732"/>
            <a:ext cx="5397018" cy="327486"/>
          </a:xfrm>
        </p:spPr>
        <p:txBody>
          <a:bodyPr>
            <a:noAutofit/>
          </a:bodyPr>
          <a:lstStyle/>
          <a:p>
            <a:r>
              <a:rPr lang="en-IN" sz="1600" b="1" dirty="0">
                <a:solidFill>
                  <a:schemeClr val="accent2">
                    <a:lumMod val="75000"/>
                  </a:schemeClr>
                </a:solidFill>
                <a:latin typeface="Poppins" panose="00000500000000000000" pitchFamily="2" charset="0"/>
                <a:cs typeface="Poppins" panose="00000500000000000000" pitchFamily="2" charset="0"/>
              </a:rPr>
              <a:t>8. Find top customer by net sales</a:t>
            </a:r>
          </a:p>
        </p:txBody>
      </p:sp>
      <p:pic>
        <p:nvPicPr>
          <p:cNvPr id="5" name="Picture 4">
            <a:extLst>
              <a:ext uri="{FF2B5EF4-FFF2-40B4-BE49-F238E27FC236}">
                <a16:creationId xmlns:a16="http://schemas.microsoft.com/office/drawing/2014/main" id="{62F952DD-6946-13F2-B76B-E61490772A83}"/>
              </a:ext>
            </a:extLst>
          </p:cNvPr>
          <p:cNvPicPr>
            <a:picLocks noChangeAspect="1"/>
          </p:cNvPicPr>
          <p:nvPr/>
        </p:nvPicPr>
        <p:blipFill>
          <a:blip r:embed="rId2"/>
          <a:stretch>
            <a:fillRect/>
          </a:stretch>
        </p:blipFill>
        <p:spPr>
          <a:xfrm>
            <a:off x="7540970" y="2765989"/>
            <a:ext cx="3713976" cy="3333293"/>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6F2946FC-9B2D-09E1-3E4A-A1BAF08DEEA7}"/>
              </a:ext>
            </a:extLst>
          </p:cNvPr>
          <p:cNvPicPr>
            <a:picLocks noChangeAspect="1"/>
          </p:cNvPicPr>
          <p:nvPr/>
        </p:nvPicPr>
        <p:blipFill>
          <a:blip r:embed="rId3"/>
          <a:stretch>
            <a:fillRect/>
          </a:stretch>
        </p:blipFill>
        <p:spPr>
          <a:xfrm>
            <a:off x="698982" y="2834481"/>
            <a:ext cx="3572374" cy="333329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D03944C9-8651-14A1-5CD4-1D145A92C40A}"/>
              </a:ext>
            </a:extLst>
          </p:cNvPr>
          <p:cNvPicPr>
            <a:picLocks noChangeAspect="1"/>
          </p:cNvPicPr>
          <p:nvPr/>
        </p:nvPicPr>
        <p:blipFill>
          <a:blip r:embed="rId4"/>
          <a:stretch>
            <a:fillRect/>
          </a:stretch>
        </p:blipFill>
        <p:spPr>
          <a:xfrm>
            <a:off x="7540970" y="843493"/>
            <a:ext cx="3713976" cy="1628680"/>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7C9AB3DA-E62D-AFBB-CD77-6037489846F4}"/>
              </a:ext>
            </a:extLst>
          </p:cNvPr>
          <p:cNvPicPr>
            <a:picLocks noChangeAspect="1"/>
          </p:cNvPicPr>
          <p:nvPr/>
        </p:nvPicPr>
        <p:blipFill>
          <a:blip r:embed="rId5"/>
          <a:stretch>
            <a:fillRect/>
          </a:stretch>
        </p:blipFill>
        <p:spPr>
          <a:xfrm>
            <a:off x="698982" y="843493"/>
            <a:ext cx="3572374" cy="1735139"/>
          </a:xfrm>
          <a:prstGeom prst="rect">
            <a:avLst/>
          </a:prstGeom>
          <a:ln>
            <a:noFill/>
          </a:ln>
          <a:effectLst>
            <a:outerShdw blurRad="292100" dist="139700" dir="2700000" algn="tl" rotWithShape="0">
              <a:srgbClr val="333333">
                <a:alpha val="65000"/>
              </a:srgbClr>
            </a:outerShdw>
          </a:effectLst>
        </p:spPr>
      </p:pic>
      <p:sp>
        <p:nvSpPr>
          <p:cNvPr id="9" name="Title 1">
            <a:extLst>
              <a:ext uri="{FF2B5EF4-FFF2-40B4-BE49-F238E27FC236}">
                <a16:creationId xmlns:a16="http://schemas.microsoft.com/office/drawing/2014/main" id="{B623DF22-64DB-18A2-0019-678830D995C2}"/>
              </a:ext>
            </a:extLst>
          </p:cNvPr>
          <p:cNvSpPr txBox="1">
            <a:spLocks/>
          </p:cNvSpPr>
          <p:nvPr/>
        </p:nvSpPr>
        <p:spPr>
          <a:xfrm>
            <a:off x="7540970" y="140024"/>
            <a:ext cx="3604550" cy="32748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600" b="1" dirty="0">
                <a:solidFill>
                  <a:schemeClr val="accent2">
                    <a:lumMod val="75000"/>
                  </a:schemeClr>
                </a:solidFill>
                <a:latin typeface="Poppins" panose="00000500000000000000" pitchFamily="2" charset="0"/>
                <a:cs typeface="Poppins" panose="00000500000000000000" pitchFamily="2" charset="0"/>
              </a:rPr>
              <a:t>8. Find</a:t>
            </a:r>
            <a:r>
              <a:rPr lang="en-IN" sz="1600" dirty="0"/>
              <a:t> </a:t>
            </a:r>
            <a:r>
              <a:rPr lang="en-IN" sz="1600" b="1" dirty="0">
                <a:solidFill>
                  <a:schemeClr val="accent2">
                    <a:lumMod val="75000"/>
                  </a:schemeClr>
                </a:solidFill>
                <a:latin typeface="Poppins" panose="00000500000000000000" pitchFamily="2" charset="0"/>
                <a:cs typeface="Poppins" panose="00000500000000000000" pitchFamily="2" charset="0"/>
              </a:rPr>
              <a:t>top</a:t>
            </a:r>
            <a:r>
              <a:rPr lang="en-IN" sz="1600" dirty="0"/>
              <a:t> </a:t>
            </a:r>
            <a:r>
              <a:rPr lang="en-IN" sz="1600" b="1" dirty="0">
                <a:solidFill>
                  <a:schemeClr val="accent2">
                    <a:lumMod val="75000"/>
                  </a:schemeClr>
                </a:solidFill>
                <a:latin typeface="Poppins" panose="00000500000000000000" pitchFamily="2" charset="0"/>
                <a:cs typeface="Poppins" panose="00000500000000000000" pitchFamily="2" charset="0"/>
              </a:rPr>
              <a:t>markets</a:t>
            </a:r>
            <a:r>
              <a:rPr lang="en-IN" sz="1600" dirty="0"/>
              <a:t>  </a:t>
            </a:r>
            <a:r>
              <a:rPr lang="en-IN" sz="1600" b="1" dirty="0">
                <a:solidFill>
                  <a:schemeClr val="accent2">
                    <a:lumMod val="75000"/>
                  </a:schemeClr>
                </a:solidFill>
                <a:latin typeface="Poppins" panose="00000500000000000000" pitchFamily="2" charset="0"/>
                <a:cs typeface="Poppins" panose="00000500000000000000" pitchFamily="2" charset="0"/>
              </a:rPr>
              <a:t>by net</a:t>
            </a:r>
            <a:r>
              <a:rPr lang="en-IN" sz="1600" dirty="0"/>
              <a:t> </a:t>
            </a:r>
            <a:r>
              <a:rPr lang="en-IN" sz="1600" b="1" dirty="0">
                <a:solidFill>
                  <a:schemeClr val="accent2">
                    <a:lumMod val="75000"/>
                  </a:schemeClr>
                </a:solidFill>
                <a:latin typeface="Poppins" panose="00000500000000000000" pitchFamily="2" charset="0"/>
                <a:cs typeface="Poppins" panose="00000500000000000000" pitchFamily="2" charset="0"/>
              </a:rPr>
              <a:t>sales</a:t>
            </a:r>
          </a:p>
        </p:txBody>
      </p:sp>
      <p:sp>
        <p:nvSpPr>
          <p:cNvPr id="10" name="Arrow: Curved Right 9">
            <a:extLst>
              <a:ext uri="{FF2B5EF4-FFF2-40B4-BE49-F238E27FC236}">
                <a16:creationId xmlns:a16="http://schemas.microsoft.com/office/drawing/2014/main" id="{F91FA0A4-73F1-7668-ABF8-E6EC50EE1C2B}"/>
              </a:ext>
            </a:extLst>
          </p:cNvPr>
          <p:cNvSpPr/>
          <p:nvPr/>
        </p:nvSpPr>
        <p:spPr>
          <a:xfrm>
            <a:off x="6691686" y="2280920"/>
            <a:ext cx="467360" cy="1148080"/>
          </a:xfrm>
          <a:prstGeom prst="curved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Arrow: Curved Left 17">
            <a:extLst>
              <a:ext uri="{FF2B5EF4-FFF2-40B4-BE49-F238E27FC236}">
                <a16:creationId xmlns:a16="http://schemas.microsoft.com/office/drawing/2014/main" id="{AF641B58-2059-92F2-E65C-D261ABB46B22}"/>
              </a:ext>
            </a:extLst>
          </p:cNvPr>
          <p:cNvSpPr/>
          <p:nvPr/>
        </p:nvSpPr>
        <p:spPr>
          <a:xfrm>
            <a:off x="4651031" y="2280920"/>
            <a:ext cx="469609" cy="1148080"/>
          </a:xfrm>
          <a:prstGeom prst="curvedLef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705142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id="{234E3319-9A54-A660-6EEE-AC2A523A0330}"/>
              </a:ext>
            </a:extLst>
          </p:cNvPr>
          <p:cNvGraphicFramePr>
            <a:graphicFrameLocks/>
          </p:cNvGraphicFramePr>
          <p:nvPr>
            <p:extLst>
              <p:ext uri="{D42A27DB-BD31-4B8C-83A1-F6EECF244321}">
                <p14:modId xmlns:p14="http://schemas.microsoft.com/office/powerpoint/2010/main" val="380643084"/>
              </p:ext>
            </p:extLst>
          </p:nvPr>
        </p:nvGraphicFramePr>
        <p:xfrm>
          <a:off x="8217094" y="4852678"/>
          <a:ext cx="3392828" cy="19098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442F01A6-75D3-22A6-2BB5-5E1F39DB56A9}"/>
              </a:ext>
            </a:extLst>
          </p:cNvPr>
          <p:cNvGraphicFramePr>
            <a:graphicFrameLocks/>
          </p:cNvGraphicFramePr>
          <p:nvPr>
            <p:extLst>
              <p:ext uri="{D42A27DB-BD31-4B8C-83A1-F6EECF244321}">
                <p14:modId xmlns:p14="http://schemas.microsoft.com/office/powerpoint/2010/main" val="3694874681"/>
              </p:ext>
            </p:extLst>
          </p:nvPr>
        </p:nvGraphicFramePr>
        <p:xfrm>
          <a:off x="8217094" y="801033"/>
          <a:ext cx="3392828" cy="21304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03CD781F-D8B8-2117-26D1-2A4EF439BA43}"/>
              </a:ext>
            </a:extLst>
          </p:cNvPr>
          <p:cNvGraphicFramePr>
            <a:graphicFrameLocks/>
          </p:cNvGraphicFramePr>
          <p:nvPr>
            <p:extLst>
              <p:ext uri="{D42A27DB-BD31-4B8C-83A1-F6EECF244321}">
                <p14:modId xmlns:p14="http://schemas.microsoft.com/office/powerpoint/2010/main" val="526301063"/>
              </p:ext>
            </p:extLst>
          </p:nvPr>
        </p:nvGraphicFramePr>
        <p:xfrm>
          <a:off x="8217094" y="2931508"/>
          <a:ext cx="3392828" cy="1909824"/>
        </p:xfrm>
        <a:graphic>
          <a:graphicData uri="http://schemas.openxmlformats.org/drawingml/2006/chart">
            <c:chart xmlns:c="http://schemas.openxmlformats.org/drawingml/2006/chart" xmlns:r="http://schemas.openxmlformats.org/officeDocument/2006/relationships" r:id="rId4"/>
          </a:graphicData>
        </a:graphic>
      </p:graphicFrame>
      <p:sp>
        <p:nvSpPr>
          <p:cNvPr id="13" name="Title 1">
            <a:extLst>
              <a:ext uri="{FF2B5EF4-FFF2-40B4-BE49-F238E27FC236}">
                <a16:creationId xmlns:a16="http://schemas.microsoft.com/office/drawing/2014/main" id="{94E7339E-5F3B-167A-BCB4-C49B628CA9C2}"/>
              </a:ext>
            </a:extLst>
          </p:cNvPr>
          <p:cNvSpPr>
            <a:spLocks noGrp="1"/>
          </p:cNvSpPr>
          <p:nvPr>
            <p:ph type="title"/>
          </p:nvPr>
        </p:nvSpPr>
        <p:spPr>
          <a:xfrm>
            <a:off x="306631" y="95498"/>
            <a:ext cx="11863222" cy="709400"/>
          </a:xfrm>
        </p:spPr>
        <p:txBody>
          <a:bodyPr>
            <a:noAutofit/>
          </a:bodyPr>
          <a:lstStyle/>
          <a:p>
            <a:r>
              <a:rPr lang="en-US" sz="1600" b="1" dirty="0">
                <a:solidFill>
                  <a:schemeClr val="accent2">
                    <a:lumMod val="75000"/>
                  </a:schemeClr>
                </a:solidFill>
                <a:latin typeface="Poppins" panose="00000500000000000000" pitchFamily="2" charset="0"/>
                <a:cs typeface="Poppins" panose="00000500000000000000" pitchFamily="2" charset="0"/>
              </a:rPr>
              <a:t>Request 9:</a:t>
            </a:r>
            <a:r>
              <a:rPr lang="en-US" sz="1600" b="1" i="0" dirty="0">
                <a:solidFill>
                  <a:schemeClr val="accent2">
                    <a:lumMod val="75000"/>
                  </a:schemeClr>
                </a:solidFill>
                <a:effectLst/>
                <a:latin typeface="Poppins" panose="00000500000000000000" pitchFamily="2" charset="0"/>
                <a:cs typeface="Poppins" panose="00000500000000000000" pitchFamily="2" charset="0"/>
              </a:rPr>
              <a:t> </a:t>
            </a:r>
            <a:br>
              <a:rPr lang="en-US" sz="1600" b="1" i="0" dirty="0">
                <a:solidFill>
                  <a:schemeClr val="accent2">
                    <a:lumMod val="75000"/>
                  </a:schemeClr>
                </a:solidFill>
                <a:effectLst/>
                <a:latin typeface="Poppins" panose="00000500000000000000" pitchFamily="2" charset="0"/>
                <a:cs typeface="Poppins" panose="00000500000000000000" pitchFamily="2" charset="0"/>
              </a:rPr>
            </a:br>
            <a:r>
              <a:rPr lang="en-US" sz="1600" b="1" i="0" dirty="0">
                <a:solidFill>
                  <a:schemeClr val="accent2">
                    <a:lumMod val="75000"/>
                  </a:schemeClr>
                </a:solidFill>
                <a:effectLst/>
                <a:latin typeface="Poppins" panose="00000500000000000000" pitchFamily="2" charset="0"/>
                <a:cs typeface="Poppins" panose="00000500000000000000" pitchFamily="2" charset="0"/>
              </a:rPr>
              <a:t>Get the Top 3 products in each division that have a high total sold</a:t>
            </a:r>
            <a:r>
              <a:rPr lang="en-US" sz="1600" b="1" dirty="0">
                <a:solidFill>
                  <a:schemeClr val="accent2">
                    <a:lumMod val="75000"/>
                  </a:schemeClr>
                </a:solidFill>
                <a:latin typeface="Poppins" panose="00000500000000000000" pitchFamily="2" charset="0"/>
                <a:cs typeface="Poppins" panose="00000500000000000000" pitchFamily="2" charset="0"/>
              </a:rPr>
              <a:t> </a:t>
            </a:r>
            <a:r>
              <a:rPr lang="en-US" sz="1600" b="1" i="0" dirty="0">
                <a:solidFill>
                  <a:schemeClr val="accent2">
                    <a:lumMod val="75000"/>
                  </a:schemeClr>
                </a:solidFill>
                <a:effectLst/>
                <a:latin typeface="Poppins" panose="00000500000000000000" pitchFamily="2" charset="0"/>
                <a:cs typeface="Poppins" panose="00000500000000000000" pitchFamily="2" charset="0"/>
              </a:rPr>
              <a:t>quantity in the fiscal year 2021? The final output contains these fields: division, product code, product, total sold quantity, rank order.</a:t>
            </a:r>
            <a:endParaRPr lang="en-IN" sz="1600" b="1" dirty="0">
              <a:solidFill>
                <a:schemeClr val="accent2">
                  <a:lumMod val="75000"/>
                </a:schemeClr>
              </a:solidFill>
              <a:latin typeface="Poppins" panose="00000500000000000000" pitchFamily="2" charset="0"/>
              <a:cs typeface="Poppins" panose="00000500000000000000" pitchFamily="2" charset="0"/>
            </a:endParaRPr>
          </a:p>
        </p:txBody>
      </p:sp>
      <p:pic>
        <p:nvPicPr>
          <p:cNvPr id="14" name="Picture 13">
            <a:extLst>
              <a:ext uri="{FF2B5EF4-FFF2-40B4-BE49-F238E27FC236}">
                <a16:creationId xmlns:a16="http://schemas.microsoft.com/office/drawing/2014/main" id="{0DAADA04-E965-DD89-876C-E0FFC68B403D}"/>
              </a:ext>
            </a:extLst>
          </p:cNvPr>
          <p:cNvPicPr>
            <a:picLocks noChangeAspect="1"/>
          </p:cNvPicPr>
          <p:nvPr/>
        </p:nvPicPr>
        <p:blipFill>
          <a:blip r:embed="rId5"/>
          <a:stretch>
            <a:fillRect/>
          </a:stretch>
        </p:blipFill>
        <p:spPr>
          <a:xfrm>
            <a:off x="582078" y="967624"/>
            <a:ext cx="5955377" cy="2595171"/>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38518AC5-5D94-8CD4-9751-05DAFD2CC87C}"/>
              </a:ext>
            </a:extLst>
          </p:cNvPr>
          <p:cNvPicPr>
            <a:picLocks noChangeAspect="1"/>
          </p:cNvPicPr>
          <p:nvPr/>
        </p:nvPicPr>
        <p:blipFill>
          <a:blip r:embed="rId6"/>
          <a:stretch>
            <a:fillRect/>
          </a:stretch>
        </p:blipFill>
        <p:spPr>
          <a:xfrm>
            <a:off x="582078" y="3801962"/>
            <a:ext cx="5934445" cy="2409425"/>
          </a:xfrm>
          <a:prstGeom prst="rect">
            <a:avLst/>
          </a:prstGeom>
          <a:ln>
            <a:noFill/>
          </a:ln>
          <a:effectLst>
            <a:outerShdw blurRad="292100" dist="139700" dir="2700000" algn="tl" rotWithShape="0">
              <a:srgbClr val="333333">
                <a:alpha val="65000"/>
              </a:srgbClr>
            </a:outerShdw>
          </a:effectLst>
        </p:spPr>
      </p:pic>
      <p:cxnSp>
        <p:nvCxnSpPr>
          <p:cNvPr id="21" name="Straight Arrow Connector 20">
            <a:extLst>
              <a:ext uri="{FF2B5EF4-FFF2-40B4-BE49-F238E27FC236}">
                <a16:creationId xmlns:a16="http://schemas.microsoft.com/office/drawing/2014/main" id="{E048F4F1-3553-1041-08EC-CED92855E993}"/>
              </a:ext>
            </a:extLst>
          </p:cNvPr>
          <p:cNvCxnSpPr/>
          <p:nvPr/>
        </p:nvCxnSpPr>
        <p:spPr>
          <a:xfrm flipV="1">
            <a:off x="6024880" y="2265209"/>
            <a:ext cx="2192214" cy="20223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6135DFB1-A991-F71A-FC9B-026EBDC1D5A8}"/>
              </a:ext>
            </a:extLst>
          </p:cNvPr>
          <p:cNvCxnSpPr>
            <a:endCxn id="12" idx="1"/>
          </p:cNvCxnSpPr>
          <p:nvPr/>
        </p:nvCxnSpPr>
        <p:spPr>
          <a:xfrm flipV="1">
            <a:off x="5953760" y="3886420"/>
            <a:ext cx="2263334" cy="954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39EE0B0A-559E-C497-F206-3BF4C423C2D0}"/>
              </a:ext>
            </a:extLst>
          </p:cNvPr>
          <p:cNvCxnSpPr/>
          <p:nvPr/>
        </p:nvCxnSpPr>
        <p:spPr>
          <a:xfrm>
            <a:off x="5953760" y="5842000"/>
            <a:ext cx="2242402" cy="812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1644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D86E1A-F9AA-564F-DDDD-AFED3E43B496}"/>
              </a:ext>
            </a:extLst>
          </p:cNvPr>
          <p:cNvPicPr>
            <a:picLocks noChangeAspect="1"/>
          </p:cNvPicPr>
          <p:nvPr/>
        </p:nvPicPr>
        <p:blipFill>
          <a:blip r:embed="rId2"/>
          <a:stretch>
            <a:fillRect/>
          </a:stretch>
        </p:blipFill>
        <p:spPr>
          <a:xfrm>
            <a:off x="2736438" y="4057527"/>
            <a:ext cx="5946951" cy="130344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a:extLst>
              <a:ext uri="{FF2B5EF4-FFF2-40B4-BE49-F238E27FC236}">
                <a16:creationId xmlns:a16="http://schemas.microsoft.com/office/drawing/2014/main" id="{B4D09B3B-8482-949F-04E3-918DD8D4D8D3}"/>
              </a:ext>
            </a:extLst>
          </p:cNvPr>
          <p:cNvPicPr>
            <a:picLocks noChangeAspect="1"/>
          </p:cNvPicPr>
          <p:nvPr/>
        </p:nvPicPr>
        <p:blipFill>
          <a:blip r:embed="rId3"/>
          <a:stretch>
            <a:fillRect/>
          </a:stretch>
        </p:blipFill>
        <p:spPr>
          <a:xfrm>
            <a:off x="2736439" y="1266261"/>
            <a:ext cx="5946952" cy="1800008"/>
          </a:xfrm>
          <a:prstGeom prst="rect">
            <a:avLst/>
          </a:prstGeom>
          <a:ln>
            <a:noFill/>
          </a:ln>
          <a:effectLst>
            <a:outerShdw blurRad="292100" dist="139700" dir="2700000" algn="tl" rotWithShape="0">
              <a:srgbClr val="333333">
                <a:alpha val="65000"/>
              </a:srgbClr>
            </a:outerShdw>
          </a:effectLst>
        </p:spPr>
      </p:pic>
      <p:sp>
        <p:nvSpPr>
          <p:cNvPr id="6" name="Title 1">
            <a:extLst>
              <a:ext uri="{FF2B5EF4-FFF2-40B4-BE49-F238E27FC236}">
                <a16:creationId xmlns:a16="http://schemas.microsoft.com/office/drawing/2014/main" id="{F0B0CB1B-3FF0-4B1F-B6AC-6B19B4476895}"/>
              </a:ext>
            </a:extLst>
          </p:cNvPr>
          <p:cNvSpPr>
            <a:spLocks noGrp="1"/>
          </p:cNvSpPr>
          <p:nvPr>
            <p:ph type="title"/>
          </p:nvPr>
        </p:nvSpPr>
        <p:spPr>
          <a:xfrm>
            <a:off x="528320" y="84147"/>
            <a:ext cx="10911840" cy="688014"/>
          </a:xfrm>
        </p:spPr>
        <p:txBody>
          <a:bodyPr vert="horz" lIns="91440" tIns="45720" rIns="91440" bIns="45720" rtlCol="0" anchor="b">
            <a:noAutofit/>
          </a:bodyPr>
          <a:lstStyle/>
          <a:p>
            <a:r>
              <a:rPr lang="en-US" sz="1600" b="1" dirty="0">
                <a:solidFill>
                  <a:schemeClr val="accent2">
                    <a:lumMod val="75000"/>
                  </a:schemeClr>
                </a:solidFill>
                <a:latin typeface="Poppins" panose="00000500000000000000" pitchFamily="2" charset="0"/>
                <a:cs typeface="Poppins" panose="00000500000000000000" pitchFamily="2" charset="0"/>
              </a:rPr>
              <a:t>Request 10: </a:t>
            </a:r>
            <a:br>
              <a:rPr lang="en-US" sz="1600" b="1" dirty="0">
                <a:solidFill>
                  <a:schemeClr val="accent2">
                    <a:lumMod val="75000"/>
                  </a:schemeClr>
                </a:solidFill>
                <a:latin typeface="Poppins" panose="00000500000000000000" pitchFamily="2" charset="0"/>
                <a:cs typeface="Poppins" panose="00000500000000000000" pitchFamily="2" charset="0"/>
              </a:rPr>
            </a:br>
            <a:r>
              <a:rPr lang="en-US" sz="1600" b="1" dirty="0">
                <a:solidFill>
                  <a:schemeClr val="accent2">
                    <a:lumMod val="75000"/>
                  </a:schemeClr>
                </a:solidFill>
                <a:latin typeface="Poppins" panose="00000500000000000000" pitchFamily="2" charset="0"/>
                <a:cs typeface="Poppins" panose="00000500000000000000" pitchFamily="2" charset="0"/>
              </a:rPr>
              <a:t>Get the products that have the highest and lowest manufacturing costs. The final output should contain these fields: product code, product, manufacturing cost.</a:t>
            </a:r>
          </a:p>
        </p:txBody>
      </p:sp>
      <p:sp>
        <p:nvSpPr>
          <p:cNvPr id="7" name="Arrow: Down 6">
            <a:extLst>
              <a:ext uri="{FF2B5EF4-FFF2-40B4-BE49-F238E27FC236}">
                <a16:creationId xmlns:a16="http://schemas.microsoft.com/office/drawing/2014/main" id="{058A7DDC-0154-0310-4F07-2DDA5CDF3B13}"/>
              </a:ext>
            </a:extLst>
          </p:cNvPr>
          <p:cNvSpPr/>
          <p:nvPr/>
        </p:nvSpPr>
        <p:spPr>
          <a:xfrm>
            <a:off x="5549893" y="3279720"/>
            <a:ext cx="320040" cy="512012"/>
          </a:xfrm>
          <a:prstGeom prst="down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Rectangle 7">
            <a:extLst>
              <a:ext uri="{FF2B5EF4-FFF2-40B4-BE49-F238E27FC236}">
                <a16:creationId xmlns:a16="http://schemas.microsoft.com/office/drawing/2014/main" id="{D12AF0CE-B85B-DD3E-7C36-E8193634A4C4}"/>
              </a:ext>
            </a:extLst>
          </p:cNvPr>
          <p:cNvSpPr/>
          <p:nvPr/>
        </p:nvSpPr>
        <p:spPr>
          <a:xfrm>
            <a:off x="528320" y="1266261"/>
            <a:ext cx="1778000" cy="40947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C9C062A6-0721-B5D5-A55E-CA14DB6806C9}"/>
              </a:ext>
            </a:extLst>
          </p:cNvPr>
          <p:cNvSpPr/>
          <p:nvPr/>
        </p:nvSpPr>
        <p:spPr>
          <a:xfrm>
            <a:off x="9885680" y="1266261"/>
            <a:ext cx="1778000" cy="40947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86937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D2077-E77F-3FA3-8EC6-0198C4596BC9}"/>
              </a:ext>
            </a:extLst>
          </p:cNvPr>
          <p:cNvSpPr>
            <a:spLocks noGrp="1"/>
          </p:cNvSpPr>
          <p:nvPr>
            <p:ph type="title"/>
          </p:nvPr>
        </p:nvSpPr>
        <p:spPr>
          <a:xfrm>
            <a:off x="838200" y="121285"/>
            <a:ext cx="10515600" cy="640715"/>
          </a:xfrm>
        </p:spPr>
        <p:txBody>
          <a:bodyPr/>
          <a:lstStyle/>
          <a:p>
            <a:r>
              <a:rPr lang="en-IN" sz="1600" b="1" dirty="0">
                <a:solidFill>
                  <a:schemeClr val="accent2">
                    <a:lumMod val="75000"/>
                  </a:schemeClr>
                </a:solidFill>
                <a:latin typeface="Poppins" panose="00000500000000000000" pitchFamily="2" charset="0"/>
                <a:cs typeface="Poppins" panose="00000500000000000000" pitchFamily="2" charset="0"/>
              </a:rPr>
              <a:t>Request 11:</a:t>
            </a:r>
            <a:br>
              <a:rPr lang="en-IN" sz="1600" b="1" dirty="0">
                <a:solidFill>
                  <a:schemeClr val="accent2">
                    <a:lumMod val="75000"/>
                  </a:schemeClr>
                </a:solidFill>
                <a:latin typeface="Poppins" panose="00000500000000000000" pitchFamily="2" charset="0"/>
                <a:cs typeface="Poppins" panose="00000500000000000000" pitchFamily="2" charset="0"/>
              </a:rPr>
            </a:br>
            <a:r>
              <a:rPr lang="en-IN" sz="1600" b="1" dirty="0">
                <a:solidFill>
                  <a:schemeClr val="accent2">
                    <a:lumMod val="75000"/>
                  </a:schemeClr>
                </a:solidFill>
                <a:latin typeface="Poppins" panose="00000500000000000000" pitchFamily="2" charset="0"/>
                <a:cs typeface="Poppins" panose="00000500000000000000" pitchFamily="2" charset="0"/>
              </a:rPr>
              <a:t>Find the quarter in 2020 having maximum sold quantity</a:t>
            </a:r>
          </a:p>
        </p:txBody>
      </p:sp>
      <p:pic>
        <p:nvPicPr>
          <p:cNvPr id="5" name="Picture 4">
            <a:extLst>
              <a:ext uri="{FF2B5EF4-FFF2-40B4-BE49-F238E27FC236}">
                <a16:creationId xmlns:a16="http://schemas.microsoft.com/office/drawing/2014/main" id="{53331F38-4C4E-962B-D01C-BACFC864614C}"/>
              </a:ext>
            </a:extLst>
          </p:cNvPr>
          <p:cNvPicPr>
            <a:picLocks noChangeAspect="1"/>
          </p:cNvPicPr>
          <p:nvPr/>
        </p:nvPicPr>
        <p:blipFill>
          <a:blip r:embed="rId2"/>
          <a:stretch>
            <a:fillRect/>
          </a:stretch>
        </p:blipFill>
        <p:spPr>
          <a:xfrm>
            <a:off x="635000" y="1092134"/>
            <a:ext cx="6058746" cy="2743583"/>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C1086803-4C3A-B674-A1E6-CB8E940A9D15}"/>
              </a:ext>
            </a:extLst>
          </p:cNvPr>
          <p:cNvPicPr>
            <a:picLocks noChangeAspect="1"/>
          </p:cNvPicPr>
          <p:nvPr/>
        </p:nvPicPr>
        <p:blipFill>
          <a:blip r:embed="rId3"/>
          <a:stretch>
            <a:fillRect/>
          </a:stretch>
        </p:blipFill>
        <p:spPr>
          <a:xfrm>
            <a:off x="7458561" y="1623195"/>
            <a:ext cx="2784667" cy="1529081"/>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E2669194-4C81-C79F-7B3A-F359193BED03}"/>
              </a:ext>
            </a:extLst>
          </p:cNvPr>
          <p:cNvPicPr>
            <a:picLocks noChangeAspect="1"/>
          </p:cNvPicPr>
          <p:nvPr/>
        </p:nvPicPr>
        <p:blipFill>
          <a:blip r:embed="rId4"/>
          <a:stretch>
            <a:fillRect/>
          </a:stretch>
        </p:blipFill>
        <p:spPr>
          <a:xfrm>
            <a:off x="6964682" y="4013472"/>
            <a:ext cx="3772426" cy="2367008"/>
          </a:xfrm>
          <a:prstGeom prst="rect">
            <a:avLst/>
          </a:prstGeom>
          <a:ln>
            <a:noFill/>
          </a:ln>
          <a:effectLst>
            <a:outerShdw blurRad="292100" dist="139700" dir="2700000" algn="tl" rotWithShape="0">
              <a:srgbClr val="333333">
                <a:alpha val="65000"/>
              </a:srgbClr>
            </a:outerShdw>
          </a:effectLst>
        </p:spPr>
      </p:pic>
      <p:sp>
        <p:nvSpPr>
          <p:cNvPr id="12" name="Arrow: Curved Down 11">
            <a:extLst>
              <a:ext uri="{FF2B5EF4-FFF2-40B4-BE49-F238E27FC236}">
                <a16:creationId xmlns:a16="http://schemas.microsoft.com/office/drawing/2014/main" id="{0C52AA67-90D3-CFC3-9ED0-BAD30AC6C841}"/>
              </a:ext>
            </a:extLst>
          </p:cNvPr>
          <p:cNvSpPr/>
          <p:nvPr/>
        </p:nvSpPr>
        <p:spPr>
          <a:xfrm rot="596860">
            <a:off x="6823444" y="679939"/>
            <a:ext cx="1975054" cy="778514"/>
          </a:xfrm>
          <a:prstGeom prst="curved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solidFill>
                <a:schemeClr val="tx1"/>
              </a:solidFill>
            </a:endParaRPr>
          </a:p>
        </p:txBody>
      </p:sp>
      <p:sp>
        <p:nvSpPr>
          <p:cNvPr id="13" name="Arrow: Down 12">
            <a:extLst>
              <a:ext uri="{FF2B5EF4-FFF2-40B4-BE49-F238E27FC236}">
                <a16:creationId xmlns:a16="http://schemas.microsoft.com/office/drawing/2014/main" id="{7C05E3EB-5ABD-C676-08C4-FEB4E48E28CD}"/>
              </a:ext>
            </a:extLst>
          </p:cNvPr>
          <p:cNvSpPr/>
          <p:nvPr/>
        </p:nvSpPr>
        <p:spPr>
          <a:xfrm>
            <a:off x="8586734" y="3282268"/>
            <a:ext cx="528320" cy="55344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C86322A-9C3D-66BC-F87B-50323AAB4F16}"/>
              </a:ext>
            </a:extLst>
          </p:cNvPr>
          <p:cNvSpPr/>
          <p:nvPr/>
        </p:nvSpPr>
        <p:spPr>
          <a:xfrm>
            <a:off x="635000" y="4013470"/>
            <a:ext cx="6058746" cy="23670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35262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9C6777B5-64F4-4200-B099-34168B69F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erial view of a highway near the ocean">
            <a:extLst>
              <a:ext uri="{FF2B5EF4-FFF2-40B4-BE49-F238E27FC236}">
                <a16:creationId xmlns:a16="http://schemas.microsoft.com/office/drawing/2014/main" id="{3E69429A-C01A-464E-6F83-9803E6963E5B}"/>
              </a:ext>
            </a:extLst>
          </p:cNvPr>
          <p:cNvPicPr>
            <a:picLocks noChangeAspect="1"/>
          </p:cNvPicPr>
          <p:nvPr/>
        </p:nvPicPr>
        <p:blipFill>
          <a:blip r:embed="rId2"/>
          <a:srcRect t="10024" b="23309"/>
          <a:stretch/>
        </p:blipFill>
        <p:spPr>
          <a:xfrm>
            <a:off x="20" y="1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sp>
        <p:nvSpPr>
          <p:cNvPr id="39" name="Rectangle 41">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0" cy="6038850"/>
          </a:xfrm>
          <a:custGeom>
            <a:avLst/>
            <a:gdLst>
              <a:gd name="connsiteX0" fmla="*/ 0 w 12192000"/>
              <a:gd name="connsiteY0" fmla="*/ 0 h 5835650"/>
              <a:gd name="connsiteX1" fmla="*/ 12192000 w 12192000"/>
              <a:gd name="connsiteY1" fmla="*/ 0 h 5835650"/>
              <a:gd name="connsiteX2" fmla="*/ 12192000 w 12192000"/>
              <a:gd name="connsiteY2" fmla="*/ 5835650 h 5835650"/>
              <a:gd name="connsiteX3" fmla="*/ 0 w 12192000"/>
              <a:gd name="connsiteY3" fmla="*/ 5835650 h 5835650"/>
              <a:gd name="connsiteX4" fmla="*/ 0 w 12192000"/>
              <a:gd name="connsiteY4"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0 w 12198350"/>
              <a:gd name="connsiteY4" fmla="*/ 5835650 h 5835650"/>
              <a:gd name="connsiteX5" fmla="*/ 0 w 12198350"/>
              <a:gd name="connsiteY5"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0 w 12198350"/>
              <a:gd name="connsiteY5" fmla="*/ 5835650 h 5835650"/>
              <a:gd name="connsiteX6" fmla="*/ 0 w 12198350"/>
              <a:gd name="connsiteY6"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822450 w 12198350"/>
              <a:gd name="connsiteY5" fmla="*/ 58293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727200 w 12198350"/>
              <a:gd name="connsiteY5" fmla="*/ 54864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3854450 w 12198350"/>
              <a:gd name="connsiteY5" fmla="*/ 5695950 h 5835650"/>
              <a:gd name="connsiteX6" fmla="*/ 1727200 w 12198350"/>
              <a:gd name="connsiteY6" fmla="*/ 5486400 h 5835650"/>
              <a:gd name="connsiteX7" fmla="*/ 0 w 12198350"/>
              <a:gd name="connsiteY7" fmla="*/ 5835650 h 5835650"/>
              <a:gd name="connsiteX8" fmla="*/ 0 w 12198350"/>
              <a:gd name="connsiteY8" fmla="*/ 0 h 5835650"/>
              <a:gd name="connsiteX0" fmla="*/ 0 w 12198350"/>
              <a:gd name="connsiteY0" fmla="*/ 0 h 5842000"/>
              <a:gd name="connsiteX1" fmla="*/ 12192000 w 12198350"/>
              <a:gd name="connsiteY1" fmla="*/ 0 h 5842000"/>
              <a:gd name="connsiteX2" fmla="*/ 12198350 w 12198350"/>
              <a:gd name="connsiteY2" fmla="*/ 3505200 h 5842000"/>
              <a:gd name="connsiteX3" fmla="*/ 12192000 w 12198350"/>
              <a:gd name="connsiteY3" fmla="*/ 5835650 h 5842000"/>
              <a:gd name="connsiteX4" fmla="*/ 5060950 w 12198350"/>
              <a:gd name="connsiteY4" fmla="*/ 5835650 h 5842000"/>
              <a:gd name="connsiteX5" fmla="*/ 3663950 w 12198350"/>
              <a:gd name="connsiteY5" fmla="*/ 5842000 h 5842000"/>
              <a:gd name="connsiteX6" fmla="*/ 1727200 w 12198350"/>
              <a:gd name="connsiteY6" fmla="*/ 5486400 h 5842000"/>
              <a:gd name="connsiteX7" fmla="*/ 0 w 12198350"/>
              <a:gd name="connsiteY7" fmla="*/ 5835650 h 5842000"/>
              <a:gd name="connsiteX8" fmla="*/ 0 w 12198350"/>
              <a:gd name="connsiteY8" fmla="*/ 0 h 584200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4883150 w 12198350"/>
              <a:gd name="connsiteY4" fmla="*/ 5924550 h 5924550"/>
              <a:gd name="connsiteX5" fmla="*/ 3663950 w 12198350"/>
              <a:gd name="connsiteY5" fmla="*/ 5842000 h 5924550"/>
              <a:gd name="connsiteX6" fmla="*/ 1727200 w 12198350"/>
              <a:gd name="connsiteY6" fmla="*/ 5486400 h 5924550"/>
              <a:gd name="connsiteX7" fmla="*/ 0 w 12198350"/>
              <a:gd name="connsiteY7" fmla="*/ 5835650 h 5924550"/>
              <a:gd name="connsiteX8" fmla="*/ 0 w 12198350"/>
              <a:gd name="connsiteY8" fmla="*/ 0 h 592455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8318500 w 12198350"/>
              <a:gd name="connsiteY4" fmla="*/ 5867400 h 5924550"/>
              <a:gd name="connsiteX5" fmla="*/ 4883150 w 12198350"/>
              <a:gd name="connsiteY5" fmla="*/ 5924550 h 5924550"/>
              <a:gd name="connsiteX6" fmla="*/ 3663950 w 12198350"/>
              <a:gd name="connsiteY6" fmla="*/ 5842000 h 5924550"/>
              <a:gd name="connsiteX7" fmla="*/ 1727200 w 12198350"/>
              <a:gd name="connsiteY7" fmla="*/ 5486400 h 5924550"/>
              <a:gd name="connsiteX8" fmla="*/ 0 w 12198350"/>
              <a:gd name="connsiteY8" fmla="*/ 5835650 h 5924550"/>
              <a:gd name="connsiteX9" fmla="*/ 0 w 12198350"/>
              <a:gd name="connsiteY9" fmla="*/ 0 h 59245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9766300 w 12198350"/>
              <a:gd name="connsiteY4" fmla="*/ 59245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25525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8813800 w 12198350"/>
              <a:gd name="connsiteY3" fmla="*/ 57467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623550 w 12198350"/>
              <a:gd name="connsiteY3" fmla="*/ 48006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18540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766550 w 12198350"/>
              <a:gd name="connsiteY3" fmla="*/ 410845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8350" h="6038850">
                <a:moveTo>
                  <a:pt x="0" y="0"/>
                </a:moveTo>
                <a:lnTo>
                  <a:pt x="12192000" y="0"/>
                </a:lnTo>
                <a:cubicBezTo>
                  <a:pt x="12194117" y="1168400"/>
                  <a:pt x="12196233" y="2336800"/>
                  <a:pt x="12198350" y="3505200"/>
                </a:cubicBezTo>
                <a:cubicBezTo>
                  <a:pt x="11828992" y="3872442"/>
                  <a:pt x="11606741" y="4015317"/>
                  <a:pt x="11341100" y="4267200"/>
                </a:cubicBezTo>
                <a:cubicBezTo>
                  <a:pt x="11005609" y="4512733"/>
                  <a:pt x="10677525" y="4705350"/>
                  <a:pt x="10185400" y="4978400"/>
                </a:cubicBezTo>
                <a:cubicBezTo>
                  <a:pt x="9693275" y="5251450"/>
                  <a:pt x="9381067" y="5540375"/>
                  <a:pt x="8813800" y="5746750"/>
                </a:cubicBezTo>
                <a:lnTo>
                  <a:pt x="7219950" y="6038850"/>
                </a:lnTo>
                <a:lnTo>
                  <a:pt x="4883150" y="5924550"/>
                </a:lnTo>
                <a:lnTo>
                  <a:pt x="3663950" y="5842000"/>
                </a:lnTo>
                <a:lnTo>
                  <a:pt x="1727200" y="5486400"/>
                </a:lnTo>
                <a:lnTo>
                  <a:pt x="0" y="5835650"/>
                </a:lnTo>
                <a:lnTo>
                  <a:pt x="0" y="0"/>
                </a:lnTo>
                <a:close/>
              </a:path>
            </a:pathLst>
          </a:custGeom>
          <a:gradFill flip="none" rotWithShape="1">
            <a:gsLst>
              <a:gs pos="0">
                <a:srgbClr val="000000">
                  <a:alpha val="60000"/>
                </a:srgbClr>
              </a:gs>
              <a:gs pos="100000">
                <a:srgbClr val="000000">
                  <a:alpha val="0"/>
                </a:srgbClr>
              </a:gs>
              <a:gs pos="68000">
                <a:srgbClr val="000000">
                  <a:alpha val="4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40" name="Group 39">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36" name="Freeform: Shape 35">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6249FE5-EDCF-3360-47DE-2E06EFB2B838}"/>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a:solidFill>
                  <a:srgbClr val="FFFFFF"/>
                </a:solidFill>
              </a:rPr>
              <a:t>Thankyou</a:t>
            </a:r>
          </a:p>
        </p:txBody>
      </p:sp>
    </p:spTree>
    <p:extLst>
      <p:ext uri="{BB962C8B-B14F-4D97-AF65-F5344CB8AC3E}">
        <p14:creationId xmlns:p14="http://schemas.microsoft.com/office/powerpoint/2010/main" val="4166559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E6659C6F-A29D-4D83-86DA-5B0289733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orange squares and a line&#10;&#10;Description automatically generated">
            <a:extLst>
              <a:ext uri="{FF2B5EF4-FFF2-40B4-BE49-F238E27FC236}">
                <a16:creationId xmlns:a16="http://schemas.microsoft.com/office/drawing/2014/main" id="{5E4A004B-4291-D2D8-F2B1-9B483ECBE075}"/>
              </a:ext>
            </a:extLst>
          </p:cNvPr>
          <p:cNvPicPr>
            <a:picLocks noChangeAspect="1"/>
          </p:cNvPicPr>
          <p:nvPr/>
        </p:nvPicPr>
        <p:blipFill>
          <a:blip r:embed="rId2"/>
          <a:srcRect l="37807"/>
          <a:stretch/>
        </p:blipFill>
        <p:spPr>
          <a:xfrm>
            <a:off x="4472902" y="18"/>
            <a:ext cx="4049486" cy="3681383"/>
          </a:xfrm>
          <a:prstGeom prst="rect">
            <a:avLst/>
          </a:prstGeom>
        </p:spPr>
      </p:pic>
      <p:pic>
        <p:nvPicPr>
          <p:cNvPr id="5" name="Picture 4" descr="A graph of a bar graph&#10;&#10;Description automatically generated with medium confidence">
            <a:extLst>
              <a:ext uri="{FF2B5EF4-FFF2-40B4-BE49-F238E27FC236}">
                <a16:creationId xmlns:a16="http://schemas.microsoft.com/office/drawing/2014/main" id="{A1974820-D3B0-9D4C-7AAF-330293F67036}"/>
              </a:ext>
            </a:extLst>
          </p:cNvPr>
          <p:cNvPicPr>
            <a:picLocks noChangeAspect="1"/>
          </p:cNvPicPr>
          <p:nvPr/>
        </p:nvPicPr>
        <p:blipFill>
          <a:blip r:embed="rId3">
            <a:alphaModFix/>
          </a:blip>
          <a:srcRect l="11691" r="23620" b="3"/>
          <a:stretch/>
        </p:blipFill>
        <p:spPr>
          <a:xfrm>
            <a:off x="8522390" y="-7"/>
            <a:ext cx="3669610" cy="3681406"/>
          </a:xfrm>
          <a:prstGeom prst="rect">
            <a:avLst/>
          </a:prstGeom>
        </p:spPr>
      </p:pic>
      <p:pic>
        <p:nvPicPr>
          <p:cNvPr id="4" name="Picture 3" descr="A map of the world with countries/regions&#10;&#10;Description automatically generated">
            <a:extLst>
              <a:ext uri="{FF2B5EF4-FFF2-40B4-BE49-F238E27FC236}">
                <a16:creationId xmlns:a16="http://schemas.microsoft.com/office/drawing/2014/main" id="{3593D11B-FA35-E7CC-D2CB-1ABABEC93164}"/>
              </a:ext>
            </a:extLst>
          </p:cNvPr>
          <p:cNvPicPr>
            <a:picLocks noChangeAspect="1"/>
          </p:cNvPicPr>
          <p:nvPr/>
        </p:nvPicPr>
        <p:blipFill>
          <a:blip r:embed="rId4"/>
          <a:srcRect t="13254" r="1" b="31693"/>
          <a:stretch/>
        </p:blipFill>
        <p:spPr>
          <a:xfrm>
            <a:off x="4472902" y="3681405"/>
            <a:ext cx="7719098" cy="3176595"/>
          </a:xfrm>
          <a:prstGeom prst="rect">
            <a:avLst/>
          </a:prstGeom>
        </p:spPr>
      </p:pic>
      <p:sp>
        <p:nvSpPr>
          <p:cNvPr id="56" name="Rectangle 55">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3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EC24F6-505C-3937-8B48-3979AD0E3DB5}"/>
              </a:ext>
            </a:extLst>
          </p:cNvPr>
          <p:cNvSpPr>
            <a:spLocks noGrp="1"/>
          </p:cNvSpPr>
          <p:nvPr>
            <p:ph type="title"/>
          </p:nvPr>
        </p:nvSpPr>
        <p:spPr>
          <a:xfrm>
            <a:off x="838200" y="1115219"/>
            <a:ext cx="5395912" cy="2387600"/>
          </a:xfrm>
        </p:spPr>
        <p:txBody>
          <a:bodyPr vert="horz" lIns="91440" tIns="45720" rIns="91440" bIns="45720" rtlCol="0" anchor="b">
            <a:normAutofit/>
          </a:bodyPr>
          <a:lstStyle/>
          <a:p>
            <a:r>
              <a:rPr lang="en-US" sz="2000" kern="1200" dirty="0">
                <a:solidFill>
                  <a:schemeClr val="bg1"/>
                </a:solidFill>
                <a:latin typeface="+mj-lt"/>
                <a:ea typeface="+mj-ea"/>
                <a:cs typeface="+mj-cs"/>
              </a:rPr>
              <a:t>Atlanta, a rapidly expanding hardware company, offers a range of products to customers across numerous countries through multiple channels, including retail, direct sales, and distribution networks, both online and in physical stores. To fuel its growth and make informed, data-driven decisions, </a:t>
            </a:r>
            <a:r>
              <a:rPr lang="en-US" sz="2000" kern="1200" dirty="0" err="1">
                <a:solidFill>
                  <a:schemeClr val="bg1"/>
                </a:solidFill>
                <a:latin typeface="+mj-lt"/>
                <a:ea typeface="+mj-ea"/>
                <a:cs typeface="+mj-cs"/>
              </a:rPr>
              <a:t>AtliQ</a:t>
            </a:r>
            <a:r>
              <a:rPr lang="en-US" sz="2000" kern="1200" dirty="0">
                <a:solidFill>
                  <a:schemeClr val="bg1"/>
                </a:solidFill>
                <a:latin typeface="+mj-lt"/>
                <a:ea typeface="+mj-ea"/>
                <a:cs typeface="+mj-cs"/>
              </a:rPr>
              <a:t> requires a dedicated data analytics team.</a:t>
            </a:r>
          </a:p>
        </p:txBody>
      </p:sp>
      <p:cxnSp>
        <p:nvCxnSpPr>
          <p:cNvPr id="85" name="Straight Connector 84">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09CFC16-CC9A-81F2-96CD-AB37407BF735}"/>
              </a:ext>
            </a:extLst>
          </p:cNvPr>
          <p:cNvSpPr txBox="1"/>
          <p:nvPr/>
        </p:nvSpPr>
        <p:spPr>
          <a:xfrm>
            <a:off x="828994" y="3798723"/>
            <a:ext cx="311404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solidFill>
              </a:rPr>
              <a:t>INTRODUCTION</a:t>
            </a:r>
          </a:p>
          <a:p>
            <a:pPr marL="285750" indent="-285750">
              <a:buFont typeface="Arial" panose="020B0604020202020204" pitchFamily="34" charset="0"/>
              <a:buChar char="•"/>
            </a:pPr>
            <a:r>
              <a:rPr lang="en-IN" dirty="0">
                <a:solidFill>
                  <a:schemeClr val="bg1"/>
                </a:solidFill>
              </a:rPr>
              <a:t>DATE &amp; REQUESTS</a:t>
            </a:r>
          </a:p>
          <a:p>
            <a:pPr marL="285750" indent="-285750">
              <a:buFont typeface="Arial" panose="020B0604020202020204" pitchFamily="34" charset="0"/>
              <a:buChar char="•"/>
            </a:pPr>
            <a:r>
              <a:rPr lang="en-IN" dirty="0">
                <a:solidFill>
                  <a:schemeClr val="bg1"/>
                </a:solidFill>
              </a:rPr>
              <a:t>AD_HOC REQUEST</a:t>
            </a:r>
          </a:p>
          <a:p>
            <a:pPr marL="285750" indent="-285750">
              <a:buFont typeface="Arial" panose="020B0604020202020204" pitchFamily="34" charset="0"/>
              <a:buChar char="•"/>
            </a:pPr>
            <a:r>
              <a:rPr lang="en-IN" dirty="0">
                <a:solidFill>
                  <a:schemeClr val="bg1"/>
                </a:solidFill>
              </a:rPr>
              <a:t>INSIGHT</a:t>
            </a:r>
          </a:p>
        </p:txBody>
      </p:sp>
      <p:sp>
        <p:nvSpPr>
          <p:cNvPr id="16" name="TextBox 15">
            <a:extLst>
              <a:ext uri="{FF2B5EF4-FFF2-40B4-BE49-F238E27FC236}">
                <a16:creationId xmlns:a16="http://schemas.microsoft.com/office/drawing/2014/main" id="{115EEE5D-B7E3-36E4-2AA6-E8FB8446B124}"/>
              </a:ext>
            </a:extLst>
          </p:cNvPr>
          <p:cNvSpPr txBox="1"/>
          <p:nvPr/>
        </p:nvSpPr>
        <p:spPr>
          <a:xfrm>
            <a:off x="2402486" y="5269702"/>
            <a:ext cx="1557020" cy="338554"/>
          </a:xfrm>
          <a:prstGeom prst="rect">
            <a:avLst/>
          </a:prstGeom>
          <a:noFill/>
        </p:spPr>
        <p:txBody>
          <a:bodyPr wrap="square">
            <a:spAutoFit/>
          </a:bodyPr>
          <a:lstStyle/>
          <a:p>
            <a:r>
              <a:rPr lang="en-IN" sz="1600" b="1" dirty="0">
                <a:solidFill>
                  <a:schemeClr val="bg1"/>
                </a:solidFill>
                <a:latin typeface="Poppins" panose="00000500000000000000" pitchFamily="2" charset="0"/>
                <a:cs typeface="Poppins" panose="00000500000000000000" pitchFamily="2" charset="0"/>
              </a:rPr>
              <a:t>TOOL USED</a:t>
            </a:r>
          </a:p>
        </p:txBody>
      </p:sp>
      <p:pic>
        <p:nvPicPr>
          <p:cNvPr id="3076" name="Picture 4" descr="How to use Native SQL Queries on Excel Data with Power Query - Foresight BI  &amp; Analytics">
            <a:extLst>
              <a:ext uri="{FF2B5EF4-FFF2-40B4-BE49-F238E27FC236}">
                <a16:creationId xmlns:a16="http://schemas.microsoft.com/office/drawing/2014/main" id="{63CDD507-BE53-4424-4641-021F96A0D2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4713" y="5639034"/>
            <a:ext cx="1758321" cy="920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6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BDBC34-F649-8EDC-15A1-125B181B3EF2}"/>
              </a:ext>
            </a:extLst>
          </p:cNvPr>
          <p:cNvSpPr>
            <a:spLocks noGrp="1"/>
          </p:cNvSpPr>
          <p:nvPr>
            <p:ph type="title"/>
          </p:nvPr>
        </p:nvSpPr>
        <p:spPr>
          <a:xfrm>
            <a:off x="564245" y="80206"/>
            <a:ext cx="11394075" cy="483054"/>
          </a:xfrm>
        </p:spPr>
        <p:txBody>
          <a:bodyPr vert="horz" lIns="91440" tIns="45720" rIns="91440" bIns="45720" rtlCol="0" anchor="t">
            <a:noAutofit/>
          </a:bodyPr>
          <a:lstStyle/>
          <a:p>
            <a:r>
              <a:rPr lang="en-US" sz="1600" b="1" dirty="0">
                <a:solidFill>
                  <a:schemeClr val="accent2">
                    <a:lumMod val="75000"/>
                  </a:schemeClr>
                </a:solidFill>
                <a:latin typeface="Poppins" panose="00000500000000000000" pitchFamily="2" charset="0"/>
                <a:cs typeface="Poppins" panose="00000500000000000000" pitchFamily="2" charset="0"/>
              </a:rPr>
              <a:t>Request 1:</a:t>
            </a:r>
            <a:br>
              <a:rPr lang="en-US" sz="1600" b="1" dirty="0">
                <a:solidFill>
                  <a:schemeClr val="accent2">
                    <a:lumMod val="75000"/>
                  </a:schemeClr>
                </a:solidFill>
                <a:latin typeface="Poppins" panose="00000500000000000000" pitchFamily="2" charset="0"/>
                <a:cs typeface="Poppins" panose="00000500000000000000" pitchFamily="2" charset="0"/>
              </a:rPr>
            </a:br>
            <a:r>
              <a:rPr lang="en-US" sz="1600" b="1" dirty="0">
                <a:solidFill>
                  <a:schemeClr val="accent2">
                    <a:lumMod val="75000"/>
                  </a:schemeClr>
                </a:solidFill>
                <a:latin typeface="Poppins" panose="00000500000000000000" pitchFamily="2" charset="0"/>
                <a:cs typeface="Poppins" panose="00000500000000000000" pitchFamily="2" charset="0"/>
              </a:rPr>
              <a:t>Provide the list of country where company is having a business.</a:t>
            </a:r>
          </a:p>
        </p:txBody>
      </p:sp>
      <p:pic>
        <p:nvPicPr>
          <p:cNvPr id="5" name="Picture 4">
            <a:extLst>
              <a:ext uri="{FF2B5EF4-FFF2-40B4-BE49-F238E27FC236}">
                <a16:creationId xmlns:a16="http://schemas.microsoft.com/office/drawing/2014/main" id="{F528778A-0AAA-FE47-03C7-C5A320378305}"/>
              </a:ext>
            </a:extLst>
          </p:cNvPr>
          <p:cNvPicPr>
            <a:picLocks noChangeAspect="1"/>
          </p:cNvPicPr>
          <p:nvPr/>
        </p:nvPicPr>
        <p:blipFill>
          <a:blip r:embed="rId2"/>
          <a:stretch>
            <a:fillRect/>
          </a:stretch>
        </p:blipFill>
        <p:spPr>
          <a:xfrm>
            <a:off x="5715381" y="1398697"/>
            <a:ext cx="6024118" cy="4060606"/>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949C00AD-AFCD-B114-7629-A4B07130161E}"/>
              </a:ext>
            </a:extLst>
          </p:cNvPr>
          <p:cNvPicPr>
            <a:picLocks noChangeAspect="1"/>
          </p:cNvPicPr>
          <p:nvPr/>
        </p:nvPicPr>
        <p:blipFill>
          <a:blip r:embed="rId3"/>
          <a:stretch>
            <a:fillRect/>
          </a:stretch>
        </p:blipFill>
        <p:spPr>
          <a:xfrm>
            <a:off x="703531" y="948528"/>
            <a:ext cx="4467419" cy="900338"/>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3067BD62-96F3-DCEE-5477-EA4AE5570E5F}"/>
              </a:ext>
            </a:extLst>
          </p:cNvPr>
          <p:cNvPicPr>
            <a:picLocks noChangeAspect="1"/>
          </p:cNvPicPr>
          <p:nvPr/>
        </p:nvPicPr>
        <p:blipFill>
          <a:blip r:embed="rId4"/>
          <a:stretch>
            <a:fillRect/>
          </a:stretch>
        </p:blipFill>
        <p:spPr>
          <a:xfrm>
            <a:off x="759495" y="2125014"/>
            <a:ext cx="4355493" cy="4386238"/>
          </a:xfrm>
          <a:prstGeom prst="rect">
            <a:avLst/>
          </a:prstGeom>
          <a:ln>
            <a:noFill/>
          </a:ln>
          <a:effectLst>
            <a:outerShdw blurRad="292100" dist="139700" dir="2700000" algn="tl" rotWithShape="0">
              <a:srgbClr val="333333">
                <a:alpha val="65000"/>
              </a:srgbClr>
            </a:outerShdw>
          </a:effectLst>
        </p:spPr>
      </p:pic>
      <p:sp>
        <p:nvSpPr>
          <p:cNvPr id="13" name="Arrow: Curved Right 12">
            <a:extLst>
              <a:ext uri="{FF2B5EF4-FFF2-40B4-BE49-F238E27FC236}">
                <a16:creationId xmlns:a16="http://schemas.microsoft.com/office/drawing/2014/main" id="{95D41B1D-AEEE-363F-AFEB-E86992B8D7D0}"/>
              </a:ext>
            </a:extLst>
          </p:cNvPr>
          <p:cNvSpPr/>
          <p:nvPr/>
        </p:nvSpPr>
        <p:spPr>
          <a:xfrm>
            <a:off x="140196" y="1214516"/>
            <a:ext cx="424049" cy="900338"/>
          </a:xfrm>
          <a:prstGeom prst="curved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606837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9B70FB-AA63-21EE-2336-6D6F3B4D975C}"/>
              </a:ext>
            </a:extLst>
          </p:cNvPr>
          <p:cNvSpPr>
            <a:spLocks noGrp="1"/>
          </p:cNvSpPr>
          <p:nvPr>
            <p:ph type="title"/>
          </p:nvPr>
        </p:nvSpPr>
        <p:spPr>
          <a:xfrm>
            <a:off x="518160" y="90224"/>
            <a:ext cx="10674148" cy="1065836"/>
          </a:xfrm>
        </p:spPr>
        <p:txBody>
          <a:bodyPr vert="horz" lIns="91440" tIns="45720" rIns="91440" bIns="45720" rtlCol="0" anchor="ctr">
            <a:normAutofit fontScale="90000"/>
          </a:bodyPr>
          <a:lstStyle/>
          <a:p>
            <a:r>
              <a:rPr lang="en-US" sz="1800" b="1" dirty="0">
                <a:solidFill>
                  <a:schemeClr val="accent2">
                    <a:lumMod val="75000"/>
                  </a:schemeClr>
                </a:solidFill>
                <a:latin typeface="Poppins" panose="00000500000000000000" pitchFamily="2" charset="0"/>
                <a:cs typeface="Poppins" panose="00000500000000000000" pitchFamily="2" charset="0"/>
              </a:rPr>
              <a:t>Request 2:</a:t>
            </a:r>
            <a:br>
              <a:rPr lang="en-US" sz="1800" b="1" dirty="0">
                <a:solidFill>
                  <a:schemeClr val="accent2">
                    <a:lumMod val="75000"/>
                  </a:schemeClr>
                </a:solidFill>
                <a:latin typeface="Poppins" panose="00000500000000000000" pitchFamily="2" charset="0"/>
                <a:cs typeface="Poppins" panose="00000500000000000000" pitchFamily="2" charset="0"/>
              </a:rPr>
            </a:br>
            <a:r>
              <a:rPr lang="en-US" sz="1800" b="1" dirty="0">
                <a:solidFill>
                  <a:schemeClr val="accent2">
                    <a:lumMod val="75000"/>
                  </a:schemeClr>
                </a:solidFill>
                <a:latin typeface="Poppins" panose="00000500000000000000" pitchFamily="2" charset="0"/>
                <a:cs typeface="Poppins" panose="00000500000000000000" pitchFamily="2" charset="0"/>
              </a:rPr>
              <a:t>Generate a report of individual product sales from Croma India customer for FY = 2021 so that stakeholder can track individual product sales.</a:t>
            </a:r>
            <a:br>
              <a:rPr lang="en-US" sz="2100" dirty="0"/>
            </a:br>
            <a:endParaRPr lang="en-US" sz="2100" dirty="0"/>
          </a:p>
        </p:txBody>
      </p:sp>
      <p:pic>
        <p:nvPicPr>
          <p:cNvPr id="5" name="Content Placeholder 3">
            <a:extLst>
              <a:ext uri="{FF2B5EF4-FFF2-40B4-BE49-F238E27FC236}">
                <a16:creationId xmlns:a16="http://schemas.microsoft.com/office/drawing/2014/main" id="{11CAA8C8-82FE-2BE3-C78A-2D2DC14B394D}"/>
              </a:ext>
            </a:extLst>
          </p:cNvPr>
          <p:cNvPicPr>
            <a:picLocks noChangeAspect="1"/>
          </p:cNvPicPr>
          <p:nvPr/>
        </p:nvPicPr>
        <p:blipFill>
          <a:blip r:embed="rId2"/>
          <a:stretch>
            <a:fillRect/>
          </a:stretch>
        </p:blipFill>
        <p:spPr>
          <a:xfrm>
            <a:off x="654253" y="1061001"/>
            <a:ext cx="5069840" cy="2940506"/>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0659DEA7-2B6D-2306-E688-3F079307A19C}"/>
              </a:ext>
            </a:extLst>
          </p:cNvPr>
          <p:cNvPicPr>
            <a:picLocks noChangeAspect="1"/>
          </p:cNvPicPr>
          <p:nvPr/>
        </p:nvPicPr>
        <p:blipFill>
          <a:blip r:embed="rId3"/>
          <a:stretch>
            <a:fillRect/>
          </a:stretch>
        </p:blipFill>
        <p:spPr>
          <a:xfrm>
            <a:off x="7204518" y="1699113"/>
            <a:ext cx="4877617" cy="2585136"/>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AAB6612F-BA30-FF4A-34AF-3D4D8AAF4D69}"/>
              </a:ext>
            </a:extLst>
          </p:cNvPr>
          <p:cNvPicPr>
            <a:picLocks noChangeAspect="1"/>
          </p:cNvPicPr>
          <p:nvPr/>
        </p:nvPicPr>
        <p:blipFill>
          <a:blip r:embed="rId4"/>
          <a:stretch>
            <a:fillRect/>
          </a:stretch>
        </p:blipFill>
        <p:spPr>
          <a:xfrm>
            <a:off x="282668" y="4693283"/>
            <a:ext cx="6799271" cy="118987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Arrow: Curved Right 7">
            <a:extLst>
              <a:ext uri="{FF2B5EF4-FFF2-40B4-BE49-F238E27FC236}">
                <a16:creationId xmlns:a16="http://schemas.microsoft.com/office/drawing/2014/main" id="{DFC92125-636A-8882-7BFF-34DB30919415}"/>
              </a:ext>
            </a:extLst>
          </p:cNvPr>
          <p:cNvSpPr/>
          <p:nvPr/>
        </p:nvSpPr>
        <p:spPr>
          <a:xfrm rot="881866">
            <a:off x="114244" y="3856106"/>
            <a:ext cx="336849" cy="686306"/>
          </a:xfrm>
          <a:prstGeom prst="curvedRightArrow">
            <a:avLst>
              <a:gd name="adj1" fmla="val 31549"/>
              <a:gd name="adj2" fmla="val 37579"/>
              <a:gd name="adj3" fmla="val 51355"/>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urved Up 8">
            <a:extLst>
              <a:ext uri="{FF2B5EF4-FFF2-40B4-BE49-F238E27FC236}">
                <a16:creationId xmlns:a16="http://schemas.microsoft.com/office/drawing/2014/main" id="{8EAAD8C3-557E-2E11-B4C7-29333CE6109B}"/>
              </a:ext>
            </a:extLst>
          </p:cNvPr>
          <p:cNvSpPr/>
          <p:nvPr/>
        </p:nvSpPr>
        <p:spPr>
          <a:xfrm rot="20384676">
            <a:off x="7751053" y="4703107"/>
            <a:ext cx="1582596" cy="519421"/>
          </a:xfrm>
          <a:prstGeom prst="curvedUpArrow">
            <a:avLst>
              <a:gd name="adj1" fmla="val 25000"/>
              <a:gd name="adj2" fmla="val 86501"/>
              <a:gd name="adj3" fmla="val 25000"/>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114081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6992D46C-BC17-0C6A-03AA-9488171B27EA}"/>
              </a:ext>
            </a:extLst>
          </p:cNvPr>
          <p:cNvPicPr>
            <a:picLocks noChangeAspect="1"/>
          </p:cNvPicPr>
          <p:nvPr/>
        </p:nvPicPr>
        <p:blipFill>
          <a:blip r:embed="rId2"/>
          <a:stretch>
            <a:fillRect/>
          </a:stretch>
        </p:blipFill>
        <p:spPr>
          <a:xfrm>
            <a:off x="568960" y="1256648"/>
            <a:ext cx="5986126" cy="2279032"/>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5BB45CE3-3412-E96C-D304-D7A85FB4E1DE}"/>
              </a:ext>
            </a:extLst>
          </p:cNvPr>
          <p:cNvPicPr>
            <a:picLocks noChangeAspect="1"/>
          </p:cNvPicPr>
          <p:nvPr/>
        </p:nvPicPr>
        <p:blipFill>
          <a:blip r:embed="rId3"/>
          <a:stretch>
            <a:fillRect/>
          </a:stretch>
        </p:blipFill>
        <p:spPr>
          <a:xfrm>
            <a:off x="1068291" y="3937564"/>
            <a:ext cx="5027709" cy="18216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Title 1">
            <a:extLst>
              <a:ext uri="{FF2B5EF4-FFF2-40B4-BE49-F238E27FC236}">
                <a16:creationId xmlns:a16="http://schemas.microsoft.com/office/drawing/2014/main" id="{C828D9EE-1C22-7352-42EF-7C2859C0DD68}"/>
              </a:ext>
            </a:extLst>
          </p:cNvPr>
          <p:cNvSpPr>
            <a:spLocks noGrp="1"/>
          </p:cNvSpPr>
          <p:nvPr>
            <p:ph type="title"/>
          </p:nvPr>
        </p:nvSpPr>
        <p:spPr>
          <a:xfrm>
            <a:off x="436875" y="212014"/>
            <a:ext cx="11389365" cy="642750"/>
          </a:xfrm>
        </p:spPr>
        <p:txBody>
          <a:bodyPr anchor="t">
            <a:noAutofit/>
          </a:bodyPr>
          <a:lstStyle/>
          <a:p>
            <a:r>
              <a:rPr lang="en-US" sz="1600" b="1" dirty="0">
                <a:solidFill>
                  <a:schemeClr val="accent2">
                    <a:lumMod val="75000"/>
                  </a:schemeClr>
                </a:solidFill>
                <a:latin typeface="Poppins" panose="00000500000000000000" pitchFamily="2" charset="0"/>
                <a:cs typeface="Poppins" panose="00000500000000000000" pitchFamily="2" charset="0"/>
              </a:rPr>
              <a:t>Request 3:</a:t>
            </a:r>
            <a:br>
              <a:rPr lang="en-US" sz="1600" b="1" dirty="0">
                <a:solidFill>
                  <a:schemeClr val="accent2">
                    <a:lumMod val="75000"/>
                  </a:schemeClr>
                </a:solidFill>
                <a:latin typeface="Poppins" panose="00000500000000000000" pitchFamily="2" charset="0"/>
                <a:cs typeface="Poppins" panose="00000500000000000000" pitchFamily="2" charset="0"/>
              </a:rPr>
            </a:br>
            <a:r>
              <a:rPr lang="en-US" sz="1600" b="1" dirty="0">
                <a:solidFill>
                  <a:schemeClr val="accent2">
                    <a:lumMod val="75000"/>
                  </a:schemeClr>
                </a:solidFill>
                <a:latin typeface="Poppins" panose="00000500000000000000" pitchFamily="2" charset="0"/>
                <a:cs typeface="Poppins" panose="00000500000000000000" pitchFamily="2" charset="0"/>
              </a:rPr>
              <a:t>Generate a report of an aggregate monthly gross sales for Croma India customer to track how much sales this particular customer is generating for </a:t>
            </a:r>
            <a:r>
              <a:rPr lang="en-US" sz="1600" b="1" dirty="0" err="1">
                <a:solidFill>
                  <a:schemeClr val="accent2">
                    <a:lumMod val="75000"/>
                  </a:schemeClr>
                </a:solidFill>
                <a:latin typeface="Poppins" panose="00000500000000000000" pitchFamily="2" charset="0"/>
                <a:cs typeface="Poppins" panose="00000500000000000000" pitchFamily="2" charset="0"/>
              </a:rPr>
              <a:t>AtliQ</a:t>
            </a:r>
            <a:r>
              <a:rPr lang="en-US" sz="1600" b="1" dirty="0">
                <a:solidFill>
                  <a:schemeClr val="accent2">
                    <a:lumMod val="75000"/>
                  </a:schemeClr>
                </a:solidFill>
                <a:latin typeface="Poppins" panose="00000500000000000000" pitchFamily="2" charset="0"/>
                <a:cs typeface="Poppins" panose="00000500000000000000" pitchFamily="2" charset="0"/>
              </a:rPr>
              <a:t> and manage relationships.</a:t>
            </a:r>
            <a:endParaRPr lang="en-IN" sz="1600" b="1" dirty="0">
              <a:solidFill>
                <a:schemeClr val="accent2">
                  <a:lumMod val="75000"/>
                </a:schemeClr>
              </a:solidFill>
              <a:latin typeface="Poppins" panose="00000500000000000000" pitchFamily="2" charset="0"/>
              <a:cs typeface="Poppins" panose="00000500000000000000" pitchFamily="2" charset="0"/>
            </a:endParaRPr>
          </a:p>
        </p:txBody>
      </p:sp>
      <p:sp>
        <p:nvSpPr>
          <p:cNvPr id="9" name="Arrow: Curved Right 8">
            <a:extLst>
              <a:ext uri="{FF2B5EF4-FFF2-40B4-BE49-F238E27FC236}">
                <a16:creationId xmlns:a16="http://schemas.microsoft.com/office/drawing/2014/main" id="{BA5629B5-D39D-91E4-4692-AA09D44A1920}"/>
              </a:ext>
            </a:extLst>
          </p:cNvPr>
          <p:cNvSpPr/>
          <p:nvPr/>
        </p:nvSpPr>
        <p:spPr>
          <a:xfrm>
            <a:off x="387655" y="3665811"/>
            <a:ext cx="424049" cy="900338"/>
          </a:xfrm>
          <a:prstGeom prst="curved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urved Up 9">
            <a:extLst>
              <a:ext uri="{FF2B5EF4-FFF2-40B4-BE49-F238E27FC236}">
                <a16:creationId xmlns:a16="http://schemas.microsoft.com/office/drawing/2014/main" id="{5AE7F520-D521-071B-681A-316B77BFCF09}"/>
              </a:ext>
            </a:extLst>
          </p:cNvPr>
          <p:cNvSpPr/>
          <p:nvPr/>
        </p:nvSpPr>
        <p:spPr>
          <a:xfrm rot="20029294">
            <a:off x="6276963" y="4824040"/>
            <a:ext cx="1582596" cy="519421"/>
          </a:xfrm>
          <a:prstGeom prst="curvedUpArrow">
            <a:avLst>
              <a:gd name="adj1" fmla="val 25000"/>
              <a:gd name="adj2" fmla="val 86501"/>
              <a:gd name="adj3" fmla="val 25000"/>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12" name="Picture 11">
            <a:extLst>
              <a:ext uri="{FF2B5EF4-FFF2-40B4-BE49-F238E27FC236}">
                <a16:creationId xmlns:a16="http://schemas.microsoft.com/office/drawing/2014/main" id="{B147B1CE-EFC4-5EBA-1D53-25187351E6C3}"/>
              </a:ext>
            </a:extLst>
          </p:cNvPr>
          <p:cNvPicPr>
            <a:picLocks noChangeAspect="1"/>
          </p:cNvPicPr>
          <p:nvPr/>
        </p:nvPicPr>
        <p:blipFill>
          <a:blip r:embed="rId4"/>
          <a:stretch>
            <a:fillRect/>
          </a:stretch>
        </p:blipFill>
        <p:spPr>
          <a:xfrm>
            <a:off x="7223747" y="1606105"/>
            <a:ext cx="4734586" cy="26768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01147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EE3481A-884C-3C6B-7595-81FFFFBAB08C}"/>
              </a:ext>
            </a:extLst>
          </p:cNvPr>
          <p:cNvPicPr>
            <a:picLocks noChangeAspect="1"/>
          </p:cNvPicPr>
          <p:nvPr/>
        </p:nvPicPr>
        <p:blipFill>
          <a:blip r:embed="rId2"/>
          <a:stretch>
            <a:fillRect/>
          </a:stretch>
        </p:blipFill>
        <p:spPr>
          <a:xfrm>
            <a:off x="7291240" y="4713010"/>
            <a:ext cx="4305881" cy="103287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9" name="Content Placeholder 4">
            <a:extLst>
              <a:ext uri="{FF2B5EF4-FFF2-40B4-BE49-F238E27FC236}">
                <a16:creationId xmlns:a16="http://schemas.microsoft.com/office/drawing/2014/main" id="{C15E5604-03D8-31FB-E51E-576B01A262B6}"/>
              </a:ext>
            </a:extLst>
          </p:cNvPr>
          <p:cNvPicPr>
            <a:picLocks noChangeAspect="1"/>
          </p:cNvPicPr>
          <p:nvPr/>
        </p:nvPicPr>
        <p:blipFill>
          <a:blip r:embed="rId3"/>
          <a:stretch>
            <a:fillRect/>
          </a:stretch>
        </p:blipFill>
        <p:spPr>
          <a:xfrm>
            <a:off x="436859" y="1826875"/>
            <a:ext cx="6095969" cy="4328137"/>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B8FEE2DF-19BC-14C2-9A2F-08894BB60A69}"/>
              </a:ext>
            </a:extLst>
          </p:cNvPr>
          <p:cNvPicPr>
            <a:picLocks noChangeAspect="1"/>
          </p:cNvPicPr>
          <p:nvPr/>
        </p:nvPicPr>
        <p:blipFill>
          <a:blip r:embed="rId4"/>
          <a:stretch>
            <a:fillRect/>
          </a:stretch>
        </p:blipFill>
        <p:spPr>
          <a:xfrm>
            <a:off x="7291243" y="2251882"/>
            <a:ext cx="4305878" cy="1571645"/>
          </a:xfrm>
          <a:prstGeom prst="rect">
            <a:avLst/>
          </a:prstGeom>
          <a:ln>
            <a:noFill/>
          </a:ln>
          <a:effectLst>
            <a:outerShdw blurRad="292100" dist="139700" dir="2700000" algn="tl" rotWithShape="0">
              <a:srgbClr val="333333">
                <a:alpha val="65000"/>
              </a:srgbClr>
            </a:outerShdw>
          </a:effectLst>
        </p:spPr>
      </p:pic>
      <p:sp>
        <p:nvSpPr>
          <p:cNvPr id="11" name="Title 1">
            <a:extLst>
              <a:ext uri="{FF2B5EF4-FFF2-40B4-BE49-F238E27FC236}">
                <a16:creationId xmlns:a16="http://schemas.microsoft.com/office/drawing/2014/main" id="{BB437286-CCDA-4EC6-6D90-69DBCD82D9BB}"/>
              </a:ext>
            </a:extLst>
          </p:cNvPr>
          <p:cNvSpPr>
            <a:spLocks noGrp="1"/>
          </p:cNvSpPr>
          <p:nvPr>
            <p:ph type="title"/>
          </p:nvPr>
        </p:nvSpPr>
        <p:spPr>
          <a:xfrm>
            <a:off x="436859" y="126265"/>
            <a:ext cx="11419861" cy="1236134"/>
          </a:xfrm>
        </p:spPr>
        <p:txBody>
          <a:bodyPr vert="horz" lIns="91440" tIns="45720" rIns="91440" bIns="45720" rtlCol="0" anchor="t">
            <a:normAutofit/>
          </a:bodyPr>
          <a:lstStyle/>
          <a:p>
            <a:r>
              <a:rPr lang="en-US" sz="1600" b="1" dirty="0">
                <a:solidFill>
                  <a:schemeClr val="accent2">
                    <a:lumMod val="75000"/>
                  </a:schemeClr>
                </a:solidFill>
                <a:latin typeface="Poppins" panose="00000500000000000000" pitchFamily="2" charset="0"/>
                <a:cs typeface="Poppins" panose="00000500000000000000" pitchFamily="2" charset="0"/>
              </a:rPr>
              <a:t>Request 4:</a:t>
            </a:r>
            <a:br>
              <a:rPr lang="en-US" sz="1600" b="1" dirty="0">
                <a:solidFill>
                  <a:schemeClr val="accent2">
                    <a:lumMod val="75000"/>
                  </a:schemeClr>
                </a:solidFill>
                <a:latin typeface="Poppins" panose="00000500000000000000" pitchFamily="2" charset="0"/>
                <a:cs typeface="Poppins" panose="00000500000000000000" pitchFamily="2" charset="0"/>
              </a:rPr>
            </a:br>
            <a:r>
              <a:rPr lang="en-US" sz="1600" b="1" dirty="0">
                <a:solidFill>
                  <a:schemeClr val="accent2">
                    <a:lumMod val="75000"/>
                  </a:schemeClr>
                </a:solidFill>
                <a:latin typeface="Poppins" panose="00000500000000000000" pitchFamily="2" charset="0"/>
                <a:cs typeface="Poppins" panose="00000500000000000000" pitchFamily="2" charset="0"/>
              </a:rPr>
              <a:t>Create a stored procedure that can determine the market badge based on the follow logic. If sod quantity &gt; 50 million consider it 'Gold' else 'Silver'.</a:t>
            </a:r>
            <a:br>
              <a:rPr lang="en-US" sz="1600" b="1" dirty="0">
                <a:solidFill>
                  <a:schemeClr val="accent2">
                    <a:lumMod val="75000"/>
                  </a:schemeClr>
                </a:solidFill>
                <a:latin typeface="Poppins" panose="00000500000000000000" pitchFamily="2" charset="0"/>
                <a:cs typeface="Poppins" panose="00000500000000000000" pitchFamily="2" charset="0"/>
              </a:rPr>
            </a:br>
            <a:br>
              <a:rPr lang="en-US" sz="1600" b="1" dirty="0">
                <a:solidFill>
                  <a:schemeClr val="accent2">
                    <a:lumMod val="75000"/>
                  </a:schemeClr>
                </a:solidFill>
                <a:latin typeface="Poppins" panose="00000500000000000000" pitchFamily="2" charset="0"/>
                <a:cs typeface="Poppins" panose="00000500000000000000" pitchFamily="2" charset="0"/>
              </a:rPr>
            </a:br>
            <a:r>
              <a:rPr lang="en-US" sz="1600" b="1" dirty="0">
                <a:solidFill>
                  <a:schemeClr val="accent2">
                    <a:lumMod val="75000"/>
                  </a:schemeClr>
                </a:solidFill>
                <a:latin typeface="Poppins" panose="00000500000000000000" pitchFamily="2" charset="0"/>
                <a:cs typeface="Poppins" panose="00000500000000000000" pitchFamily="2" charset="0"/>
              </a:rPr>
              <a:t>INPUT 1. Market 2. Fiscal year</a:t>
            </a:r>
          </a:p>
        </p:txBody>
      </p:sp>
      <p:sp>
        <p:nvSpPr>
          <p:cNvPr id="20" name="Arrow: Down 19">
            <a:extLst>
              <a:ext uri="{FF2B5EF4-FFF2-40B4-BE49-F238E27FC236}">
                <a16:creationId xmlns:a16="http://schemas.microsoft.com/office/drawing/2014/main" id="{DA366949-F06B-4B93-6882-D91D0A7C8F30}"/>
              </a:ext>
            </a:extLst>
          </p:cNvPr>
          <p:cNvSpPr/>
          <p:nvPr/>
        </p:nvSpPr>
        <p:spPr>
          <a:xfrm>
            <a:off x="9128760" y="3968548"/>
            <a:ext cx="320040" cy="512012"/>
          </a:xfrm>
          <a:prstGeom prst="down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Arrow: Curved Down 20">
            <a:extLst>
              <a:ext uri="{FF2B5EF4-FFF2-40B4-BE49-F238E27FC236}">
                <a16:creationId xmlns:a16="http://schemas.microsoft.com/office/drawing/2014/main" id="{76711535-D5CB-4C82-45F7-3E84D9E41E10}"/>
              </a:ext>
            </a:extLst>
          </p:cNvPr>
          <p:cNvSpPr/>
          <p:nvPr/>
        </p:nvSpPr>
        <p:spPr>
          <a:xfrm rot="759262">
            <a:off x="6705600" y="1416823"/>
            <a:ext cx="1656080" cy="544043"/>
          </a:xfrm>
          <a:prstGeom prst="curvedDown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404949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D4C5812-69C7-E48F-8C62-C0237756D435}"/>
              </a:ext>
            </a:extLst>
          </p:cNvPr>
          <p:cNvPicPr>
            <a:picLocks noChangeAspect="1"/>
          </p:cNvPicPr>
          <p:nvPr/>
        </p:nvPicPr>
        <p:blipFill>
          <a:blip r:embed="rId2"/>
          <a:stretch>
            <a:fillRect/>
          </a:stretch>
        </p:blipFill>
        <p:spPr>
          <a:xfrm>
            <a:off x="6688637" y="3540676"/>
            <a:ext cx="4812483" cy="280432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a:extLst>
              <a:ext uri="{FF2B5EF4-FFF2-40B4-BE49-F238E27FC236}">
                <a16:creationId xmlns:a16="http://schemas.microsoft.com/office/drawing/2014/main" id="{B3447912-DD04-739F-6D5F-5FA82D56165D}"/>
              </a:ext>
            </a:extLst>
          </p:cNvPr>
          <p:cNvPicPr>
            <a:picLocks noChangeAspect="1"/>
          </p:cNvPicPr>
          <p:nvPr/>
        </p:nvPicPr>
        <p:blipFill>
          <a:blip r:embed="rId3"/>
          <a:stretch>
            <a:fillRect/>
          </a:stretch>
        </p:blipFill>
        <p:spPr>
          <a:xfrm>
            <a:off x="336467" y="1196237"/>
            <a:ext cx="5935090" cy="2804328"/>
          </a:xfrm>
          <a:prstGeom prst="rect">
            <a:avLst/>
          </a:prstGeom>
          <a:ln>
            <a:noFill/>
          </a:ln>
          <a:effectLst>
            <a:outerShdw blurRad="292100" dist="139700" dir="2700000" algn="tl" rotWithShape="0">
              <a:srgbClr val="333333">
                <a:alpha val="65000"/>
              </a:srgbClr>
            </a:outerShdw>
          </a:effectLst>
        </p:spPr>
      </p:pic>
      <p:sp>
        <p:nvSpPr>
          <p:cNvPr id="9" name="Title 1">
            <a:extLst>
              <a:ext uri="{FF2B5EF4-FFF2-40B4-BE49-F238E27FC236}">
                <a16:creationId xmlns:a16="http://schemas.microsoft.com/office/drawing/2014/main" id="{C96FB23A-9CEA-10CA-0BB1-2DD6948CD04F}"/>
              </a:ext>
            </a:extLst>
          </p:cNvPr>
          <p:cNvSpPr>
            <a:spLocks noGrp="1"/>
          </p:cNvSpPr>
          <p:nvPr>
            <p:ph type="title"/>
          </p:nvPr>
        </p:nvSpPr>
        <p:spPr>
          <a:xfrm>
            <a:off x="336467" y="138765"/>
            <a:ext cx="10900493" cy="489647"/>
          </a:xfrm>
        </p:spPr>
        <p:txBody>
          <a:bodyPr vert="horz" lIns="91440" tIns="45720" rIns="91440" bIns="45720" rtlCol="0" anchor="t">
            <a:noAutofit/>
          </a:bodyPr>
          <a:lstStyle/>
          <a:p>
            <a:r>
              <a:rPr lang="en-US" sz="1600" b="1" dirty="0">
                <a:solidFill>
                  <a:schemeClr val="accent2">
                    <a:lumMod val="75000"/>
                  </a:schemeClr>
                </a:solidFill>
                <a:latin typeface="Poppins" panose="00000500000000000000" pitchFamily="2" charset="0"/>
                <a:cs typeface="Poppins" panose="00000500000000000000" pitchFamily="2" charset="0"/>
              </a:rPr>
              <a:t>Request 5:</a:t>
            </a:r>
            <a:br>
              <a:rPr lang="en-US" sz="1600" b="1" dirty="0">
                <a:solidFill>
                  <a:schemeClr val="accent2">
                    <a:lumMod val="75000"/>
                  </a:schemeClr>
                </a:solidFill>
                <a:latin typeface="Poppins" panose="00000500000000000000" pitchFamily="2" charset="0"/>
                <a:cs typeface="Poppins" panose="00000500000000000000" pitchFamily="2" charset="0"/>
              </a:rPr>
            </a:br>
            <a:r>
              <a:rPr lang="en-US" sz="1600" b="1" dirty="0">
                <a:solidFill>
                  <a:schemeClr val="accent2">
                    <a:lumMod val="75000"/>
                  </a:schemeClr>
                </a:solidFill>
                <a:latin typeface="Poppins" panose="00000500000000000000" pitchFamily="2" charset="0"/>
                <a:cs typeface="Poppins" panose="00000500000000000000" pitchFamily="2" charset="0"/>
              </a:rPr>
              <a:t> Provide the list of top 10 customers in India getting highest pre invoice discount in financial year 2021.</a:t>
            </a:r>
          </a:p>
        </p:txBody>
      </p:sp>
      <p:sp>
        <p:nvSpPr>
          <p:cNvPr id="10" name="Arrow: Curved Down 9">
            <a:extLst>
              <a:ext uri="{FF2B5EF4-FFF2-40B4-BE49-F238E27FC236}">
                <a16:creationId xmlns:a16="http://schemas.microsoft.com/office/drawing/2014/main" id="{CEDBB8CC-6B5D-A021-7652-3BB5DFBC07E0}"/>
              </a:ext>
            </a:extLst>
          </p:cNvPr>
          <p:cNvSpPr/>
          <p:nvPr/>
        </p:nvSpPr>
        <p:spPr>
          <a:xfrm rot="1154195">
            <a:off x="6441441" y="2254768"/>
            <a:ext cx="2032000" cy="863600"/>
          </a:xfrm>
          <a:prstGeom prst="curvedDown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875424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5C3280-507C-E210-ED99-D3D1D28A33B6}"/>
              </a:ext>
            </a:extLst>
          </p:cNvPr>
          <p:cNvSpPr>
            <a:spLocks noGrp="1"/>
          </p:cNvSpPr>
          <p:nvPr>
            <p:ph type="title"/>
          </p:nvPr>
        </p:nvSpPr>
        <p:spPr>
          <a:xfrm>
            <a:off x="444705" y="249967"/>
            <a:ext cx="7326790" cy="241307"/>
          </a:xfrm>
        </p:spPr>
        <p:txBody>
          <a:bodyPr vert="horz" lIns="91440" tIns="45720" rIns="91440" bIns="45720" rtlCol="0" anchor="t">
            <a:noAutofit/>
          </a:bodyPr>
          <a:lstStyle/>
          <a:p>
            <a:r>
              <a:rPr lang="en-US" sz="1600" b="1" dirty="0">
                <a:solidFill>
                  <a:schemeClr val="accent2">
                    <a:lumMod val="75000"/>
                  </a:schemeClr>
                </a:solidFill>
                <a:latin typeface="Poppins" panose="00000500000000000000" pitchFamily="2" charset="0"/>
                <a:cs typeface="Poppins" panose="00000500000000000000" pitchFamily="2" charset="0"/>
              </a:rPr>
              <a:t>Request 6:</a:t>
            </a:r>
            <a:br>
              <a:rPr lang="en-US" sz="1600" b="1" dirty="0">
                <a:solidFill>
                  <a:schemeClr val="accent2">
                    <a:lumMod val="75000"/>
                  </a:schemeClr>
                </a:solidFill>
                <a:latin typeface="Poppins" panose="00000500000000000000" pitchFamily="2" charset="0"/>
                <a:cs typeface="Poppins" panose="00000500000000000000" pitchFamily="2" charset="0"/>
              </a:rPr>
            </a:br>
            <a:r>
              <a:rPr lang="en-US" sz="1600" b="1" dirty="0">
                <a:solidFill>
                  <a:schemeClr val="accent2">
                    <a:lumMod val="75000"/>
                  </a:schemeClr>
                </a:solidFill>
                <a:latin typeface="Poppins" panose="00000500000000000000" pitchFamily="2" charset="0"/>
                <a:cs typeface="Poppins" panose="00000500000000000000" pitchFamily="2" charset="0"/>
              </a:rPr>
              <a:t>Find the net sales for the fiscal_year 2021</a:t>
            </a:r>
          </a:p>
        </p:txBody>
      </p:sp>
      <p:pic>
        <p:nvPicPr>
          <p:cNvPr id="6" name="Picture 5">
            <a:extLst>
              <a:ext uri="{FF2B5EF4-FFF2-40B4-BE49-F238E27FC236}">
                <a16:creationId xmlns:a16="http://schemas.microsoft.com/office/drawing/2014/main" id="{097E2C00-A798-02CC-40AB-6943C1C05EBA}"/>
              </a:ext>
            </a:extLst>
          </p:cNvPr>
          <p:cNvPicPr>
            <a:picLocks noChangeAspect="1"/>
          </p:cNvPicPr>
          <p:nvPr/>
        </p:nvPicPr>
        <p:blipFill>
          <a:blip r:embed="rId3"/>
          <a:stretch>
            <a:fillRect/>
          </a:stretch>
        </p:blipFill>
        <p:spPr>
          <a:xfrm>
            <a:off x="444705" y="1053125"/>
            <a:ext cx="6096001" cy="3855720"/>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14F185A1-2B94-9284-693C-59163C6009CE}"/>
              </a:ext>
            </a:extLst>
          </p:cNvPr>
          <p:cNvSpPr txBox="1"/>
          <p:nvPr/>
        </p:nvSpPr>
        <p:spPr>
          <a:xfrm>
            <a:off x="6723586" y="1531112"/>
            <a:ext cx="5581738" cy="884787"/>
          </a:xfrm>
          <a:prstGeom prst="rect">
            <a:avLst/>
          </a:prstGeom>
        </p:spPr>
        <p:txBody>
          <a:bodyPr vert="horz" lIns="91440" tIns="45720" rIns="91440" bIns="45720" rtlCol="0">
            <a:noAutofit/>
          </a:bodyPr>
          <a:lstStyle/>
          <a:p>
            <a:pPr>
              <a:lnSpc>
                <a:spcPct val="90000"/>
              </a:lnSpc>
              <a:spcBef>
                <a:spcPts val="1000"/>
              </a:spcBef>
            </a:pPr>
            <a:r>
              <a:rPr lang="en-US" sz="1600" b="1" dirty="0">
                <a:solidFill>
                  <a:schemeClr val="accent2">
                    <a:lumMod val="75000"/>
                  </a:schemeClr>
                </a:solidFill>
                <a:latin typeface="Poppins" panose="00000500000000000000" pitchFamily="2" charset="0"/>
                <a:ea typeface="+mj-ea"/>
                <a:cs typeface="Poppins" panose="00000500000000000000" pitchFamily="2" charset="0"/>
              </a:rPr>
              <a:t>Getting Pre invoice deduction and storing as view</a:t>
            </a:r>
          </a:p>
        </p:txBody>
      </p:sp>
      <p:sp>
        <p:nvSpPr>
          <p:cNvPr id="8" name="Arrow: Curved Down 7">
            <a:extLst>
              <a:ext uri="{FF2B5EF4-FFF2-40B4-BE49-F238E27FC236}">
                <a16:creationId xmlns:a16="http://schemas.microsoft.com/office/drawing/2014/main" id="{EBEB8874-6899-B4CC-5412-92331FCB7141}"/>
              </a:ext>
            </a:extLst>
          </p:cNvPr>
          <p:cNvSpPr/>
          <p:nvPr/>
        </p:nvSpPr>
        <p:spPr>
          <a:xfrm rot="2114020">
            <a:off x="7345680" y="2987040"/>
            <a:ext cx="2296160" cy="995680"/>
          </a:xfrm>
          <a:prstGeom prst="curvedDown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9" name="Picture 8">
            <a:extLst>
              <a:ext uri="{FF2B5EF4-FFF2-40B4-BE49-F238E27FC236}">
                <a16:creationId xmlns:a16="http://schemas.microsoft.com/office/drawing/2014/main" id="{83F275F1-F0A0-BDC4-6951-9DAB26753D1C}"/>
              </a:ext>
            </a:extLst>
          </p:cNvPr>
          <p:cNvPicPr>
            <a:picLocks noChangeAspect="1"/>
          </p:cNvPicPr>
          <p:nvPr/>
        </p:nvPicPr>
        <p:blipFill>
          <a:blip r:embed="rId4"/>
          <a:stretch>
            <a:fillRect/>
          </a:stretch>
        </p:blipFill>
        <p:spPr>
          <a:xfrm>
            <a:off x="5544177" y="5125905"/>
            <a:ext cx="6332864" cy="148822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184504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5FE899F-920C-C5F8-2E5D-648A9338E5B3}"/>
              </a:ext>
            </a:extLst>
          </p:cNvPr>
          <p:cNvPicPr>
            <a:picLocks noChangeAspect="1"/>
          </p:cNvPicPr>
          <p:nvPr/>
        </p:nvPicPr>
        <p:blipFill>
          <a:blip r:embed="rId2"/>
          <a:stretch>
            <a:fillRect/>
          </a:stretch>
        </p:blipFill>
        <p:spPr>
          <a:xfrm>
            <a:off x="516730" y="904679"/>
            <a:ext cx="7947730" cy="3999230"/>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14F185A1-2B94-9284-693C-59163C6009CE}"/>
              </a:ext>
            </a:extLst>
          </p:cNvPr>
          <p:cNvSpPr txBox="1"/>
          <p:nvPr/>
        </p:nvSpPr>
        <p:spPr>
          <a:xfrm>
            <a:off x="516730" y="211093"/>
            <a:ext cx="5720080" cy="423181"/>
          </a:xfrm>
          <a:prstGeom prst="rect">
            <a:avLst/>
          </a:prstGeom>
        </p:spPr>
        <p:txBody>
          <a:bodyPr vert="horz" lIns="91440" tIns="45720" rIns="91440" bIns="45720" rtlCol="0">
            <a:noAutofit/>
          </a:bodyPr>
          <a:lstStyle/>
          <a:p>
            <a:pPr>
              <a:lnSpc>
                <a:spcPct val="90000"/>
              </a:lnSpc>
              <a:spcBef>
                <a:spcPts val="1000"/>
              </a:spcBef>
            </a:pPr>
            <a:r>
              <a:rPr lang="en-US" sz="1600" b="1" dirty="0">
                <a:solidFill>
                  <a:schemeClr val="accent2">
                    <a:lumMod val="75000"/>
                  </a:schemeClr>
                </a:solidFill>
                <a:latin typeface="Poppins" panose="00000500000000000000" pitchFamily="2" charset="0"/>
                <a:cs typeface="Poppins" panose="00000500000000000000" pitchFamily="2" charset="0"/>
              </a:rPr>
              <a:t>Getting Post invoice deduction and storing as view</a:t>
            </a:r>
          </a:p>
        </p:txBody>
      </p:sp>
      <p:sp>
        <p:nvSpPr>
          <p:cNvPr id="8" name="Arrow: Curved Down 7">
            <a:extLst>
              <a:ext uri="{FF2B5EF4-FFF2-40B4-BE49-F238E27FC236}">
                <a16:creationId xmlns:a16="http://schemas.microsoft.com/office/drawing/2014/main" id="{EBEB8874-6899-B4CC-5412-92331FCB7141}"/>
              </a:ext>
            </a:extLst>
          </p:cNvPr>
          <p:cNvSpPr/>
          <p:nvPr/>
        </p:nvSpPr>
        <p:spPr>
          <a:xfrm rot="2538801">
            <a:off x="8742247" y="3911295"/>
            <a:ext cx="1744933" cy="806340"/>
          </a:xfrm>
          <a:prstGeom prst="curvedDown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10" name="Picture 9">
            <a:extLst>
              <a:ext uri="{FF2B5EF4-FFF2-40B4-BE49-F238E27FC236}">
                <a16:creationId xmlns:a16="http://schemas.microsoft.com/office/drawing/2014/main" id="{E4AE9F05-EA78-2FFD-B1B8-12AC56BB6B37}"/>
              </a:ext>
            </a:extLst>
          </p:cNvPr>
          <p:cNvPicPr>
            <a:picLocks noChangeAspect="1"/>
          </p:cNvPicPr>
          <p:nvPr/>
        </p:nvPicPr>
        <p:blipFill>
          <a:blip r:embed="rId3"/>
          <a:stretch>
            <a:fillRect/>
          </a:stretch>
        </p:blipFill>
        <p:spPr>
          <a:xfrm>
            <a:off x="3690289" y="5385904"/>
            <a:ext cx="8120767" cy="123841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57533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10860</TotalTime>
  <Words>406</Words>
  <Application>Microsoft Office PowerPoint</Application>
  <PresentationFormat>Widescreen</PresentationFormat>
  <Paragraphs>28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Poppins</vt:lpstr>
      <vt:lpstr>Office Theme</vt:lpstr>
      <vt:lpstr>PowerPoint Presentation</vt:lpstr>
      <vt:lpstr>Atlanta, a rapidly expanding hardware company, offers a range of products to customers across numerous countries through multiple channels, including retail, direct sales, and distribution networks, both online and in physical stores. To fuel its growth and make informed, data-driven decisions, AtliQ requires a dedicated data analytics team.</vt:lpstr>
      <vt:lpstr>Request 1: Provide the list of country where company is having a business.</vt:lpstr>
      <vt:lpstr>Request 2: Generate a report of individual product sales from Croma India customer for FY = 2021 so that stakeholder can track individual product sales. </vt:lpstr>
      <vt:lpstr>Request 3: Generate a report of an aggregate monthly gross sales for Croma India customer to track how much sales this particular customer is generating for AtliQ and manage relationships.</vt:lpstr>
      <vt:lpstr>Request 4: Create a stored procedure that can determine the market badge based on the follow logic. If sod quantity &gt; 50 million consider it 'Gold' else 'Silver'.  INPUT 1. Market 2. Fiscal year</vt:lpstr>
      <vt:lpstr>Request 5:  Provide the list of top 10 customers in India getting highest pre invoice discount in financial year 2021.</vt:lpstr>
      <vt:lpstr>Request 6: Find the net sales for the fiscal_year 2021</vt:lpstr>
      <vt:lpstr>PowerPoint Presentation</vt:lpstr>
      <vt:lpstr>PowerPoint Presentation</vt:lpstr>
      <vt:lpstr>7. Get total net sales for the months of August_2021.</vt:lpstr>
      <vt:lpstr>8. Find top customer by net sales</vt:lpstr>
      <vt:lpstr>Request 9:  Get the Top 3 products in each division that have a high total sold quantity in the fiscal year 2021? The final output contains these fields: division, product code, product, total sold quantity, rank order.</vt:lpstr>
      <vt:lpstr>Request 10:  Get the products that have the highest and lowest manufacturing costs. The final output should contain these fields: product code, product, manufacturing cost.</vt:lpstr>
      <vt:lpstr>Request 11: Find the quarter in 2020 having maximum sold quantity</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MOHD WAQAS</dc:creator>
  <cp:lastModifiedBy>MOHD WAQAS</cp:lastModifiedBy>
  <cp:revision>104</cp:revision>
  <dcterms:created xsi:type="dcterms:W3CDTF">2024-08-31T11:25:13Z</dcterms:created>
  <dcterms:modified xsi:type="dcterms:W3CDTF">2024-09-08T01:26:03Z</dcterms:modified>
</cp:coreProperties>
</file>