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1" r:id="rId4"/>
    <p:sldId id="262" r:id="rId5"/>
    <p:sldId id="263" r:id="rId6"/>
    <p:sldId id="269" r:id="rId7"/>
    <p:sldId id="256" r:id="rId8"/>
    <p:sldId id="257"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9F34D-87A7-4077-BD42-F4C7ACD4EC27}" type="doc">
      <dgm:prSet loTypeId="urn:microsoft.com/office/officeart/2005/8/layout/default" loCatId="list" qsTypeId="urn:microsoft.com/office/officeart/2005/8/quickstyle/simple5" qsCatId="simple" csTypeId="urn:microsoft.com/office/officeart/2005/8/colors/accent0_3" csCatId="mainScheme"/>
      <dgm:spPr/>
      <dgm:t>
        <a:bodyPr/>
        <a:lstStyle/>
        <a:p>
          <a:endParaRPr lang="en-US"/>
        </a:p>
      </dgm:t>
    </dgm:pt>
    <dgm:pt modelId="{1A208FF6-8314-4F0B-86B0-9C1F38BE0C56}">
      <dgm:prSet/>
      <dgm:spPr/>
      <dgm:t>
        <a:bodyPr/>
        <a:lstStyle/>
        <a:p>
          <a:r>
            <a:rPr lang="en-US" b="1" i="0" baseline="0" dirty="0"/>
            <a:t>Revenue</a:t>
          </a:r>
          <a:r>
            <a:rPr lang="en-US" b="0" i="0" baseline="0" dirty="0"/>
            <a:t>: Total income generated from all hotel operations, including room sales and services.</a:t>
          </a:r>
          <a:endParaRPr lang="en-US" dirty="0"/>
        </a:p>
      </dgm:t>
    </dgm:pt>
    <dgm:pt modelId="{D11AE73C-FCA1-4DCF-A781-1D249F184D98}" type="parTrans" cxnId="{8BD26019-184C-4ED2-9837-8A9003952851}">
      <dgm:prSet/>
      <dgm:spPr/>
      <dgm:t>
        <a:bodyPr/>
        <a:lstStyle/>
        <a:p>
          <a:endParaRPr lang="en-US"/>
        </a:p>
      </dgm:t>
    </dgm:pt>
    <dgm:pt modelId="{C91FC8B4-AB91-4E56-B749-D2534CC0AF48}" type="sibTrans" cxnId="{8BD26019-184C-4ED2-9837-8A9003952851}">
      <dgm:prSet/>
      <dgm:spPr/>
      <dgm:t>
        <a:bodyPr/>
        <a:lstStyle/>
        <a:p>
          <a:endParaRPr lang="en-US"/>
        </a:p>
      </dgm:t>
    </dgm:pt>
    <dgm:pt modelId="{F29EDCAA-1642-4780-B7CE-9CB981DD0F13}">
      <dgm:prSet/>
      <dgm:spPr/>
      <dgm:t>
        <a:bodyPr/>
        <a:lstStyle/>
        <a:p>
          <a:r>
            <a:rPr lang="en-US" b="1" i="0" baseline="0"/>
            <a:t>RevPAR (Revenue per Available Room)</a:t>
          </a:r>
          <a:r>
            <a:rPr lang="en-US" b="0" i="0" baseline="0"/>
            <a:t>: Revenue generated per available room, indicating overall hotel performance.</a:t>
          </a:r>
          <a:endParaRPr lang="en-US"/>
        </a:p>
      </dgm:t>
    </dgm:pt>
    <dgm:pt modelId="{2E350B33-FD79-474F-9B5D-C038689A4C61}" type="parTrans" cxnId="{25050432-D23B-42DD-BDDC-B6CA2A403648}">
      <dgm:prSet/>
      <dgm:spPr/>
      <dgm:t>
        <a:bodyPr/>
        <a:lstStyle/>
        <a:p>
          <a:endParaRPr lang="en-US"/>
        </a:p>
      </dgm:t>
    </dgm:pt>
    <dgm:pt modelId="{F680F913-F48D-48C8-9E38-616DC3CF9464}" type="sibTrans" cxnId="{25050432-D23B-42DD-BDDC-B6CA2A403648}">
      <dgm:prSet/>
      <dgm:spPr/>
      <dgm:t>
        <a:bodyPr/>
        <a:lstStyle/>
        <a:p>
          <a:endParaRPr lang="en-US"/>
        </a:p>
      </dgm:t>
    </dgm:pt>
    <dgm:pt modelId="{71CF3E3D-6908-4FEB-A7A4-6528E84FCEAC}">
      <dgm:prSet/>
      <dgm:spPr/>
      <dgm:t>
        <a:bodyPr/>
        <a:lstStyle/>
        <a:p>
          <a:r>
            <a:rPr lang="en-US" b="1" i="0" baseline="0"/>
            <a:t>ADR (Average Daily Rate)</a:t>
          </a:r>
          <a:r>
            <a:rPr lang="en-US" b="0" i="0" baseline="0"/>
            <a:t>: Average revenue earned per occupied room, reflecting pricing strategy effectiveness.</a:t>
          </a:r>
          <a:endParaRPr lang="en-US"/>
        </a:p>
      </dgm:t>
    </dgm:pt>
    <dgm:pt modelId="{159EF0E0-092E-45A0-BBF0-416EFA85E922}" type="parTrans" cxnId="{175F09EA-EF36-454E-B5CF-8CB0654EDC57}">
      <dgm:prSet/>
      <dgm:spPr/>
      <dgm:t>
        <a:bodyPr/>
        <a:lstStyle/>
        <a:p>
          <a:endParaRPr lang="en-US"/>
        </a:p>
      </dgm:t>
    </dgm:pt>
    <dgm:pt modelId="{A89E6660-4DBF-43A6-92F5-0E215FD71F0A}" type="sibTrans" cxnId="{175F09EA-EF36-454E-B5CF-8CB0654EDC57}">
      <dgm:prSet/>
      <dgm:spPr/>
      <dgm:t>
        <a:bodyPr/>
        <a:lstStyle/>
        <a:p>
          <a:endParaRPr lang="en-US"/>
        </a:p>
      </dgm:t>
    </dgm:pt>
    <dgm:pt modelId="{1623A601-7F81-474D-A04D-94162EE9A769}">
      <dgm:prSet/>
      <dgm:spPr/>
      <dgm:t>
        <a:bodyPr/>
        <a:lstStyle/>
        <a:p>
          <a:r>
            <a:rPr lang="en-US" b="1" i="0" baseline="0"/>
            <a:t>DBRN (Daily Booked Room Nights)</a:t>
          </a:r>
          <a:r>
            <a:rPr lang="en-US" b="0" i="0" baseline="0"/>
            <a:t>: Average number of rooms booked per day over a specified period.</a:t>
          </a:r>
          <a:endParaRPr lang="en-US"/>
        </a:p>
      </dgm:t>
    </dgm:pt>
    <dgm:pt modelId="{4B9C6C19-00A5-43A8-AD3F-D164088F3A77}" type="parTrans" cxnId="{CBD18EFF-85DF-442A-8B58-2385C2166C2D}">
      <dgm:prSet/>
      <dgm:spPr/>
      <dgm:t>
        <a:bodyPr/>
        <a:lstStyle/>
        <a:p>
          <a:endParaRPr lang="en-US"/>
        </a:p>
      </dgm:t>
    </dgm:pt>
    <dgm:pt modelId="{2BFE8D56-7D67-4088-B222-D4BFE264DD72}" type="sibTrans" cxnId="{CBD18EFF-85DF-442A-8B58-2385C2166C2D}">
      <dgm:prSet/>
      <dgm:spPr/>
      <dgm:t>
        <a:bodyPr/>
        <a:lstStyle/>
        <a:p>
          <a:endParaRPr lang="en-US"/>
        </a:p>
      </dgm:t>
    </dgm:pt>
    <dgm:pt modelId="{38CF288C-73C2-40E4-9603-39CA95140E61}">
      <dgm:prSet/>
      <dgm:spPr/>
      <dgm:t>
        <a:bodyPr/>
        <a:lstStyle/>
        <a:p>
          <a:r>
            <a:rPr lang="en-US" b="1" i="0" baseline="0"/>
            <a:t>DSRN (Daily Sellable Room Nights)</a:t>
          </a:r>
          <a:r>
            <a:rPr lang="en-US" b="0" i="0" baseline="0"/>
            <a:t>: Average number of rooms available for sale per day.</a:t>
          </a:r>
          <a:endParaRPr lang="en-US"/>
        </a:p>
      </dgm:t>
    </dgm:pt>
    <dgm:pt modelId="{CF3F1052-0F39-46FC-8C33-0C868FE5C6A2}" type="parTrans" cxnId="{124084AA-9BB4-4717-868B-751C43C53934}">
      <dgm:prSet/>
      <dgm:spPr/>
      <dgm:t>
        <a:bodyPr/>
        <a:lstStyle/>
        <a:p>
          <a:endParaRPr lang="en-US"/>
        </a:p>
      </dgm:t>
    </dgm:pt>
    <dgm:pt modelId="{2755FBF5-A770-4E36-A05B-8E36D9798E01}" type="sibTrans" cxnId="{124084AA-9BB4-4717-868B-751C43C53934}">
      <dgm:prSet/>
      <dgm:spPr/>
      <dgm:t>
        <a:bodyPr/>
        <a:lstStyle/>
        <a:p>
          <a:endParaRPr lang="en-US"/>
        </a:p>
      </dgm:t>
    </dgm:pt>
    <dgm:pt modelId="{43FA8E4B-02C2-408B-BC0B-C767F5B63EA1}">
      <dgm:prSet/>
      <dgm:spPr/>
      <dgm:t>
        <a:bodyPr/>
        <a:lstStyle/>
        <a:p>
          <a:r>
            <a:rPr lang="en-US" b="1" i="0" baseline="0"/>
            <a:t>DURN (Daily Utilized Room Nights)</a:t>
          </a:r>
          <a:r>
            <a:rPr lang="en-US" b="0" i="0" baseline="0"/>
            <a:t>: Average number of rooms successfully utilized by guests per day.</a:t>
          </a:r>
          <a:endParaRPr lang="en-US"/>
        </a:p>
      </dgm:t>
    </dgm:pt>
    <dgm:pt modelId="{94FBDA6E-59D6-477D-8E4B-CDBE3DE8A38C}" type="parTrans" cxnId="{81B55795-329A-4AE1-AEFD-E12D1FFFC60D}">
      <dgm:prSet/>
      <dgm:spPr/>
      <dgm:t>
        <a:bodyPr/>
        <a:lstStyle/>
        <a:p>
          <a:endParaRPr lang="en-US"/>
        </a:p>
      </dgm:t>
    </dgm:pt>
    <dgm:pt modelId="{A7A23F4D-3DFA-4181-A225-B23C8E6B8518}" type="sibTrans" cxnId="{81B55795-329A-4AE1-AEFD-E12D1FFFC60D}">
      <dgm:prSet/>
      <dgm:spPr/>
      <dgm:t>
        <a:bodyPr/>
        <a:lstStyle/>
        <a:p>
          <a:endParaRPr lang="en-US"/>
        </a:p>
      </dgm:t>
    </dgm:pt>
    <dgm:pt modelId="{A8C651D8-0E08-46DE-8BAC-4BB9C8986B30}">
      <dgm:prSet/>
      <dgm:spPr/>
      <dgm:t>
        <a:bodyPr/>
        <a:lstStyle/>
        <a:p>
          <a:r>
            <a:rPr lang="en-US" b="1" i="0" baseline="0"/>
            <a:t>Realisation %</a:t>
          </a:r>
          <a:r>
            <a:rPr lang="en-US" b="0" i="0" baseline="0"/>
            <a:t>: Percentage of successful check-outs relative to total bookings, indicating booking efficiency.</a:t>
          </a:r>
          <a:endParaRPr lang="en-US"/>
        </a:p>
      </dgm:t>
    </dgm:pt>
    <dgm:pt modelId="{23FE88F4-3A3D-49B6-AE26-E7D90F888FA8}" type="parTrans" cxnId="{31ADEE48-56FC-48ED-97D8-829B892C4752}">
      <dgm:prSet/>
      <dgm:spPr/>
      <dgm:t>
        <a:bodyPr/>
        <a:lstStyle/>
        <a:p>
          <a:endParaRPr lang="en-US"/>
        </a:p>
      </dgm:t>
    </dgm:pt>
    <dgm:pt modelId="{DB18CA66-1B2A-4FE1-9A4C-565957D3277A}" type="sibTrans" cxnId="{31ADEE48-56FC-48ED-97D8-829B892C4752}">
      <dgm:prSet/>
      <dgm:spPr/>
      <dgm:t>
        <a:bodyPr/>
        <a:lstStyle/>
        <a:p>
          <a:endParaRPr lang="en-US"/>
        </a:p>
      </dgm:t>
    </dgm:pt>
    <dgm:pt modelId="{A9BA4F48-AC46-4FC1-B18C-3E1EEB78E258}">
      <dgm:prSet/>
      <dgm:spPr/>
      <dgm:t>
        <a:bodyPr/>
        <a:lstStyle/>
        <a:p>
          <a:r>
            <a:rPr lang="en-US" b="1" i="0" baseline="0"/>
            <a:t>Occupancy</a:t>
          </a:r>
          <a:r>
            <a:rPr lang="en-US" b="0" i="0" baseline="0"/>
            <a:t>: Percentage of available rooms that are occupied over a specific timeframe.</a:t>
          </a:r>
          <a:endParaRPr lang="en-US"/>
        </a:p>
      </dgm:t>
    </dgm:pt>
    <dgm:pt modelId="{C499B6F4-1799-4255-B921-D32E89331098}" type="parTrans" cxnId="{6CBCF72A-A085-4E88-AF74-45FA42405578}">
      <dgm:prSet/>
      <dgm:spPr/>
      <dgm:t>
        <a:bodyPr/>
        <a:lstStyle/>
        <a:p>
          <a:endParaRPr lang="en-US"/>
        </a:p>
      </dgm:t>
    </dgm:pt>
    <dgm:pt modelId="{E06E6687-61FC-4A16-8C41-36CC280EA269}" type="sibTrans" cxnId="{6CBCF72A-A085-4E88-AF74-45FA42405578}">
      <dgm:prSet/>
      <dgm:spPr/>
      <dgm:t>
        <a:bodyPr/>
        <a:lstStyle/>
        <a:p>
          <a:endParaRPr lang="en-US"/>
        </a:p>
      </dgm:t>
    </dgm:pt>
    <dgm:pt modelId="{ECC49256-FC31-4DD8-8285-043200A9B7AB}">
      <dgm:prSet/>
      <dgm:spPr/>
      <dgm:t>
        <a:bodyPr/>
        <a:lstStyle/>
        <a:p>
          <a:r>
            <a:rPr lang="en-US" b="1" i="0" baseline="0"/>
            <a:t>Cancellation %</a:t>
          </a:r>
          <a:r>
            <a:rPr lang="en-US" b="0" i="0" baseline="0"/>
            <a:t>: Percentage of total bookings that were canceled by guests.</a:t>
          </a:r>
          <a:endParaRPr lang="en-US"/>
        </a:p>
      </dgm:t>
    </dgm:pt>
    <dgm:pt modelId="{E52100D9-FF04-4BAE-94CE-50DE06DBE310}" type="parTrans" cxnId="{1A010C3B-A7C2-48CB-8526-EE592D1C0FC7}">
      <dgm:prSet/>
      <dgm:spPr/>
      <dgm:t>
        <a:bodyPr/>
        <a:lstStyle/>
        <a:p>
          <a:endParaRPr lang="en-US"/>
        </a:p>
      </dgm:t>
    </dgm:pt>
    <dgm:pt modelId="{215E4A92-12BB-47E2-9962-A658F7ABFA36}" type="sibTrans" cxnId="{1A010C3B-A7C2-48CB-8526-EE592D1C0FC7}">
      <dgm:prSet/>
      <dgm:spPr/>
      <dgm:t>
        <a:bodyPr/>
        <a:lstStyle/>
        <a:p>
          <a:endParaRPr lang="en-US"/>
        </a:p>
      </dgm:t>
    </dgm:pt>
    <dgm:pt modelId="{6BBA85B1-84AC-4BD3-9B59-DCAF836AB913}" type="pres">
      <dgm:prSet presAssocID="{F529F34D-87A7-4077-BD42-F4C7ACD4EC27}" presName="diagram" presStyleCnt="0">
        <dgm:presLayoutVars>
          <dgm:dir/>
          <dgm:resizeHandles val="exact"/>
        </dgm:presLayoutVars>
      </dgm:prSet>
      <dgm:spPr/>
    </dgm:pt>
    <dgm:pt modelId="{02F3572D-FDD8-452A-B0A3-7BBA5B073613}" type="pres">
      <dgm:prSet presAssocID="{1A208FF6-8314-4F0B-86B0-9C1F38BE0C56}" presName="node" presStyleLbl="node1" presStyleIdx="0" presStyleCnt="9">
        <dgm:presLayoutVars>
          <dgm:bulletEnabled val="1"/>
        </dgm:presLayoutVars>
      </dgm:prSet>
      <dgm:spPr/>
    </dgm:pt>
    <dgm:pt modelId="{0DE9937B-6694-41A4-A32C-D248BE50B88F}" type="pres">
      <dgm:prSet presAssocID="{C91FC8B4-AB91-4E56-B749-D2534CC0AF48}" presName="sibTrans" presStyleCnt="0"/>
      <dgm:spPr/>
    </dgm:pt>
    <dgm:pt modelId="{14BD0886-831D-4265-B7EF-56E500C17A05}" type="pres">
      <dgm:prSet presAssocID="{F29EDCAA-1642-4780-B7CE-9CB981DD0F13}" presName="node" presStyleLbl="node1" presStyleIdx="1" presStyleCnt="9">
        <dgm:presLayoutVars>
          <dgm:bulletEnabled val="1"/>
        </dgm:presLayoutVars>
      </dgm:prSet>
      <dgm:spPr/>
    </dgm:pt>
    <dgm:pt modelId="{A3166640-CEC8-484B-A21A-846A5D7ED31D}" type="pres">
      <dgm:prSet presAssocID="{F680F913-F48D-48C8-9E38-616DC3CF9464}" presName="sibTrans" presStyleCnt="0"/>
      <dgm:spPr/>
    </dgm:pt>
    <dgm:pt modelId="{6D055239-F914-4DAC-8466-B15FD4CB5897}" type="pres">
      <dgm:prSet presAssocID="{71CF3E3D-6908-4FEB-A7A4-6528E84FCEAC}" presName="node" presStyleLbl="node1" presStyleIdx="2" presStyleCnt="9">
        <dgm:presLayoutVars>
          <dgm:bulletEnabled val="1"/>
        </dgm:presLayoutVars>
      </dgm:prSet>
      <dgm:spPr/>
    </dgm:pt>
    <dgm:pt modelId="{F63DCDE8-6F2F-4D13-B902-7400D9BEA1FC}" type="pres">
      <dgm:prSet presAssocID="{A89E6660-4DBF-43A6-92F5-0E215FD71F0A}" presName="sibTrans" presStyleCnt="0"/>
      <dgm:spPr/>
    </dgm:pt>
    <dgm:pt modelId="{15455AFA-7C88-47A5-B5B6-34E3D02FE391}" type="pres">
      <dgm:prSet presAssocID="{1623A601-7F81-474D-A04D-94162EE9A769}" presName="node" presStyleLbl="node1" presStyleIdx="3" presStyleCnt="9">
        <dgm:presLayoutVars>
          <dgm:bulletEnabled val="1"/>
        </dgm:presLayoutVars>
      </dgm:prSet>
      <dgm:spPr/>
    </dgm:pt>
    <dgm:pt modelId="{34B20FC2-F000-4D78-BFFD-258354CBD09E}" type="pres">
      <dgm:prSet presAssocID="{2BFE8D56-7D67-4088-B222-D4BFE264DD72}" presName="sibTrans" presStyleCnt="0"/>
      <dgm:spPr/>
    </dgm:pt>
    <dgm:pt modelId="{A0474949-175B-4120-8697-1BB2A8313640}" type="pres">
      <dgm:prSet presAssocID="{38CF288C-73C2-40E4-9603-39CA95140E61}" presName="node" presStyleLbl="node1" presStyleIdx="4" presStyleCnt="9">
        <dgm:presLayoutVars>
          <dgm:bulletEnabled val="1"/>
        </dgm:presLayoutVars>
      </dgm:prSet>
      <dgm:spPr/>
    </dgm:pt>
    <dgm:pt modelId="{55A3064C-D751-4CF2-9794-759ACD677304}" type="pres">
      <dgm:prSet presAssocID="{2755FBF5-A770-4E36-A05B-8E36D9798E01}" presName="sibTrans" presStyleCnt="0"/>
      <dgm:spPr/>
    </dgm:pt>
    <dgm:pt modelId="{7CB85F81-B314-43EA-BA2C-9178029A36DC}" type="pres">
      <dgm:prSet presAssocID="{43FA8E4B-02C2-408B-BC0B-C767F5B63EA1}" presName="node" presStyleLbl="node1" presStyleIdx="5" presStyleCnt="9">
        <dgm:presLayoutVars>
          <dgm:bulletEnabled val="1"/>
        </dgm:presLayoutVars>
      </dgm:prSet>
      <dgm:spPr/>
    </dgm:pt>
    <dgm:pt modelId="{97BF155F-4B9A-4A3D-98B4-D21D4B8BF799}" type="pres">
      <dgm:prSet presAssocID="{A7A23F4D-3DFA-4181-A225-B23C8E6B8518}" presName="sibTrans" presStyleCnt="0"/>
      <dgm:spPr/>
    </dgm:pt>
    <dgm:pt modelId="{D62E3C42-1D9A-44A5-B50E-9A892BB8BB36}" type="pres">
      <dgm:prSet presAssocID="{A8C651D8-0E08-46DE-8BAC-4BB9C8986B30}" presName="node" presStyleLbl="node1" presStyleIdx="6" presStyleCnt="9">
        <dgm:presLayoutVars>
          <dgm:bulletEnabled val="1"/>
        </dgm:presLayoutVars>
      </dgm:prSet>
      <dgm:spPr/>
    </dgm:pt>
    <dgm:pt modelId="{11F60C2D-831B-4893-BF04-82BD3E18BE64}" type="pres">
      <dgm:prSet presAssocID="{DB18CA66-1B2A-4FE1-9A4C-565957D3277A}" presName="sibTrans" presStyleCnt="0"/>
      <dgm:spPr/>
    </dgm:pt>
    <dgm:pt modelId="{C994E0DA-E253-4D0E-AC12-ABA16DF8B717}" type="pres">
      <dgm:prSet presAssocID="{A9BA4F48-AC46-4FC1-B18C-3E1EEB78E258}" presName="node" presStyleLbl="node1" presStyleIdx="7" presStyleCnt="9">
        <dgm:presLayoutVars>
          <dgm:bulletEnabled val="1"/>
        </dgm:presLayoutVars>
      </dgm:prSet>
      <dgm:spPr/>
    </dgm:pt>
    <dgm:pt modelId="{C642FECF-4F37-4A57-95D7-995EA49FA14B}" type="pres">
      <dgm:prSet presAssocID="{E06E6687-61FC-4A16-8C41-36CC280EA269}" presName="sibTrans" presStyleCnt="0"/>
      <dgm:spPr/>
    </dgm:pt>
    <dgm:pt modelId="{8E9A8796-85B5-4FB0-872D-E17A6AB8E6D2}" type="pres">
      <dgm:prSet presAssocID="{ECC49256-FC31-4DD8-8285-043200A9B7AB}" presName="node" presStyleLbl="node1" presStyleIdx="8" presStyleCnt="9">
        <dgm:presLayoutVars>
          <dgm:bulletEnabled val="1"/>
        </dgm:presLayoutVars>
      </dgm:prSet>
      <dgm:spPr/>
    </dgm:pt>
  </dgm:ptLst>
  <dgm:cxnLst>
    <dgm:cxn modelId="{19904418-31ED-47CC-938A-7AF2355B0EDD}" type="presOf" srcId="{1623A601-7F81-474D-A04D-94162EE9A769}" destId="{15455AFA-7C88-47A5-B5B6-34E3D02FE391}" srcOrd="0" destOrd="0" presId="urn:microsoft.com/office/officeart/2005/8/layout/default"/>
    <dgm:cxn modelId="{8BD26019-184C-4ED2-9837-8A9003952851}" srcId="{F529F34D-87A7-4077-BD42-F4C7ACD4EC27}" destId="{1A208FF6-8314-4F0B-86B0-9C1F38BE0C56}" srcOrd="0" destOrd="0" parTransId="{D11AE73C-FCA1-4DCF-A781-1D249F184D98}" sibTransId="{C91FC8B4-AB91-4E56-B749-D2534CC0AF48}"/>
    <dgm:cxn modelId="{6CBCF72A-A085-4E88-AF74-45FA42405578}" srcId="{F529F34D-87A7-4077-BD42-F4C7ACD4EC27}" destId="{A9BA4F48-AC46-4FC1-B18C-3E1EEB78E258}" srcOrd="7" destOrd="0" parTransId="{C499B6F4-1799-4255-B921-D32E89331098}" sibTransId="{E06E6687-61FC-4A16-8C41-36CC280EA269}"/>
    <dgm:cxn modelId="{F461412B-B1D0-4C65-B618-3F5A0601B727}" type="presOf" srcId="{43FA8E4B-02C2-408B-BC0B-C767F5B63EA1}" destId="{7CB85F81-B314-43EA-BA2C-9178029A36DC}" srcOrd="0" destOrd="0" presId="urn:microsoft.com/office/officeart/2005/8/layout/default"/>
    <dgm:cxn modelId="{25050432-D23B-42DD-BDDC-B6CA2A403648}" srcId="{F529F34D-87A7-4077-BD42-F4C7ACD4EC27}" destId="{F29EDCAA-1642-4780-B7CE-9CB981DD0F13}" srcOrd="1" destOrd="0" parTransId="{2E350B33-FD79-474F-9B5D-C038689A4C61}" sibTransId="{F680F913-F48D-48C8-9E38-616DC3CF9464}"/>
    <dgm:cxn modelId="{7F4DF234-D08F-4241-9715-D9A66F45F5B2}" type="presOf" srcId="{F29EDCAA-1642-4780-B7CE-9CB981DD0F13}" destId="{14BD0886-831D-4265-B7EF-56E500C17A05}" srcOrd="0" destOrd="0" presId="urn:microsoft.com/office/officeart/2005/8/layout/default"/>
    <dgm:cxn modelId="{1A010C3B-A7C2-48CB-8526-EE592D1C0FC7}" srcId="{F529F34D-87A7-4077-BD42-F4C7ACD4EC27}" destId="{ECC49256-FC31-4DD8-8285-043200A9B7AB}" srcOrd="8" destOrd="0" parTransId="{E52100D9-FF04-4BAE-94CE-50DE06DBE310}" sibTransId="{215E4A92-12BB-47E2-9962-A658F7ABFA36}"/>
    <dgm:cxn modelId="{31ADEE48-56FC-48ED-97D8-829B892C4752}" srcId="{F529F34D-87A7-4077-BD42-F4C7ACD4EC27}" destId="{A8C651D8-0E08-46DE-8BAC-4BB9C8986B30}" srcOrd="6" destOrd="0" parTransId="{23FE88F4-3A3D-49B6-AE26-E7D90F888FA8}" sibTransId="{DB18CA66-1B2A-4FE1-9A4C-565957D3277A}"/>
    <dgm:cxn modelId="{58830D4F-4D71-49C7-9E7C-629DDAED94E5}" type="presOf" srcId="{A8C651D8-0E08-46DE-8BAC-4BB9C8986B30}" destId="{D62E3C42-1D9A-44A5-B50E-9A892BB8BB36}" srcOrd="0" destOrd="0" presId="urn:microsoft.com/office/officeart/2005/8/layout/default"/>
    <dgm:cxn modelId="{CFF38D70-8665-4182-8D3F-C852365AC068}" type="presOf" srcId="{1A208FF6-8314-4F0B-86B0-9C1F38BE0C56}" destId="{02F3572D-FDD8-452A-B0A3-7BBA5B073613}" srcOrd="0" destOrd="0" presId="urn:microsoft.com/office/officeart/2005/8/layout/default"/>
    <dgm:cxn modelId="{8A8CC972-CE87-4E11-A1A5-DBE8F275323E}" type="presOf" srcId="{A9BA4F48-AC46-4FC1-B18C-3E1EEB78E258}" destId="{C994E0DA-E253-4D0E-AC12-ABA16DF8B717}" srcOrd="0" destOrd="0" presId="urn:microsoft.com/office/officeart/2005/8/layout/default"/>
    <dgm:cxn modelId="{C1CA0092-F4E9-433E-994B-56AE8920F9F7}" type="presOf" srcId="{38CF288C-73C2-40E4-9603-39CA95140E61}" destId="{A0474949-175B-4120-8697-1BB2A8313640}" srcOrd="0" destOrd="0" presId="urn:microsoft.com/office/officeart/2005/8/layout/default"/>
    <dgm:cxn modelId="{C85E6494-F52B-466D-B0E4-C3D462DE44BB}" type="presOf" srcId="{ECC49256-FC31-4DD8-8285-043200A9B7AB}" destId="{8E9A8796-85B5-4FB0-872D-E17A6AB8E6D2}" srcOrd="0" destOrd="0" presId="urn:microsoft.com/office/officeart/2005/8/layout/default"/>
    <dgm:cxn modelId="{81B55795-329A-4AE1-AEFD-E12D1FFFC60D}" srcId="{F529F34D-87A7-4077-BD42-F4C7ACD4EC27}" destId="{43FA8E4B-02C2-408B-BC0B-C767F5B63EA1}" srcOrd="5" destOrd="0" parTransId="{94FBDA6E-59D6-477D-8E4B-CDBE3DE8A38C}" sibTransId="{A7A23F4D-3DFA-4181-A225-B23C8E6B8518}"/>
    <dgm:cxn modelId="{6DEE2B9A-DC3F-4794-A1DF-EFC454944318}" type="presOf" srcId="{71CF3E3D-6908-4FEB-A7A4-6528E84FCEAC}" destId="{6D055239-F914-4DAC-8466-B15FD4CB5897}" srcOrd="0" destOrd="0" presId="urn:microsoft.com/office/officeart/2005/8/layout/default"/>
    <dgm:cxn modelId="{124084AA-9BB4-4717-868B-751C43C53934}" srcId="{F529F34D-87A7-4077-BD42-F4C7ACD4EC27}" destId="{38CF288C-73C2-40E4-9603-39CA95140E61}" srcOrd="4" destOrd="0" parTransId="{CF3F1052-0F39-46FC-8C33-0C868FE5C6A2}" sibTransId="{2755FBF5-A770-4E36-A05B-8E36D9798E01}"/>
    <dgm:cxn modelId="{55DFE1C1-0CDC-45D6-8C4C-E42424C7B49F}" type="presOf" srcId="{F529F34D-87A7-4077-BD42-F4C7ACD4EC27}" destId="{6BBA85B1-84AC-4BD3-9B59-DCAF836AB913}" srcOrd="0" destOrd="0" presId="urn:microsoft.com/office/officeart/2005/8/layout/default"/>
    <dgm:cxn modelId="{175F09EA-EF36-454E-B5CF-8CB0654EDC57}" srcId="{F529F34D-87A7-4077-BD42-F4C7ACD4EC27}" destId="{71CF3E3D-6908-4FEB-A7A4-6528E84FCEAC}" srcOrd="2" destOrd="0" parTransId="{159EF0E0-092E-45A0-BBF0-416EFA85E922}" sibTransId="{A89E6660-4DBF-43A6-92F5-0E215FD71F0A}"/>
    <dgm:cxn modelId="{CBD18EFF-85DF-442A-8B58-2385C2166C2D}" srcId="{F529F34D-87A7-4077-BD42-F4C7ACD4EC27}" destId="{1623A601-7F81-474D-A04D-94162EE9A769}" srcOrd="3" destOrd="0" parTransId="{4B9C6C19-00A5-43A8-AD3F-D164088F3A77}" sibTransId="{2BFE8D56-7D67-4088-B222-D4BFE264DD72}"/>
    <dgm:cxn modelId="{F67AF19C-8348-453D-AA3C-16ED81FEC3D8}" type="presParOf" srcId="{6BBA85B1-84AC-4BD3-9B59-DCAF836AB913}" destId="{02F3572D-FDD8-452A-B0A3-7BBA5B073613}" srcOrd="0" destOrd="0" presId="urn:microsoft.com/office/officeart/2005/8/layout/default"/>
    <dgm:cxn modelId="{6B71A809-045A-4A7D-A311-45B069951B1A}" type="presParOf" srcId="{6BBA85B1-84AC-4BD3-9B59-DCAF836AB913}" destId="{0DE9937B-6694-41A4-A32C-D248BE50B88F}" srcOrd="1" destOrd="0" presId="urn:microsoft.com/office/officeart/2005/8/layout/default"/>
    <dgm:cxn modelId="{A02BA9A1-88F2-44AF-AB01-20A4C863B4EE}" type="presParOf" srcId="{6BBA85B1-84AC-4BD3-9B59-DCAF836AB913}" destId="{14BD0886-831D-4265-B7EF-56E500C17A05}" srcOrd="2" destOrd="0" presId="urn:microsoft.com/office/officeart/2005/8/layout/default"/>
    <dgm:cxn modelId="{7CB1707D-CA18-4EC6-A2A8-7970AA896917}" type="presParOf" srcId="{6BBA85B1-84AC-4BD3-9B59-DCAF836AB913}" destId="{A3166640-CEC8-484B-A21A-846A5D7ED31D}" srcOrd="3" destOrd="0" presId="urn:microsoft.com/office/officeart/2005/8/layout/default"/>
    <dgm:cxn modelId="{0A043E9D-C17F-420B-A297-2DF7FB5AD7FC}" type="presParOf" srcId="{6BBA85B1-84AC-4BD3-9B59-DCAF836AB913}" destId="{6D055239-F914-4DAC-8466-B15FD4CB5897}" srcOrd="4" destOrd="0" presId="urn:microsoft.com/office/officeart/2005/8/layout/default"/>
    <dgm:cxn modelId="{B210C001-3133-4619-9568-929FE375175E}" type="presParOf" srcId="{6BBA85B1-84AC-4BD3-9B59-DCAF836AB913}" destId="{F63DCDE8-6F2F-4D13-B902-7400D9BEA1FC}" srcOrd="5" destOrd="0" presId="urn:microsoft.com/office/officeart/2005/8/layout/default"/>
    <dgm:cxn modelId="{1437ACB2-52F2-4417-8119-BFD02F4376F5}" type="presParOf" srcId="{6BBA85B1-84AC-4BD3-9B59-DCAF836AB913}" destId="{15455AFA-7C88-47A5-B5B6-34E3D02FE391}" srcOrd="6" destOrd="0" presId="urn:microsoft.com/office/officeart/2005/8/layout/default"/>
    <dgm:cxn modelId="{1B35AB3E-5182-4A59-BA49-97BE6AAAD2BE}" type="presParOf" srcId="{6BBA85B1-84AC-4BD3-9B59-DCAF836AB913}" destId="{34B20FC2-F000-4D78-BFFD-258354CBD09E}" srcOrd="7" destOrd="0" presId="urn:microsoft.com/office/officeart/2005/8/layout/default"/>
    <dgm:cxn modelId="{12446380-3355-41EB-87AF-003F573DD9B3}" type="presParOf" srcId="{6BBA85B1-84AC-4BD3-9B59-DCAF836AB913}" destId="{A0474949-175B-4120-8697-1BB2A8313640}" srcOrd="8" destOrd="0" presId="urn:microsoft.com/office/officeart/2005/8/layout/default"/>
    <dgm:cxn modelId="{70B9A834-2D4E-416B-9679-E5F78C011D0C}" type="presParOf" srcId="{6BBA85B1-84AC-4BD3-9B59-DCAF836AB913}" destId="{55A3064C-D751-4CF2-9794-759ACD677304}" srcOrd="9" destOrd="0" presId="urn:microsoft.com/office/officeart/2005/8/layout/default"/>
    <dgm:cxn modelId="{09215CFF-280E-4228-8321-D0921E86CA0E}" type="presParOf" srcId="{6BBA85B1-84AC-4BD3-9B59-DCAF836AB913}" destId="{7CB85F81-B314-43EA-BA2C-9178029A36DC}" srcOrd="10" destOrd="0" presId="urn:microsoft.com/office/officeart/2005/8/layout/default"/>
    <dgm:cxn modelId="{3DB71D3A-9B34-4778-A793-8950DCA0804A}" type="presParOf" srcId="{6BBA85B1-84AC-4BD3-9B59-DCAF836AB913}" destId="{97BF155F-4B9A-4A3D-98B4-D21D4B8BF799}" srcOrd="11" destOrd="0" presId="urn:microsoft.com/office/officeart/2005/8/layout/default"/>
    <dgm:cxn modelId="{CE10A65B-1AD9-483C-9B98-8BD798031838}" type="presParOf" srcId="{6BBA85B1-84AC-4BD3-9B59-DCAF836AB913}" destId="{D62E3C42-1D9A-44A5-B50E-9A892BB8BB36}" srcOrd="12" destOrd="0" presId="urn:microsoft.com/office/officeart/2005/8/layout/default"/>
    <dgm:cxn modelId="{C3C95DD4-AF1E-4605-847E-ABA8336B2505}" type="presParOf" srcId="{6BBA85B1-84AC-4BD3-9B59-DCAF836AB913}" destId="{11F60C2D-831B-4893-BF04-82BD3E18BE64}" srcOrd="13" destOrd="0" presId="urn:microsoft.com/office/officeart/2005/8/layout/default"/>
    <dgm:cxn modelId="{EDF3E6A6-7C83-4529-BEA5-ECAF772ACFBF}" type="presParOf" srcId="{6BBA85B1-84AC-4BD3-9B59-DCAF836AB913}" destId="{C994E0DA-E253-4D0E-AC12-ABA16DF8B717}" srcOrd="14" destOrd="0" presId="urn:microsoft.com/office/officeart/2005/8/layout/default"/>
    <dgm:cxn modelId="{DAED044F-3D98-4E0C-A517-6DA1BC6EAE77}" type="presParOf" srcId="{6BBA85B1-84AC-4BD3-9B59-DCAF836AB913}" destId="{C642FECF-4F37-4A57-95D7-995EA49FA14B}" srcOrd="15" destOrd="0" presId="urn:microsoft.com/office/officeart/2005/8/layout/default"/>
    <dgm:cxn modelId="{6ACBB979-43A5-49D0-9922-808D205B6A91}" type="presParOf" srcId="{6BBA85B1-84AC-4BD3-9B59-DCAF836AB913}" destId="{8E9A8796-85B5-4FB0-872D-E17A6AB8E6D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3572D-FDD8-452A-B0A3-7BBA5B073613}">
      <dsp:nvSpPr>
        <dsp:cNvPr id="0" name=""/>
        <dsp:cNvSpPr/>
      </dsp:nvSpPr>
      <dsp:spPr>
        <a:xfrm>
          <a:off x="427882" y="1870"/>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t>Revenue</a:t>
          </a:r>
          <a:r>
            <a:rPr lang="en-US" sz="1400" b="0" i="0" kern="1200" baseline="0" dirty="0"/>
            <a:t>: Total income generated from all hotel operations, including room sales and services.</a:t>
          </a:r>
          <a:endParaRPr lang="en-US" sz="1400" kern="1200" dirty="0"/>
        </a:p>
      </dsp:txBody>
      <dsp:txXfrm>
        <a:off x="427882" y="1870"/>
        <a:ext cx="2125380" cy="1275228"/>
      </dsp:txXfrm>
    </dsp:sp>
    <dsp:sp modelId="{14BD0886-831D-4265-B7EF-56E500C17A05}">
      <dsp:nvSpPr>
        <dsp:cNvPr id="0" name=""/>
        <dsp:cNvSpPr/>
      </dsp:nvSpPr>
      <dsp:spPr>
        <a:xfrm>
          <a:off x="2765800" y="1870"/>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RevPAR (Revenue per Available Room)</a:t>
          </a:r>
          <a:r>
            <a:rPr lang="en-US" sz="1400" b="0" i="0" kern="1200" baseline="0"/>
            <a:t>: Revenue generated per available room, indicating overall hotel performance.</a:t>
          </a:r>
          <a:endParaRPr lang="en-US" sz="1400" kern="1200"/>
        </a:p>
      </dsp:txBody>
      <dsp:txXfrm>
        <a:off x="2765800" y="1870"/>
        <a:ext cx="2125380" cy="1275228"/>
      </dsp:txXfrm>
    </dsp:sp>
    <dsp:sp modelId="{6D055239-F914-4DAC-8466-B15FD4CB5897}">
      <dsp:nvSpPr>
        <dsp:cNvPr id="0" name=""/>
        <dsp:cNvSpPr/>
      </dsp:nvSpPr>
      <dsp:spPr>
        <a:xfrm>
          <a:off x="5103719" y="1870"/>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ADR (Average Daily Rate)</a:t>
          </a:r>
          <a:r>
            <a:rPr lang="en-US" sz="1400" b="0" i="0" kern="1200" baseline="0"/>
            <a:t>: Average revenue earned per occupied room, reflecting pricing strategy effectiveness.</a:t>
          </a:r>
          <a:endParaRPr lang="en-US" sz="1400" kern="1200"/>
        </a:p>
      </dsp:txBody>
      <dsp:txXfrm>
        <a:off x="5103719" y="1870"/>
        <a:ext cx="2125380" cy="1275228"/>
      </dsp:txXfrm>
    </dsp:sp>
    <dsp:sp modelId="{15455AFA-7C88-47A5-B5B6-34E3D02FE391}">
      <dsp:nvSpPr>
        <dsp:cNvPr id="0" name=""/>
        <dsp:cNvSpPr/>
      </dsp:nvSpPr>
      <dsp:spPr>
        <a:xfrm>
          <a:off x="7441637" y="1870"/>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DBRN (Daily Booked Room Nights)</a:t>
          </a:r>
          <a:r>
            <a:rPr lang="en-US" sz="1400" b="0" i="0" kern="1200" baseline="0"/>
            <a:t>: Average number of rooms booked per day over a specified period.</a:t>
          </a:r>
          <a:endParaRPr lang="en-US" sz="1400" kern="1200"/>
        </a:p>
      </dsp:txBody>
      <dsp:txXfrm>
        <a:off x="7441637" y="1870"/>
        <a:ext cx="2125380" cy="1275228"/>
      </dsp:txXfrm>
    </dsp:sp>
    <dsp:sp modelId="{A0474949-175B-4120-8697-1BB2A8313640}">
      <dsp:nvSpPr>
        <dsp:cNvPr id="0" name=""/>
        <dsp:cNvSpPr/>
      </dsp:nvSpPr>
      <dsp:spPr>
        <a:xfrm>
          <a:off x="427882" y="1489636"/>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DSRN (Daily Sellable Room Nights)</a:t>
          </a:r>
          <a:r>
            <a:rPr lang="en-US" sz="1400" b="0" i="0" kern="1200" baseline="0"/>
            <a:t>: Average number of rooms available for sale per day.</a:t>
          </a:r>
          <a:endParaRPr lang="en-US" sz="1400" kern="1200"/>
        </a:p>
      </dsp:txBody>
      <dsp:txXfrm>
        <a:off x="427882" y="1489636"/>
        <a:ext cx="2125380" cy="1275228"/>
      </dsp:txXfrm>
    </dsp:sp>
    <dsp:sp modelId="{7CB85F81-B314-43EA-BA2C-9178029A36DC}">
      <dsp:nvSpPr>
        <dsp:cNvPr id="0" name=""/>
        <dsp:cNvSpPr/>
      </dsp:nvSpPr>
      <dsp:spPr>
        <a:xfrm>
          <a:off x="2765800" y="1489636"/>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DURN (Daily Utilized Room Nights)</a:t>
          </a:r>
          <a:r>
            <a:rPr lang="en-US" sz="1400" b="0" i="0" kern="1200" baseline="0"/>
            <a:t>: Average number of rooms successfully utilized by guests per day.</a:t>
          </a:r>
          <a:endParaRPr lang="en-US" sz="1400" kern="1200"/>
        </a:p>
      </dsp:txBody>
      <dsp:txXfrm>
        <a:off x="2765800" y="1489636"/>
        <a:ext cx="2125380" cy="1275228"/>
      </dsp:txXfrm>
    </dsp:sp>
    <dsp:sp modelId="{D62E3C42-1D9A-44A5-B50E-9A892BB8BB36}">
      <dsp:nvSpPr>
        <dsp:cNvPr id="0" name=""/>
        <dsp:cNvSpPr/>
      </dsp:nvSpPr>
      <dsp:spPr>
        <a:xfrm>
          <a:off x="5103719" y="1489636"/>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Realisation %</a:t>
          </a:r>
          <a:r>
            <a:rPr lang="en-US" sz="1400" b="0" i="0" kern="1200" baseline="0"/>
            <a:t>: Percentage of successful check-outs relative to total bookings, indicating booking efficiency.</a:t>
          </a:r>
          <a:endParaRPr lang="en-US" sz="1400" kern="1200"/>
        </a:p>
      </dsp:txBody>
      <dsp:txXfrm>
        <a:off x="5103719" y="1489636"/>
        <a:ext cx="2125380" cy="1275228"/>
      </dsp:txXfrm>
    </dsp:sp>
    <dsp:sp modelId="{C994E0DA-E253-4D0E-AC12-ABA16DF8B717}">
      <dsp:nvSpPr>
        <dsp:cNvPr id="0" name=""/>
        <dsp:cNvSpPr/>
      </dsp:nvSpPr>
      <dsp:spPr>
        <a:xfrm>
          <a:off x="7441637" y="1489636"/>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Occupancy</a:t>
          </a:r>
          <a:r>
            <a:rPr lang="en-US" sz="1400" b="0" i="0" kern="1200" baseline="0"/>
            <a:t>: Percentage of available rooms that are occupied over a specific timeframe.</a:t>
          </a:r>
          <a:endParaRPr lang="en-US" sz="1400" kern="1200"/>
        </a:p>
      </dsp:txBody>
      <dsp:txXfrm>
        <a:off x="7441637" y="1489636"/>
        <a:ext cx="2125380" cy="1275228"/>
      </dsp:txXfrm>
    </dsp:sp>
    <dsp:sp modelId="{8E9A8796-85B5-4FB0-872D-E17A6AB8E6D2}">
      <dsp:nvSpPr>
        <dsp:cNvPr id="0" name=""/>
        <dsp:cNvSpPr/>
      </dsp:nvSpPr>
      <dsp:spPr>
        <a:xfrm>
          <a:off x="3934759" y="2977402"/>
          <a:ext cx="2125380" cy="127522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Cancellation %</a:t>
          </a:r>
          <a:r>
            <a:rPr lang="en-US" sz="1400" b="0" i="0" kern="1200" baseline="0"/>
            <a:t>: Percentage of total bookings that were canceled by guests.</a:t>
          </a:r>
          <a:endParaRPr lang="en-US" sz="1400" kern="1200"/>
        </a:p>
      </dsp:txBody>
      <dsp:txXfrm>
        <a:off x="3934759" y="2977402"/>
        <a:ext cx="2125380" cy="12752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6EC890-908A-4165-8A62-7FA40BB6B578}"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178500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EC890-908A-4165-8A62-7FA40BB6B578}"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117824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EC890-908A-4165-8A62-7FA40BB6B578}"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61615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EC890-908A-4165-8A62-7FA40BB6B578}"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255784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EC890-908A-4165-8A62-7FA40BB6B578}"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266740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6EC890-908A-4165-8A62-7FA40BB6B578}"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85682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6EC890-908A-4165-8A62-7FA40BB6B578}"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392797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6EC890-908A-4165-8A62-7FA40BB6B578}"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31325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EC890-908A-4165-8A62-7FA40BB6B578}"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117166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EC890-908A-4165-8A62-7FA40BB6B578}"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382383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EC890-908A-4165-8A62-7FA40BB6B578}"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310935-C0B4-4819-89DF-076EFB89B59B}" type="slidenum">
              <a:rPr lang="en-IN" smtClean="0"/>
              <a:t>‹#›</a:t>
            </a:fld>
            <a:endParaRPr lang="en-IN"/>
          </a:p>
        </p:txBody>
      </p:sp>
    </p:spTree>
    <p:extLst>
      <p:ext uri="{BB962C8B-B14F-4D97-AF65-F5344CB8AC3E}">
        <p14:creationId xmlns:p14="http://schemas.microsoft.com/office/powerpoint/2010/main" val="12738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4D6EC890-908A-4165-8A62-7FA40BB6B578}" type="datetimeFigureOut">
              <a:rPr lang="en-IN" smtClean="0"/>
              <a:t>28-09-2024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8310935-C0B4-4819-89DF-076EFB89B59B}" type="slidenum">
              <a:rPr lang="en-IN" smtClean="0"/>
              <a:t>‹#›</a:t>
            </a:fld>
            <a:endParaRPr lang="en-IN"/>
          </a:p>
        </p:txBody>
      </p:sp>
    </p:spTree>
    <p:extLst>
      <p:ext uri="{BB962C8B-B14F-4D97-AF65-F5344CB8AC3E}">
        <p14:creationId xmlns:p14="http://schemas.microsoft.com/office/powerpoint/2010/main" val="9053074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room with a blue ceiling and a blue ceiling&#10;&#10;Description automatically generated">
            <a:extLst>
              <a:ext uri="{FF2B5EF4-FFF2-40B4-BE49-F238E27FC236}">
                <a16:creationId xmlns:a16="http://schemas.microsoft.com/office/drawing/2014/main" id="{EA1E0051-96AF-62AA-82EF-765586976820}"/>
              </a:ext>
            </a:extLst>
          </p:cNvPr>
          <p:cNvPicPr>
            <a:picLocks noChangeAspect="1"/>
          </p:cNvPicPr>
          <p:nvPr/>
        </p:nvPicPr>
        <p:blipFill>
          <a:blip r:embed="rId2">
            <a:extLst>
              <a:ext uri="{28A0092B-C50C-407E-A947-70E740481C1C}">
                <a14:useLocalDpi xmlns:a14="http://schemas.microsoft.com/office/drawing/2010/main" val="0"/>
              </a:ext>
            </a:extLst>
          </a:blip>
          <a:srcRect l="10303" t="9091"/>
          <a:stretch/>
        </p:blipFill>
        <p:spPr>
          <a:xfrm>
            <a:off x="20" y="10"/>
            <a:ext cx="12191981" cy="6857990"/>
          </a:xfrm>
          <a:prstGeom prst="rect">
            <a:avLst/>
          </a:prstGeom>
        </p:spPr>
      </p:pic>
      <p:sp>
        <p:nvSpPr>
          <p:cNvPr id="2" name="Title 1">
            <a:extLst>
              <a:ext uri="{FF2B5EF4-FFF2-40B4-BE49-F238E27FC236}">
                <a16:creationId xmlns:a16="http://schemas.microsoft.com/office/drawing/2014/main" id="{6786D210-AB55-34DF-3091-7B2A4121DE59}"/>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Hospitality Domain Analysis</a:t>
            </a:r>
          </a:p>
        </p:txBody>
      </p:sp>
      <p:sp>
        <p:nvSpPr>
          <p:cNvPr id="10" name="Content Placeholder 9">
            <a:extLst>
              <a:ext uri="{FF2B5EF4-FFF2-40B4-BE49-F238E27FC236}">
                <a16:creationId xmlns:a16="http://schemas.microsoft.com/office/drawing/2014/main" id="{4B5500F7-7E04-ADAC-EF33-8C52779A3D49}"/>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a:solidFill>
                  <a:schemeClr val="bg1"/>
                </a:solidFill>
              </a:rPr>
              <a:t>Presented by Mohd Waqas</a:t>
            </a:r>
          </a:p>
        </p:txBody>
      </p:sp>
    </p:spTree>
    <p:extLst>
      <p:ext uri="{BB962C8B-B14F-4D97-AF65-F5344CB8AC3E}">
        <p14:creationId xmlns:p14="http://schemas.microsoft.com/office/powerpoint/2010/main" val="8080236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83405B-17E6-F5F3-A8F6-370C75E9ACD9}"/>
              </a:ext>
            </a:extLst>
          </p:cNvPr>
          <p:cNvSpPr>
            <a:spLocks noGrp="1"/>
          </p:cNvSpPr>
          <p:nvPr>
            <p:ph type="title"/>
          </p:nvPr>
        </p:nvSpPr>
        <p:spPr>
          <a:xfrm>
            <a:off x="838200" y="365125"/>
            <a:ext cx="10515600" cy="1054099"/>
          </a:xfrm>
        </p:spPr>
        <p:txBody>
          <a:bodyPr>
            <a:normAutofit/>
          </a:bodyPr>
          <a:lstStyle/>
          <a:p>
            <a:r>
              <a:rPr lang="en-IN" sz="1800" b="1" dirty="0"/>
              <a:t>Recommendation &amp; Insights: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F43F5EBF-96D6-8204-91A8-038E3C37D729}"/>
              </a:ext>
            </a:extLst>
          </p:cNvPr>
          <p:cNvSpPr>
            <a:spLocks noGrp="1"/>
          </p:cNvSpPr>
          <p:nvPr>
            <p:ph idx="1"/>
          </p:nvPr>
        </p:nvSpPr>
        <p:spPr>
          <a:xfrm>
            <a:off x="838200" y="1419225"/>
            <a:ext cx="10515600" cy="4351338"/>
          </a:xfrm>
        </p:spPr>
        <p:txBody>
          <a:bodyPr>
            <a:normAutofit/>
          </a:bodyPr>
          <a:lstStyle/>
          <a:p>
            <a:pPr marL="0" indent="0">
              <a:buNone/>
            </a:pPr>
            <a:r>
              <a:rPr lang="en-US" sz="1800" b="1" dirty="0">
                <a:solidFill>
                  <a:srgbClr val="FFC000"/>
                </a:solidFill>
              </a:rPr>
              <a:t>Enhancing Customer Loyalty: </a:t>
            </a:r>
            <a:r>
              <a:rPr lang="en-US" sz="1800" dirty="0"/>
              <a:t>To foster customer loyalty, consider offering exclusive discounts for frequent business travelers and implementing Length of Stay (LOS) discounts. These strategies can encourage guests to prolong their visits, boosting retention and overall revenue.</a:t>
            </a:r>
          </a:p>
          <a:p>
            <a:pPr marL="0" indent="0">
              <a:buNone/>
            </a:pPr>
            <a:endParaRPr lang="en-US" sz="1800" b="1" dirty="0">
              <a:solidFill>
                <a:srgbClr val="FFC000"/>
              </a:solidFill>
            </a:endParaRPr>
          </a:p>
          <a:p>
            <a:pPr marL="0" indent="0">
              <a:buNone/>
            </a:pPr>
            <a:r>
              <a:rPr lang="en-US" sz="1800" b="1" dirty="0">
                <a:solidFill>
                  <a:srgbClr val="FFC000"/>
                </a:solidFill>
              </a:rPr>
              <a:t>Linking Service Quality to Performance: </a:t>
            </a:r>
            <a:r>
              <a:rPr lang="en-US" sz="1800" dirty="0"/>
              <a:t>There is a notable connection between service quality and financial success, as hotels with higher ratings also experience greater occupancy rates and revenue. By prioritizing service improvements, you can attract more bookings and increase </a:t>
            </a:r>
            <a:r>
              <a:rPr lang="en-US" sz="1200" dirty="0"/>
              <a:t>earnings.</a:t>
            </a:r>
          </a:p>
          <a:p>
            <a:pPr marL="0" indent="0">
              <a:buNone/>
            </a:pPr>
            <a:endParaRPr lang="en-US" sz="1800" b="1" dirty="0">
              <a:solidFill>
                <a:srgbClr val="FFC000"/>
              </a:solidFill>
            </a:endParaRPr>
          </a:p>
          <a:p>
            <a:pPr marL="0" indent="0">
              <a:buNone/>
            </a:pPr>
            <a:r>
              <a:rPr lang="en-US" sz="1800" b="1" dirty="0">
                <a:solidFill>
                  <a:srgbClr val="FFC000"/>
                </a:solidFill>
              </a:rPr>
              <a:t>Optimizing Booking Channel Performance: </a:t>
            </a:r>
            <a:r>
              <a:rPr lang="en-US" sz="1800" dirty="0"/>
              <a:t>The platform "Make Your Trip" has proven to be the top revenue generator among online channels. This highlights the need to enhance performance across various booking platforms to improve visibility and maximize revenue potential.</a:t>
            </a:r>
          </a:p>
          <a:p>
            <a:pPr marL="0" indent="0" algn="just">
              <a:buNone/>
            </a:pPr>
            <a:endParaRPr lang="en-IN" sz="1800" dirty="0"/>
          </a:p>
        </p:txBody>
      </p:sp>
    </p:spTree>
    <p:extLst>
      <p:ext uri="{BB962C8B-B14F-4D97-AF65-F5344CB8AC3E}">
        <p14:creationId xmlns:p14="http://schemas.microsoft.com/office/powerpoint/2010/main" val="403824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2" name="Group 3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3" name="Freeform: Shape 3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5AD62D6-1061-C840-BA61-DA39D5F0EC74}"/>
              </a:ext>
            </a:extLst>
          </p:cNvPr>
          <p:cNvSpPr>
            <a:spLocks noGrp="1"/>
          </p:cNvSpPr>
          <p:nvPr>
            <p:ph idx="1"/>
          </p:nvPr>
        </p:nvSpPr>
        <p:spPr>
          <a:xfrm>
            <a:off x="1179226" y="2890979"/>
            <a:ext cx="9833548" cy="2693976"/>
          </a:xfrm>
        </p:spPr>
        <p:txBody>
          <a:bodyPr>
            <a:normAutofit/>
          </a:bodyPr>
          <a:lstStyle/>
          <a:p>
            <a:pPr marL="0" indent="0">
              <a:buNone/>
            </a:pPr>
            <a:r>
              <a:rPr lang="en-IN" sz="3200" b="1" dirty="0">
                <a:solidFill>
                  <a:schemeClr val="tx2"/>
                </a:solidFill>
              </a:rPr>
              <a:t>Thank You</a:t>
            </a:r>
          </a:p>
        </p:txBody>
      </p:sp>
      <p:grpSp>
        <p:nvGrpSpPr>
          <p:cNvPr id="25" name="Group 24">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6" name="Freeform: Shape 25">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030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ack desk with a few objects on it&#10;&#10;Description automatically generated">
            <a:extLst>
              <a:ext uri="{FF2B5EF4-FFF2-40B4-BE49-F238E27FC236}">
                <a16:creationId xmlns:a16="http://schemas.microsoft.com/office/drawing/2014/main" id="{249BA187-304C-040D-1427-908AD385B7F9}"/>
              </a:ext>
            </a:extLst>
          </p:cNvPr>
          <p:cNvPicPr>
            <a:picLocks noChangeAspect="1"/>
          </p:cNvPicPr>
          <p:nvPr/>
        </p:nvPicPr>
        <p:blipFill>
          <a:blip r:embed="rId2">
            <a:alphaModFix amt="35000"/>
            <a:extLst>
              <a:ext uri="{28A0092B-C50C-407E-A947-70E740481C1C}">
                <a14:useLocalDpi xmlns:a14="http://schemas.microsoft.com/office/drawing/2010/main" val="0"/>
              </a:ext>
            </a:extLst>
          </a:blip>
          <a:srcRect t="656" b="15074"/>
          <a:stretch/>
        </p:blipFill>
        <p:spPr>
          <a:xfrm>
            <a:off x="20" y="10"/>
            <a:ext cx="12191980" cy="6857990"/>
          </a:xfrm>
          <a:prstGeom prst="rect">
            <a:avLst/>
          </a:prstGeom>
        </p:spPr>
      </p:pic>
      <p:sp>
        <p:nvSpPr>
          <p:cNvPr id="9" name="TextBox 8">
            <a:extLst>
              <a:ext uri="{FF2B5EF4-FFF2-40B4-BE49-F238E27FC236}">
                <a16:creationId xmlns:a16="http://schemas.microsoft.com/office/drawing/2014/main" id="{7E1B0CE8-3635-E9F8-21FF-49FDEB771688}"/>
              </a:ext>
            </a:extLst>
          </p:cNvPr>
          <p:cNvSpPr txBox="1"/>
          <p:nvPr/>
        </p:nvSpPr>
        <p:spPr>
          <a:xfrm>
            <a:off x="7252855" y="1825625"/>
            <a:ext cx="4852554"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solidFill>
                  <a:srgbClr val="FFFFFF"/>
                </a:solidFill>
              </a:rPr>
              <a:t>AGENDA</a:t>
            </a:r>
          </a:p>
          <a:p>
            <a:pPr indent="-228600">
              <a:lnSpc>
                <a:spcPct val="90000"/>
              </a:lnSpc>
              <a:spcAft>
                <a:spcPts val="600"/>
              </a:spcAft>
              <a:buFont typeface="Arial" panose="020B0604020202020204" pitchFamily="34" charset="0"/>
              <a:buChar char="•"/>
            </a:pPr>
            <a:r>
              <a:rPr lang="en-US" b="1" dirty="0">
                <a:solidFill>
                  <a:srgbClr val="FFFFFF"/>
                </a:solidFill>
              </a:rPr>
              <a:t>Welcome and Introduction</a:t>
            </a:r>
            <a:endParaRPr lang="en-US" dirty="0">
              <a:solidFill>
                <a:srgbClr val="FFFFFF"/>
              </a:solidFill>
            </a:endParaRPr>
          </a:p>
          <a:p>
            <a:pPr indent="-228600">
              <a:lnSpc>
                <a:spcPct val="90000"/>
              </a:lnSpc>
              <a:spcAft>
                <a:spcPts val="600"/>
              </a:spcAft>
              <a:buFont typeface="Arial" panose="020B0604020202020204" pitchFamily="34" charset="0"/>
              <a:buChar char="•"/>
            </a:pPr>
            <a:r>
              <a:rPr lang="en-US" b="1" dirty="0">
                <a:solidFill>
                  <a:srgbClr val="FFFFFF"/>
                </a:solidFill>
              </a:rPr>
              <a:t>Identifying the Problem Statement</a:t>
            </a:r>
            <a:endParaRPr lang="en-US" dirty="0">
              <a:solidFill>
                <a:srgbClr val="FFFFFF"/>
              </a:solidFill>
            </a:endParaRPr>
          </a:p>
          <a:p>
            <a:pPr indent="-228600">
              <a:lnSpc>
                <a:spcPct val="90000"/>
              </a:lnSpc>
              <a:spcAft>
                <a:spcPts val="600"/>
              </a:spcAft>
              <a:buFont typeface="Arial" panose="020B0604020202020204" pitchFamily="34" charset="0"/>
              <a:buChar char="•"/>
            </a:pPr>
            <a:r>
              <a:rPr lang="en-US" b="1" dirty="0">
                <a:solidFill>
                  <a:srgbClr val="FFFFFF"/>
                </a:solidFill>
              </a:rPr>
              <a:t>Defining Our Objectives</a:t>
            </a:r>
            <a:endParaRPr lang="en-US" dirty="0">
              <a:solidFill>
                <a:srgbClr val="FFFFFF"/>
              </a:solidFill>
            </a:endParaRPr>
          </a:p>
          <a:p>
            <a:pPr indent="-228600">
              <a:lnSpc>
                <a:spcPct val="90000"/>
              </a:lnSpc>
              <a:spcAft>
                <a:spcPts val="600"/>
              </a:spcAft>
              <a:buFont typeface="Arial" panose="020B0604020202020204" pitchFamily="34" charset="0"/>
              <a:buChar char="•"/>
            </a:pPr>
            <a:r>
              <a:rPr lang="en-US" b="1" dirty="0">
                <a:solidFill>
                  <a:srgbClr val="FFFFFF"/>
                </a:solidFill>
              </a:rPr>
              <a:t>Key Performance Metrics</a:t>
            </a:r>
            <a:endParaRPr lang="en-US" dirty="0">
              <a:solidFill>
                <a:srgbClr val="FFFFFF"/>
              </a:solidFill>
            </a:endParaRPr>
          </a:p>
          <a:p>
            <a:pPr indent="-228600">
              <a:lnSpc>
                <a:spcPct val="90000"/>
              </a:lnSpc>
              <a:spcAft>
                <a:spcPts val="600"/>
              </a:spcAft>
              <a:buFont typeface="Arial" panose="020B0604020202020204" pitchFamily="34" charset="0"/>
              <a:buChar char="•"/>
            </a:pPr>
            <a:r>
              <a:rPr lang="en-US" b="1" dirty="0">
                <a:solidFill>
                  <a:srgbClr val="FFFFFF"/>
                </a:solidFill>
              </a:rPr>
              <a:t>Dashboard Overview</a:t>
            </a:r>
            <a:endParaRPr lang="en-US" dirty="0">
              <a:solidFill>
                <a:srgbClr val="FFFFFF"/>
              </a:solidFill>
            </a:endParaRPr>
          </a:p>
          <a:p>
            <a:pPr indent="-228600">
              <a:lnSpc>
                <a:spcPct val="90000"/>
              </a:lnSpc>
              <a:spcAft>
                <a:spcPts val="600"/>
              </a:spcAft>
              <a:buFont typeface="Arial" panose="020B0604020202020204" pitchFamily="34" charset="0"/>
              <a:buChar char="•"/>
            </a:pPr>
            <a:r>
              <a:rPr lang="en-US" b="1" dirty="0">
                <a:solidFill>
                  <a:srgbClr val="FFFFFF"/>
                </a:solidFill>
              </a:rPr>
              <a:t>Insights and Recommendations</a:t>
            </a:r>
            <a:endParaRPr lang="en-US" dirty="0">
              <a:solidFill>
                <a:srgbClr val="FFFFFF"/>
              </a:solidFill>
            </a:endParaRPr>
          </a:p>
        </p:txBody>
      </p:sp>
    </p:spTree>
    <p:extLst>
      <p:ext uri="{BB962C8B-B14F-4D97-AF65-F5344CB8AC3E}">
        <p14:creationId xmlns:p14="http://schemas.microsoft.com/office/powerpoint/2010/main" val="20657408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EC6138-2552-08DB-A1A3-D22557A54EDE}"/>
              </a:ext>
            </a:extLst>
          </p:cNvPr>
          <p:cNvSpPr>
            <a:spLocks noGrp="1"/>
          </p:cNvSpPr>
          <p:nvPr>
            <p:ph idx="1"/>
          </p:nvPr>
        </p:nvSpPr>
        <p:spPr>
          <a:xfrm>
            <a:off x="838200" y="1929384"/>
            <a:ext cx="10515600" cy="4251960"/>
          </a:xfrm>
        </p:spPr>
        <p:txBody>
          <a:bodyPr>
            <a:normAutofit/>
          </a:bodyPr>
          <a:lstStyle/>
          <a:p>
            <a:pPr marL="0" marR="0" lvl="0" indent="0" algn="just" defTabSz="914400" rtl="0" eaLnBrk="0" fontAlgn="base" latinLnBrk="0" hangingPunct="0">
              <a:lnSpc>
                <a:spcPct val="100000"/>
              </a:lnSpc>
              <a:spcBef>
                <a:spcPct val="0"/>
              </a:spcBef>
              <a:spcAft>
                <a:spcPts val="600"/>
              </a:spcAft>
              <a:buClrTx/>
              <a:buSzTx/>
              <a:buFontTx/>
              <a:buNone/>
              <a:tabLst/>
            </a:pPr>
            <a:r>
              <a:rPr lang="en-US" altLang="en-US" sz="1800" dirty="0"/>
              <a:t>Welcome to our prestigious portfolio of five-star hotels across India, where luxury meets exceptional hospitality. With over 15 years of excellence in the industry, we offer an exquisite collection designed to provide unforgettable experiences.</a:t>
            </a:r>
          </a:p>
          <a:p>
            <a:pPr marL="0" marR="0" lvl="0" indent="0" algn="just" defTabSz="914400" rtl="0" eaLnBrk="0" fontAlgn="base" latinLnBrk="0" hangingPunct="0">
              <a:lnSpc>
                <a:spcPct val="100000"/>
              </a:lnSpc>
              <a:spcBef>
                <a:spcPct val="0"/>
              </a:spcBef>
              <a:spcAft>
                <a:spcPts val="600"/>
              </a:spcAft>
              <a:buClrTx/>
              <a:buSzTx/>
              <a:buFontTx/>
              <a:buNone/>
              <a:tabLst/>
            </a:pPr>
            <a:endParaRPr lang="en-US" altLang="en-US" sz="1800" dirty="0"/>
          </a:p>
          <a:p>
            <a:pPr marL="0" marR="0" lvl="0" indent="0" algn="just" defTabSz="914400" rtl="0" eaLnBrk="0" fontAlgn="base" latinLnBrk="0" hangingPunct="0">
              <a:lnSpc>
                <a:spcPct val="100000"/>
              </a:lnSpc>
              <a:spcBef>
                <a:spcPct val="0"/>
              </a:spcBef>
              <a:spcAft>
                <a:spcPts val="600"/>
              </a:spcAft>
              <a:buClrTx/>
              <a:buSzTx/>
              <a:buFontTx/>
              <a:buNone/>
              <a:tabLst/>
            </a:pPr>
            <a:r>
              <a:rPr lang="en-US" altLang="en-US" sz="1800" b="1" dirty="0"/>
              <a:t>Objective</a:t>
            </a:r>
            <a:r>
              <a:rPr lang="en-US" altLang="en-US" sz="1800" dirty="0"/>
              <a:t>:</a:t>
            </a:r>
          </a:p>
          <a:p>
            <a:pPr marL="0" marR="0" lvl="0" indent="0" algn="just" defTabSz="914400" rtl="0" eaLnBrk="0" fontAlgn="base" latinLnBrk="0" hangingPunct="0">
              <a:lnSpc>
                <a:spcPct val="100000"/>
              </a:lnSpc>
              <a:spcBef>
                <a:spcPct val="0"/>
              </a:spcBef>
              <a:spcAft>
                <a:spcPts val="600"/>
              </a:spcAft>
              <a:buClrTx/>
              <a:buSzTx/>
              <a:buFontTx/>
              <a:buNone/>
              <a:tabLst/>
            </a:pPr>
            <a:r>
              <a:rPr lang="en-US" altLang="en-US" sz="1800" dirty="0"/>
              <a:t>Our goal is to redefine luxury by offering discerning travelers opulent hotels in key cities such as Delhi, Mumbai, Hyderabad, and Bangalore. Each property exemplifies sophistication, featuring world-class amenities and personalized service. Discover your perfect luxurious getaway in our distinguished collection.</a:t>
            </a:r>
          </a:p>
          <a:p>
            <a:pPr algn="just"/>
            <a:endParaRPr lang="en-IN" sz="2200" dirty="0"/>
          </a:p>
        </p:txBody>
      </p:sp>
      <p:sp>
        <p:nvSpPr>
          <p:cNvPr id="5" name="TextBox 4">
            <a:extLst>
              <a:ext uri="{FF2B5EF4-FFF2-40B4-BE49-F238E27FC236}">
                <a16:creationId xmlns:a16="http://schemas.microsoft.com/office/drawing/2014/main" id="{526B0D72-1887-7C78-FEE9-D23F0B9685A5}"/>
              </a:ext>
            </a:extLst>
          </p:cNvPr>
          <p:cNvSpPr txBox="1"/>
          <p:nvPr/>
        </p:nvSpPr>
        <p:spPr>
          <a:xfrm>
            <a:off x="669036" y="1074318"/>
            <a:ext cx="6096000" cy="369332"/>
          </a:xfrm>
          <a:prstGeom prst="rect">
            <a:avLst/>
          </a:prstGeom>
          <a:noFill/>
        </p:spPr>
        <p:txBody>
          <a:bodyPr wrap="square">
            <a:spAutoFit/>
          </a:bodyPr>
          <a:lstStyle/>
          <a:p>
            <a:pPr marL="0" marR="0" lvl="0" indent="0" algn="just" defTabSz="914400" rtl="0" eaLnBrk="0" fontAlgn="base" latinLnBrk="0" hangingPunct="0">
              <a:spcBef>
                <a:spcPct val="0"/>
              </a:spcBef>
              <a:spcAft>
                <a:spcPts val="600"/>
              </a:spcAft>
              <a:buClrTx/>
              <a:buSzTx/>
              <a:buFontTx/>
              <a:buNone/>
              <a:tabLst/>
            </a:pPr>
            <a:r>
              <a:rPr lang="en-US" altLang="en-US" sz="1800" b="1" dirty="0"/>
              <a:t>Introduction</a:t>
            </a:r>
            <a:r>
              <a:rPr lang="en-US" altLang="en-US" sz="1600" dirty="0"/>
              <a:t>:</a:t>
            </a:r>
          </a:p>
        </p:txBody>
      </p:sp>
    </p:spTree>
    <p:extLst>
      <p:ext uri="{BB962C8B-B14F-4D97-AF65-F5344CB8AC3E}">
        <p14:creationId xmlns:p14="http://schemas.microsoft.com/office/powerpoint/2010/main" val="199736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EC6138-2552-08DB-A1A3-D22557A54EDE}"/>
              </a:ext>
            </a:extLst>
          </p:cNvPr>
          <p:cNvSpPr>
            <a:spLocks noGrp="1"/>
          </p:cNvSpPr>
          <p:nvPr>
            <p:ph idx="1"/>
          </p:nvPr>
        </p:nvSpPr>
        <p:spPr>
          <a:xfrm>
            <a:off x="838200" y="1929384"/>
            <a:ext cx="10515600" cy="4251960"/>
          </a:xfrm>
        </p:spPr>
        <p:txBody>
          <a:bodyPr>
            <a:normAutofit/>
          </a:bodyPr>
          <a:lstStyle/>
          <a:p>
            <a:pPr marL="0" indent="0" algn="just">
              <a:buNone/>
            </a:pPr>
            <a:endParaRPr lang="en-US" sz="1800" b="1" dirty="0"/>
          </a:p>
          <a:p>
            <a:pPr algn="just">
              <a:buFont typeface="Arial" panose="020B0604020202020204" pitchFamily="34" charset="0"/>
              <a:buChar char="•"/>
            </a:pPr>
            <a:r>
              <a:rPr lang="en-US" sz="1800" b="1" dirty="0"/>
              <a:t>Market Challenges</a:t>
            </a:r>
            <a:r>
              <a:rPr lang="en-US" sz="1800" dirty="0"/>
              <a:t>: Company is facing a decline in market share and revenue in the luxury and business hotel sector, primarily due to aggressive competition and sub optimal management decisions.</a:t>
            </a:r>
          </a:p>
          <a:p>
            <a:pPr marL="0" indent="0" algn="just">
              <a:buNone/>
            </a:pPr>
            <a:endParaRPr lang="en-US" sz="1800" dirty="0"/>
          </a:p>
          <a:p>
            <a:pPr algn="just">
              <a:buFont typeface="Arial" panose="020B0604020202020204" pitchFamily="34" charset="0"/>
              <a:buChar char="•"/>
            </a:pPr>
            <a:r>
              <a:rPr lang="en-US" sz="1800" b="1" dirty="0"/>
              <a:t>Strategic Initiative</a:t>
            </a:r>
            <a:r>
              <a:rPr lang="en-US" sz="1800" dirty="0"/>
              <a:t>: In response, management aims to implement a "Business and Data Intelligence" strategy to reclaim lost market share and enhance revenue.</a:t>
            </a:r>
          </a:p>
          <a:p>
            <a:pPr algn="just"/>
            <a:endParaRPr lang="en-IN" sz="2200" dirty="0"/>
          </a:p>
        </p:txBody>
      </p:sp>
      <p:sp>
        <p:nvSpPr>
          <p:cNvPr id="4" name="TextBox 3">
            <a:extLst>
              <a:ext uri="{FF2B5EF4-FFF2-40B4-BE49-F238E27FC236}">
                <a16:creationId xmlns:a16="http://schemas.microsoft.com/office/drawing/2014/main" id="{40FAECE7-B0BF-99B9-4F6B-5595B50544CF}"/>
              </a:ext>
            </a:extLst>
          </p:cNvPr>
          <p:cNvSpPr txBox="1"/>
          <p:nvPr/>
        </p:nvSpPr>
        <p:spPr>
          <a:xfrm>
            <a:off x="669036" y="1000717"/>
            <a:ext cx="6096000" cy="369332"/>
          </a:xfrm>
          <a:prstGeom prst="rect">
            <a:avLst/>
          </a:prstGeom>
          <a:noFill/>
        </p:spPr>
        <p:txBody>
          <a:bodyPr wrap="square">
            <a:spAutoFit/>
          </a:bodyPr>
          <a:lstStyle/>
          <a:p>
            <a:pPr marL="0" indent="0" algn="just">
              <a:buNone/>
            </a:pPr>
            <a:r>
              <a:rPr lang="en-US" sz="1800" b="1" dirty="0"/>
              <a:t>Problem Statement:</a:t>
            </a:r>
          </a:p>
        </p:txBody>
      </p:sp>
    </p:spTree>
    <p:extLst>
      <p:ext uri="{BB962C8B-B14F-4D97-AF65-F5344CB8AC3E}">
        <p14:creationId xmlns:p14="http://schemas.microsoft.com/office/powerpoint/2010/main" val="222961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EC6138-2552-08DB-A1A3-D22557A54EDE}"/>
              </a:ext>
            </a:extLst>
          </p:cNvPr>
          <p:cNvSpPr>
            <a:spLocks noGrp="1"/>
          </p:cNvSpPr>
          <p:nvPr>
            <p:ph idx="1"/>
          </p:nvPr>
        </p:nvSpPr>
        <p:spPr>
          <a:xfrm>
            <a:off x="838200" y="1929384"/>
            <a:ext cx="10515600" cy="4251960"/>
          </a:xfrm>
        </p:spPr>
        <p:txBody>
          <a:bodyPr>
            <a:normAutofit/>
          </a:bodyPr>
          <a:lstStyle/>
          <a:p>
            <a:pPr marL="0" indent="0" algn="just">
              <a:buNone/>
            </a:pPr>
            <a:endParaRPr lang="en-US" sz="1800" b="1" dirty="0"/>
          </a:p>
          <a:p>
            <a:pPr marL="0" indent="0" algn="just">
              <a:lnSpc>
                <a:spcPct val="150000"/>
              </a:lnSpc>
              <a:buNone/>
            </a:pPr>
            <a:r>
              <a:rPr lang="en-US" sz="1600" dirty="0"/>
              <a:t>The primary aim is to comprehend business challenges and harness data intelligence effectively. We will create an interactive dashboard that allows the company to track key metrics across its hotels in various metro cities. This dashboard will also highlight revenue growth trends, room optimization, and booking analysis, offering valuable insights and recommendations for sustainable growth.</a:t>
            </a:r>
            <a:endParaRPr lang="en-IN" sz="2200" dirty="0"/>
          </a:p>
        </p:txBody>
      </p:sp>
      <p:sp>
        <p:nvSpPr>
          <p:cNvPr id="6" name="TextBox 5">
            <a:extLst>
              <a:ext uri="{FF2B5EF4-FFF2-40B4-BE49-F238E27FC236}">
                <a16:creationId xmlns:a16="http://schemas.microsoft.com/office/drawing/2014/main" id="{5EF54798-DA2D-B482-B06C-3F7312593F8E}"/>
              </a:ext>
            </a:extLst>
          </p:cNvPr>
          <p:cNvSpPr txBox="1"/>
          <p:nvPr/>
        </p:nvSpPr>
        <p:spPr>
          <a:xfrm>
            <a:off x="589280" y="1074318"/>
            <a:ext cx="6096000" cy="369332"/>
          </a:xfrm>
          <a:prstGeom prst="rect">
            <a:avLst/>
          </a:prstGeom>
          <a:noFill/>
        </p:spPr>
        <p:txBody>
          <a:bodyPr wrap="square">
            <a:spAutoFit/>
          </a:bodyPr>
          <a:lstStyle/>
          <a:p>
            <a:pPr marL="0" indent="0" algn="just">
              <a:buNone/>
            </a:pPr>
            <a:r>
              <a:rPr lang="en-US" sz="1800" b="1" dirty="0"/>
              <a:t>Objective:</a:t>
            </a:r>
          </a:p>
        </p:txBody>
      </p:sp>
    </p:spTree>
    <p:extLst>
      <p:ext uri="{BB962C8B-B14F-4D97-AF65-F5344CB8AC3E}">
        <p14:creationId xmlns:p14="http://schemas.microsoft.com/office/powerpoint/2010/main" val="198202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Rectangle 1">
            <a:extLst>
              <a:ext uri="{FF2B5EF4-FFF2-40B4-BE49-F238E27FC236}">
                <a16:creationId xmlns:a16="http://schemas.microsoft.com/office/drawing/2014/main" id="{D97F093F-7E60-C0C1-E08B-6944B5A17BE9}"/>
              </a:ext>
            </a:extLst>
          </p:cNvPr>
          <p:cNvGraphicFramePr>
            <a:graphicFrameLocks noGrp="1"/>
          </p:cNvGraphicFramePr>
          <p:nvPr>
            <p:ph idx="1"/>
            <p:extLst>
              <p:ext uri="{D42A27DB-BD31-4B8C-83A1-F6EECF244321}">
                <p14:modId xmlns:p14="http://schemas.microsoft.com/office/powerpoint/2010/main" val="653541148"/>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14E51FD-CE52-B922-B6ED-B2872F24B5A4}"/>
              </a:ext>
            </a:extLst>
          </p:cNvPr>
          <p:cNvSpPr txBox="1"/>
          <p:nvPr/>
        </p:nvSpPr>
        <p:spPr>
          <a:xfrm>
            <a:off x="669036" y="1047281"/>
            <a:ext cx="5563870" cy="369332"/>
          </a:xfrm>
          <a:prstGeom prst="rect">
            <a:avLst/>
          </a:prstGeom>
          <a:noFill/>
        </p:spPr>
        <p:txBody>
          <a:bodyPr wrap="square" rtlCol="0">
            <a:spAutoFit/>
          </a:bodyPr>
          <a:lstStyle/>
          <a:p>
            <a:r>
              <a:rPr lang="en-IN" b="1" dirty="0"/>
              <a:t>Key Metrices:</a:t>
            </a:r>
          </a:p>
        </p:txBody>
      </p:sp>
    </p:spTree>
    <p:extLst>
      <p:ext uri="{BB962C8B-B14F-4D97-AF65-F5344CB8AC3E}">
        <p14:creationId xmlns:p14="http://schemas.microsoft.com/office/powerpoint/2010/main" val="306459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990CEE5-D7EC-EAF6-9671-C58FBC133525}"/>
              </a:ext>
            </a:extLst>
          </p:cNvPr>
          <p:cNvPicPr>
            <a:picLocks noChangeAspect="1"/>
          </p:cNvPicPr>
          <p:nvPr/>
        </p:nvPicPr>
        <p:blipFill>
          <a:blip r:embed="rId2"/>
          <a:srcRect b="12126"/>
          <a:stretch/>
        </p:blipFill>
        <p:spPr>
          <a:xfrm>
            <a:off x="20" y="1282"/>
            <a:ext cx="12191980" cy="6856718"/>
          </a:xfrm>
          <a:prstGeom prst="rect">
            <a:avLst/>
          </a:prstGeom>
        </p:spPr>
      </p:pic>
    </p:spTree>
    <p:extLst>
      <p:ext uri="{BB962C8B-B14F-4D97-AF65-F5344CB8AC3E}">
        <p14:creationId xmlns:p14="http://schemas.microsoft.com/office/powerpoint/2010/main" val="7312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BC3C18A-E47B-6E82-31F5-D17F4679E59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7711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83405B-17E6-F5F3-A8F6-370C75E9ACD9}"/>
              </a:ext>
            </a:extLst>
          </p:cNvPr>
          <p:cNvSpPr>
            <a:spLocks noGrp="1"/>
          </p:cNvSpPr>
          <p:nvPr>
            <p:ph type="title"/>
          </p:nvPr>
        </p:nvSpPr>
        <p:spPr>
          <a:xfrm>
            <a:off x="838200" y="365125"/>
            <a:ext cx="10515600" cy="1094739"/>
          </a:xfrm>
        </p:spPr>
        <p:txBody>
          <a:bodyPr>
            <a:normAutofit/>
          </a:bodyPr>
          <a:lstStyle/>
          <a:p>
            <a:r>
              <a:rPr lang="en-IN" sz="1800" b="1" dirty="0"/>
              <a:t>Recommendation &amp; Insights: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F43F5EBF-96D6-8204-91A8-038E3C37D729}"/>
              </a:ext>
            </a:extLst>
          </p:cNvPr>
          <p:cNvSpPr>
            <a:spLocks noGrp="1"/>
          </p:cNvSpPr>
          <p:nvPr>
            <p:ph idx="1"/>
          </p:nvPr>
        </p:nvSpPr>
        <p:spPr>
          <a:xfrm>
            <a:off x="838200" y="1459865"/>
            <a:ext cx="10515600" cy="4351338"/>
          </a:xfrm>
        </p:spPr>
        <p:txBody>
          <a:bodyPr>
            <a:normAutofit/>
          </a:bodyPr>
          <a:lstStyle/>
          <a:p>
            <a:pPr marL="0" indent="0" algn="just">
              <a:buNone/>
            </a:pPr>
            <a:r>
              <a:rPr lang="en-US" sz="1800" b="1" dirty="0">
                <a:solidFill>
                  <a:srgbClr val="FFC000"/>
                </a:solidFill>
              </a:rPr>
              <a:t>Revenue Performance: </a:t>
            </a:r>
            <a:r>
              <a:rPr lang="en-US" sz="1800" dirty="0"/>
              <a:t>Mumbai generated the highest revenue at 661 million, while Delhi had the lowest at 291 million. May was the peak month, bringing in 552 million, indicating that seasonal trends significantly impact earnings. Overall, the total revenue was 1.69 billion, with an occupancy rate of 57.8% and a cancellation rate of 24.8%. The average rating of 3.62 suggests there’s room for improvement in customer satisfaction.</a:t>
            </a:r>
          </a:p>
          <a:p>
            <a:pPr marL="0" indent="0" algn="just">
              <a:buNone/>
            </a:pPr>
            <a:endParaRPr lang="en-US" sz="1800" dirty="0"/>
          </a:p>
          <a:p>
            <a:pPr marL="0" indent="0" algn="just">
              <a:buNone/>
            </a:pPr>
            <a:r>
              <a:rPr lang="en-US" sz="1800" b="1" dirty="0">
                <a:solidFill>
                  <a:srgbClr val="FFC000"/>
                </a:solidFill>
              </a:rPr>
              <a:t>Room Class Performance: </a:t>
            </a:r>
            <a:r>
              <a:rPr lang="en-US" sz="1800" dirty="0"/>
              <a:t>The elite room class outperformed the standard class, generating 554 million compared to 306 million. This difference highlights the need to investigate why standard rooms are underperforming. Analyzing factors like pricing and amenities could help address these issues and enhance overall performance.</a:t>
            </a:r>
          </a:p>
          <a:p>
            <a:pPr marL="0" indent="0" algn="just">
              <a:buNone/>
            </a:pPr>
            <a:endParaRPr lang="en-US" sz="1800" dirty="0"/>
          </a:p>
          <a:p>
            <a:pPr marL="0" indent="0" algn="just">
              <a:buNone/>
            </a:pPr>
            <a:r>
              <a:rPr lang="en-US" sz="1800" b="1" dirty="0">
                <a:solidFill>
                  <a:srgbClr val="FFC000"/>
                </a:solidFill>
              </a:rPr>
              <a:t>Pricing Strategy: </a:t>
            </a:r>
            <a:r>
              <a:rPr lang="en-US" sz="1800" dirty="0"/>
              <a:t>Implementing demand-based pricing for peak and off-peak seasons could maximize revenue. Maintaining consistent pricing online will build customer trust, while offering discounts or complementary services can attract more bookings. Additionally, considering occupancy-based pricing adjustments during high demand could further boost profitability.</a:t>
            </a:r>
          </a:p>
          <a:p>
            <a:pPr algn="just"/>
            <a:endParaRPr lang="en-IN" sz="1800" dirty="0"/>
          </a:p>
        </p:txBody>
      </p:sp>
    </p:spTree>
    <p:extLst>
      <p:ext uri="{BB962C8B-B14F-4D97-AF65-F5344CB8AC3E}">
        <p14:creationId xmlns:p14="http://schemas.microsoft.com/office/powerpoint/2010/main" val="23548393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307</TotalTime>
  <Words>708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Hospitality Domain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&amp; Insights:</vt:lpstr>
      <vt:lpstr>Recommendation &amp;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MOHD WAQAS</dc:creator>
  <cp:lastModifiedBy>MOHD WAQAS</cp:lastModifiedBy>
  <cp:revision>5</cp:revision>
  <dcterms:created xsi:type="dcterms:W3CDTF">2024-09-27T17:11:39Z</dcterms:created>
  <dcterms:modified xsi:type="dcterms:W3CDTF">2024-09-27T22:24:14Z</dcterms:modified>
</cp:coreProperties>
</file>