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75133B-9452-4525-AC96-2CB40D36406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FBE8E0-EE38-4A4D-A5EF-486A1B3CEFE2}">
      <dgm:prSet/>
      <dgm:spPr/>
      <dgm:t>
        <a:bodyPr/>
        <a:lstStyle/>
        <a:p>
          <a:pPr>
            <a:defRPr b="1"/>
          </a:pPr>
          <a:r>
            <a:rPr lang="en-US" b="1"/>
            <a:t>Objective:</a:t>
          </a:r>
          <a:endParaRPr lang="en-US"/>
        </a:p>
      </dgm:t>
    </dgm:pt>
    <dgm:pt modelId="{CD1472CC-D184-46F9-B427-C724857C1686}" type="parTrans" cxnId="{BCCE6FC1-CB08-4221-A671-5303918FE4F5}">
      <dgm:prSet/>
      <dgm:spPr/>
      <dgm:t>
        <a:bodyPr/>
        <a:lstStyle/>
        <a:p>
          <a:endParaRPr lang="en-US"/>
        </a:p>
      </dgm:t>
    </dgm:pt>
    <dgm:pt modelId="{57A3DDAC-020B-4ACA-A5D4-3A28664568FF}" type="sibTrans" cxnId="{BCCE6FC1-CB08-4221-A671-5303918FE4F5}">
      <dgm:prSet/>
      <dgm:spPr/>
      <dgm:t>
        <a:bodyPr/>
        <a:lstStyle/>
        <a:p>
          <a:endParaRPr lang="en-US"/>
        </a:p>
      </dgm:t>
    </dgm:pt>
    <dgm:pt modelId="{752191EE-8566-4822-AEB7-86F40A7465AB}">
      <dgm:prSet/>
      <dgm:spPr/>
      <dgm:t>
        <a:bodyPr/>
        <a:lstStyle/>
        <a:p>
          <a:r>
            <a:rPr lang="en-US"/>
            <a:t>Analyze smart device data to uncover user behavior trends.</a:t>
          </a:r>
        </a:p>
      </dgm:t>
    </dgm:pt>
    <dgm:pt modelId="{1457BA48-E4F5-4E74-99A8-15B62766B2E4}" type="parTrans" cxnId="{6FDE9875-6C37-42A8-9F6F-ED758E0F7952}">
      <dgm:prSet/>
      <dgm:spPr/>
      <dgm:t>
        <a:bodyPr/>
        <a:lstStyle/>
        <a:p>
          <a:endParaRPr lang="en-US"/>
        </a:p>
      </dgm:t>
    </dgm:pt>
    <dgm:pt modelId="{5319DE14-98A2-4E98-BA81-8BB9FDAEAED0}" type="sibTrans" cxnId="{6FDE9875-6C37-42A8-9F6F-ED758E0F7952}">
      <dgm:prSet/>
      <dgm:spPr/>
      <dgm:t>
        <a:bodyPr/>
        <a:lstStyle/>
        <a:p>
          <a:endParaRPr lang="en-US"/>
        </a:p>
      </dgm:t>
    </dgm:pt>
    <dgm:pt modelId="{DA9D7FC9-EF3D-43D7-A7DF-D30D3C1AB1BB}">
      <dgm:prSet/>
      <dgm:spPr/>
      <dgm:t>
        <a:bodyPr/>
        <a:lstStyle/>
        <a:p>
          <a:r>
            <a:rPr lang="en-US"/>
            <a:t>Apply insights to Bellabeat's product, </a:t>
          </a:r>
          <a:r>
            <a:rPr lang="en-US" b="1"/>
            <a:t>Leaf</a:t>
          </a:r>
          <a:r>
            <a:rPr lang="en-US"/>
            <a:t>, to guide marketing strategies.</a:t>
          </a:r>
        </a:p>
      </dgm:t>
    </dgm:pt>
    <dgm:pt modelId="{5DDC9229-50EB-4313-8602-77FF87B64661}" type="parTrans" cxnId="{7F04C1DD-E8D6-4104-82AE-1CB679D111CB}">
      <dgm:prSet/>
      <dgm:spPr/>
      <dgm:t>
        <a:bodyPr/>
        <a:lstStyle/>
        <a:p>
          <a:endParaRPr lang="en-US"/>
        </a:p>
      </dgm:t>
    </dgm:pt>
    <dgm:pt modelId="{C6BB534A-FDA0-4EA0-B971-835FB56088CE}" type="sibTrans" cxnId="{7F04C1DD-E8D6-4104-82AE-1CB679D111CB}">
      <dgm:prSet/>
      <dgm:spPr/>
      <dgm:t>
        <a:bodyPr/>
        <a:lstStyle/>
        <a:p>
          <a:endParaRPr lang="en-US"/>
        </a:p>
      </dgm:t>
    </dgm:pt>
    <dgm:pt modelId="{E44B9B77-DCB8-4187-9653-1CAD3BC07879}">
      <dgm:prSet/>
      <dgm:spPr/>
      <dgm:t>
        <a:bodyPr/>
        <a:lstStyle/>
        <a:p>
          <a:pPr>
            <a:defRPr b="1"/>
          </a:pPr>
          <a:r>
            <a:rPr lang="en-US" b="1"/>
            <a:t>Key Business Questions:</a:t>
          </a:r>
          <a:endParaRPr lang="en-US"/>
        </a:p>
      </dgm:t>
    </dgm:pt>
    <dgm:pt modelId="{A91A8C4B-D42A-4FAE-A703-FBCCB5E67392}" type="parTrans" cxnId="{1EE8A01C-DEB2-4C46-B77F-9B9C8FCC6C17}">
      <dgm:prSet/>
      <dgm:spPr/>
      <dgm:t>
        <a:bodyPr/>
        <a:lstStyle/>
        <a:p>
          <a:endParaRPr lang="en-US"/>
        </a:p>
      </dgm:t>
    </dgm:pt>
    <dgm:pt modelId="{D4EA546D-A8CC-4734-97F1-B7BB4D64102D}" type="sibTrans" cxnId="{1EE8A01C-DEB2-4C46-B77F-9B9C8FCC6C17}">
      <dgm:prSet/>
      <dgm:spPr/>
      <dgm:t>
        <a:bodyPr/>
        <a:lstStyle/>
        <a:p>
          <a:endParaRPr lang="en-US"/>
        </a:p>
      </dgm:t>
    </dgm:pt>
    <dgm:pt modelId="{5042D2E3-EB02-47E9-A81A-A15A75B8FEE5}">
      <dgm:prSet/>
      <dgm:spPr/>
      <dgm:t>
        <a:bodyPr/>
        <a:lstStyle/>
        <a:p>
          <a:r>
            <a:rPr lang="en-US"/>
            <a:t>What are the trends in smart device usage?</a:t>
          </a:r>
        </a:p>
      </dgm:t>
    </dgm:pt>
    <dgm:pt modelId="{B1A036AC-A2A9-40AF-B7DC-AA840D61851C}" type="parTrans" cxnId="{2204ABB6-15A5-47BB-B123-D96A5A152E5E}">
      <dgm:prSet/>
      <dgm:spPr/>
      <dgm:t>
        <a:bodyPr/>
        <a:lstStyle/>
        <a:p>
          <a:endParaRPr lang="en-US"/>
        </a:p>
      </dgm:t>
    </dgm:pt>
    <dgm:pt modelId="{BA159D7B-4A2D-47B8-9AD1-8E6814A99B3F}" type="sibTrans" cxnId="{2204ABB6-15A5-47BB-B123-D96A5A152E5E}">
      <dgm:prSet/>
      <dgm:spPr/>
      <dgm:t>
        <a:bodyPr/>
        <a:lstStyle/>
        <a:p>
          <a:endParaRPr lang="en-US"/>
        </a:p>
      </dgm:t>
    </dgm:pt>
    <dgm:pt modelId="{F3A6258E-D275-4212-8895-C32C007F305F}">
      <dgm:prSet/>
      <dgm:spPr/>
      <dgm:t>
        <a:bodyPr/>
        <a:lstStyle/>
        <a:p>
          <a:r>
            <a:rPr lang="en-US"/>
            <a:t>How can these trends apply to Bellabeat customers?</a:t>
          </a:r>
        </a:p>
      </dgm:t>
    </dgm:pt>
    <dgm:pt modelId="{399668FB-E48C-4D35-8147-1630B7770FEF}" type="parTrans" cxnId="{3467164B-AD32-406F-96B3-211A1829A7D3}">
      <dgm:prSet/>
      <dgm:spPr/>
      <dgm:t>
        <a:bodyPr/>
        <a:lstStyle/>
        <a:p>
          <a:endParaRPr lang="en-US"/>
        </a:p>
      </dgm:t>
    </dgm:pt>
    <dgm:pt modelId="{291B8931-4B66-41E3-B2D0-E486C1FD583F}" type="sibTrans" cxnId="{3467164B-AD32-406F-96B3-211A1829A7D3}">
      <dgm:prSet/>
      <dgm:spPr/>
      <dgm:t>
        <a:bodyPr/>
        <a:lstStyle/>
        <a:p>
          <a:endParaRPr lang="en-US"/>
        </a:p>
      </dgm:t>
    </dgm:pt>
    <dgm:pt modelId="{01DFDD10-8DAE-4BDE-BDC0-58D82D392CE8}">
      <dgm:prSet/>
      <dgm:spPr/>
      <dgm:t>
        <a:bodyPr/>
        <a:lstStyle/>
        <a:p>
          <a:r>
            <a:rPr lang="en-US"/>
            <a:t>What marketing actions can we recommend?</a:t>
          </a:r>
        </a:p>
      </dgm:t>
    </dgm:pt>
    <dgm:pt modelId="{2C744129-7058-4595-A973-ED67AE393CEE}" type="parTrans" cxnId="{B918E48B-7F31-4438-A67B-9B49ADEEF24E}">
      <dgm:prSet/>
      <dgm:spPr/>
      <dgm:t>
        <a:bodyPr/>
        <a:lstStyle/>
        <a:p>
          <a:endParaRPr lang="en-US"/>
        </a:p>
      </dgm:t>
    </dgm:pt>
    <dgm:pt modelId="{E33AE729-89D4-40C0-8B25-3CD6F28A5B71}" type="sibTrans" cxnId="{B918E48B-7F31-4438-A67B-9B49ADEEF24E}">
      <dgm:prSet/>
      <dgm:spPr/>
      <dgm:t>
        <a:bodyPr/>
        <a:lstStyle/>
        <a:p>
          <a:endParaRPr lang="en-US"/>
        </a:p>
      </dgm:t>
    </dgm:pt>
    <dgm:pt modelId="{40CD3A64-DDD1-4DFB-9228-DBB6A5232AC5}" type="pres">
      <dgm:prSet presAssocID="{EA75133B-9452-4525-AC96-2CB40D36406D}" presName="root" presStyleCnt="0">
        <dgm:presLayoutVars>
          <dgm:dir/>
          <dgm:resizeHandles val="exact"/>
        </dgm:presLayoutVars>
      </dgm:prSet>
      <dgm:spPr/>
    </dgm:pt>
    <dgm:pt modelId="{C59FC8CC-4895-453F-A315-E5B576ABF104}" type="pres">
      <dgm:prSet presAssocID="{92FBE8E0-EE38-4A4D-A5EF-486A1B3CEFE2}" presName="compNode" presStyleCnt="0"/>
      <dgm:spPr/>
    </dgm:pt>
    <dgm:pt modelId="{A53AC367-809B-43FD-8DD0-C1A825CFA323}" type="pres">
      <dgm:prSet presAssocID="{92FBE8E0-EE38-4A4D-A5EF-486A1B3CEFE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CEA83E86-8F7B-41C4-BD9A-79FD9E534004}" type="pres">
      <dgm:prSet presAssocID="{92FBE8E0-EE38-4A4D-A5EF-486A1B3CEFE2}" presName="iconSpace" presStyleCnt="0"/>
      <dgm:spPr/>
    </dgm:pt>
    <dgm:pt modelId="{8B4EE81C-9CF1-4852-862B-DC6913FD5F83}" type="pres">
      <dgm:prSet presAssocID="{92FBE8E0-EE38-4A4D-A5EF-486A1B3CEFE2}" presName="parTx" presStyleLbl="revTx" presStyleIdx="0" presStyleCnt="4">
        <dgm:presLayoutVars>
          <dgm:chMax val="0"/>
          <dgm:chPref val="0"/>
        </dgm:presLayoutVars>
      </dgm:prSet>
      <dgm:spPr/>
    </dgm:pt>
    <dgm:pt modelId="{2FDF35DC-4405-4A80-8A88-D29E2CA5CD97}" type="pres">
      <dgm:prSet presAssocID="{92FBE8E0-EE38-4A4D-A5EF-486A1B3CEFE2}" presName="txSpace" presStyleCnt="0"/>
      <dgm:spPr/>
    </dgm:pt>
    <dgm:pt modelId="{04FF855A-D19A-456E-B620-4D224EA29035}" type="pres">
      <dgm:prSet presAssocID="{92FBE8E0-EE38-4A4D-A5EF-486A1B3CEFE2}" presName="desTx" presStyleLbl="revTx" presStyleIdx="1" presStyleCnt="4">
        <dgm:presLayoutVars/>
      </dgm:prSet>
      <dgm:spPr/>
    </dgm:pt>
    <dgm:pt modelId="{96C06F19-8A4A-47A2-82B5-FCFF0C591C09}" type="pres">
      <dgm:prSet presAssocID="{57A3DDAC-020B-4ACA-A5D4-3A28664568FF}" presName="sibTrans" presStyleCnt="0"/>
      <dgm:spPr/>
    </dgm:pt>
    <dgm:pt modelId="{628A5F45-D017-4FF0-ABD3-148592759453}" type="pres">
      <dgm:prSet presAssocID="{E44B9B77-DCB8-4187-9653-1CAD3BC07879}" presName="compNode" presStyleCnt="0"/>
      <dgm:spPr/>
    </dgm:pt>
    <dgm:pt modelId="{72375095-7C89-47DE-A5EB-669923A831B4}" type="pres">
      <dgm:prSet presAssocID="{E44B9B77-DCB8-4187-9653-1CAD3BC0787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20E0541-302A-4FF9-8B48-3CD40FBCB4DD}" type="pres">
      <dgm:prSet presAssocID="{E44B9B77-DCB8-4187-9653-1CAD3BC07879}" presName="iconSpace" presStyleCnt="0"/>
      <dgm:spPr/>
    </dgm:pt>
    <dgm:pt modelId="{7F8CA358-9826-40CD-BD75-2A43E4AFF9D8}" type="pres">
      <dgm:prSet presAssocID="{E44B9B77-DCB8-4187-9653-1CAD3BC07879}" presName="parTx" presStyleLbl="revTx" presStyleIdx="2" presStyleCnt="4">
        <dgm:presLayoutVars>
          <dgm:chMax val="0"/>
          <dgm:chPref val="0"/>
        </dgm:presLayoutVars>
      </dgm:prSet>
      <dgm:spPr/>
    </dgm:pt>
    <dgm:pt modelId="{B1CCD675-F3D1-4099-B054-5965B4A50F78}" type="pres">
      <dgm:prSet presAssocID="{E44B9B77-DCB8-4187-9653-1CAD3BC07879}" presName="txSpace" presStyleCnt="0"/>
      <dgm:spPr/>
    </dgm:pt>
    <dgm:pt modelId="{B02F3ABF-928F-4E96-8183-28E07F6627E7}" type="pres">
      <dgm:prSet presAssocID="{E44B9B77-DCB8-4187-9653-1CAD3BC07879}" presName="desTx" presStyleLbl="revTx" presStyleIdx="3" presStyleCnt="4">
        <dgm:presLayoutVars/>
      </dgm:prSet>
      <dgm:spPr/>
    </dgm:pt>
  </dgm:ptLst>
  <dgm:cxnLst>
    <dgm:cxn modelId="{9E370B08-9913-4701-83DB-CDA4512EBB95}" type="presOf" srcId="{EA75133B-9452-4525-AC96-2CB40D36406D}" destId="{40CD3A64-DDD1-4DFB-9228-DBB6A5232AC5}" srcOrd="0" destOrd="0" presId="urn:microsoft.com/office/officeart/2018/2/layout/IconLabelDescriptionList"/>
    <dgm:cxn modelId="{1EE8A01C-DEB2-4C46-B77F-9B9C8FCC6C17}" srcId="{EA75133B-9452-4525-AC96-2CB40D36406D}" destId="{E44B9B77-DCB8-4187-9653-1CAD3BC07879}" srcOrd="1" destOrd="0" parTransId="{A91A8C4B-D42A-4FAE-A703-FBCCB5E67392}" sibTransId="{D4EA546D-A8CC-4734-97F1-B7BB4D64102D}"/>
    <dgm:cxn modelId="{0313B42B-B1F1-481E-AD67-CDCBC2B299A9}" type="presOf" srcId="{E44B9B77-DCB8-4187-9653-1CAD3BC07879}" destId="{7F8CA358-9826-40CD-BD75-2A43E4AFF9D8}" srcOrd="0" destOrd="0" presId="urn:microsoft.com/office/officeart/2018/2/layout/IconLabelDescriptionList"/>
    <dgm:cxn modelId="{EF498737-3A51-44CC-AAF4-CF7BA4495DE1}" type="presOf" srcId="{F3A6258E-D275-4212-8895-C32C007F305F}" destId="{B02F3ABF-928F-4E96-8183-28E07F6627E7}" srcOrd="0" destOrd="1" presId="urn:microsoft.com/office/officeart/2018/2/layout/IconLabelDescriptionList"/>
    <dgm:cxn modelId="{9CFC313D-B62C-45FA-8C04-538FA3F4CB48}" type="presOf" srcId="{01DFDD10-8DAE-4BDE-BDC0-58D82D392CE8}" destId="{B02F3ABF-928F-4E96-8183-28E07F6627E7}" srcOrd="0" destOrd="2" presId="urn:microsoft.com/office/officeart/2018/2/layout/IconLabelDescriptionList"/>
    <dgm:cxn modelId="{149C9340-19C1-4404-A965-D97DB9AB04DB}" type="presOf" srcId="{5042D2E3-EB02-47E9-A81A-A15A75B8FEE5}" destId="{B02F3ABF-928F-4E96-8183-28E07F6627E7}" srcOrd="0" destOrd="0" presId="urn:microsoft.com/office/officeart/2018/2/layout/IconLabelDescriptionList"/>
    <dgm:cxn modelId="{3467164B-AD32-406F-96B3-211A1829A7D3}" srcId="{E44B9B77-DCB8-4187-9653-1CAD3BC07879}" destId="{F3A6258E-D275-4212-8895-C32C007F305F}" srcOrd="1" destOrd="0" parTransId="{399668FB-E48C-4D35-8147-1630B7770FEF}" sibTransId="{291B8931-4B66-41E3-B2D0-E486C1FD583F}"/>
    <dgm:cxn modelId="{6FDE9875-6C37-42A8-9F6F-ED758E0F7952}" srcId="{92FBE8E0-EE38-4A4D-A5EF-486A1B3CEFE2}" destId="{752191EE-8566-4822-AEB7-86F40A7465AB}" srcOrd="0" destOrd="0" parTransId="{1457BA48-E4F5-4E74-99A8-15B62766B2E4}" sibTransId="{5319DE14-98A2-4E98-BA81-8BB9FDAEAED0}"/>
    <dgm:cxn modelId="{B918E48B-7F31-4438-A67B-9B49ADEEF24E}" srcId="{E44B9B77-DCB8-4187-9653-1CAD3BC07879}" destId="{01DFDD10-8DAE-4BDE-BDC0-58D82D392CE8}" srcOrd="2" destOrd="0" parTransId="{2C744129-7058-4595-A973-ED67AE393CEE}" sibTransId="{E33AE729-89D4-40C0-8B25-3CD6F28A5B71}"/>
    <dgm:cxn modelId="{64ECF69A-E077-4FBE-A195-1C7B829B17EA}" type="presOf" srcId="{DA9D7FC9-EF3D-43D7-A7DF-D30D3C1AB1BB}" destId="{04FF855A-D19A-456E-B620-4D224EA29035}" srcOrd="0" destOrd="1" presId="urn:microsoft.com/office/officeart/2018/2/layout/IconLabelDescriptionList"/>
    <dgm:cxn modelId="{EBB6AA9D-502C-45D1-B3EF-8F50C2910449}" type="presOf" srcId="{92FBE8E0-EE38-4A4D-A5EF-486A1B3CEFE2}" destId="{8B4EE81C-9CF1-4852-862B-DC6913FD5F83}" srcOrd="0" destOrd="0" presId="urn:microsoft.com/office/officeart/2018/2/layout/IconLabelDescriptionList"/>
    <dgm:cxn modelId="{2204ABB6-15A5-47BB-B123-D96A5A152E5E}" srcId="{E44B9B77-DCB8-4187-9653-1CAD3BC07879}" destId="{5042D2E3-EB02-47E9-A81A-A15A75B8FEE5}" srcOrd="0" destOrd="0" parTransId="{B1A036AC-A2A9-40AF-B7DC-AA840D61851C}" sibTransId="{BA159D7B-4A2D-47B8-9AD1-8E6814A99B3F}"/>
    <dgm:cxn modelId="{BCCE6FC1-CB08-4221-A671-5303918FE4F5}" srcId="{EA75133B-9452-4525-AC96-2CB40D36406D}" destId="{92FBE8E0-EE38-4A4D-A5EF-486A1B3CEFE2}" srcOrd="0" destOrd="0" parTransId="{CD1472CC-D184-46F9-B427-C724857C1686}" sibTransId="{57A3DDAC-020B-4ACA-A5D4-3A28664568FF}"/>
    <dgm:cxn modelId="{7F04C1DD-E8D6-4104-82AE-1CB679D111CB}" srcId="{92FBE8E0-EE38-4A4D-A5EF-486A1B3CEFE2}" destId="{DA9D7FC9-EF3D-43D7-A7DF-D30D3C1AB1BB}" srcOrd="1" destOrd="0" parTransId="{5DDC9229-50EB-4313-8602-77FF87B64661}" sibTransId="{C6BB534A-FDA0-4EA0-B971-835FB56088CE}"/>
    <dgm:cxn modelId="{46C009E1-D24D-42D2-A17C-11F26A0C9B7E}" type="presOf" srcId="{752191EE-8566-4822-AEB7-86F40A7465AB}" destId="{04FF855A-D19A-456E-B620-4D224EA29035}" srcOrd="0" destOrd="0" presId="urn:microsoft.com/office/officeart/2018/2/layout/IconLabelDescriptionList"/>
    <dgm:cxn modelId="{B4FA1845-F9CC-4848-989D-E17BD76A42D1}" type="presParOf" srcId="{40CD3A64-DDD1-4DFB-9228-DBB6A5232AC5}" destId="{C59FC8CC-4895-453F-A315-E5B576ABF104}" srcOrd="0" destOrd="0" presId="urn:microsoft.com/office/officeart/2018/2/layout/IconLabelDescriptionList"/>
    <dgm:cxn modelId="{0E16660B-B9E6-485E-A0AB-7CEF2E1EE125}" type="presParOf" srcId="{C59FC8CC-4895-453F-A315-E5B576ABF104}" destId="{A53AC367-809B-43FD-8DD0-C1A825CFA323}" srcOrd="0" destOrd="0" presId="urn:microsoft.com/office/officeart/2018/2/layout/IconLabelDescriptionList"/>
    <dgm:cxn modelId="{A28993CF-1C77-43A2-AF36-05958A3D0E2C}" type="presParOf" srcId="{C59FC8CC-4895-453F-A315-E5B576ABF104}" destId="{CEA83E86-8F7B-41C4-BD9A-79FD9E534004}" srcOrd="1" destOrd="0" presId="urn:microsoft.com/office/officeart/2018/2/layout/IconLabelDescriptionList"/>
    <dgm:cxn modelId="{48D13CB7-CAFC-4AB4-BB69-4939E6C8B42B}" type="presParOf" srcId="{C59FC8CC-4895-453F-A315-E5B576ABF104}" destId="{8B4EE81C-9CF1-4852-862B-DC6913FD5F83}" srcOrd="2" destOrd="0" presId="urn:microsoft.com/office/officeart/2018/2/layout/IconLabelDescriptionList"/>
    <dgm:cxn modelId="{700BE254-C64D-43B0-BB46-38194D626045}" type="presParOf" srcId="{C59FC8CC-4895-453F-A315-E5B576ABF104}" destId="{2FDF35DC-4405-4A80-8A88-D29E2CA5CD97}" srcOrd="3" destOrd="0" presId="urn:microsoft.com/office/officeart/2018/2/layout/IconLabelDescriptionList"/>
    <dgm:cxn modelId="{9798C3D0-897C-468C-9453-3353945843E7}" type="presParOf" srcId="{C59FC8CC-4895-453F-A315-E5B576ABF104}" destId="{04FF855A-D19A-456E-B620-4D224EA29035}" srcOrd="4" destOrd="0" presId="urn:microsoft.com/office/officeart/2018/2/layout/IconLabelDescriptionList"/>
    <dgm:cxn modelId="{5A3D06F3-9ACA-48EE-8754-E0D62748415E}" type="presParOf" srcId="{40CD3A64-DDD1-4DFB-9228-DBB6A5232AC5}" destId="{96C06F19-8A4A-47A2-82B5-FCFF0C591C09}" srcOrd="1" destOrd="0" presId="urn:microsoft.com/office/officeart/2018/2/layout/IconLabelDescriptionList"/>
    <dgm:cxn modelId="{DC0C7985-5251-4FFE-8DBA-1C52AFFCFEA8}" type="presParOf" srcId="{40CD3A64-DDD1-4DFB-9228-DBB6A5232AC5}" destId="{628A5F45-D017-4FF0-ABD3-148592759453}" srcOrd="2" destOrd="0" presId="urn:microsoft.com/office/officeart/2018/2/layout/IconLabelDescriptionList"/>
    <dgm:cxn modelId="{C110DD35-FFFF-4089-A15A-6B07879B4D75}" type="presParOf" srcId="{628A5F45-D017-4FF0-ABD3-148592759453}" destId="{72375095-7C89-47DE-A5EB-669923A831B4}" srcOrd="0" destOrd="0" presId="urn:microsoft.com/office/officeart/2018/2/layout/IconLabelDescriptionList"/>
    <dgm:cxn modelId="{07A1FADF-FF2B-4162-ABB0-0F5DF451145B}" type="presParOf" srcId="{628A5F45-D017-4FF0-ABD3-148592759453}" destId="{E20E0541-302A-4FF9-8B48-3CD40FBCB4DD}" srcOrd="1" destOrd="0" presId="urn:microsoft.com/office/officeart/2018/2/layout/IconLabelDescriptionList"/>
    <dgm:cxn modelId="{A6EE2035-9A2F-484C-8555-B28FDCE88BB9}" type="presParOf" srcId="{628A5F45-D017-4FF0-ABD3-148592759453}" destId="{7F8CA358-9826-40CD-BD75-2A43E4AFF9D8}" srcOrd="2" destOrd="0" presId="urn:microsoft.com/office/officeart/2018/2/layout/IconLabelDescriptionList"/>
    <dgm:cxn modelId="{58724438-4AA0-4759-BB7A-D422B15A06EC}" type="presParOf" srcId="{628A5F45-D017-4FF0-ABD3-148592759453}" destId="{B1CCD675-F3D1-4099-B054-5965B4A50F78}" srcOrd="3" destOrd="0" presId="urn:microsoft.com/office/officeart/2018/2/layout/IconLabelDescriptionList"/>
    <dgm:cxn modelId="{E575DFA4-227C-42AB-8484-2DB9246274E5}" type="presParOf" srcId="{628A5F45-D017-4FF0-ABD3-148592759453}" destId="{B02F3ABF-928F-4E96-8183-28E07F6627E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38A906-29C5-4C0A-A346-57D20C899D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99A0596-C803-4AD2-8357-ECAFCD4DAD6E}">
      <dgm:prSet/>
      <dgm:spPr/>
      <dgm:t>
        <a:bodyPr/>
        <a:lstStyle/>
        <a:p>
          <a:r>
            <a:rPr lang="en-US" b="1"/>
            <a:t>Activity Trends:</a:t>
          </a:r>
          <a:endParaRPr lang="en-US"/>
        </a:p>
      </dgm:t>
    </dgm:pt>
    <dgm:pt modelId="{4552BCAA-AD9A-4058-B894-C00A8EE8131C}" type="parTrans" cxnId="{D04D8349-B6DB-4467-8539-868C422EF5E0}">
      <dgm:prSet/>
      <dgm:spPr/>
      <dgm:t>
        <a:bodyPr/>
        <a:lstStyle/>
        <a:p>
          <a:endParaRPr lang="en-US"/>
        </a:p>
      </dgm:t>
    </dgm:pt>
    <dgm:pt modelId="{EA6248AF-6D01-47F6-AB15-719C833FAC2A}" type="sibTrans" cxnId="{D04D8349-B6DB-4467-8539-868C422EF5E0}">
      <dgm:prSet/>
      <dgm:spPr/>
      <dgm:t>
        <a:bodyPr/>
        <a:lstStyle/>
        <a:p>
          <a:endParaRPr lang="en-US"/>
        </a:p>
      </dgm:t>
    </dgm:pt>
    <dgm:pt modelId="{14401C3A-232D-41AE-AD66-98D408A12B99}">
      <dgm:prSet/>
      <dgm:spPr/>
      <dgm:t>
        <a:bodyPr/>
        <a:lstStyle/>
        <a:p>
          <a:r>
            <a:rPr lang="en-US"/>
            <a:t>Average 7,600 steps/day.</a:t>
          </a:r>
        </a:p>
      </dgm:t>
    </dgm:pt>
    <dgm:pt modelId="{5B33E70D-35DE-48C8-B2CD-686F14D72D21}" type="parTrans" cxnId="{1F212DCA-C812-46F0-B4A9-A930B1BE2671}">
      <dgm:prSet/>
      <dgm:spPr/>
      <dgm:t>
        <a:bodyPr/>
        <a:lstStyle/>
        <a:p>
          <a:endParaRPr lang="en-US"/>
        </a:p>
      </dgm:t>
    </dgm:pt>
    <dgm:pt modelId="{D911C84D-7341-4F2E-B73C-79BD75D9F25C}" type="sibTrans" cxnId="{1F212DCA-C812-46F0-B4A9-A930B1BE2671}">
      <dgm:prSet/>
      <dgm:spPr/>
      <dgm:t>
        <a:bodyPr/>
        <a:lstStyle/>
        <a:p>
          <a:endParaRPr lang="en-US"/>
        </a:p>
      </dgm:t>
    </dgm:pt>
    <dgm:pt modelId="{245F3E06-9A3F-4C92-A675-F0B92E36B2DD}">
      <dgm:prSet/>
      <dgm:spPr/>
      <dgm:t>
        <a:bodyPr/>
        <a:lstStyle/>
        <a:p>
          <a:r>
            <a:rPr lang="en-US"/>
            <a:t>Peak activity: 7-9 AM &amp; 6-9 PM.</a:t>
          </a:r>
        </a:p>
      </dgm:t>
    </dgm:pt>
    <dgm:pt modelId="{C3CDD667-B914-4455-AB64-478188224AE5}" type="parTrans" cxnId="{9021E174-BFAF-4EEE-8DB2-B0D376B1C88C}">
      <dgm:prSet/>
      <dgm:spPr/>
      <dgm:t>
        <a:bodyPr/>
        <a:lstStyle/>
        <a:p>
          <a:endParaRPr lang="en-US"/>
        </a:p>
      </dgm:t>
    </dgm:pt>
    <dgm:pt modelId="{BF317DE8-652D-4B79-9527-B3A9522D31D3}" type="sibTrans" cxnId="{9021E174-BFAF-4EEE-8DB2-B0D376B1C88C}">
      <dgm:prSet/>
      <dgm:spPr/>
      <dgm:t>
        <a:bodyPr/>
        <a:lstStyle/>
        <a:p>
          <a:endParaRPr lang="en-US"/>
        </a:p>
      </dgm:t>
    </dgm:pt>
    <dgm:pt modelId="{581AFBF1-DA3A-44D8-95AB-29BB6B2E929A}">
      <dgm:prSet/>
      <dgm:spPr/>
      <dgm:t>
        <a:bodyPr/>
        <a:lstStyle/>
        <a:p>
          <a:r>
            <a:rPr lang="en-US" b="1"/>
            <a:t>Calories Burned:</a:t>
          </a:r>
          <a:endParaRPr lang="en-US"/>
        </a:p>
      </dgm:t>
    </dgm:pt>
    <dgm:pt modelId="{8F39B6EB-38CC-44E5-AAF4-CF6F46310B03}" type="parTrans" cxnId="{912C7E17-0D5D-4B3E-AAF0-C369073A644E}">
      <dgm:prSet/>
      <dgm:spPr/>
      <dgm:t>
        <a:bodyPr/>
        <a:lstStyle/>
        <a:p>
          <a:endParaRPr lang="en-US"/>
        </a:p>
      </dgm:t>
    </dgm:pt>
    <dgm:pt modelId="{EE56C9F5-ACE7-486D-8937-C1E7D3508AA3}" type="sibTrans" cxnId="{912C7E17-0D5D-4B3E-AAF0-C369073A644E}">
      <dgm:prSet/>
      <dgm:spPr/>
      <dgm:t>
        <a:bodyPr/>
        <a:lstStyle/>
        <a:p>
          <a:endParaRPr lang="en-US"/>
        </a:p>
      </dgm:t>
    </dgm:pt>
    <dgm:pt modelId="{2F08C12C-BBEB-42B6-942A-68D7E9D80D18}">
      <dgm:prSet/>
      <dgm:spPr/>
      <dgm:t>
        <a:bodyPr/>
        <a:lstStyle/>
        <a:p>
          <a:r>
            <a:rPr lang="en-US"/>
            <a:t>Directly proportional to daily steps.</a:t>
          </a:r>
        </a:p>
      </dgm:t>
    </dgm:pt>
    <dgm:pt modelId="{B8F28D77-21E4-4B0F-9023-62DDC85680B9}" type="parTrans" cxnId="{38521FF4-B504-42B4-941D-E848598A0A29}">
      <dgm:prSet/>
      <dgm:spPr/>
      <dgm:t>
        <a:bodyPr/>
        <a:lstStyle/>
        <a:p>
          <a:endParaRPr lang="en-US"/>
        </a:p>
      </dgm:t>
    </dgm:pt>
    <dgm:pt modelId="{B75826AE-6745-4A4B-ACE4-CD10855EE03E}" type="sibTrans" cxnId="{38521FF4-B504-42B4-941D-E848598A0A29}">
      <dgm:prSet/>
      <dgm:spPr/>
      <dgm:t>
        <a:bodyPr/>
        <a:lstStyle/>
        <a:p>
          <a:endParaRPr lang="en-US"/>
        </a:p>
      </dgm:t>
    </dgm:pt>
    <dgm:pt modelId="{864257D2-A59C-400B-A895-00A5955C2E56}">
      <dgm:prSet/>
      <dgm:spPr/>
      <dgm:t>
        <a:bodyPr/>
        <a:lstStyle/>
        <a:p>
          <a:r>
            <a:rPr lang="en-US" b="1"/>
            <a:t>Sleep Patterns:</a:t>
          </a:r>
          <a:endParaRPr lang="en-US"/>
        </a:p>
      </dgm:t>
    </dgm:pt>
    <dgm:pt modelId="{75C50CD4-1166-4D96-9DF6-A35050EAF281}" type="parTrans" cxnId="{37DD03EB-FE87-49D1-BD59-BE3B78B8785B}">
      <dgm:prSet/>
      <dgm:spPr/>
      <dgm:t>
        <a:bodyPr/>
        <a:lstStyle/>
        <a:p>
          <a:endParaRPr lang="en-US"/>
        </a:p>
      </dgm:t>
    </dgm:pt>
    <dgm:pt modelId="{BF7FE01C-114B-42E6-B0BD-98F81B1BF202}" type="sibTrans" cxnId="{37DD03EB-FE87-49D1-BD59-BE3B78B8785B}">
      <dgm:prSet/>
      <dgm:spPr/>
      <dgm:t>
        <a:bodyPr/>
        <a:lstStyle/>
        <a:p>
          <a:endParaRPr lang="en-US"/>
        </a:p>
      </dgm:t>
    </dgm:pt>
    <dgm:pt modelId="{26959FEC-A570-4403-AACC-023FDD60FC24}">
      <dgm:prSet/>
      <dgm:spPr/>
      <dgm:t>
        <a:bodyPr/>
        <a:lstStyle/>
        <a:p>
          <a:r>
            <a:rPr lang="en-US"/>
            <a:t>Average ~7 hours of sleep.</a:t>
          </a:r>
        </a:p>
      </dgm:t>
    </dgm:pt>
    <dgm:pt modelId="{DD0369D0-FE8C-4C9F-98BE-3AC89B204B55}" type="parTrans" cxnId="{C1AC2EE6-BEC5-497C-B713-B1AE72E54A94}">
      <dgm:prSet/>
      <dgm:spPr/>
      <dgm:t>
        <a:bodyPr/>
        <a:lstStyle/>
        <a:p>
          <a:endParaRPr lang="en-US"/>
        </a:p>
      </dgm:t>
    </dgm:pt>
    <dgm:pt modelId="{A9C31C60-EFB9-4FB6-8651-1E673DDAAD2F}" type="sibTrans" cxnId="{C1AC2EE6-BEC5-497C-B713-B1AE72E54A94}">
      <dgm:prSet/>
      <dgm:spPr/>
      <dgm:t>
        <a:bodyPr/>
        <a:lstStyle/>
        <a:p>
          <a:endParaRPr lang="en-US"/>
        </a:p>
      </dgm:t>
    </dgm:pt>
    <dgm:pt modelId="{22FA06BD-361A-4B7B-9ECF-2361B6B8369A}">
      <dgm:prSet/>
      <dgm:spPr/>
      <dgm:t>
        <a:bodyPr/>
        <a:lstStyle/>
        <a:p>
          <a:r>
            <a:rPr lang="en-US"/>
            <a:t>Active users have better sleep efficiency.</a:t>
          </a:r>
        </a:p>
      </dgm:t>
    </dgm:pt>
    <dgm:pt modelId="{F059E6ED-60CF-4DD1-B3CF-39B6DF761595}" type="parTrans" cxnId="{EB2FB63A-4EE8-485B-B460-45C6A3D250FD}">
      <dgm:prSet/>
      <dgm:spPr/>
      <dgm:t>
        <a:bodyPr/>
        <a:lstStyle/>
        <a:p>
          <a:endParaRPr lang="en-US"/>
        </a:p>
      </dgm:t>
    </dgm:pt>
    <dgm:pt modelId="{E0A6E300-281E-445E-8EFD-036878E75A42}" type="sibTrans" cxnId="{EB2FB63A-4EE8-485B-B460-45C6A3D250FD}">
      <dgm:prSet/>
      <dgm:spPr/>
      <dgm:t>
        <a:bodyPr/>
        <a:lstStyle/>
        <a:p>
          <a:endParaRPr lang="en-US"/>
        </a:p>
      </dgm:t>
    </dgm:pt>
    <dgm:pt modelId="{2C23A2B6-D17C-4717-BE07-434EF7505A50}" type="pres">
      <dgm:prSet presAssocID="{4438A906-29C5-4C0A-A346-57D20C899DA0}" presName="linear" presStyleCnt="0">
        <dgm:presLayoutVars>
          <dgm:animLvl val="lvl"/>
          <dgm:resizeHandles val="exact"/>
        </dgm:presLayoutVars>
      </dgm:prSet>
      <dgm:spPr/>
    </dgm:pt>
    <dgm:pt modelId="{C9B73F55-7E7E-4590-8835-37130B1DCD7B}" type="pres">
      <dgm:prSet presAssocID="{899A0596-C803-4AD2-8357-ECAFCD4DAD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DF47701-7468-4CD5-A0D7-3F94365C16F6}" type="pres">
      <dgm:prSet presAssocID="{899A0596-C803-4AD2-8357-ECAFCD4DAD6E}" presName="childText" presStyleLbl="revTx" presStyleIdx="0" presStyleCnt="3">
        <dgm:presLayoutVars>
          <dgm:bulletEnabled val="1"/>
        </dgm:presLayoutVars>
      </dgm:prSet>
      <dgm:spPr/>
    </dgm:pt>
    <dgm:pt modelId="{613FA56D-7CB3-45C4-B1A0-64A4E44609EB}" type="pres">
      <dgm:prSet presAssocID="{581AFBF1-DA3A-44D8-95AB-29BB6B2E92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6D1BB1-F317-4323-88E1-7EAE5B91A348}" type="pres">
      <dgm:prSet presAssocID="{581AFBF1-DA3A-44D8-95AB-29BB6B2E929A}" presName="childText" presStyleLbl="revTx" presStyleIdx="1" presStyleCnt="3">
        <dgm:presLayoutVars>
          <dgm:bulletEnabled val="1"/>
        </dgm:presLayoutVars>
      </dgm:prSet>
      <dgm:spPr/>
    </dgm:pt>
    <dgm:pt modelId="{65AB39BE-18AB-4650-9135-742E139BC110}" type="pres">
      <dgm:prSet presAssocID="{864257D2-A59C-400B-A895-00A5955C2E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CA1E7A-6EFB-4234-931F-1DEF8383CED7}" type="pres">
      <dgm:prSet presAssocID="{864257D2-A59C-400B-A895-00A5955C2E5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9620C04-EBFF-487A-AD34-2C16F4694F4D}" type="presOf" srcId="{4438A906-29C5-4C0A-A346-57D20C899DA0}" destId="{2C23A2B6-D17C-4717-BE07-434EF7505A50}" srcOrd="0" destOrd="0" presId="urn:microsoft.com/office/officeart/2005/8/layout/vList2"/>
    <dgm:cxn modelId="{8A56E10E-FF9D-4855-A5E7-80ED95325602}" type="presOf" srcId="{22FA06BD-361A-4B7B-9ECF-2361B6B8369A}" destId="{59CA1E7A-6EFB-4234-931F-1DEF8383CED7}" srcOrd="0" destOrd="1" presId="urn:microsoft.com/office/officeart/2005/8/layout/vList2"/>
    <dgm:cxn modelId="{912C7E17-0D5D-4B3E-AAF0-C369073A644E}" srcId="{4438A906-29C5-4C0A-A346-57D20C899DA0}" destId="{581AFBF1-DA3A-44D8-95AB-29BB6B2E929A}" srcOrd="1" destOrd="0" parTransId="{8F39B6EB-38CC-44E5-AAF4-CF6F46310B03}" sibTransId="{EE56C9F5-ACE7-486D-8937-C1E7D3508AA3}"/>
    <dgm:cxn modelId="{B9C51925-2FB1-4777-A7AE-E91C144A66D4}" type="presOf" srcId="{245F3E06-9A3F-4C92-A675-F0B92E36B2DD}" destId="{BDF47701-7468-4CD5-A0D7-3F94365C16F6}" srcOrd="0" destOrd="1" presId="urn:microsoft.com/office/officeart/2005/8/layout/vList2"/>
    <dgm:cxn modelId="{5D351A26-D837-4706-92DE-2C7ADDA80F39}" type="presOf" srcId="{581AFBF1-DA3A-44D8-95AB-29BB6B2E929A}" destId="{613FA56D-7CB3-45C4-B1A0-64A4E44609EB}" srcOrd="0" destOrd="0" presId="urn:microsoft.com/office/officeart/2005/8/layout/vList2"/>
    <dgm:cxn modelId="{6FE94F37-2652-468A-94A3-A2F738C8ECB1}" type="presOf" srcId="{2F08C12C-BBEB-42B6-942A-68D7E9D80D18}" destId="{736D1BB1-F317-4323-88E1-7EAE5B91A348}" srcOrd="0" destOrd="0" presId="urn:microsoft.com/office/officeart/2005/8/layout/vList2"/>
    <dgm:cxn modelId="{05B80C38-0F29-4EF2-AE4A-6459F6541A69}" type="presOf" srcId="{864257D2-A59C-400B-A895-00A5955C2E56}" destId="{65AB39BE-18AB-4650-9135-742E139BC110}" srcOrd="0" destOrd="0" presId="urn:microsoft.com/office/officeart/2005/8/layout/vList2"/>
    <dgm:cxn modelId="{EB2FB63A-4EE8-485B-B460-45C6A3D250FD}" srcId="{864257D2-A59C-400B-A895-00A5955C2E56}" destId="{22FA06BD-361A-4B7B-9ECF-2361B6B8369A}" srcOrd="1" destOrd="0" parTransId="{F059E6ED-60CF-4DD1-B3CF-39B6DF761595}" sibTransId="{E0A6E300-281E-445E-8EFD-036878E75A42}"/>
    <dgm:cxn modelId="{BA1E3462-0040-43F7-882B-46FAE499EF8C}" type="presOf" srcId="{14401C3A-232D-41AE-AD66-98D408A12B99}" destId="{BDF47701-7468-4CD5-A0D7-3F94365C16F6}" srcOrd="0" destOrd="0" presId="urn:microsoft.com/office/officeart/2005/8/layout/vList2"/>
    <dgm:cxn modelId="{D04D8349-B6DB-4467-8539-868C422EF5E0}" srcId="{4438A906-29C5-4C0A-A346-57D20C899DA0}" destId="{899A0596-C803-4AD2-8357-ECAFCD4DAD6E}" srcOrd="0" destOrd="0" parTransId="{4552BCAA-AD9A-4058-B894-C00A8EE8131C}" sibTransId="{EA6248AF-6D01-47F6-AB15-719C833FAC2A}"/>
    <dgm:cxn modelId="{9021E174-BFAF-4EEE-8DB2-B0D376B1C88C}" srcId="{899A0596-C803-4AD2-8357-ECAFCD4DAD6E}" destId="{245F3E06-9A3F-4C92-A675-F0B92E36B2DD}" srcOrd="1" destOrd="0" parTransId="{C3CDD667-B914-4455-AB64-478188224AE5}" sibTransId="{BF317DE8-652D-4B79-9527-B3A9522D31D3}"/>
    <dgm:cxn modelId="{45675F8C-6D49-4946-AE3C-CA9C48B9485C}" type="presOf" srcId="{899A0596-C803-4AD2-8357-ECAFCD4DAD6E}" destId="{C9B73F55-7E7E-4590-8835-37130B1DCD7B}" srcOrd="0" destOrd="0" presId="urn:microsoft.com/office/officeart/2005/8/layout/vList2"/>
    <dgm:cxn modelId="{1F212DCA-C812-46F0-B4A9-A930B1BE2671}" srcId="{899A0596-C803-4AD2-8357-ECAFCD4DAD6E}" destId="{14401C3A-232D-41AE-AD66-98D408A12B99}" srcOrd="0" destOrd="0" parTransId="{5B33E70D-35DE-48C8-B2CD-686F14D72D21}" sibTransId="{D911C84D-7341-4F2E-B73C-79BD75D9F25C}"/>
    <dgm:cxn modelId="{D87C42D7-107F-4846-B200-2D6AFE2CB48B}" type="presOf" srcId="{26959FEC-A570-4403-AACC-023FDD60FC24}" destId="{59CA1E7A-6EFB-4234-931F-1DEF8383CED7}" srcOrd="0" destOrd="0" presId="urn:microsoft.com/office/officeart/2005/8/layout/vList2"/>
    <dgm:cxn modelId="{C1AC2EE6-BEC5-497C-B713-B1AE72E54A94}" srcId="{864257D2-A59C-400B-A895-00A5955C2E56}" destId="{26959FEC-A570-4403-AACC-023FDD60FC24}" srcOrd="0" destOrd="0" parTransId="{DD0369D0-FE8C-4C9F-98BE-3AC89B204B55}" sibTransId="{A9C31C60-EFB9-4FB6-8651-1E673DDAAD2F}"/>
    <dgm:cxn modelId="{37DD03EB-FE87-49D1-BD59-BE3B78B8785B}" srcId="{4438A906-29C5-4C0A-A346-57D20C899DA0}" destId="{864257D2-A59C-400B-A895-00A5955C2E56}" srcOrd="2" destOrd="0" parTransId="{75C50CD4-1166-4D96-9DF6-A35050EAF281}" sibTransId="{BF7FE01C-114B-42E6-B0BD-98F81B1BF202}"/>
    <dgm:cxn modelId="{38521FF4-B504-42B4-941D-E848598A0A29}" srcId="{581AFBF1-DA3A-44D8-95AB-29BB6B2E929A}" destId="{2F08C12C-BBEB-42B6-942A-68D7E9D80D18}" srcOrd="0" destOrd="0" parTransId="{B8F28D77-21E4-4B0F-9023-62DDC85680B9}" sibTransId="{B75826AE-6745-4A4B-ACE4-CD10855EE03E}"/>
    <dgm:cxn modelId="{CBAED48A-F261-4F19-94C1-0684F6078141}" type="presParOf" srcId="{2C23A2B6-D17C-4717-BE07-434EF7505A50}" destId="{C9B73F55-7E7E-4590-8835-37130B1DCD7B}" srcOrd="0" destOrd="0" presId="urn:microsoft.com/office/officeart/2005/8/layout/vList2"/>
    <dgm:cxn modelId="{F1291315-4925-4CD5-B529-12D7ED27DA6F}" type="presParOf" srcId="{2C23A2B6-D17C-4717-BE07-434EF7505A50}" destId="{BDF47701-7468-4CD5-A0D7-3F94365C16F6}" srcOrd="1" destOrd="0" presId="urn:microsoft.com/office/officeart/2005/8/layout/vList2"/>
    <dgm:cxn modelId="{F8488B1F-A8F7-485C-80FB-B5DE60DDDDC2}" type="presParOf" srcId="{2C23A2B6-D17C-4717-BE07-434EF7505A50}" destId="{613FA56D-7CB3-45C4-B1A0-64A4E44609EB}" srcOrd="2" destOrd="0" presId="urn:microsoft.com/office/officeart/2005/8/layout/vList2"/>
    <dgm:cxn modelId="{4ACFBEF3-C448-4D11-9F2A-93CEE441FDFB}" type="presParOf" srcId="{2C23A2B6-D17C-4717-BE07-434EF7505A50}" destId="{736D1BB1-F317-4323-88E1-7EAE5B91A348}" srcOrd="3" destOrd="0" presId="urn:microsoft.com/office/officeart/2005/8/layout/vList2"/>
    <dgm:cxn modelId="{6A9530B6-13A9-4A43-AA42-CF1E7D0370A9}" type="presParOf" srcId="{2C23A2B6-D17C-4717-BE07-434EF7505A50}" destId="{65AB39BE-18AB-4650-9135-742E139BC110}" srcOrd="4" destOrd="0" presId="urn:microsoft.com/office/officeart/2005/8/layout/vList2"/>
    <dgm:cxn modelId="{7FD160A7-C4B1-4500-80A3-1BEE0CE4BC72}" type="presParOf" srcId="{2C23A2B6-D17C-4717-BE07-434EF7505A50}" destId="{59CA1E7A-6EFB-4234-931F-1DEF8383CED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A43AB1-71A6-40CA-8E1C-1791FB067B1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3189D8-BA23-4BC1-8FF1-A9CFF9A760F0}">
      <dgm:prSet/>
      <dgm:spPr/>
      <dgm:t>
        <a:bodyPr/>
        <a:lstStyle/>
        <a:p>
          <a:r>
            <a:rPr lang="en-US" b="1"/>
            <a:t>Thank You for Your Attention!</a:t>
          </a:r>
          <a:endParaRPr lang="en-US"/>
        </a:p>
      </dgm:t>
    </dgm:pt>
    <dgm:pt modelId="{E63A5CA4-C805-4335-AC95-EB1B196F4E2F}" type="parTrans" cxnId="{9F1ACB1A-7D8D-469E-BC0D-120B003220DC}">
      <dgm:prSet/>
      <dgm:spPr/>
      <dgm:t>
        <a:bodyPr/>
        <a:lstStyle/>
        <a:p>
          <a:endParaRPr lang="en-US"/>
        </a:p>
      </dgm:t>
    </dgm:pt>
    <dgm:pt modelId="{5C347877-D4D9-4AAA-9683-DF7B377D6A54}" type="sibTrans" cxnId="{9F1ACB1A-7D8D-469E-BC0D-120B003220DC}">
      <dgm:prSet/>
      <dgm:spPr/>
      <dgm:t>
        <a:bodyPr/>
        <a:lstStyle/>
        <a:p>
          <a:endParaRPr lang="en-US"/>
        </a:p>
      </dgm:t>
    </dgm:pt>
    <dgm:pt modelId="{EAFB24D9-D7D7-4E35-B2D7-0C12FCAF1B1E}">
      <dgm:prSet/>
      <dgm:spPr/>
      <dgm:t>
        <a:bodyPr/>
        <a:lstStyle/>
        <a:p>
          <a:r>
            <a:rPr lang="en-US" i="1"/>
            <a:t>Questions &amp; Discussion</a:t>
          </a:r>
          <a:endParaRPr lang="en-US"/>
        </a:p>
      </dgm:t>
    </dgm:pt>
    <dgm:pt modelId="{4ED34BE9-1FD2-483F-B42B-6E2B335A53A9}" type="parTrans" cxnId="{776A5668-5608-4913-9404-2A5FA5B2DE02}">
      <dgm:prSet/>
      <dgm:spPr/>
      <dgm:t>
        <a:bodyPr/>
        <a:lstStyle/>
        <a:p>
          <a:endParaRPr lang="en-US"/>
        </a:p>
      </dgm:t>
    </dgm:pt>
    <dgm:pt modelId="{69A195D1-F2D2-4A1D-9075-F447093CD96F}" type="sibTrans" cxnId="{776A5668-5608-4913-9404-2A5FA5B2DE02}">
      <dgm:prSet/>
      <dgm:spPr/>
      <dgm:t>
        <a:bodyPr/>
        <a:lstStyle/>
        <a:p>
          <a:endParaRPr lang="en-US"/>
        </a:p>
      </dgm:t>
    </dgm:pt>
    <dgm:pt modelId="{738ACAF8-0823-4F0F-90F5-C2AB1F3523CD}" type="pres">
      <dgm:prSet presAssocID="{D6A43AB1-71A6-40CA-8E1C-1791FB067B1B}" presName="root" presStyleCnt="0">
        <dgm:presLayoutVars>
          <dgm:dir/>
          <dgm:resizeHandles val="exact"/>
        </dgm:presLayoutVars>
      </dgm:prSet>
      <dgm:spPr/>
    </dgm:pt>
    <dgm:pt modelId="{9A55AAFB-8B52-46C7-9262-0B9D59408784}" type="pres">
      <dgm:prSet presAssocID="{023189D8-BA23-4BC1-8FF1-A9CFF9A760F0}" presName="compNode" presStyleCnt="0"/>
      <dgm:spPr/>
    </dgm:pt>
    <dgm:pt modelId="{3C63F749-A09C-4218-8247-056E7D8CC181}" type="pres">
      <dgm:prSet presAssocID="{023189D8-BA23-4BC1-8FF1-A9CFF9A760F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2E5BF0B6-1FA6-4C5C-9C41-E371963B15F7}" type="pres">
      <dgm:prSet presAssocID="{023189D8-BA23-4BC1-8FF1-A9CFF9A760F0}" presName="spaceRect" presStyleCnt="0"/>
      <dgm:spPr/>
    </dgm:pt>
    <dgm:pt modelId="{D53E535F-C4AF-427C-9CD3-939FFE5C6646}" type="pres">
      <dgm:prSet presAssocID="{023189D8-BA23-4BC1-8FF1-A9CFF9A760F0}" presName="textRect" presStyleLbl="revTx" presStyleIdx="0" presStyleCnt="2">
        <dgm:presLayoutVars>
          <dgm:chMax val="1"/>
          <dgm:chPref val="1"/>
        </dgm:presLayoutVars>
      </dgm:prSet>
      <dgm:spPr/>
    </dgm:pt>
    <dgm:pt modelId="{052AE790-906D-4B31-9D4E-DBB828ED608D}" type="pres">
      <dgm:prSet presAssocID="{5C347877-D4D9-4AAA-9683-DF7B377D6A54}" presName="sibTrans" presStyleCnt="0"/>
      <dgm:spPr/>
    </dgm:pt>
    <dgm:pt modelId="{B83B8732-E305-4B86-A6A7-AEF7F6109C73}" type="pres">
      <dgm:prSet presAssocID="{EAFB24D9-D7D7-4E35-B2D7-0C12FCAF1B1E}" presName="compNode" presStyleCnt="0"/>
      <dgm:spPr/>
    </dgm:pt>
    <dgm:pt modelId="{93AC79C7-32D1-4820-8C61-1D5FABA9BCBC}" type="pres">
      <dgm:prSet presAssocID="{EAFB24D9-D7D7-4E35-B2D7-0C12FCAF1B1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5F046A2-8A64-4421-9A55-297B4220BDFD}" type="pres">
      <dgm:prSet presAssocID="{EAFB24D9-D7D7-4E35-B2D7-0C12FCAF1B1E}" presName="spaceRect" presStyleCnt="0"/>
      <dgm:spPr/>
    </dgm:pt>
    <dgm:pt modelId="{51CBA18B-2C21-4ABF-9424-2A98C8C09235}" type="pres">
      <dgm:prSet presAssocID="{EAFB24D9-D7D7-4E35-B2D7-0C12FCAF1B1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F1ACB1A-7D8D-469E-BC0D-120B003220DC}" srcId="{D6A43AB1-71A6-40CA-8E1C-1791FB067B1B}" destId="{023189D8-BA23-4BC1-8FF1-A9CFF9A760F0}" srcOrd="0" destOrd="0" parTransId="{E63A5CA4-C805-4335-AC95-EB1B196F4E2F}" sibTransId="{5C347877-D4D9-4AAA-9683-DF7B377D6A54}"/>
    <dgm:cxn modelId="{209C8230-D993-4D4A-84DE-9E282BBB0E19}" type="presOf" srcId="{EAFB24D9-D7D7-4E35-B2D7-0C12FCAF1B1E}" destId="{51CBA18B-2C21-4ABF-9424-2A98C8C09235}" srcOrd="0" destOrd="0" presId="urn:microsoft.com/office/officeart/2018/2/layout/IconLabelList"/>
    <dgm:cxn modelId="{92B1663F-0756-4651-A105-81408AE352FD}" type="presOf" srcId="{023189D8-BA23-4BC1-8FF1-A9CFF9A760F0}" destId="{D53E535F-C4AF-427C-9CD3-939FFE5C6646}" srcOrd="0" destOrd="0" presId="urn:microsoft.com/office/officeart/2018/2/layout/IconLabelList"/>
    <dgm:cxn modelId="{776A5668-5608-4913-9404-2A5FA5B2DE02}" srcId="{D6A43AB1-71A6-40CA-8E1C-1791FB067B1B}" destId="{EAFB24D9-D7D7-4E35-B2D7-0C12FCAF1B1E}" srcOrd="1" destOrd="0" parTransId="{4ED34BE9-1FD2-483F-B42B-6E2B335A53A9}" sibTransId="{69A195D1-F2D2-4A1D-9075-F447093CD96F}"/>
    <dgm:cxn modelId="{164733F4-35E1-4ACE-B360-86BCAE4FEECD}" type="presOf" srcId="{D6A43AB1-71A6-40CA-8E1C-1791FB067B1B}" destId="{738ACAF8-0823-4F0F-90F5-C2AB1F3523CD}" srcOrd="0" destOrd="0" presId="urn:microsoft.com/office/officeart/2018/2/layout/IconLabelList"/>
    <dgm:cxn modelId="{BB37195E-B4AF-4AB5-9F6C-F273D4503D91}" type="presParOf" srcId="{738ACAF8-0823-4F0F-90F5-C2AB1F3523CD}" destId="{9A55AAFB-8B52-46C7-9262-0B9D59408784}" srcOrd="0" destOrd="0" presId="urn:microsoft.com/office/officeart/2018/2/layout/IconLabelList"/>
    <dgm:cxn modelId="{7253EB35-E130-4BEF-808B-3F1C6FA14CAE}" type="presParOf" srcId="{9A55AAFB-8B52-46C7-9262-0B9D59408784}" destId="{3C63F749-A09C-4218-8247-056E7D8CC181}" srcOrd="0" destOrd="0" presId="urn:microsoft.com/office/officeart/2018/2/layout/IconLabelList"/>
    <dgm:cxn modelId="{C24C41E8-DA72-4A35-A664-354D7273ACB6}" type="presParOf" srcId="{9A55AAFB-8B52-46C7-9262-0B9D59408784}" destId="{2E5BF0B6-1FA6-4C5C-9C41-E371963B15F7}" srcOrd="1" destOrd="0" presId="urn:microsoft.com/office/officeart/2018/2/layout/IconLabelList"/>
    <dgm:cxn modelId="{59B1A981-8587-44D2-8DDA-24780B5D9630}" type="presParOf" srcId="{9A55AAFB-8B52-46C7-9262-0B9D59408784}" destId="{D53E535F-C4AF-427C-9CD3-939FFE5C6646}" srcOrd="2" destOrd="0" presId="urn:microsoft.com/office/officeart/2018/2/layout/IconLabelList"/>
    <dgm:cxn modelId="{63074460-ED4E-422C-B9C9-FBE4566D7947}" type="presParOf" srcId="{738ACAF8-0823-4F0F-90F5-C2AB1F3523CD}" destId="{052AE790-906D-4B31-9D4E-DBB828ED608D}" srcOrd="1" destOrd="0" presId="urn:microsoft.com/office/officeart/2018/2/layout/IconLabelList"/>
    <dgm:cxn modelId="{89017C61-688D-4F48-B4AE-624C6B9C13EB}" type="presParOf" srcId="{738ACAF8-0823-4F0F-90F5-C2AB1F3523CD}" destId="{B83B8732-E305-4B86-A6A7-AEF7F6109C73}" srcOrd="2" destOrd="0" presId="urn:microsoft.com/office/officeart/2018/2/layout/IconLabelList"/>
    <dgm:cxn modelId="{3019B2F4-5BBF-4C5C-9B24-014EE0FC3A46}" type="presParOf" srcId="{B83B8732-E305-4B86-A6A7-AEF7F6109C73}" destId="{93AC79C7-32D1-4820-8C61-1D5FABA9BCBC}" srcOrd="0" destOrd="0" presId="urn:microsoft.com/office/officeart/2018/2/layout/IconLabelList"/>
    <dgm:cxn modelId="{14A37B6B-7A8A-44F9-8D6B-7CB7F7382FFF}" type="presParOf" srcId="{B83B8732-E305-4B86-A6A7-AEF7F6109C73}" destId="{D5F046A2-8A64-4421-9A55-297B4220BDFD}" srcOrd="1" destOrd="0" presId="urn:microsoft.com/office/officeart/2018/2/layout/IconLabelList"/>
    <dgm:cxn modelId="{04973A47-7988-4207-8882-207FB27A0A0B}" type="presParOf" srcId="{B83B8732-E305-4B86-A6A7-AEF7F6109C73}" destId="{51CBA18B-2C21-4ABF-9424-2A98C8C092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3AC367-809B-43FD-8DD0-C1A825CFA323}">
      <dsp:nvSpPr>
        <dsp:cNvPr id="0" name=""/>
        <dsp:cNvSpPr/>
      </dsp:nvSpPr>
      <dsp:spPr>
        <a:xfrm>
          <a:off x="111066" y="19556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EE81C-9CF1-4852-862B-DC6913FD5F83}">
      <dsp:nvSpPr>
        <dsp:cNvPr id="0" name=""/>
        <dsp:cNvSpPr/>
      </dsp:nvSpPr>
      <dsp:spPr>
        <a:xfrm>
          <a:off x="111066" y="18667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Objective:</a:t>
          </a:r>
          <a:endParaRPr lang="en-US" sz="3000" kern="1200"/>
        </a:p>
      </dsp:txBody>
      <dsp:txXfrm>
        <a:off x="111066" y="1866768"/>
        <a:ext cx="4320000" cy="648000"/>
      </dsp:txXfrm>
    </dsp:sp>
    <dsp:sp modelId="{04FF855A-D19A-456E-B620-4D224EA29035}">
      <dsp:nvSpPr>
        <dsp:cNvPr id="0" name=""/>
        <dsp:cNvSpPr/>
      </dsp:nvSpPr>
      <dsp:spPr>
        <a:xfrm>
          <a:off x="111066" y="2588815"/>
          <a:ext cx="4320000" cy="1309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 smart device data to uncover user behavior trends.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Apply insights to Bellabeat's product, </a:t>
          </a:r>
          <a:r>
            <a:rPr lang="en-US" sz="1700" b="1" kern="1200"/>
            <a:t>Leaf</a:t>
          </a:r>
          <a:r>
            <a:rPr lang="en-US" sz="1700" kern="1200"/>
            <a:t>, to guide marketing strategies.</a:t>
          </a:r>
        </a:p>
      </dsp:txBody>
      <dsp:txXfrm>
        <a:off x="111066" y="2588815"/>
        <a:ext cx="4320000" cy="1309098"/>
      </dsp:txXfrm>
    </dsp:sp>
    <dsp:sp modelId="{72375095-7C89-47DE-A5EB-669923A831B4}">
      <dsp:nvSpPr>
        <dsp:cNvPr id="0" name=""/>
        <dsp:cNvSpPr/>
      </dsp:nvSpPr>
      <dsp:spPr>
        <a:xfrm>
          <a:off x="5187066" y="19556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CA358-9826-40CD-BD75-2A43E4AFF9D8}">
      <dsp:nvSpPr>
        <dsp:cNvPr id="0" name=""/>
        <dsp:cNvSpPr/>
      </dsp:nvSpPr>
      <dsp:spPr>
        <a:xfrm>
          <a:off x="5187066" y="186676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Key Business Questions:</a:t>
          </a:r>
          <a:endParaRPr lang="en-US" sz="3000" kern="1200"/>
        </a:p>
      </dsp:txBody>
      <dsp:txXfrm>
        <a:off x="5187066" y="1866768"/>
        <a:ext cx="4320000" cy="648000"/>
      </dsp:txXfrm>
    </dsp:sp>
    <dsp:sp modelId="{B02F3ABF-928F-4E96-8183-28E07F6627E7}">
      <dsp:nvSpPr>
        <dsp:cNvPr id="0" name=""/>
        <dsp:cNvSpPr/>
      </dsp:nvSpPr>
      <dsp:spPr>
        <a:xfrm>
          <a:off x="5187066" y="2588815"/>
          <a:ext cx="4320000" cy="1309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are the trends in smart device usage?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can these trends apply to Bellabeat customers?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marketing actions can we recommend?</a:t>
          </a:r>
        </a:p>
      </dsp:txBody>
      <dsp:txXfrm>
        <a:off x="5187066" y="2588815"/>
        <a:ext cx="4320000" cy="1309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73F55-7E7E-4590-8835-37130B1DCD7B}">
      <dsp:nvSpPr>
        <dsp:cNvPr id="0" name=""/>
        <dsp:cNvSpPr/>
      </dsp:nvSpPr>
      <dsp:spPr>
        <a:xfrm>
          <a:off x="0" y="16522"/>
          <a:ext cx="6628804" cy="772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Activity Trends:</a:t>
          </a:r>
          <a:endParaRPr lang="en-US" sz="3300" kern="1200"/>
        </a:p>
      </dsp:txBody>
      <dsp:txXfrm>
        <a:off x="37696" y="54218"/>
        <a:ext cx="6553412" cy="696808"/>
      </dsp:txXfrm>
    </dsp:sp>
    <dsp:sp modelId="{BDF47701-7468-4CD5-A0D7-3F94365C16F6}">
      <dsp:nvSpPr>
        <dsp:cNvPr id="0" name=""/>
        <dsp:cNvSpPr/>
      </dsp:nvSpPr>
      <dsp:spPr>
        <a:xfrm>
          <a:off x="0" y="788722"/>
          <a:ext cx="6628804" cy="85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Average 7,600 steps/day.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Peak activity: 7-9 AM &amp; 6-9 PM.</a:t>
          </a:r>
        </a:p>
      </dsp:txBody>
      <dsp:txXfrm>
        <a:off x="0" y="788722"/>
        <a:ext cx="6628804" cy="853875"/>
      </dsp:txXfrm>
    </dsp:sp>
    <dsp:sp modelId="{613FA56D-7CB3-45C4-B1A0-64A4E44609EB}">
      <dsp:nvSpPr>
        <dsp:cNvPr id="0" name=""/>
        <dsp:cNvSpPr/>
      </dsp:nvSpPr>
      <dsp:spPr>
        <a:xfrm>
          <a:off x="0" y="1642597"/>
          <a:ext cx="6628804" cy="77220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Calories Burned:</a:t>
          </a:r>
          <a:endParaRPr lang="en-US" sz="3300" kern="1200"/>
        </a:p>
      </dsp:txBody>
      <dsp:txXfrm>
        <a:off x="37696" y="1680293"/>
        <a:ext cx="6553412" cy="696808"/>
      </dsp:txXfrm>
    </dsp:sp>
    <dsp:sp modelId="{736D1BB1-F317-4323-88E1-7EAE5B91A348}">
      <dsp:nvSpPr>
        <dsp:cNvPr id="0" name=""/>
        <dsp:cNvSpPr/>
      </dsp:nvSpPr>
      <dsp:spPr>
        <a:xfrm>
          <a:off x="0" y="2414798"/>
          <a:ext cx="6628804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Directly proportional to daily steps.</a:t>
          </a:r>
        </a:p>
      </dsp:txBody>
      <dsp:txXfrm>
        <a:off x="0" y="2414798"/>
        <a:ext cx="6628804" cy="546480"/>
      </dsp:txXfrm>
    </dsp:sp>
    <dsp:sp modelId="{65AB39BE-18AB-4650-9135-742E139BC110}">
      <dsp:nvSpPr>
        <dsp:cNvPr id="0" name=""/>
        <dsp:cNvSpPr/>
      </dsp:nvSpPr>
      <dsp:spPr>
        <a:xfrm>
          <a:off x="0" y="2961278"/>
          <a:ext cx="6628804" cy="7722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Sleep Patterns:</a:t>
          </a:r>
          <a:endParaRPr lang="en-US" sz="3300" kern="1200"/>
        </a:p>
      </dsp:txBody>
      <dsp:txXfrm>
        <a:off x="37696" y="2998974"/>
        <a:ext cx="6553412" cy="696808"/>
      </dsp:txXfrm>
    </dsp:sp>
    <dsp:sp modelId="{59CA1E7A-6EFB-4234-931F-1DEF8383CED7}">
      <dsp:nvSpPr>
        <dsp:cNvPr id="0" name=""/>
        <dsp:cNvSpPr/>
      </dsp:nvSpPr>
      <dsp:spPr>
        <a:xfrm>
          <a:off x="0" y="3733478"/>
          <a:ext cx="6628804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65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Average ~7 hours of sleep.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Active users have better sleep efficiency.</a:t>
          </a:r>
        </a:p>
      </dsp:txBody>
      <dsp:txXfrm>
        <a:off x="0" y="3733478"/>
        <a:ext cx="6628804" cy="1229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3F749-A09C-4218-8247-056E7D8CC181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E535F-C4AF-427C-9CD3-939FFE5C6646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Thank You for Your Attention!</a:t>
          </a:r>
          <a:endParaRPr lang="en-US" sz="2700" kern="1200"/>
        </a:p>
      </dsp:txBody>
      <dsp:txXfrm>
        <a:off x="111066" y="2893916"/>
        <a:ext cx="4320000" cy="720000"/>
      </dsp:txXfrm>
    </dsp:sp>
    <dsp:sp modelId="{93AC79C7-32D1-4820-8C61-1D5FABA9BCBC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BA18B-2C21-4ABF-9424-2A98C8C09235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i="1" kern="1200"/>
            <a:t>Questions &amp; Discussion</a:t>
          </a:r>
          <a:endParaRPr lang="en-US" sz="2700" kern="1200"/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614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81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2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85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8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1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3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1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C11CA-1A1F-4F3E-9BA4-D36B674EE98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432A91-DB21-4FF1-BC4A-6B6C96ED2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6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94AAE-7E11-B7B0-DB05-C1D3BA9E5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b="1">
                <a:solidFill>
                  <a:srgbClr val="FFFFFF"/>
                </a:solidFill>
              </a:rPr>
              <a:t>Bellabeat Case Study Presentation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C9446-2B04-0444-D9EC-DDFC62985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Prepared by: Mohammad Mohidul Islam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78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25C9-4DF1-DE51-0FC9-E1507212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/>
              <a:t>Marketing Recommendations</a:t>
            </a:r>
            <a:br>
              <a:rPr lang="en-US"/>
            </a:br>
            <a:endParaRPr lang="en-US" dirty="0"/>
          </a:p>
        </p:txBody>
      </p:sp>
      <p:pic>
        <p:nvPicPr>
          <p:cNvPr id="30" name="Graphic 29" descr="Play">
            <a:extLst>
              <a:ext uri="{FF2B5EF4-FFF2-40B4-BE49-F238E27FC236}">
                <a16:creationId xmlns:a16="http://schemas.microsoft.com/office/drawing/2014/main" id="{682B9185-9BA5-6609-22FC-B118FA094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C856-C695-1A96-79CB-C7D0BC582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011" y="1676930"/>
            <a:ext cx="5207839" cy="38807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700" b="1" dirty="0"/>
              <a:t>Promote Activity-Sleep Connection: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Market Leaf as improving sleep via increased activity.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Morning &amp; Evening Routine Campaigns: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Create content around popular activity times.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Weekend Challenges: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Encourage weekend activity through app-based challenges.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Personalized App Notifications: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Reminders for steps to achieve better sleep.</a:t>
            </a:r>
          </a:p>
          <a:p>
            <a:pPr>
              <a:lnSpc>
                <a:spcPct val="90000"/>
              </a:lnSpc>
            </a:pPr>
            <a:r>
              <a:rPr lang="en-US" sz="1700" b="1" dirty="0"/>
              <a:t>Educational Content:</a:t>
            </a:r>
            <a:endParaRPr lang="en-US" sz="17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Blogs, social media tips on activity &amp; wellness.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5981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314-085B-1E9A-24DE-81A93EAA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F91D8BD7-A97C-3118-A241-A91105A4A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474" y="2159331"/>
            <a:ext cx="2915973" cy="2915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821F-7D29-CB04-A1B1-48BFCED6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r>
              <a:rPr lang="en-US" dirty="0"/>
              <a:t>Implement marketing campaigns based on insights.</a:t>
            </a:r>
          </a:p>
          <a:p>
            <a:r>
              <a:rPr lang="en-US" dirty="0"/>
              <a:t>Further analyze data from actual Bellabeat users.</a:t>
            </a:r>
          </a:p>
          <a:p>
            <a:r>
              <a:rPr lang="en-US" dirty="0"/>
              <a:t>Conduct A/B testing to evaluate campaign success.</a:t>
            </a:r>
          </a:p>
          <a:p>
            <a:r>
              <a:rPr lang="en-US" dirty="0"/>
              <a:t>Need user’s demographic data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3539221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F08DF-63EE-421B-F069-40A127ABB6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58548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50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FAF4EF-BD4C-E24E-6E57-3478EBC91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Bellabeat Case Study Presentation</a:t>
            </a:r>
            <a:br>
              <a:rPr lang="en-US"/>
            </a:b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DF76EEA-8E84-98C8-613B-C1ED5E58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b="1"/>
              <a:t>Title:</a:t>
            </a:r>
            <a:r>
              <a:rPr lang="en-US"/>
              <a:t> Bellabeat Case Study: Data-Driven Marketing Insights</a:t>
            </a:r>
          </a:p>
          <a:p>
            <a:r>
              <a:rPr lang="en-US" b="1"/>
              <a:t>Subtitle:</a:t>
            </a:r>
            <a:r>
              <a:rPr lang="en-US"/>
              <a:t> Leveraging Smart Device Data to Inform Marketing Strategy</a:t>
            </a:r>
          </a:p>
          <a:p>
            <a:r>
              <a:rPr lang="en-US" i="1"/>
              <a:t>Prepared by: Mohammad Mohidul Islam | Junior Data Analyst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2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D56DD-D7ED-107C-8B57-3041A6B3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Business Task</a:t>
            </a:r>
            <a:br>
              <a:rPr lang="en-US" dirty="0"/>
            </a:br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00B975-DD9B-20F0-83B9-9A664222F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81584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45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349C4A10-BA90-2AED-7968-E2ABCB93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81" r="10501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C2B6A-2E13-C12A-933E-0407FD9E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b="1" dirty="0"/>
              <a:t>Data 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35A2-DC98-6808-509B-6FD90E00A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b="1" dirty="0"/>
              <a:t>Primary Dataset:</a:t>
            </a:r>
            <a:r>
              <a:rPr lang="en-US" dirty="0"/>
              <a:t> Fitbit Fitness Tracker Data (Kaggle, Public Domain)</a:t>
            </a:r>
          </a:p>
          <a:p>
            <a:r>
              <a:rPr lang="en-US" b="1" dirty="0"/>
              <a:t>Data Files Used:</a:t>
            </a:r>
            <a:endParaRPr lang="en-US" dirty="0"/>
          </a:p>
          <a:p>
            <a:pPr lvl="1"/>
            <a:r>
              <a:rPr lang="en-US" dirty="0"/>
              <a:t>dailyActivity_merged.csv</a:t>
            </a:r>
          </a:p>
          <a:p>
            <a:pPr lvl="1"/>
            <a:r>
              <a:rPr lang="en-US" dirty="0"/>
              <a:t>hourlySteps_merged.csv</a:t>
            </a:r>
          </a:p>
          <a:p>
            <a:pPr lvl="1"/>
            <a:r>
              <a:rPr lang="en-US" dirty="0"/>
              <a:t>sleepDay_merged.csv</a:t>
            </a:r>
          </a:p>
          <a:p>
            <a:r>
              <a:rPr lang="en-US" b="1" dirty="0"/>
              <a:t>Limitations:</a:t>
            </a:r>
            <a:endParaRPr lang="en-US" dirty="0"/>
          </a:p>
          <a:p>
            <a:pPr lvl="1"/>
            <a:r>
              <a:rPr lang="en-US" dirty="0"/>
              <a:t>Small sample size (30 users)</a:t>
            </a:r>
          </a:p>
          <a:p>
            <a:pPr lvl="1"/>
            <a:r>
              <a:rPr lang="en-US" dirty="0"/>
              <a:t>Data collected in 2016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47F0-BA10-F60C-F29B-D91CC0B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Data Analysis Tools &amp; Process</a:t>
            </a:r>
            <a:br>
              <a:rPr lang="en-US" sz="2800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2842-6208-8C91-06BF-3CE1F4F0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b="1" dirty="0"/>
              <a:t>Tools:</a:t>
            </a:r>
            <a:r>
              <a:rPr lang="en-US" dirty="0"/>
              <a:t> RStudio, ggplot2, </a:t>
            </a:r>
            <a:r>
              <a:rPr lang="en-US" dirty="0" err="1"/>
              <a:t>dplyr</a:t>
            </a:r>
            <a:endParaRPr lang="en-US" dirty="0"/>
          </a:p>
          <a:p>
            <a:r>
              <a:rPr lang="en-US" b="1" dirty="0"/>
              <a:t>Steps Taken:</a:t>
            </a:r>
            <a:endParaRPr lang="en-US" dirty="0"/>
          </a:p>
          <a:p>
            <a:pPr lvl="1"/>
            <a:r>
              <a:rPr lang="en-US" dirty="0"/>
              <a:t>Data cleaning: Removed duplicates, handled missing values.</a:t>
            </a:r>
          </a:p>
          <a:p>
            <a:pPr lvl="1"/>
            <a:r>
              <a:rPr lang="en-US" dirty="0"/>
              <a:t>Merged datasets for comprehensive analysis.</a:t>
            </a:r>
          </a:p>
          <a:p>
            <a:pPr lvl="1"/>
            <a:r>
              <a:rPr lang="en-US" dirty="0"/>
              <a:t>Calculated averages, correlations, and identified trends.</a:t>
            </a:r>
          </a:p>
          <a:p>
            <a:endParaRPr lang="en-US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95D08B5-B48C-D004-73C7-CDD8E1686E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5" r="30305" b="-2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9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FBD06-59F6-4690-599C-6C154665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/>
              <a:t>Key Insights</a:t>
            </a:r>
            <a:br>
              <a:rPr lang="en-US" sz="4400"/>
            </a:br>
            <a:endParaRPr lang="en-US" sz="44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2ABE77-34DF-7A2A-DE05-050DCD83F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752764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142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DCFCE-233C-1FDA-F4EE-112773B2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Visualizations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56D419-2209-0742-B7B9-4FEA916499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427" y="1702012"/>
            <a:ext cx="4408399" cy="314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8DFFC-D9B8-B4E3-6DC7-0EAFDD19122D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Insights: There is a positive correlation found, Bellabeat can prompt a message that “More daily activity can improve sleep duration or quality</a:t>
            </a:r>
          </a:p>
        </p:txBody>
      </p:sp>
    </p:spTree>
    <p:extLst>
      <p:ext uri="{BB962C8B-B14F-4D97-AF65-F5344CB8AC3E}">
        <p14:creationId xmlns:p14="http://schemas.microsoft.com/office/powerpoint/2010/main" val="2973419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9" name="Isosceles Triangle 205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AF853-BBE3-B9E5-D2A6-D05BA9AA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79280-A51B-C6BE-5F6B-70D2B3A572EB}"/>
              </a:ext>
            </a:extLst>
          </p:cNvPr>
          <p:cNvSpPr txBox="1"/>
          <p:nvPr/>
        </p:nvSpPr>
        <p:spPr>
          <a:xfrm>
            <a:off x="673754" y="2160590"/>
            <a:ext cx="3973943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bg1"/>
                </a:solidFill>
              </a:rPr>
              <a:t> Insights:</a:t>
            </a:r>
            <a:r>
              <a:rPr lang="en-US">
                <a:solidFill>
                  <a:schemeClr val="bg1"/>
                </a:solidFill>
              </a:rPr>
              <a:t> If many users has low sleep efficiency, Bellabeat can support for better sleep through guided medication for better sleep.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9F514C-83D9-BA4C-8ACB-B21309CE2A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585778"/>
            <a:ext cx="5143500" cy="367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Isosceles Triangle 206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1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8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5" name="Isosceles Triangle 309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7" name="Freeform: Shape 309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B852C3-DAAA-BD26-8BA5-31AAFEDDB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50" y="2096029"/>
            <a:ext cx="4250973" cy="303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B6E398-77E0-8DA7-B79D-7F471BA18586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rgbClr val="FFFFFF"/>
                </a:solidFill>
              </a:rPr>
              <a:t>Insights:</a:t>
            </a:r>
            <a:r>
              <a:rPr lang="en-US">
                <a:solidFill>
                  <a:srgbClr val="FFFFFF"/>
                </a:solidFill>
              </a:rPr>
              <a:t> this can motivate the user that with activity challenge in the app, users can burn more calories with activity. Marketers can engage the users with activity challenge.</a:t>
            </a:r>
          </a:p>
        </p:txBody>
      </p:sp>
    </p:spTree>
    <p:extLst>
      <p:ext uri="{BB962C8B-B14F-4D97-AF65-F5344CB8AC3E}">
        <p14:creationId xmlns:p14="http://schemas.microsoft.com/office/powerpoint/2010/main" val="7836158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428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Bellabeat Case Study Presentation </vt:lpstr>
      <vt:lpstr>Bellabeat Case Study Presentation </vt:lpstr>
      <vt:lpstr>Business Task </vt:lpstr>
      <vt:lpstr>Data Sources </vt:lpstr>
      <vt:lpstr>Data Analysis Tools &amp; Process </vt:lpstr>
      <vt:lpstr>Key Insights </vt:lpstr>
      <vt:lpstr>Visualizations</vt:lpstr>
      <vt:lpstr>Visualization</vt:lpstr>
      <vt:lpstr>PowerPoint Presentation</vt:lpstr>
      <vt:lpstr>Marketing Recommendations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MOHIDUL ISLAM</dc:creator>
  <cp:lastModifiedBy>MOHIDUL ISLAM</cp:lastModifiedBy>
  <cp:revision>2</cp:revision>
  <dcterms:created xsi:type="dcterms:W3CDTF">2025-07-15T19:41:50Z</dcterms:created>
  <dcterms:modified xsi:type="dcterms:W3CDTF">2025-07-15T20:02:02Z</dcterms:modified>
</cp:coreProperties>
</file>