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14"/>
  </p:notesMasterIdLst>
  <p:handoutMasterIdLst>
    <p:handoutMasterId r:id="rId15"/>
  </p:handoutMasterIdLst>
  <p:sldIdLst>
    <p:sldId id="256" r:id="rId5"/>
    <p:sldId id="257" r:id="rId6"/>
    <p:sldId id="258"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20"/>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11/7/2023</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11/7/2023</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11/7/2023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11/7/2023</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11/7/2023</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11/7/2023</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11/7/2023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11/7/2023</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11/7/2023</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11/7/2023</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11/7/2023</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11/7/2023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11/7/2023</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p:txBody>
          <a:bodyPr/>
          <a:lstStyle/>
          <a:p>
            <a:r>
              <a:rPr lang="en-US" dirty="0"/>
              <a:t>Stationary shop management</a:t>
            </a:r>
          </a:p>
        </p:txBody>
      </p:sp>
      <p:pic>
        <p:nvPicPr>
          <p:cNvPr id="5" name="Graphic 4" descr="Brain in head icon&#10;">
            <a:extLst>
              <a:ext uri="{FF2B5EF4-FFF2-40B4-BE49-F238E27FC236}">
                <a16:creationId xmlns:a16="http://schemas.microsoft.com/office/drawing/2014/main" id="{D011E263-3212-4780-A140-E652B108BDC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107471" y="1989000"/>
            <a:ext cx="1440000" cy="1440000"/>
          </a:xfrm>
          <a:prstGeom prst="rect">
            <a:avLst/>
          </a:prstGeom>
        </p:spPr>
      </p:pic>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2541431"/>
          </a:xfrm>
        </p:spPr>
        <p:txBody>
          <a:bodyPr>
            <a:normAutofit/>
          </a:bodyPr>
          <a:lstStyle/>
          <a:p>
            <a:r>
              <a:rPr lang="en-US" dirty="0">
                <a:solidFill>
                  <a:srgbClr val="000000"/>
                </a:solidFill>
                <a:ea typeface="Tahoma" panose="020B0604030504040204" pitchFamily="34" charset="0"/>
                <a:cs typeface="Tahoma" panose="020B0604030504040204" pitchFamily="34" charset="0"/>
              </a:rPr>
              <a:t>Name: </a:t>
            </a:r>
            <a:r>
              <a:rPr lang="en-US" dirty="0" err="1">
                <a:solidFill>
                  <a:srgbClr val="000000"/>
                </a:solidFill>
                <a:ea typeface="Tahoma" panose="020B0604030504040204" pitchFamily="34" charset="0"/>
                <a:cs typeface="Tahoma" panose="020B0604030504040204" pitchFamily="34" charset="0"/>
              </a:rPr>
              <a:t>mohit</a:t>
            </a:r>
            <a:r>
              <a:rPr lang="en-US" dirty="0">
                <a:solidFill>
                  <a:srgbClr val="000000"/>
                </a:solidFill>
                <a:ea typeface="Tahoma" panose="020B0604030504040204" pitchFamily="34" charset="0"/>
                <a:cs typeface="Tahoma" panose="020B0604030504040204" pitchFamily="34" charset="0"/>
              </a:rPr>
              <a:t> Mukesh </a:t>
            </a:r>
            <a:r>
              <a:rPr lang="en-US" dirty="0" err="1">
                <a:solidFill>
                  <a:srgbClr val="000000"/>
                </a:solidFill>
                <a:ea typeface="Tahoma" panose="020B0604030504040204" pitchFamily="34" charset="0"/>
                <a:cs typeface="Tahoma" panose="020B0604030504040204" pitchFamily="34" charset="0"/>
              </a:rPr>
              <a:t>patel</a:t>
            </a:r>
            <a:endParaRPr lang="en-US" dirty="0">
              <a:solidFill>
                <a:srgbClr val="000000"/>
              </a:solidFill>
              <a:ea typeface="Tahoma" panose="020B0604030504040204" pitchFamily="34" charset="0"/>
              <a:cs typeface="Tahoma" panose="020B0604030504040204" pitchFamily="34" charset="0"/>
            </a:endParaRPr>
          </a:p>
          <a:p>
            <a:r>
              <a:rPr lang="en-US" dirty="0">
                <a:solidFill>
                  <a:srgbClr val="000000"/>
                </a:solidFill>
                <a:ea typeface="Tahoma" panose="020B0604030504040204" pitchFamily="34" charset="0"/>
                <a:cs typeface="Tahoma" panose="020B0604030504040204" pitchFamily="34" charset="0"/>
              </a:rPr>
              <a:t>Division: b</a:t>
            </a:r>
          </a:p>
          <a:p>
            <a:r>
              <a:rPr lang="en-US" dirty="0">
                <a:solidFill>
                  <a:srgbClr val="000000"/>
                </a:solidFill>
                <a:ea typeface="Tahoma" panose="020B0604030504040204" pitchFamily="34" charset="0"/>
                <a:cs typeface="Tahoma" panose="020B0604030504040204" pitchFamily="34" charset="0"/>
              </a:rPr>
              <a:t>Roll no.: 57</a:t>
            </a:r>
          </a:p>
          <a:p>
            <a:r>
              <a:rPr lang="en-US" dirty="0">
                <a:solidFill>
                  <a:srgbClr val="000000"/>
                </a:solidFill>
                <a:ea typeface="Tahoma" panose="020B0604030504040204" pitchFamily="34" charset="0"/>
                <a:cs typeface="Tahoma" panose="020B0604030504040204" pitchFamily="34" charset="0"/>
              </a:rPr>
              <a:t>SRN Id: 202200749</a:t>
            </a:r>
          </a:p>
          <a:p>
            <a:endParaRPr lang="en-US" dirty="0"/>
          </a:p>
        </p:txBody>
      </p:sp>
    </p:spTree>
    <p:extLst>
      <p:ext uri="{BB962C8B-B14F-4D97-AF65-F5344CB8AC3E}">
        <p14:creationId xmlns:p14="http://schemas.microsoft.com/office/powerpoint/2010/main" val="41042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Introduction</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pPr marL="0" indent="0" algn="just">
              <a:buNone/>
            </a:pPr>
            <a:r>
              <a:rPr lang="en-US" dirty="0"/>
              <a:t>This C programming project introduces a versatile inventory and shopping cart management system for a fictional stationary store, aptly named 'Stationary </a:t>
            </a:r>
            <a:r>
              <a:rPr lang="en-US" dirty="0" err="1"/>
              <a:t>Shopee</a:t>
            </a:r>
            <a:r>
              <a:rPr lang="en-US" dirty="0"/>
              <a:t>.' The system utilizes linked lists to organize and manipulate inventory items and customer shopping carts. The program provides a user-friendly interface with a menu-driven system that allows users to display the inventory, add items to both the inventory and cart, remove items from the cart, and complete a checkout process. The code emphasizes modularity and efficiency, ensuring seamless interactions between the user, the inventory, and the shopping cart. Overall, this project serves as a comprehensive example of data structure implementation in C for a practical and interactive application.</a:t>
            </a:r>
          </a:p>
          <a:p>
            <a:endParaRPr lang="en-US" dirty="0"/>
          </a:p>
        </p:txBody>
      </p:sp>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Who will use my invention</a:t>
            </a:r>
          </a:p>
        </p:txBody>
      </p:sp>
      <p:pic>
        <p:nvPicPr>
          <p:cNvPr id="5" name="Graphic 4" descr="Man and Woman icon">
            <a:extLst>
              <a:ext uri="{FF2B5EF4-FFF2-40B4-BE49-F238E27FC236}">
                <a16:creationId xmlns:a16="http://schemas.microsoft.com/office/drawing/2014/main" id="{2DED0F48-76A7-437D-9746-E2DF97A1CB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3742" y="216211"/>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rmAutofit fontScale="85000" lnSpcReduction="10000"/>
          </a:bodyPr>
          <a:lstStyle/>
          <a:p>
            <a:pPr lvl="0" algn="just"/>
            <a:r>
              <a:rPr lang="en-US" dirty="0">
                <a:solidFill>
                  <a:srgbClr val="000000"/>
                </a:solidFill>
                <a:ea typeface="Tahoma" panose="020B0604030504040204" pitchFamily="34" charset="0"/>
                <a:cs typeface="Tahoma" panose="020B0604030504040204" pitchFamily="34" charset="0"/>
              </a:rPr>
              <a:t>This project benefits both the store administrators and customers. For administrators, it offers a robust tool for efficiently managing inventory, enabling them to add, update, and remove items seamlessly. The system provides real-time insights into stock levels and facilitates inventory tracking, aiding in decision-making processes such as restocking. Additionally, the project automates the checkout process, saving time and reducing the likelihood of errors in bill generation.</a:t>
            </a:r>
          </a:p>
          <a:p>
            <a:pPr lvl="0" algn="just"/>
            <a:r>
              <a:rPr lang="en-US" dirty="0">
                <a:solidFill>
                  <a:srgbClr val="000000"/>
                </a:solidFill>
                <a:ea typeface="Tahoma" panose="020B0604030504040204" pitchFamily="34" charset="0"/>
                <a:cs typeface="Tahoma" panose="020B0604030504040204" pitchFamily="34" charset="0"/>
              </a:rPr>
              <a:t>On the customer side, the project enhances the shopping experience by offering a user-friendly interface for browsing inventory, adding items to the cart, and checking out seamlessly. The ability to view a detailed bill before finalizing the purchase provides transparency, and the system's responsiveness ensures a smooth and enjoyable shopping process. Overall, the project bridges the gap between store management and customers, creating an efficient and user-centric environment for stationary shopping.</a:t>
            </a:r>
          </a:p>
        </p:txBody>
      </p:sp>
    </p:spTree>
    <p:extLst>
      <p:ext uri="{BB962C8B-B14F-4D97-AF65-F5344CB8AC3E}">
        <p14:creationId xmlns:p14="http://schemas.microsoft.com/office/powerpoint/2010/main" val="244943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4F09F2-160D-40C6-9808-3610BCB42573}"/>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2E3EC67D-3D7B-4617-8DAB-A7A22C1AD6B7}"/>
              </a:ext>
            </a:extLst>
          </p:cNvPr>
          <p:cNvSpPr txBox="1"/>
          <p:nvPr/>
        </p:nvSpPr>
        <p:spPr>
          <a:xfrm>
            <a:off x="6096000" y="6122503"/>
            <a:ext cx="3151367" cy="584775"/>
          </a:xfrm>
          <a:prstGeom prst="rect">
            <a:avLst/>
          </a:prstGeom>
          <a:noFill/>
        </p:spPr>
        <p:txBody>
          <a:bodyPr wrap="square" rtlCol="0">
            <a:spAutoFit/>
          </a:bodyPr>
          <a:lstStyle/>
          <a:p>
            <a:r>
              <a:rPr lang="en-US" sz="3200" dirty="0">
                <a:solidFill>
                  <a:srgbClr val="002060"/>
                </a:solidFill>
              </a:rPr>
              <a:t>FLOWCHART</a:t>
            </a:r>
            <a:endParaRPr lang="en-IN" sz="3200" dirty="0">
              <a:solidFill>
                <a:srgbClr val="002060"/>
              </a:solidFill>
            </a:endParaRPr>
          </a:p>
        </p:txBody>
      </p:sp>
    </p:spTree>
    <p:extLst>
      <p:ext uri="{BB962C8B-B14F-4D97-AF65-F5344CB8AC3E}">
        <p14:creationId xmlns:p14="http://schemas.microsoft.com/office/powerpoint/2010/main" val="2394944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A5A811-60E9-4792-87A2-F55EF832B10D}"/>
              </a:ext>
            </a:extLst>
          </p:cNvPr>
          <p:cNvSpPr>
            <a:spLocks noGrp="1"/>
          </p:cNvSpPr>
          <p:nvPr>
            <p:ph sz="half" idx="1"/>
          </p:nvPr>
        </p:nvSpPr>
        <p:spPr>
          <a:xfrm>
            <a:off x="139300" y="1494845"/>
            <a:ext cx="5736714" cy="4619708"/>
          </a:xfrm>
        </p:spPr>
        <p:txBody>
          <a:bodyPr>
            <a:normAutofit fontScale="92500" lnSpcReduction="10000"/>
          </a:bodyPr>
          <a:lstStyle/>
          <a:p>
            <a:pPr marL="0" indent="0">
              <a:buNone/>
            </a:pPr>
            <a:r>
              <a:rPr lang="en-IN" b="1" dirty="0"/>
              <a:t>Inventory Functions</a:t>
            </a:r>
          </a:p>
          <a:p>
            <a:pPr marL="0" indent="0">
              <a:buNone/>
            </a:pPr>
            <a:r>
              <a:rPr lang="en-US" dirty="0" err="1"/>
              <a:t>addItem</a:t>
            </a:r>
            <a:r>
              <a:rPr lang="en-US" dirty="0"/>
              <a:t>(): Adds a new item to the inventory or creates a new list if the inventory is empty.</a:t>
            </a:r>
          </a:p>
          <a:p>
            <a:pPr marL="0" indent="0">
              <a:buNone/>
            </a:pPr>
            <a:r>
              <a:rPr lang="en-US" dirty="0" err="1"/>
              <a:t>removeItem</a:t>
            </a:r>
            <a:r>
              <a:rPr lang="en-US" dirty="0"/>
              <a:t>(): Removes an item from the inventory based on its name.</a:t>
            </a:r>
          </a:p>
          <a:p>
            <a:pPr marL="0" indent="0">
              <a:buNone/>
            </a:pPr>
            <a:r>
              <a:rPr lang="en-US" dirty="0" err="1"/>
              <a:t>updateItem</a:t>
            </a:r>
            <a:r>
              <a:rPr lang="en-US" dirty="0"/>
              <a:t>(): Updates the quantity and price of an existing item in the inventory.</a:t>
            </a:r>
          </a:p>
          <a:p>
            <a:pPr marL="0" indent="0">
              <a:buNone/>
            </a:pPr>
            <a:r>
              <a:rPr lang="en-US" dirty="0" err="1"/>
              <a:t>displayInventory</a:t>
            </a:r>
            <a:r>
              <a:rPr lang="en-US" dirty="0"/>
              <a:t>(): Displays the contents of the inventory, including item details, quantity, unit price, and total price.</a:t>
            </a:r>
          </a:p>
          <a:p>
            <a:pPr marL="0" indent="0">
              <a:buNone/>
            </a:pPr>
            <a:r>
              <a:rPr lang="en-US" dirty="0"/>
              <a:t>restock(): Increases the quantity of a specific item in the inventory by 50 units.</a:t>
            </a:r>
            <a:endParaRPr lang="en-IN" dirty="0"/>
          </a:p>
        </p:txBody>
      </p:sp>
      <p:sp>
        <p:nvSpPr>
          <p:cNvPr id="3" name="Content Placeholder 2">
            <a:extLst>
              <a:ext uri="{FF2B5EF4-FFF2-40B4-BE49-F238E27FC236}">
                <a16:creationId xmlns:a16="http://schemas.microsoft.com/office/drawing/2014/main" id="{A04D76A5-2FEE-4F8E-9A53-95AC237E2563}"/>
              </a:ext>
            </a:extLst>
          </p:cNvPr>
          <p:cNvSpPr>
            <a:spLocks noGrp="1"/>
          </p:cNvSpPr>
          <p:nvPr>
            <p:ph sz="half" idx="2"/>
          </p:nvPr>
        </p:nvSpPr>
        <p:spPr>
          <a:xfrm>
            <a:off x="6154310" y="1494845"/>
            <a:ext cx="5552603" cy="4619708"/>
          </a:xfrm>
        </p:spPr>
        <p:txBody>
          <a:bodyPr>
            <a:normAutofit fontScale="85000" lnSpcReduction="10000"/>
          </a:bodyPr>
          <a:lstStyle/>
          <a:p>
            <a:pPr marL="0" indent="0">
              <a:buNone/>
            </a:pPr>
            <a:r>
              <a:rPr lang="en-IN" b="1" dirty="0"/>
              <a:t>User's Cart Functions</a:t>
            </a:r>
          </a:p>
          <a:p>
            <a:pPr marL="0" indent="0">
              <a:buNone/>
            </a:pPr>
            <a:r>
              <a:rPr lang="en-US" dirty="0" err="1"/>
              <a:t>addItemToCart</a:t>
            </a:r>
            <a:r>
              <a:rPr lang="en-US" dirty="0"/>
              <a:t>(): Adds an item to the shopping cart, updating the inventory quantity accordingly.</a:t>
            </a:r>
          </a:p>
          <a:p>
            <a:pPr marL="0" indent="0">
              <a:buNone/>
            </a:pPr>
            <a:r>
              <a:rPr lang="en-US" dirty="0" err="1"/>
              <a:t>removeFromCart</a:t>
            </a:r>
            <a:r>
              <a:rPr lang="en-US" dirty="0"/>
              <a:t>(): Removes a specified quantity of an item from the shopping cart, updating the inventory accordingly.</a:t>
            </a:r>
          </a:p>
          <a:p>
            <a:pPr marL="0" indent="0">
              <a:buNone/>
            </a:pPr>
            <a:r>
              <a:rPr lang="en-US" dirty="0" err="1"/>
              <a:t>displayCart</a:t>
            </a:r>
            <a:r>
              <a:rPr lang="en-US" dirty="0"/>
              <a:t>(): Displays the contents of the shopping cart, including item details, quantity, unit price, and total price.</a:t>
            </a:r>
          </a:p>
          <a:p>
            <a:pPr marL="0" indent="0">
              <a:buNone/>
            </a:pPr>
            <a:r>
              <a:rPr lang="en-US" dirty="0" err="1"/>
              <a:t>generateBill</a:t>
            </a:r>
            <a:r>
              <a:rPr lang="en-US" dirty="0"/>
              <a:t>(): Generates and displays a bill for the items in the shopping cart, including item details, quantity, unit price, and total cost.</a:t>
            </a:r>
          </a:p>
          <a:p>
            <a:pPr marL="0" indent="0">
              <a:buNone/>
            </a:pPr>
            <a:r>
              <a:rPr lang="en-US" dirty="0"/>
              <a:t>Checkout(): Generates a final bill for the items in the shopping cart, displays it, and frees memory used by the cart.</a:t>
            </a:r>
            <a:endParaRPr lang="en-IN" dirty="0"/>
          </a:p>
        </p:txBody>
      </p:sp>
      <p:sp>
        <p:nvSpPr>
          <p:cNvPr id="4" name="Title 3">
            <a:extLst>
              <a:ext uri="{FF2B5EF4-FFF2-40B4-BE49-F238E27FC236}">
                <a16:creationId xmlns:a16="http://schemas.microsoft.com/office/drawing/2014/main" id="{0EFFBD36-8581-470B-98CC-43EE7A8F2C0C}"/>
              </a:ext>
            </a:extLst>
          </p:cNvPr>
          <p:cNvSpPr>
            <a:spLocks noGrp="1"/>
          </p:cNvSpPr>
          <p:nvPr>
            <p:ph type="title"/>
          </p:nvPr>
        </p:nvSpPr>
        <p:spPr/>
        <p:txBody>
          <a:bodyPr/>
          <a:lstStyle/>
          <a:p>
            <a:pPr algn="ctr"/>
            <a:r>
              <a:rPr lang="en-US" dirty="0"/>
              <a:t>Functions used</a:t>
            </a:r>
            <a:endParaRPr lang="en-IN" dirty="0"/>
          </a:p>
        </p:txBody>
      </p:sp>
    </p:spTree>
    <p:extLst>
      <p:ext uri="{BB962C8B-B14F-4D97-AF65-F5344CB8AC3E}">
        <p14:creationId xmlns:p14="http://schemas.microsoft.com/office/powerpoint/2010/main" val="39797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DE6F75-B6E0-4613-904A-4DA37690DE91}"/>
              </a:ext>
            </a:extLst>
          </p:cNvPr>
          <p:cNvSpPr>
            <a:spLocks noGrp="1"/>
          </p:cNvSpPr>
          <p:nvPr>
            <p:ph idx="1"/>
          </p:nvPr>
        </p:nvSpPr>
        <p:spPr>
          <a:xfrm>
            <a:off x="373711" y="1853754"/>
            <a:ext cx="11306755" cy="3942746"/>
          </a:xfrm>
        </p:spPr>
        <p:txBody>
          <a:bodyPr>
            <a:normAutofit fontScale="85000" lnSpcReduction="10000"/>
          </a:bodyPr>
          <a:lstStyle/>
          <a:p>
            <a:pPr marL="0" indent="0">
              <a:buNone/>
            </a:pPr>
            <a:r>
              <a:rPr lang="en-US" dirty="0"/>
              <a:t>The implemented C code utilizes </a:t>
            </a:r>
            <a:r>
              <a:rPr lang="en-US" dirty="0">
                <a:solidFill>
                  <a:srgbClr val="FF0000"/>
                </a:solidFill>
              </a:rPr>
              <a:t>LINKED LIST </a:t>
            </a:r>
            <a:r>
              <a:rPr lang="en-US" dirty="0"/>
              <a:t>as the primary data structure for both the inventory and the user's shopping cart. Linked lists offer dynamic memory allocation, efficient insertion and deletion operations, and adaptability to changing sizes. The struct </a:t>
            </a:r>
            <a:r>
              <a:rPr lang="en-US" b="1" dirty="0" err="1"/>
              <a:t>InventoryItem</a:t>
            </a:r>
            <a:r>
              <a:rPr lang="en-US" dirty="0"/>
              <a:t> and struct </a:t>
            </a:r>
            <a:r>
              <a:rPr lang="en-US" b="1" dirty="0" err="1"/>
              <a:t>CartItem</a:t>
            </a:r>
            <a:r>
              <a:rPr lang="en-US" dirty="0"/>
              <a:t> define items in the inventory and cart, respectively, organized through linked lists. This design choice prioritizes flexibility in handling diverse inventory quantities and dynamic cart contents.</a:t>
            </a:r>
          </a:p>
          <a:p>
            <a:pPr marL="0" indent="0">
              <a:buNone/>
            </a:pPr>
            <a:r>
              <a:rPr lang="en-US" dirty="0"/>
              <a:t>WHY LINKED LIST?</a:t>
            </a:r>
          </a:p>
          <a:p>
            <a:r>
              <a:rPr lang="en-US" dirty="0"/>
              <a:t>It allow for dynamic memory allocation, enabling the system to handle varying numbers of inventory items and cart entries efficiently.</a:t>
            </a:r>
          </a:p>
          <a:p>
            <a:r>
              <a:rPr lang="en-US" dirty="0"/>
              <a:t>It excel at insertions and deletions, critical operations in managing an inventory and a shopping cart.</a:t>
            </a:r>
          </a:p>
          <a:p>
            <a:r>
              <a:rPr lang="en-US" dirty="0"/>
              <a:t>Unlike arrays, linked lists don't require pre-allocation of memory, making them suitable for scenarios where the size of the data structure is not known in advance.</a:t>
            </a:r>
            <a:br>
              <a:rPr lang="en-US" dirty="0"/>
            </a:br>
            <a:endParaRPr lang="en-IN" dirty="0"/>
          </a:p>
        </p:txBody>
      </p:sp>
      <p:sp>
        <p:nvSpPr>
          <p:cNvPr id="3" name="Title 2">
            <a:extLst>
              <a:ext uri="{FF2B5EF4-FFF2-40B4-BE49-F238E27FC236}">
                <a16:creationId xmlns:a16="http://schemas.microsoft.com/office/drawing/2014/main" id="{64B673F6-4380-4E98-BA52-06DA17356BE6}"/>
              </a:ext>
            </a:extLst>
          </p:cNvPr>
          <p:cNvSpPr>
            <a:spLocks noGrp="1"/>
          </p:cNvSpPr>
          <p:nvPr>
            <p:ph type="title"/>
          </p:nvPr>
        </p:nvSpPr>
        <p:spPr/>
        <p:txBody>
          <a:bodyPr/>
          <a:lstStyle/>
          <a:p>
            <a:r>
              <a:rPr lang="en-US" dirty="0"/>
              <a:t>Implementation &amp; output</a:t>
            </a:r>
            <a:endParaRPr lang="en-IN" dirty="0"/>
          </a:p>
        </p:txBody>
      </p:sp>
    </p:spTree>
    <p:extLst>
      <p:ext uri="{BB962C8B-B14F-4D97-AF65-F5344CB8AC3E}">
        <p14:creationId xmlns:p14="http://schemas.microsoft.com/office/powerpoint/2010/main" val="2154423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5F5D2B-0F90-4C9C-AD4D-6A0207999A82}"/>
              </a:ext>
            </a:extLst>
          </p:cNvPr>
          <p:cNvPicPr>
            <a:picLocks noChangeAspect="1"/>
          </p:cNvPicPr>
          <p:nvPr/>
        </p:nvPicPr>
        <p:blipFill>
          <a:blip r:embed="rId2"/>
          <a:stretch>
            <a:fillRect/>
          </a:stretch>
        </p:blipFill>
        <p:spPr>
          <a:xfrm>
            <a:off x="0" y="0"/>
            <a:ext cx="2516218" cy="2603142"/>
          </a:xfrm>
          <a:prstGeom prst="rect">
            <a:avLst/>
          </a:prstGeom>
        </p:spPr>
      </p:pic>
      <p:pic>
        <p:nvPicPr>
          <p:cNvPr id="3" name="Picture 2">
            <a:extLst>
              <a:ext uri="{FF2B5EF4-FFF2-40B4-BE49-F238E27FC236}">
                <a16:creationId xmlns:a16="http://schemas.microsoft.com/office/drawing/2014/main" id="{E45C0A35-188B-45C8-B140-ED738621A2A2}"/>
              </a:ext>
            </a:extLst>
          </p:cNvPr>
          <p:cNvPicPr/>
          <p:nvPr/>
        </p:nvPicPr>
        <p:blipFill>
          <a:blip r:embed="rId3"/>
          <a:stretch>
            <a:fillRect/>
          </a:stretch>
        </p:blipFill>
        <p:spPr>
          <a:xfrm>
            <a:off x="3490621" y="160724"/>
            <a:ext cx="3876261" cy="2281693"/>
          </a:xfrm>
          <a:prstGeom prst="rect">
            <a:avLst/>
          </a:prstGeom>
        </p:spPr>
      </p:pic>
      <p:cxnSp>
        <p:nvCxnSpPr>
          <p:cNvPr id="5" name="Straight Arrow Connector 4">
            <a:extLst>
              <a:ext uri="{FF2B5EF4-FFF2-40B4-BE49-F238E27FC236}">
                <a16:creationId xmlns:a16="http://schemas.microsoft.com/office/drawing/2014/main" id="{C9920A24-F0B6-42A3-AA0D-927FB69B9500}"/>
              </a:ext>
            </a:extLst>
          </p:cNvPr>
          <p:cNvCxnSpPr>
            <a:stCxn id="2" idx="3"/>
            <a:endCxn id="3" idx="1"/>
          </p:cNvCxnSpPr>
          <p:nvPr/>
        </p:nvCxnSpPr>
        <p:spPr>
          <a:xfrm>
            <a:off x="2516218" y="1301571"/>
            <a:ext cx="974403" cy="0"/>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pic>
        <p:nvPicPr>
          <p:cNvPr id="6" name="Picture 5">
            <a:extLst>
              <a:ext uri="{FF2B5EF4-FFF2-40B4-BE49-F238E27FC236}">
                <a16:creationId xmlns:a16="http://schemas.microsoft.com/office/drawing/2014/main" id="{833E0C3E-5A27-4C67-8F04-A8020CD8EFC1}"/>
              </a:ext>
            </a:extLst>
          </p:cNvPr>
          <p:cNvPicPr/>
          <p:nvPr/>
        </p:nvPicPr>
        <p:blipFill>
          <a:blip r:embed="rId4"/>
          <a:stretch>
            <a:fillRect/>
          </a:stretch>
        </p:blipFill>
        <p:spPr>
          <a:xfrm>
            <a:off x="8730532" y="33793"/>
            <a:ext cx="2997641" cy="3283888"/>
          </a:xfrm>
          <a:prstGeom prst="rect">
            <a:avLst/>
          </a:prstGeom>
        </p:spPr>
      </p:pic>
      <p:cxnSp>
        <p:nvCxnSpPr>
          <p:cNvPr id="8" name="Straight Arrow Connector 7">
            <a:extLst>
              <a:ext uri="{FF2B5EF4-FFF2-40B4-BE49-F238E27FC236}">
                <a16:creationId xmlns:a16="http://schemas.microsoft.com/office/drawing/2014/main" id="{46F58054-0CE3-4451-BB8A-05647CE7FB77}"/>
              </a:ext>
            </a:extLst>
          </p:cNvPr>
          <p:cNvCxnSpPr>
            <a:cxnSpLocks/>
            <a:stCxn id="3" idx="3"/>
            <a:endCxn id="6" idx="1"/>
          </p:cNvCxnSpPr>
          <p:nvPr/>
        </p:nvCxnSpPr>
        <p:spPr>
          <a:xfrm>
            <a:off x="7366882" y="1301571"/>
            <a:ext cx="1363650" cy="374166"/>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pic>
        <p:nvPicPr>
          <p:cNvPr id="9" name="Picture 8">
            <a:extLst>
              <a:ext uri="{FF2B5EF4-FFF2-40B4-BE49-F238E27FC236}">
                <a16:creationId xmlns:a16="http://schemas.microsoft.com/office/drawing/2014/main" id="{BBF670B3-0F66-4EE6-BC24-1A1C9EFD4902}"/>
              </a:ext>
            </a:extLst>
          </p:cNvPr>
          <p:cNvPicPr/>
          <p:nvPr/>
        </p:nvPicPr>
        <p:blipFill>
          <a:blip r:embed="rId5"/>
          <a:stretch>
            <a:fillRect/>
          </a:stretch>
        </p:blipFill>
        <p:spPr>
          <a:xfrm>
            <a:off x="6742706" y="3583264"/>
            <a:ext cx="3377383" cy="3007871"/>
          </a:xfrm>
          <a:prstGeom prst="rect">
            <a:avLst/>
          </a:prstGeom>
        </p:spPr>
      </p:pic>
      <p:cxnSp>
        <p:nvCxnSpPr>
          <p:cNvPr id="11" name="Straight Arrow Connector 10">
            <a:extLst>
              <a:ext uri="{FF2B5EF4-FFF2-40B4-BE49-F238E27FC236}">
                <a16:creationId xmlns:a16="http://schemas.microsoft.com/office/drawing/2014/main" id="{C9A3238C-6258-450D-BB72-DC87539CF299}"/>
              </a:ext>
            </a:extLst>
          </p:cNvPr>
          <p:cNvCxnSpPr>
            <a:cxnSpLocks/>
            <a:stCxn id="6" idx="2"/>
            <a:endCxn id="9" idx="0"/>
          </p:cNvCxnSpPr>
          <p:nvPr/>
        </p:nvCxnSpPr>
        <p:spPr>
          <a:xfrm flipH="1">
            <a:off x="8431398" y="3317681"/>
            <a:ext cx="1797955" cy="265583"/>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pic>
        <p:nvPicPr>
          <p:cNvPr id="12" name="Picture 11">
            <a:extLst>
              <a:ext uri="{FF2B5EF4-FFF2-40B4-BE49-F238E27FC236}">
                <a16:creationId xmlns:a16="http://schemas.microsoft.com/office/drawing/2014/main" id="{DDC523DE-6BBE-45F5-8756-A3AD97DF7E12}"/>
              </a:ext>
            </a:extLst>
          </p:cNvPr>
          <p:cNvPicPr/>
          <p:nvPr/>
        </p:nvPicPr>
        <p:blipFill>
          <a:blip r:embed="rId6"/>
          <a:stretch>
            <a:fillRect/>
          </a:stretch>
        </p:blipFill>
        <p:spPr>
          <a:xfrm>
            <a:off x="298975" y="3317681"/>
            <a:ext cx="4770579" cy="3191289"/>
          </a:xfrm>
          <a:prstGeom prst="rect">
            <a:avLst/>
          </a:prstGeom>
        </p:spPr>
      </p:pic>
      <p:cxnSp>
        <p:nvCxnSpPr>
          <p:cNvPr id="28" name="Straight Arrow Connector 27">
            <a:extLst>
              <a:ext uri="{FF2B5EF4-FFF2-40B4-BE49-F238E27FC236}">
                <a16:creationId xmlns:a16="http://schemas.microsoft.com/office/drawing/2014/main" id="{BA378136-4E1A-42D5-ACD2-F523F4B0E871}"/>
              </a:ext>
            </a:extLst>
          </p:cNvPr>
          <p:cNvCxnSpPr>
            <a:stCxn id="9" idx="1"/>
            <a:endCxn id="12" idx="3"/>
          </p:cNvCxnSpPr>
          <p:nvPr/>
        </p:nvCxnSpPr>
        <p:spPr>
          <a:xfrm flipH="1" flipV="1">
            <a:off x="5069554" y="4913326"/>
            <a:ext cx="1673152" cy="173874"/>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821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3CAE6F-EB5A-4249-94CE-ACD348A835C0}"/>
              </a:ext>
            </a:extLst>
          </p:cNvPr>
          <p:cNvSpPr>
            <a:spLocks noGrp="1"/>
          </p:cNvSpPr>
          <p:nvPr>
            <p:ph idx="1"/>
          </p:nvPr>
        </p:nvSpPr>
        <p:spPr/>
        <p:txBody>
          <a:bodyPr/>
          <a:lstStyle/>
          <a:p>
            <a:r>
              <a:rPr lang="en-US" dirty="0"/>
              <a:t>Integrate a </a:t>
            </a:r>
            <a:r>
              <a:rPr lang="en-US" b="1" dirty="0"/>
              <a:t>database system </a:t>
            </a:r>
            <a:r>
              <a:rPr lang="en-US" dirty="0"/>
              <a:t>to persistently store inventory and user data, allowing for data retrieval between program sessions.</a:t>
            </a:r>
          </a:p>
          <a:p>
            <a:r>
              <a:rPr lang="en-US" dirty="0"/>
              <a:t>Integrate </a:t>
            </a:r>
            <a:r>
              <a:rPr lang="en-US" b="1" dirty="0"/>
              <a:t>barcode or QR </a:t>
            </a:r>
            <a:r>
              <a:rPr lang="en-US" dirty="0"/>
              <a:t>code scanning capabilities for efficient item identification and inventory management.</a:t>
            </a:r>
          </a:p>
          <a:p>
            <a:r>
              <a:rPr lang="en-US" dirty="0"/>
              <a:t>Integrate </a:t>
            </a:r>
            <a:r>
              <a:rPr lang="en-US" b="1" dirty="0"/>
              <a:t>payment gateways </a:t>
            </a:r>
            <a:r>
              <a:rPr lang="en-US" dirty="0"/>
              <a:t>to enable online transactions, enhancing the system for e-commerce functionality.</a:t>
            </a:r>
            <a:endParaRPr lang="en-IN" dirty="0"/>
          </a:p>
        </p:txBody>
      </p:sp>
      <p:sp>
        <p:nvSpPr>
          <p:cNvPr id="3" name="Title 2">
            <a:extLst>
              <a:ext uri="{FF2B5EF4-FFF2-40B4-BE49-F238E27FC236}">
                <a16:creationId xmlns:a16="http://schemas.microsoft.com/office/drawing/2014/main" id="{4366D533-4992-4C16-82CF-059AE0FB02E9}"/>
              </a:ext>
            </a:extLst>
          </p:cNvPr>
          <p:cNvSpPr>
            <a:spLocks noGrp="1"/>
          </p:cNvSpPr>
          <p:nvPr>
            <p:ph type="title"/>
          </p:nvPr>
        </p:nvSpPr>
        <p:spPr/>
        <p:txBody>
          <a:bodyPr/>
          <a:lstStyle/>
          <a:p>
            <a:r>
              <a:rPr lang="en-US" dirty="0"/>
              <a:t>Future scope</a:t>
            </a:r>
            <a:endParaRPr lang="en-IN" dirty="0"/>
          </a:p>
        </p:txBody>
      </p:sp>
    </p:spTree>
    <p:extLst>
      <p:ext uri="{BB962C8B-B14F-4D97-AF65-F5344CB8AC3E}">
        <p14:creationId xmlns:p14="http://schemas.microsoft.com/office/powerpoint/2010/main" val="269333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A32778-39AB-4622-B0F7-6FAB47E71529}"/>
              </a:ext>
            </a:extLst>
          </p:cNvPr>
          <p:cNvSpPr txBox="1"/>
          <p:nvPr/>
        </p:nvSpPr>
        <p:spPr>
          <a:xfrm>
            <a:off x="3037398" y="2321004"/>
            <a:ext cx="5170903" cy="1107996"/>
          </a:xfrm>
          <a:prstGeom prst="rect">
            <a:avLst/>
          </a:prstGeom>
          <a:noFill/>
        </p:spPr>
        <p:txBody>
          <a:bodyPr wrap="none" rtlCol="0">
            <a:spAutoFit/>
          </a:bodyPr>
          <a:lstStyle/>
          <a:p>
            <a:r>
              <a:rPr lang="en-US" sz="6600" dirty="0">
                <a:solidFill>
                  <a:schemeClr val="accent2">
                    <a:lumMod val="75000"/>
                  </a:schemeClr>
                </a:solidFill>
              </a:rPr>
              <a:t>THANK YOU!</a:t>
            </a:r>
            <a:endParaRPr lang="en-IN" sz="6600" dirty="0">
              <a:solidFill>
                <a:schemeClr val="accent2">
                  <a:lumMod val="75000"/>
                </a:schemeClr>
              </a:solidFill>
            </a:endParaRPr>
          </a:p>
        </p:txBody>
      </p:sp>
    </p:spTree>
    <p:extLst>
      <p:ext uri="{BB962C8B-B14F-4D97-AF65-F5344CB8AC3E}">
        <p14:creationId xmlns:p14="http://schemas.microsoft.com/office/powerpoint/2010/main" val="1087610586"/>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59C8665-7E41-4E8E-957E-307F6F826AF4}">
  <ds:schemaRefs>
    <ds:schemaRef ds:uri="http://schemas.microsoft.com/sharepoint/v3/contenttype/forms"/>
  </ds:schemaRefs>
</ds:datastoreItem>
</file>

<file path=customXml/itemProps2.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1DB373-C1A1-4924-9AF2-F0436820150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My invention</Template>
  <TotalTime>0</TotalTime>
  <Words>718</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Gallery</vt:lpstr>
      <vt:lpstr>Stationary shop management</vt:lpstr>
      <vt:lpstr>Introduction</vt:lpstr>
      <vt:lpstr>Who will use my invention</vt:lpstr>
      <vt:lpstr>PowerPoint Presentation</vt:lpstr>
      <vt:lpstr>Functions used</vt:lpstr>
      <vt:lpstr>Implementation &amp; output</vt:lpstr>
      <vt:lpstr>PowerPoint Presentation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2023-11-07T06:24:44Z</dcterms:created>
  <dcterms:modified xsi:type="dcterms:W3CDTF">2023-11-07T06:57:11Z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