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9" r:id="rId4"/>
    <p:sldId id="277" r:id="rId5"/>
    <p:sldId id="280" r:id="rId6"/>
    <p:sldId id="263" r:id="rId7"/>
    <p:sldId id="258" r:id="rId8"/>
    <p:sldId id="264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717" autoAdjust="0"/>
  </p:normalViewPr>
  <p:slideViewPr>
    <p:cSldViewPr>
      <p:cViewPr varScale="1">
        <p:scale>
          <a:sx n="82" d="100"/>
          <a:sy n="82" d="100"/>
        </p:scale>
        <p:origin x="-989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2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4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3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31F0-DB0E-466A-A629-5A970B77435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2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6633" y="103187"/>
            <a:ext cx="5181600" cy="811213"/>
          </a:xfrm>
        </p:spPr>
        <p:txBody>
          <a:bodyPr/>
          <a:lstStyle/>
          <a:p>
            <a:r>
              <a:rPr lang="en-US" dirty="0" smtClean="0"/>
              <a:t>Principles of AI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3" y="2514600"/>
            <a:ext cx="3406445" cy="402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0" y="152400"/>
            <a:ext cx="3036418" cy="401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26970" y="1399619"/>
            <a:ext cx="5464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Chapter 2: Intelligent Agents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4" y="3124200"/>
            <a:ext cx="549639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1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roadway" pitchFamily="82" charset="0"/>
              </a:rPr>
              <a:t>Vacuum Cleaner World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67" y="1143000"/>
            <a:ext cx="8955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Sensors:</a:t>
            </a:r>
            <a:r>
              <a:rPr lang="en-US" sz="3200" dirty="0" smtClean="0"/>
              <a:t> Current Location, Dirt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43" y="1727775"/>
            <a:ext cx="5679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Actuators: </a:t>
            </a:r>
            <a:r>
              <a:rPr lang="en-US" sz="3200" dirty="0" smtClean="0"/>
              <a:t>Right, Left, Suck</a:t>
            </a:r>
            <a:endParaRPr 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0" y="2667000"/>
            <a:ext cx="9007656" cy="368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13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roadway" pitchFamily="82" charset="0"/>
              </a:rPr>
              <a:t>Rational</a:t>
            </a:r>
            <a:r>
              <a:rPr lang="en-US" dirty="0" smtClean="0">
                <a:latin typeface="Broadway" pitchFamily="82" charset="0"/>
              </a:rPr>
              <a:t> Agent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67" y="1143000"/>
            <a:ext cx="8955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Just do the right thing!</a:t>
            </a:r>
            <a:endParaRPr lang="en-US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1987" y="2438400"/>
            <a:ext cx="8955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How do we recognize the right thing??</a:t>
            </a:r>
            <a:endParaRPr lang="en-US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19200" y="4267200"/>
            <a:ext cx="6343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Broadway" pitchFamily="82" charset="0"/>
              </a:rPr>
              <a:t>Performance Metric</a:t>
            </a:r>
            <a:endParaRPr lang="en-US" sz="4400" dirty="0" smtClean="0">
              <a:latin typeface="Broadway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02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Broadway" pitchFamily="82" charset="0"/>
              </a:rPr>
              <a:t>Performance Metric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67" y="1143000"/>
            <a:ext cx="8955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Vary from Environment to Environment</a:t>
            </a:r>
            <a:endParaRPr lang="en-US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1987" y="2438400"/>
            <a:ext cx="8955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Need care in construction!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615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1524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roadway" pitchFamily="82" charset="0"/>
              </a:rPr>
              <a:t>Rationality via </a:t>
            </a:r>
            <a:br>
              <a:rPr lang="en-US" b="1" dirty="0" smtClean="0">
                <a:latin typeface="Broadway" pitchFamily="82" charset="0"/>
              </a:rPr>
            </a:br>
            <a:r>
              <a:rPr lang="en-US" b="1" dirty="0" smtClean="0">
                <a:latin typeface="Broadway" pitchFamily="82" charset="0"/>
              </a:rPr>
              <a:t>Performance Measure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67" y="1713779"/>
            <a:ext cx="8955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Rationality depends on:</a:t>
            </a:r>
          </a:p>
          <a:p>
            <a:pPr marL="914400" lvl="1" indent="-457200">
              <a:buFontTx/>
              <a:buChar char="-"/>
            </a:pPr>
            <a:r>
              <a:rPr lang="en-US" sz="3200" b="1" dirty="0" smtClean="0"/>
              <a:t>Performance Measure</a:t>
            </a:r>
          </a:p>
          <a:p>
            <a:pPr marL="914400" lvl="1" indent="-457200">
              <a:buFontTx/>
              <a:buChar char="-"/>
            </a:pPr>
            <a:r>
              <a:rPr lang="en-US" sz="3200" b="1" dirty="0" smtClean="0"/>
              <a:t>Agent’s prior knowledge</a:t>
            </a:r>
          </a:p>
          <a:p>
            <a:pPr marL="914400" lvl="1" indent="-457200">
              <a:buFontTx/>
              <a:buChar char="-"/>
            </a:pPr>
            <a:r>
              <a:rPr lang="en-US" sz="3200" b="1" dirty="0" smtClean="0"/>
              <a:t>Agent’s available actions</a:t>
            </a:r>
          </a:p>
          <a:p>
            <a:pPr marL="914400" lvl="1" indent="-457200">
              <a:buFontTx/>
              <a:buChar char="-"/>
            </a:pPr>
            <a:r>
              <a:rPr lang="en-US" sz="3200" b="1" dirty="0" smtClean="0"/>
              <a:t>Agent’s percepts</a:t>
            </a:r>
          </a:p>
        </p:txBody>
      </p:sp>
    </p:spTree>
    <p:extLst>
      <p:ext uri="{BB962C8B-B14F-4D97-AF65-F5344CB8AC3E}">
        <p14:creationId xmlns:p14="http://schemas.microsoft.com/office/powerpoint/2010/main" val="27500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1524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roadway" pitchFamily="82" charset="0"/>
              </a:rPr>
              <a:t>Rational Agent </a:t>
            </a:r>
            <a:br>
              <a:rPr lang="en-US" b="1" dirty="0" smtClean="0">
                <a:latin typeface="Broadway" pitchFamily="82" charset="0"/>
              </a:rPr>
            </a:br>
            <a:r>
              <a:rPr lang="en-US" b="1" dirty="0" smtClean="0">
                <a:latin typeface="Broadway" pitchFamily="82" charset="0"/>
              </a:rPr>
              <a:t>is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67" y="1713779"/>
            <a:ext cx="89558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Rational Agents act to maximize performance measure given:</a:t>
            </a:r>
          </a:p>
          <a:p>
            <a:pPr marL="914400" lvl="1" indent="-457200">
              <a:buFontTx/>
              <a:buChar char="-"/>
            </a:pPr>
            <a:r>
              <a:rPr lang="en-US" sz="3200" b="1" dirty="0" smtClean="0"/>
              <a:t>Agent’s Percepts</a:t>
            </a:r>
          </a:p>
          <a:p>
            <a:pPr marL="914400" lvl="1" indent="-457200">
              <a:buFontTx/>
              <a:buChar char="-"/>
            </a:pPr>
            <a:r>
              <a:rPr lang="en-US" sz="3200" b="1" dirty="0" smtClean="0"/>
              <a:t>Agent’s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372597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1371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roadway" pitchFamily="82" charset="0"/>
              </a:rPr>
              <a:t>Environment’s Nature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67" y="1713779"/>
            <a:ext cx="8955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PEAS</a:t>
            </a:r>
            <a:r>
              <a:rPr lang="en-US" sz="3200" dirty="0" smtClean="0"/>
              <a:t>:</a:t>
            </a:r>
          </a:p>
          <a:p>
            <a:pPr marL="914400" lvl="1" indent="-457200">
              <a:buFontTx/>
              <a:buChar char="-"/>
            </a:pPr>
            <a:r>
              <a:rPr lang="en-US" sz="3200" b="1" dirty="0" smtClean="0"/>
              <a:t>P</a:t>
            </a:r>
            <a:r>
              <a:rPr lang="en-US" sz="3200" dirty="0" smtClean="0"/>
              <a:t>erformance measure</a:t>
            </a:r>
          </a:p>
          <a:p>
            <a:pPr marL="914400" lvl="1" indent="-457200">
              <a:buFontTx/>
              <a:buChar char="-"/>
            </a:pPr>
            <a:r>
              <a:rPr lang="en-US" sz="3200" b="1" dirty="0" smtClean="0"/>
              <a:t>E</a:t>
            </a:r>
            <a:r>
              <a:rPr lang="en-US" sz="3200" dirty="0" smtClean="0"/>
              <a:t>nvironment</a:t>
            </a:r>
          </a:p>
          <a:p>
            <a:pPr marL="914400" lvl="1" indent="-457200">
              <a:buFontTx/>
              <a:buChar char="-"/>
            </a:pPr>
            <a:r>
              <a:rPr lang="en-US" sz="3200" b="1" dirty="0" smtClean="0"/>
              <a:t>A</a:t>
            </a:r>
            <a:r>
              <a:rPr lang="en-US" sz="3200" dirty="0" smtClean="0"/>
              <a:t>ctuators</a:t>
            </a:r>
          </a:p>
          <a:p>
            <a:pPr marL="914400" lvl="1" indent="-457200">
              <a:buFontTx/>
              <a:buChar char="-"/>
            </a:pPr>
            <a:r>
              <a:rPr lang="en-US" sz="3200" b="1" dirty="0" smtClean="0"/>
              <a:t>S</a:t>
            </a:r>
            <a:r>
              <a:rPr lang="en-US" sz="3200" dirty="0" smtClean="0"/>
              <a:t>ensors</a:t>
            </a:r>
          </a:p>
        </p:txBody>
      </p:sp>
    </p:spTree>
    <p:extLst>
      <p:ext uri="{BB962C8B-B14F-4D97-AF65-F5344CB8AC3E}">
        <p14:creationId xmlns:p14="http://schemas.microsoft.com/office/powerpoint/2010/main" val="380754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1371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roadway" pitchFamily="82" charset="0"/>
              </a:rPr>
              <a:t>Environment’s Nature</a:t>
            </a:r>
            <a:endParaRPr lang="en-US" dirty="0">
              <a:latin typeface="Broadway" pitchFamily="8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82112"/>
            <a:ext cx="6324600" cy="5563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9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1371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roadway" pitchFamily="82" charset="0"/>
              </a:rPr>
              <a:t>Environment’s Nature</a:t>
            </a:r>
            <a:endParaRPr lang="en-US" dirty="0">
              <a:latin typeface="Broadway" pitchFamily="8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43400"/>
            <a:ext cx="866174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15240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Fully Observable versus Partially Observable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Deterministic versus Stochastic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Episodic versus Continuous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Static versus Dynamic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Discrete versus Continuous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Single Agent versus Multi-Agent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52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1371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roadway" pitchFamily="82" charset="0"/>
              </a:rPr>
              <a:t>Environment’s Nature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5240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Fully Observable versus Partially Observable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Deterministic versus Stochastic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Episodic versus Continuous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Static versus Dynamic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Discrete versus Continuous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Single Agent versus Multi-Agent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038599"/>
            <a:ext cx="8229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4400" dirty="0" smtClean="0"/>
              <a:t>Connect Four????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400" dirty="0" smtClean="0"/>
              <a:t>Tic-Tac-Toe????</a:t>
            </a:r>
          </a:p>
          <a:p>
            <a:endParaRPr lang="en-US" sz="4400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hris\University\Teaching\cs221\WWW\slides\img\wal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70" y="-2"/>
            <a:ext cx="9391552" cy="684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3270" y="152400"/>
            <a:ext cx="8229600" cy="1020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roadway" pitchFamily="82" charset="0"/>
              </a:rPr>
              <a:t>What is AI ??</a:t>
            </a:r>
            <a:endParaRPr lang="en-US" dirty="0">
              <a:solidFill>
                <a:schemeClr val="bg1"/>
              </a:solidFill>
              <a:latin typeface="Broadway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524000"/>
            <a:ext cx="4572000" cy="335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.. Rational Agents 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Take a closer..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Agents and Rationality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Agent Environments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19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roadway" pitchFamily="82" charset="0"/>
              </a:rPr>
              <a:t>Acting Rationally! </a:t>
            </a:r>
            <a:endParaRPr lang="en-US" dirty="0">
              <a:latin typeface="Broadway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362200"/>
            <a:ext cx="6629400" cy="44115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56" y="1588532"/>
            <a:ext cx="9035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* Solar Powered Robotic Pool Skimmer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475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an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Perceives </a:t>
            </a:r>
            <a:r>
              <a:rPr lang="en-US" dirty="0" smtClean="0"/>
              <a:t>environment through </a:t>
            </a:r>
            <a:r>
              <a:rPr lang="en-US" i="1" dirty="0" smtClean="0"/>
              <a:t>Sensors</a:t>
            </a:r>
          </a:p>
          <a:p>
            <a:r>
              <a:rPr lang="en-US" b="1" dirty="0" smtClean="0"/>
              <a:t>Acts </a:t>
            </a:r>
            <a:r>
              <a:rPr lang="en-US" dirty="0" smtClean="0"/>
              <a:t>out into environment through Actuators</a:t>
            </a:r>
            <a:endParaRPr lang="en-US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19400"/>
            <a:ext cx="6248400" cy="3737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9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an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b="1" dirty="0" smtClean="0"/>
              <a:t>Percept </a:t>
            </a:r>
            <a:r>
              <a:rPr lang="en-US" dirty="0" smtClean="0"/>
              <a:t>refers to the agents sensor data</a:t>
            </a:r>
          </a:p>
          <a:p>
            <a:r>
              <a:rPr lang="en-US" b="1" dirty="0" smtClean="0"/>
              <a:t>Percept Sequence </a:t>
            </a:r>
            <a:r>
              <a:rPr lang="en-US" dirty="0" smtClean="0"/>
              <a:t>is complete percept history</a:t>
            </a:r>
            <a:endParaRPr lang="en-US" i="1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19400"/>
            <a:ext cx="6248400" cy="3737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7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roadway" pitchFamily="82" charset="0"/>
              </a:rPr>
              <a:t>Pool Skimmer </a:t>
            </a:r>
            <a:endParaRPr lang="en-US" dirty="0">
              <a:latin typeface="Broadway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173522"/>
            <a:ext cx="5410200" cy="36002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56" y="1588532"/>
            <a:ext cx="9035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Sensors:</a:t>
            </a:r>
            <a:r>
              <a:rPr lang="en-US" sz="3200" dirty="0" smtClean="0"/>
              <a:t> When Stuck, Battery Low, etc…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Actuators:</a:t>
            </a:r>
            <a:r>
              <a:rPr lang="en-US" sz="3200" dirty="0" smtClean="0"/>
              <a:t> Skim debris, Change Direction, Shutdown system, Restart System.</a:t>
            </a:r>
          </a:p>
        </p:txBody>
      </p:sp>
    </p:spTree>
    <p:extLst>
      <p:ext uri="{BB962C8B-B14F-4D97-AF65-F5344CB8AC3E}">
        <p14:creationId xmlns:p14="http://schemas.microsoft.com/office/powerpoint/2010/main" val="32366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940800" cy="67056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143000"/>
            <a:ext cx="72390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Sensors:</a:t>
            </a:r>
            <a:r>
              <a:rPr lang="en-US" dirty="0" smtClean="0">
                <a:solidFill>
                  <a:schemeClr val="bg1"/>
                </a:solidFill>
              </a:rPr>
              <a:t> Eyes, Ears, Nose, Etc….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Actuators: </a:t>
            </a:r>
            <a:r>
              <a:rPr lang="en-US" dirty="0" smtClean="0">
                <a:solidFill>
                  <a:schemeClr val="bg1"/>
                </a:solidFill>
              </a:rPr>
              <a:t>Arms, Legs, etc…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" y="0"/>
            <a:ext cx="6324600" cy="1020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roadway" pitchFamily="82" charset="0"/>
              </a:rPr>
              <a:t>Android</a:t>
            </a:r>
            <a:endParaRPr lang="en-US" dirty="0">
              <a:solidFill>
                <a:schemeClr val="bg1"/>
              </a:solidFill>
              <a:latin typeface="Broadway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Broadway" pitchFamily="82" charset="0"/>
              </a:rPr>
              <a:t>Pacman</a:t>
            </a:r>
            <a:r>
              <a:rPr lang="en-US" dirty="0" smtClean="0">
                <a:latin typeface="Broadway" pitchFamily="82" charset="0"/>
              </a:rPr>
              <a:t> Agent 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67" y="1143000"/>
            <a:ext cx="89558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Sensors:</a:t>
            </a:r>
            <a:r>
              <a:rPr lang="en-US" sz="3200" dirty="0" smtClean="0"/>
              <a:t> Current Location, Capsule Locations, Ghost Locations, etc…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14600"/>
            <a:ext cx="3222523" cy="399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996" y="2667000"/>
            <a:ext cx="5679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Actuators: </a:t>
            </a:r>
            <a:r>
              <a:rPr lang="en-US" sz="3200" dirty="0" smtClean="0"/>
              <a:t>Direction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8356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roadway" pitchFamily="82" charset="0"/>
              </a:rPr>
              <a:t>Vacuum Cleaner World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67" y="1143000"/>
            <a:ext cx="8955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Sensors:</a:t>
            </a:r>
            <a:r>
              <a:rPr lang="en-US" sz="3200" dirty="0" smtClean="0"/>
              <a:t> Current Location, Dirt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7" y="2209800"/>
            <a:ext cx="5679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Actuators: </a:t>
            </a:r>
            <a:r>
              <a:rPr lang="en-US" sz="3200" dirty="0" smtClean="0"/>
              <a:t>Right, Left, Suck</a:t>
            </a:r>
            <a:endParaRPr 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433" y="3276600"/>
            <a:ext cx="5524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7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282</Words>
  <Application>Microsoft Office PowerPoint</Application>
  <PresentationFormat>On-screen Show (4:3)</PresentationFormat>
  <Paragraphs>72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Principles of AI</vt:lpstr>
      <vt:lpstr>What is AI ??</vt:lpstr>
      <vt:lpstr>Acting Rationally! </vt:lpstr>
      <vt:lpstr>What’s an Agent</vt:lpstr>
      <vt:lpstr>What’s an Agent</vt:lpstr>
      <vt:lpstr>Pool Skimmer </vt:lpstr>
      <vt:lpstr>Android</vt:lpstr>
      <vt:lpstr>Pacman Agent </vt:lpstr>
      <vt:lpstr>Vacuum Cleaner World</vt:lpstr>
      <vt:lpstr>Vacuum Cleaner World</vt:lpstr>
      <vt:lpstr>Rational Agent</vt:lpstr>
      <vt:lpstr>Performance Metric</vt:lpstr>
      <vt:lpstr>Rationality via  Performance Measure</vt:lpstr>
      <vt:lpstr>Rational Agent  is</vt:lpstr>
      <vt:lpstr>Environment’s Nature</vt:lpstr>
      <vt:lpstr>Environment’s Nature</vt:lpstr>
      <vt:lpstr>Environment’s Nature</vt:lpstr>
      <vt:lpstr>Environment’s Nature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UserID</dc:creator>
  <cp:lastModifiedBy>UserID</cp:lastModifiedBy>
  <cp:revision>35</cp:revision>
  <dcterms:created xsi:type="dcterms:W3CDTF">2013-07-17T21:55:23Z</dcterms:created>
  <dcterms:modified xsi:type="dcterms:W3CDTF">2013-10-23T22:07:54Z</dcterms:modified>
</cp:coreProperties>
</file>