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34"/>
  </p:notesMasterIdLst>
  <p:sldIdLst>
    <p:sldId id="683" r:id="rId2"/>
    <p:sldId id="721" r:id="rId3"/>
    <p:sldId id="722" r:id="rId4"/>
    <p:sldId id="724" r:id="rId5"/>
    <p:sldId id="734" r:id="rId6"/>
    <p:sldId id="743" r:id="rId7"/>
    <p:sldId id="744" r:id="rId8"/>
    <p:sldId id="802" r:id="rId9"/>
    <p:sldId id="745" r:id="rId10"/>
    <p:sldId id="746" r:id="rId11"/>
    <p:sldId id="747" r:id="rId12"/>
    <p:sldId id="755" r:id="rId13"/>
    <p:sldId id="756" r:id="rId14"/>
    <p:sldId id="784" r:id="rId15"/>
    <p:sldId id="785" r:id="rId16"/>
    <p:sldId id="786" r:id="rId17"/>
    <p:sldId id="787" r:id="rId18"/>
    <p:sldId id="801" r:id="rId19"/>
    <p:sldId id="788" r:id="rId20"/>
    <p:sldId id="789" r:id="rId21"/>
    <p:sldId id="790" r:id="rId22"/>
    <p:sldId id="791" r:id="rId23"/>
    <p:sldId id="792" r:id="rId24"/>
    <p:sldId id="793" r:id="rId25"/>
    <p:sldId id="794" r:id="rId26"/>
    <p:sldId id="795" r:id="rId27"/>
    <p:sldId id="796" r:id="rId28"/>
    <p:sldId id="797" r:id="rId29"/>
    <p:sldId id="798" r:id="rId30"/>
    <p:sldId id="799" r:id="rId31"/>
    <p:sldId id="748" r:id="rId32"/>
    <p:sldId id="280" r:id="rId33"/>
  </p:sldIdLst>
  <p:sldSz cx="9144000" cy="6858000" type="screen4x3"/>
  <p:notesSz cx="7315200" cy="9601200"/>
  <p:defaultTextStyle>
    <a:defPPr>
      <a:defRPr lang="en-GB"/>
    </a:defPPr>
    <a:lvl1pPr algn="l" defTabSz="449263"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742950" indent="-285750" algn="l" defTabSz="449263"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1143000" indent="-228600" algn="l" defTabSz="449263"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600200" indent="-228600" algn="l" defTabSz="449263"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2057400" indent="-228600" algn="l" defTabSz="449263"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4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0000"/>
    <a:srgbClr val="990099"/>
    <a:srgbClr val="000099"/>
    <a:srgbClr val="FF9900"/>
    <a:srgbClr val="FF0066"/>
    <a:srgbClr val="00660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78" autoAdjust="0"/>
    <p:restoredTop sz="94747" autoAdjust="0"/>
  </p:normalViewPr>
  <p:slideViewPr>
    <p:cSldViewPr>
      <p:cViewPr varScale="1">
        <p:scale>
          <a:sx n="86" d="100"/>
          <a:sy n="86" d="100"/>
        </p:scale>
        <p:origin x="1998" y="60"/>
      </p:cViewPr>
      <p:guideLst>
        <p:guide orient="horz" pos="2160"/>
        <p:guide pos="2880"/>
      </p:guideLst>
    </p:cSldViewPr>
  </p:slideViewPr>
  <p:outlineViewPr>
    <p:cViewPr varScale="1">
      <p:scale>
        <a:sx n="170" d="200"/>
        <a:sy n="170" d="200"/>
      </p:scale>
      <p:origin x="0" y="418"/>
    </p:cViewPr>
  </p:outlineViewPr>
  <p:notesTextViewPr>
    <p:cViewPr>
      <p:scale>
        <a:sx n="1" d="1"/>
        <a:sy n="1" d="1"/>
      </p:scale>
      <p:origin x="0" y="0"/>
    </p:cViewPr>
  </p:notesTextViewPr>
  <p:notesViewPr>
    <p:cSldViewPr>
      <p:cViewPr varScale="1">
        <p:scale>
          <a:sx n="38" d="100"/>
          <a:sy n="38" d="100"/>
        </p:scale>
        <p:origin x="-2376" y="-77"/>
      </p:cViewPr>
      <p:guideLst>
        <p:guide orient="horz" pos="3045"/>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B3E03-075A-4683-BF15-75C5866F6D7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FA1F0CF-767B-4710-9B21-EC97B44524BB}">
      <dgm:prSet/>
      <dgm:spPr/>
      <dgm:t>
        <a:bodyPr/>
        <a:lstStyle/>
        <a:p>
          <a:r>
            <a:rPr lang="en-US" dirty="0"/>
            <a:t>Solar energy is the radiation from the Sun capable of producing heat, causing chemical reactions, or generating electricity. </a:t>
          </a:r>
        </a:p>
      </dgm:t>
    </dgm:pt>
    <dgm:pt modelId="{7CB620B2-DE11-43D8-9F54-6681FCADED07}" type="parTrans" cxnId="{DB00D9D1-DD5D-4D01-B0D4-8CEE5766DC09}">
      <dgm:prSet/>
      <dgm:spPr/>
      <dgm:t>
        <a:bodyPr/>
        <a:lstStyle/>
        <a:p>
          <a:endParaRPr lang="en-US"/>
        </a:p>
      </dgm:t>
    </dgm:pt>
    <dgm:pt modelId="{7270618E-6147-44FD-9D01-033FEE45A21D}" type="sibTrans" cxnId="{DB00D9D1-DD5D-4D01-B0D4-8CEE5766DC09}">
      <dgm:prSet/>
      <dgm:spPr/>
      <dgm:t>
        <a:bodyPr/>
        <a:lstStyle/>
        <a:p>
          <a:endParaRPr lang="en-US"/>
        </a:p>
      </dgm:t>
    </dgm:pt>
    <dgm:pt modelId="{F9AF56B1-3727-4EC1-8D02-1427F22B75BF}">
      <dgm:prSet/>
      <dgm:spPr/>
      <dgm:t>
        <a:bodyPr/>
        <a:lstStyle/>
        <a:p>
          <a:r>
            <a:rPr lang="en-US" dirty="0"/>
            <a:t>The total amount of solar energy received on Earth is vastly more than the world's current and anticipated energy requirements. If suitably harnessed, solar energy has the potential to satisfy all future energy needs.</a:t>
          </a:r>
        </a:p>
      </dgm:t>
    </dgm:pt>
    <dgm:pt modelId="{C758ECE3-44DA-4FF9-A42A-2C3945565A5C}" type="parTrans" cxnId="{BD550E23-8810-47F3-8EB3-7F0202A2F892}">
      <dgm:prSet/>
      <dgm:spPr/>
      <dgm:t>
        <a:bodyPr/>
        <a:lstStyle/>
        <a:p>
          <a:endParaRPr lang="en-US"/>
        </a:p>
      </dgm:t>
    </dgm:pt>
    <dgm:pt modelId="{22E43CE8-A287-4BD1-B539-D8AA0D92164B}" type="sibTrans" cxnId="{BD550E23-8810-47F3-8EB3-7F0202A2F892}">
      <dgm:prSet/>
      <dgm:spPr/>
      <dgm:t>
        <a:bodyPr/>
        <a:lstStyle/>
        <a:p>
          <a:endParaRPr lang="en-US"/>
        </a:p>
      </dgm:t>
    </dgm:pt>
    <dgm:pt modelId="{C2AB98FF-0429-4534-98AC-E13C31F04862}" type="pres">
      <dgm:prSet presAssocID="{32AB3E03-075A-4683-BF15-75C5866F6D7F}" presName="hierChild1" presStyleCnt="0">
        <dgm:presLayoutVars>
          <dgm:chPref val="1"/>
          <dgm:dir/>
          <dgm:animOne val="branch"/>
          <dgm:animLvl val="lvl"/>
          <dgm:resizeHandles/>
        </dgm:presLayoutVars>
      </dgm:prSet>
      <dgm:spPr/>
      <dgm:t>
        <a:bodyPr/>
        <a:lstStyle/>
        <a:p>
          <a:endParaRPr lang="en-US"/>
        </a:p>
      </dgm:t>
    </dgm:pt>
    <dgm:pt modelId="{500391B2-7A38-4330-AC93-88A70B029E4C}" type="pres">
      <dgm:prSet presAssocID="{1FA1F0CF-767B-4710-9B21-EC97B44524BB}" presName="hierRoot1" presStyleCnt="0"/>
      <dgm:spPr/>
    </dgm:pt>
    <dgm:pt modelId="{757E0B8A-9203-468E-A7AE-80D5F3297A91}" type="pres">
      <dgm:prSet presAssocID="{1FA1F0CF-767B-4710-9B21-EC97B44524BB}" presName="composite" presStyleCnt="0"/>
      <dgm:spPr/>
    </dgm:pt>
    <dgm:pt modelId="{7431D89B-AD96-4C8A-81CD-51FC638277E0}" type="pres">
      <dgm:prSet presAssocID="{1FA1F0CF-767B-4710-9B21-EC97B44524BB}" presName="background" presStyleLbl="node0" presStyleIdx="0" presStyleCnt="2"/>
      <dgm:spPr/>
    </dgm:pt>
    <dgm:pt modelId="{910F4C37-CE2B-45D6-8691-8A4B5D5A2D88}" type="pres">
      <dgm:prSet presAssocID="{1FA1F0CF-767B-4710-9B21-EC97B44524BB}" presName="text" presStyleLbl="fgAcc0" presStyleIdx="0" presStyleCnt="2">
        <dgm:presLayoutVars>
          <dgm:chPref val="3"/>
        </dgm:presLayoutVars>
      </dgm:prSet>
      <dgm:spPr/>
      <dgm:t>
        <a:bodyPr/>
        <a:lstStyle/>
        <a:p>
          <a:endParaRPr lang="en-US"/>
        </a:p>
      </dgm:t>
    </dgm:pt>
    <dgm:pt modelId="{3D45B894-5AB2-4AD9-9DE1-1C2D713CE6B5}" type="pres">
      <dgm:prSet presAssocID="{1FA1F0CF-767B-4710-9B21-EC97B44524BB}" presName="hierChild2" presStyleCnt="0"/>
      <dgm:spPr/>
    </dgm:pt>
    <dgm:pt modelId="{44174CDC-4F1F-4686-82B2-AAEE4FAAE44A}" type="pres">
      <dgm:prSet presAssocID="{F9AF56B1-3727-4EC1-8D02-1427F22B75BF}" presName="hierRoot1" presStyleCnt="0"/>
      <dgm:spPr/>
    </dgm:pt>
    <dgm:pt modelId="{D67DC60A-97A3-40DE-8087-6798F3467AEA}" type="pres">
      <dgm:prSet presAssocID="{F9AF56B1-3727-4EC1-8D02-1427F22B75BF}" presName="composite" presStyleCnt="0"/>
      <dgm:spPr/>
    </dgm:pt>
    <dgm:pt modelId="{F438CD2B-3E28-4FD4-BE74-63CCA80A612C}" type="pres">
      <dgm:prSet presAssocID="{F9AF56B1-3727-4EC1-8D02-1427F22B75BF}" presName="background" presStyleLbl="node0" presStyleIdx="1" presStyleCnt="2"/>
      <dgm:spPr/>
    </dgm:pt>
    <dgm:pt modelId="{8ECAEFE9-0962-4E78-87BF-492A7F07FC8F}" type="pres">
      <dgm:prSet presAssocID="{F9AF56B1-3727-4EC1-8D02-1427F22B75BF}" presName="text" presStyleLbl="fgAcc0" presStyleIdx="1" presStyleCnt="2">
        <dgm:presLayoutVars>
          <dgm:chPref val="3"/>
        </dgm:presLayoutVars>
      </dgm:prSet>
      <dgm:spPr/>
      <dgm:t>
        <a:bodyPr/>
        <a:lstStyle/>
        <a:p>
          <a:endParaRPr lang="en-US"/>
        </a:p>
      </dgm:t>
    </dgm:pt>
    <dgm:pt modelId="{1C9B8C7F-6D23-4BE0-893B-FEF4CA43F5D5}" type="pres">
      <dgm:prSet presAssocID="{F9AF56B1-3727-4EC1-8D02-1427F22B75BF}" presName="hierChild2" presStyleCnt="0"/>
      <dgm:spPr/>
    </dgm:pt>
  </dgm:ptLst>
  <dgm:cxnLst>
    <dgm:cxn modelId="{64F92AE6-7CC3-4012-B04D-AAD1A179BBFC}" type="presOf" srcId="{1FA1F0CF-767B-4710-9B21-EC97B44524BB}" destId="{910F4C37-CE2B-45D6-8691-8A4B5D5A2D88}" srcOrd="0" destOrd="0" presId="urn:microsoft.com/office/officeart/2005/8/layout/hierarchy1"/>
    <dgm:cxn modelId="{BD550E23-8810-47F3-8EB3-7F0202A2F892}" srcId="{32AB3E03-075A-4683-BF15-75C5866F6D7F}" destId="{F9AF56B1-3727-4EC1-8D02-1427F22B75BF}" srcOrd="1" destOrd="0" parTransId="{C758ECE3-44DA-4FF9-A42A-2C3945565A5C}" sibTransId="{22E43CE8-A287-4BD1-B539-D8AA0D92164B}"/>
    <dgm:cxn modelId="{DB00D9D1-DD5D-4D01-B0D4-8CEE5766DC09}" srcId="{32AB3E03-075A-4683-BF15-75C5866F6D7F}" destId="{1FA1F0CF-767B-4710-9B21-EC97B44524BB}" srcOrd="0" destOrd="0" parTransId="{7CB620B2-DE11-43D8-9F54-6681FCADED07}" sibTransId="{7270618E-6147-44FD-9D01-033FEE45A21D}"/>
    <dgm:cxn modelId="{AC136CBC-6E56-422E-8840-C1CD6B328B92}" type="presOf" srcId="{32AB3E03-075A-4683-BF15-75C5866F6D7F}" destId="{C2AB98FF-0429-4534-98AC-E13C31F04862}" srcOrd="0" destOrd="0" presId="urn:microsoft.com/office/officeart/2005/8/layout/hierarchy1"/>
    <dgm:cxn modelId="{314DBD62-BBDF-4BB1-BEA2-2154ABA80D58}" type="presOf" srcId="{F9AF56B1-3727-4EC1-8D02-1427F22B75BF}" destId="{8ECAEFE9-0962-4E78-87BF-492A7F07FC8F}" srcOrd="0" destOrd="0" presId="urn:microsoft.com/office/officeart/2005/8/layout/hierarchy1"/>
    <dgm:cxn modelId="{4A45280B-1F32-4ABF-9556-96AC8294EAD2}" type="presParOf" srcId="{C2AB98FF-0429-4534-98AC-E13C31F04862}" destId="{500391B2-7A38-4330-AC93-88A70B029E4C}" srcOrd="0" destOrd="0" presId="urn:microsoft.com/office/officeart/2005/8/layout/hierarchy1"/>
    <dgm:cxn modelId="{034F9988-A7ED-48FF-B4C2-BC06D76864B7}" type="presParOf" srcId="{500391B2-7A38-4330-AC93-88A70B029E4C}" destId="{757E0B8A-9203-468E-A7AE-80D5F3297A91}" srcOrd="0" destOrd="0" presId="urn:microsoft.com/office/officeart/2005/8/layout/hierarchy1"/>
    <dgm:cxn modelId="{2550C851-928E-4552-84FC-86D5E92186BC}" type="presParOf" srcId="{757E0B8A-9203-468E-A7AE-80D5F3297A91}" destId="{7431D89B-AD96-4C8A-81CD-51FC638277E0}" srcOrd="0" destOrd="0" presId="urn:microsoft.com/office/officeart/2005/8/layout/hierarchy1"/>
    <dgm:cxn modelId="{079FB3D8-72E1-4C85-913E-6DE0E249A5ED}" type="presParOf" srcId="{757E0B8A-9203-468E-A7AE-80D5F3297A91}" destId="{910F4C37-CE2B-45D6-8691-8A4B5D5A2D88}" srcOrd="1" destOrd="0" presId="urn:microsoft.com/office/officeart/2005/8/layout/hierarchy1"/>
    <dgm:cxn modelId="{7B340039-0273-4305-BB8C-2A15E5797398}" type="presParOf" srcId="{500391B2-7A38-4330-AC93-88A70B029E4C}" destId="{3D45B894-5AB2-4AD9-9DE1-1C2D713CE6B5}" srcOrd="1" destOrd="0" presId="urn:microsoft.com/office/officeart/2005/8/layout/hierarchy1"/>
    <dgm:cxn modelId="{E6998576-D0F1-4944-9B82-E5FCEC5CE45E}" type="presParOf" srcId="{C2AB98FF-0429-4534-98AC-E13C31F04862}" destId="{44174CDC-4F1F-4686-82B2-AAEE4FAAE44A}" srcOrd="1" destOrd="0" presId="urn:microsoft.com/office/officeart/2005/8/layout/hierarchy1"/>
    <dgm:cxn modelId="{DD0C128A-A53A-4994-9044-0CBC74333866}" type="presParOf" srcId="{44174CDC-4F1F-4686-82B2-AAEE4FAAE44A}" destId="{D67DC60A-97A3-40DE-8087-6798F3467AEA}" srcOrd="0" destOrd="0" presId="urn:microsoft.com/office/officeart/2005/8/layout/hierarchy1"/>
    <dgm:cxn modelId="{49D17A02-C0C4-4BD0-BD12-05517764D2B5}" type="presParOf" srcId="{D67DC60A-97A3-40DE-8087-6798F3467AEA}" destId="{F438CD2B-3E28-4FD4-BE74-63CCA80A612C}" srcOrd="0" destOrd="0" presId="urn:microsoft.com/office/officeart/2005/8/layout/hierarchy1"/>
    <dgm:cxn modelId="{CE7E618B-6757-454B-BF2E-9613938A9DAA}" type="presParOf" srcId="{D67DC60A-97A3-40DE-8087-6798F3467AEA}" destId="{8ECAEFE9-0962-4E78-87BF-492A7F07FC8F}" srcOrd="1" destOrd="0" presId="urn:microsoft.com/office/officeart/2005/8/layout/hierarchy1"/>
    <dgm:cxn modelId="{06CEF960-F49C-4BEB-A952-958145511279}" type="presParOf" srcId="{44174CDC-4F1F-4686-82B2-AAEE4FAAE44A}" destId="{1C9B8C7F-6D23-4BE0-893B-FEF4CA43F5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1D89B-AD96-4C8A-81CD-51FC638277E0}">
      <dsp:nvSpPr>
        <dsp:cNvPr id="0" name=""/>
        <dsp:cNvSpPr/>
      </dsp:nvSpPr>
      <dsp:spPr>
        <a:xfrm>
          <a:off x="1044" y="623924"/>
          <a:ext cx="3665561" cy="232763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10F4C37-CE2B-45D6-8691-8A4B5D5A2D88}">
      <dsp:nvSpPr>
        <dsp:cNvPr id="0" name=""/>
        <dsp:cNvSpPr/>
      </dsp:nvSpPr>
      <dsp:spPr>
        <a:xfrm>
          <a:off x="408328" y="1010844"/>
          <a:ext cx="3665561" cy="2327631"/>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Solar energy is the radiation from the Sun capable of producing heat, causing chemical reactions, or generating electricity. </a:t>
          </a:r>
        </a:p>
      </dsp:txBody>
      <dsp:txXfrm>
        <a:off x="476502" y="1079018"/>
        <a:ext cx="3529213" cy="2191283"/>
      </dsp:txXfrm>
    </dsp:sp>
    <dsp:sp modelId="{F438CD2B-3E28-4FD4-BE74-63CCA80A612C}">
      <dsp:nvSpPr>
        <dsp:cNvPr id="0" name=""/>
        <dsp:cNvSpPr/>
      </dsp:nvSpPr>
      <dsp:spPr>
        <a:xfrm>
          <a:off x="4481174" y="623924"/>
          <a:ext cx="3665561" cy="2327631"/>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ECAEFE9-0962-4E78-87BF-492A7F07FC8F}">
      <dsp:nvSpPr>
        <dsp:cNvPr id="0" name=""/>
        <dsp:cNvSpPr/>
      </dsp:nvSpPr>
      <dsp:spPr>
        <a:xfrm>
          <a:off x="4888459" y="1010844"/>
          <a:ext cx="3665561" cy="2327631"/>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The total amount of solar energy received on Earth is vastly more than the world's current and anticipated energy requirements. If suitably harnessed, solar energy has the potential to satisfy all future energy needs.</a:t>
          </a:r>
        </a:p>
      </dsp:txBody>
      <dsp:txXfrm>
        <a:off x="4956633" y="1079018"/>
        <a:ext cx="3529213" cy="21912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AutoShape 1"/>
          <p:cNvSpPr>
            <a:spLocks noChangeArrowheads="1"/>
          </p:cNvSpPr>
          <p:nvPr/>
        </p:nvSpPr>
        <p:spPr bwMode="auto">
          <a:xfrm>
            <a:off x="0" y="0"/>
            <a:ext cx="7315200" cy="9601200"/>
          </a:xfrm>
          <a:prstGeom prst="roundRect">
            <a:avLst>
              <a:gd name="adj" fmla="val 23"/>
            </a:avLst>
          </a:prstGeom>
          <a:solidFill>
            <a:srgbClr val="FFFFFF"/>
          </a:solidFill>
          <a:ln w="9360" cap="sq">
            <a:noFill/>
            <a:miter lim="800000"/>
            <a:headEnd/>
            <a:tailEnd/>
          </a:ln>
        </p:spPr>
        <p:txBody>
          <a:bodyPr wrap="none" lIns="97036" tIns="48518" rIns="97036" bIns="48518" anchor="ctr"/>
          <a:lstStyle/>
          <a:p>
            <a:pPr>
              <a:buClr>
                <a:srgbClr val="000000"/>
              </a:buClr>
              <a:buSzPct val="100000"/>
              <a:buFont typeface="Times New Roman" pitchFamily="18" charset="0"/>
              <a:buNone/>
              <a:defRPr/>
            </a:pPr>
            <a:endParaRPr lang="en-US" altLang="en-US" dirty="0"/>
          </a:p>
        </p:txBody>
      </p:sp>
      <p:sp>
        <p:nvSpPr>
          <p:cNvPr id="10243" name="AutoShape 2"/>
          <p:cNvSpPr>
            <a:spLocks noChangeArrowheads="1"/>
          </p:cNvSpPr>
          <p:nvPr/>
        </p:nvSpPr>
        <p:spPr bwMode="auto">
          <a:xfrm>
            <a:off x="0" y="0"/>
            <a:ext cx="7315200" cy="9601200"/>
          </a:xfrm>
          <a:prstGeom prst="roundRect">
            <a:avLst>
              <a:gd name="adj" fmla="val 23"/>
            </a:avLst>
          </a:prstGeom>
          <a:solidFill>
            <a:srgbClr val="FFFFFF"/>
          </a:solidFill>
          <a:ln w="9525">
            <a:noFill/>
            <a:round/>
            <a:headEnd/>
            <a:tailEnd/>
          </a:ln>
        </p:spPr>
        <p:txBody>
          <a:bodyPr wrap="none" lIns="97036" tIns="48518" rIns="97036" bIns="48518" anchor="ctr"/>
          <a:lstStyle/>
          <a:p>
            <a:pPr>
              <a:buClr>
                <a:srgbClr val="000000"/>
              </a:buClr>
              <a:buSzPct val="100000"/>
              <a:buFont typeface="Times New Roman" pitchFamily="18" charset="0"/>
              <a:buNone/>
              <a:defRPr/>
            </a:pPr>
            <a:endParaRPr lang="en-US" altLang="en-US" dirty="0"/>
          </a:p>
        </p:txBody>
      </p:sp>
      <p:sp>
        <p:nvSpPr>
          <p:cNvPr id="2051" name="Rectangle 3"/>
          <p:cNvSpPr>
            <a:spLocks noGrp="1" noChangeArrowheads="1"/>
          </p:cNvSpPr>
          <p:nvPr>
            <p:ph type="body"/>
          </p:nvPr>
        </p:nvSpPr>
        <p:spPr bwMode="auto">
          <a:xfrm>
            <a:off x="975361" y="4561451"/>
            <a:ext cx="5361093" cy="4318107"/>
          </a:xfrm>
          <a:prstGeom prst="rect">
            <a:avLst/>
          </a:prstGeom>
          <a:noFill/>
          <a:ln>
            <a:noFill/>
          </a:ln>
          <a:effectLst/>
        </p:spPr>
        <p:txBody>
          <a:bodyPr vert="horz" wrap="square" lIns="95890" tIns="46990" rIns="95890" bIns="46990" numCol="1" anchor="t" anchorCtr="0" compatLnSpc="1">
            <a:prstTxWarp prst="textNoShape">
              <a:avLst/>
            </a:prstTxWarp>
          </a:bodyPr>
          <a:lstStyle/>
          <a:p>
            <a:pPr lvl="0"/>
            <a:endParaRPr lang="x-none" altLang="x-none" noProof="0"/>
          </a:p>
        </p:txBody>
      </p:sp>
      <p:sp>
        <p:nvSpPr>
          <p:cNvPr id="29701" name="Rectangle 4"/>
          <p:cNvSpPr>
            <a:spLocks noGrp="1" noRot="1" noChangeAspect="1" noChangeArrowheads="1"/>
          </p:cNvSpPr>
          <p:nvPr>
            <p:ph type="sldImg"/>
          </p:nvPr>
        </p:nvSpPr>
        <p:spPr bwMode="auto">
          <a:xfrm>
            <a:off x="1266825" y="727075"/>
            <a:ext cx="4779963" cy="3584575"/>
          </a:xfrm>
          <a:prstGeom prst="rect">
            <a:avLst/>
          </a:prstGeom>
          <a:noFill/>
          <a:ln w="12600" cap="sq">
            <a:solidFill>
              <a:srgbClr val="000000"/>
            </a:solidFill>
            <a:miter lim="800000"/>
            <a:headEnd/>
            <a:tailEnd/>
          </a:ln>
        </p:spPr>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14</a:t>
            </a:fld>
            <a:endParaRPr lang="en-GB"/>
          </a:p>
        </p:txBody>
      </p:sp>
    </p:spTree>
    <p:extLst>
      <p:ext uri="{BB962C8B-B14F-4D97-AF65-F5344CB8AC3E}">
        <p14:creationId xmlns:p14="http://schemas.microsoft.com/office/powerpoint/2010/main" val="1071780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extLst>
      <p:ext uri="{BB962C8B-B14F-4D97-AF65-F5344CB8AC3E}">
        <p14:creationId xmlns:p14="http://schemas.microsoft.com/office/powerpoint/2010/main" val="9834438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17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139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392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Tree>
    <p:extLst>
      <p:ext uri="{BB962C8B-B14F-4D97-AF65-F5344CB8AC3E}">
        <p14:creationId xmlns:p14="http://schemas.microsoft.com/office/powerpoint/2010/main" val="36932052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46985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795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98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919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a:t>Click icon to add picture</a:t>
            </a:r>
          </a:p>
        </p:txBody>
      </p:sp>
    </p:spTree>
    <p:extLst>
      <p:ext uri="{BB962C8B-B14F-4D97-AF65-F5344CB8AC3E}">
        <p14:creationId xmlns:p14="http://schemas.microsoft.com/office/powerpoint/2010/main" val="35381768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buClr>
                <a:srgbClr val="000000"/>
              </a:buClr>
              <a:buSzPct val="100000"/>
              <a:buFont typeface="Times New Roman" pitchFamily="16" charset="0"/>
              <a:buNone/>
              <a:defRPr kumimoji="0" sz="1400">
                <a:solidFill>
                  <a:schemeClr val="tx2"/>
                </a:solidFill>
                <a:latin typeface="Times New Roman" pitchFamily="16" charset="0"/>
              </a:defRPr>
            </a:lvl1pPr>
          </a:lstStyle>
          <a:p>
            <a:pPr>
              <a:defRPr/>
            </a:pPr>
            <a:fld id="{FB0010BA-A0B7-4227-BDA6-D66D6189B049}" type="datetime4">
              <a:rPr lang="en-US" smtClean="0"/>
              <a:pPr>
                <a:defRPr/>
              </a:pPr>
              <a:t>November 29, 2023</a:t>
            </a:fld>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buClr>
                <a:srgbClr val="000000"/>
              </a:buClr>
              <a:buSzPct val="100000"/>
              <a:buFont typeface="Times New Roman" pitchFamily="16" charset="0"/>
              <a:buNone/>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buClr>
                <a:srgbClr val="000000"/>
              </a:buClr>
              <a:buSzPct val="100000"/>
              <a:buFont typeface="Times New Roman" pitchFamily="18" charset="0"/>
              <a:buNone/>
              <a:defRPr sz="1400" b="1">
                <a:solidFill>
                  <a:srgbClr val="FFFFFF"/>
                </a:solidFill>
              </a:defRPr>
            </a:lvl1pPr>
          </a:lstStyle>
          <a:p>
            <a:pPr>
              <a:defRPr/>
            </a:pPr>
            <a:fld id="{DF72F920-C574-4B99-B3F0-A4F0D355C093}" type="slidenum">
              <a:rPr lang="en-US" altLang="en-US"/>
              <a:pPr>
                <a:defRPr/>
              </a:pPr>
              <a:t>‹#›</a:t>
            </a:fld>
            <a:endParaRPr lang="en-US" altLang="en-US" dirty="0"/>
          </a:p>
        </p:txBody>
      </p:sp>
    </p:spTree>
    <p:extLst>
      <p:ext uri="{BB962C8B-B14F-4D97-AF65-F5344CB8AC3E}">
        <p14:creationId xmlns:p14="http://schemas.microsoft.com/office/powerpoint/2010/main" val="3958542017"/>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80.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7772400" y="6641776"/>
            <a:ext cx="1386348" cy="157973"/>
          </a:xfrm>
        </p:spPr>
        <p:txBody>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fld id="{C1BABE4C-B29E-4674-98C7-7A9A28BDC343}" type="datetime4">
              <a:rPr kumimoji="0" lang="en-US" sz="1000" b="0" i="0" u="none" strike="noStrike" kern="1200" cap="none" spc="0" normalizeH="0" baseline="0" noProof="0" smtClean="0">
                <a:ln>
                  <a:noFill/>
                </a:ln>
                <a:solidFill>
                  <a:srgbClr val="775F55"/>
                </a:solidFill>
                <a:effectLst/>
                <a:uLnTx/>
                <a:uFillTx/>
                <a:latin typeface="Times New Roman" pitchFamily="16" charset="0"/>
                <a:ea typeface="+mn-ea"/>
                <a:cs typeface="+mn-cs"/>
              </a:rPr>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t>November 29, 2023</a:t>
            </a:fld>
            <a:endParaRPr kumimoji="0" lang="en-US" sz="1000" b="0" i="0" u="none" strike="noStrike" kern="1200" cap="none" spc="0" normalizeH="0" baseline="0" noProof="0" dirty="0">
              <a:ln>
                <a:noFill/>
              </a:ln>
              <a:solidFill>
                <a:srgbClr val="775F55"/>
              </a:solidFill>
              <a:effectLst/>
              <a:uLnTx/>
              <a:uFillTx/>
              <a:latin typeface="Times New Roman" pitchFamily="16" charset="0"/>
              <a:ea typeface="+mn-ea"/>
              <a:cs typeface="+mn-cs"/>
            </a:endParaRPr>
          </a:p>
        </p:txBody>
      </p:sp>
      <p:sp>
        <p:nvSpPr>
          <p:cNvPr id="2" name="TextBox 1">
            <a:extLst>
              <a:ext uri="{FF2B5EF4-FFF2-40B4-BE49-F238E27FC236}">
                <a16:creationId xmlns:a16="http://schemas.microsoft.com/office/drawing/2014/main" id="{9006FB8B-6E26-44A3-A440-9F9E176233F5}"/>
              </a:ext>
            </a:extLst>
          </p:cNvPr>
          <p:cNvSpPr txBox="1"/>
          <p:nvPr/>
        </p:nvSpPr>
        <p:spPr>
          <a:xfrm>
            <a:off x="3657600" y="3557018"/>
            <a:ext cx="1752600" cy="523220"/>
          </a:xfrm>
          <a:prstGeom prst="rect">
            <a:avLst/>
          </a:prstGeom>
          <a:noFill/>
        </p:spPr>
        <p:txBody>
          <a:bodyPr wrap="square" rtlCol="0">
            <a:spAutoFit/>
          </a:bodyPr>
          <a:lstStyle/>
          <a:p>
            <a:pPr marL="0" marR="0" lvl="0" indent="0" algn="l" defTabSz="449263" rtl="0" eaLnBrk="0" fontAlgn="base" latinLnBrk="0" hangingPunct="0">
              <a:lnSpc>
                <a:spcPct val="100000"/>
              </a:lnSpc>
              <a:spcBef>
                <a:spcPct val="0"/>
              </a:spcBef>
              <a:spcAft>
                <a:spcPct val="0"/>
              </a:spcAft>
              <a:buClrTx/>
              <a:buSzTx/>
              <a:buFontTx/>
              <a:buNone/>
              <a:tabLst/>
              <a:defRPr/>
            </a:pPr>
            <a:r>
              <a:rPr lang="en-US" sz="2800" b="1" dirty="0" smtClean="0">
                <a:solidFill>
                  <a:srgbClr val="0000FF"/>
                </a:solidFill>
              </a:rPr>
              <a:t>Lecture 6</a:t>
            </a:r>
            <a:endParaRPr kumimoji="0" lang="en-US" sz="2800" b="1" i="0" u="none" strike="noStrike" kern="1200" cap="none" spc="0" normalizeH="0" baseline="0" noProof="0" dirty="0">
              <a:ln>
                <a:noFill/>
              </a:ln>
              <a:solidFill>
                <a:srgbClr val="0000FF"/>
              </a:solidFill>
              <a:uLnTx/>
              <a:uFillTx/>
              <a:latin typeface="Times New Roman" pitchFamily="18" charset="0"/>
              <a:ea typeface="+mn-ea"/>
              <a:cs typeface="+mn-cs"/>
            </a:endParaRPr>
          </a:p>
        </p:txBody>
      </p:sp>
      <p:sp>
        <p:nvSpPr>
          <p:cNvPr id="7" name="TextBox 6">
            <a:extLst>
              <a:ext uri="{FF2B5EF4-FFF2-40B4-BE49-F238E27FC236}">
                <a16:creationId xmlns:a16="http://schemas.microsoft.com/office/drawing/2014/main" id="{FDBC9AF0-0B34-43F4-8DD9-8154D4383577}"/>
              </a:ext>
            </a:extLst>
          </p:cNvPr>
          <p:cNvSpPr txBox="1"/>
          <p:nvPr/>
        </p:nvSpPr>
        <p:spPr>
          <a:xfrm>
            <a:off x="304800" y="457200"/>
            <a:ext cx="6477000" cy="584775"/>
          </a:xfrm>
          <a:prstGeom prst="rect">
            <a:avLst/>
          </a:prstGeom>
          <a:noFill/>
        </p:spPr>
        <p:txBody>
          <a:bodyPr wrap="square" rtlCol="0">
            <a:spAutoFit/>
          </a:bodyPr>
          <a:lstStyle/>
          <a:p>
            <a:pPr marL="0" marR="0" lvl="0" indent="0" algn="l" defTabSz="449263"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mn-cs"/>
              </a:rPr>
              <a:t>UNIT </a:t>
            </a:r>
            <a:r>
              <a:rPr kumimoji="0" lang="en-US" sz="3200" b="1" i="0" u="none" strike="noStrike" kern="120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mn-cs"/>
              </a:rPr>
              <a:t>5  </a:t>
            </a:r>
            <a:r>
              <a:rPr kumimoji="0" 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Times New Roman" pitchFamily="18" charset="0"/>
                <a:ea typeface="+mn-ea"/>
                <a:cs typeface="+mn-cs"/>
              </a:rPr>
              <a:t>SOLID STATE PHYSICS</a:t>
            </a:r>
          </a:p>
        </p:txBody>
      </p:sp>
    </p:spTree>
    <p:extLst>
      <p:ext uri="{BB962C8B-B14F-4D97-AF65-F5344CB8AC3E}">
        <p14:creationId xmlns:p14="http://schemas.microsoft.com/office/powerpoint/2010/main" val="471222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096000" y="6717228"/>
            <a:ext cx="2667000" cy="140772"/>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609600" y="6717228"/>
            <a:ext cx="5421313" cy="140772"/>
          </a:xfrm>
          <a:prstGeom prst="rect">
            <a:avLst/>
          </a:prstGeom>
        </p:spPr>
        <p:txBody>
          <a:bodyPr/>
          <a:lstStyle/>
          <a:p>
            <a:pPr>
              <a:defRPr/>
            </a:pPr>
            <a:r>
              <a:rPr lang="en-US" sz="800" dirty="0"/>
              <a:t>Prof. Reji Thomas DRC-DRD</a:t>
            </a:r>
          </a:p>
        </p:txBody>
      </p:sp>
      <p:pic>
        <p:nvPicPr>
          <p:cNvPr id="921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24200" y="609600"/>
            <a:ext cx="990600" cy="444304"/>
          </a:xfrm>
          <a:prstGeom prst="rect">
            <a:avLst/>
          </a:prstGeom>
          <a:noFill/>
        </p:spPr>
      </p:pic>
      <p:pic>
        <p:nvPicPr>
          <p:cNvPr id="9216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2823" y="2763142"/>
            <a:ext cx="968375" cy="601663"/>
          </a:xfrm>
          <a:prstGeom prst="rect">
            <a:avLst/>
          </a:prstGeom>
          <a:noFill/>
        </p:spPr>
      </p:pic>
      <p:pic>
        <p:nvPicPr>
          <p:cNvPr id="9216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58035" y="3259635"/>
            <a:ext cx="968375" cy="601662"/>
          </a:xfrm>
          <a:prstGeom prst="rect">
            <a:avLst/>
          </a:prstGeom>
          <a:noFill/>
        </p:spPr>
      </p:pic>
      <p:sp>
        <p:nvSpPr>
          <p:cNvPr id="9216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p:cNvSpPr txBox="1"/>
          <p:nvPr/>
        </p:nvSpPr>
        <p:spPr>
          <a:xfrm>
            <a:off x="304800" y="304800"/>
            <a:ext cx="7239000" cy="646331"/>
          </a:xfrm>
          <a:prstGeom prst="rect">
            <a:avLst/>
          </a:prstGeom>
          <a:noFill/>
        </p:spPr>
        <p:txBody>
          <a:bodyPr wrap="square" rtlCol="0">
            <a:spAutoFit/>
          </a:bodyPr>
          <a:lstStyle/>
          <a:p>
            <a:r>
              <a:rPr lang="en-US" sz="1800" dirty="0">
                <a:solidFill>
                  <a:schemeClr val="tx1"/>
                </a:solidFill>
              </a:rPr>
              <a:t>To relate the Hall electric field (</a:t>
            </a:r>
            <a:r>
              <a:rPr lang="en-US" sz="1800" b="1" dirty="0">
                <a:solidFill>
                  <a:srgbClr val="0000FF"/>
                </a:solidFill>
              </a:rPr>
              <a:t>E</a:t>
            </a:r>
            <a:r>
              <a:rPr lang="en-US" sz="1800" b="1" baseline="-25000" dirty="0">
                <a:solidFill>
                  <a:srgbClr val="0000FF"/>
                </a:solidFill>
              </a:rPr>
              <a:t>H</a:t>
            </a:r>
            <a:r>
              <a:rPr lang="en-US" sz="1800" dirty="0">
                <a:solidFill>
                  <a:schemeClr val="tx1"/>
                </a:solidFill>
              </a:rPr>
              <a:t>) to the applied electric field (</a:t>
            </a:r>
            <a:r>
              <a:rPr lang="en-US" sz="1800" b="1" dirty="0">
                <a:solidFill>
                  <a:srgbClr val="0000FF"/>
                </a:solidFill>
              </a:rPr>
              <a:t>E</a:t>
            </a:r>
            <a:r>
              <a:rPr lang="en-US" sz="1800" b="1" baseline="-25000" dirty="0">
                <a:solidFill>
                  <a:srgbClr val="0000FF"/>
                </a:solidFill>
              </a:rPr>
              <a:t>x</a:t>
            </a:r>
            <a:r>
              <a:rPr lang="en-US" sz="1800" dirty="0">
                <a:solidFill>
                  <a:schemeClr val="tx1"/>
                </a:solidFill>
              </a:rPr>
              <a:t>)  we use the relation for J,                                           in </a:t>
            </a:r>
          </a:p>
        </p:txBody>
      </p:sp>
      <p:pic>
        <p:nvPicPr>
          <p:cNvPr id="20"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6800" y="609600"/>
            <a:ext cx="642975" cy="457200"/>
          </a:xfrm>
          <a:prstGeom prst="rect">
            <a:avLst/>
          </a:prstGeom>
          <a:noFill/>
        </p:spPr>
      </p:pic>
      <p:cxnSp>
        <p:nvCxnSpPr>
          <p:cNvPr id="22" name="Straight Arrow Connector 21"/>
          <p:cNvCxnSpPr>
            <a:cxnSpLocks/>
          </p:cNvCxnSpPr>
          <p:nvPr/>
        </p:nvCxnSpPr>
        <p:spPr>
          <a:xfrm flipH="1">
            <a:off x="2362200" y="990600"/>
            <a:ext cx="1066800" cy="1528015"/>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0" idx="2"/>
          </p:cNvCxnSpPr>
          <p:nvPr/>
        </p:nvCxnSpPr>
        <p:spPr>
          <a:xfrm flipH="1">
            <a:off x="2667000" y="1066800"/>
            <a:ext cx="2531288" cy="1660000"/>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62400" y="2073374"/>
            <a:ext cx="4038600" cy="923330"/>
          </a:xfrm>
          <a:prstGeom prst="rect">
            <a:avLst/>
          </a:prstGeom>
          <a:noFill/>
        </p:spPr>
        <p:txBody>
          <a:bodyPr wrap="square" rtlCol="0">
            <a:spAutoFit/>
          </a:bodyPr>
          <a:lstStyle/>
          <a:p>
            <a:r>
              <a:rPr lang="en-US" sz="1800" dirty="0">
                <a:solidFill>
                  <a:schemeClr val="tx1"/>
                </a:solidFill>
              </a:rPr>
              <a:t>Where are </a:t>
            </a:r>
            <a:r>
              <a:rPr lang="en-US" sz="1800" b="1" dirty="0">
                <a:solidFill>
                  <a:srgbClr val="0000FF"/>
                </a:solidFill>
                <a:sym typeface="Symbol"/>
              </a:rPr>
              <a:t></a:t>
            </a:r>
            <a:r>
              <a:rPr lang="en-US" sz="1800" dirty="0">
                <a:solidFill>
                  <a:schemeClr val="tx1"/>
                </a:solidFill>
                <a:sym typeface="Symbol"/>
              </a:rPr>
              <a:t> and </a:t>
            </a:r>
            <a:r>
              <a:rPr lang="en-US" sz="1800" b="1" dirty="0">
                <a:solidFill>
                  <a:srgbClr val="0000FF"/>
                </a:solidFill>
                <a:sym typeface="Symbol"/>
              </a:rPr>
              <a:t></a:t>
            </a:r>
            <a:r>
              <a:rPr lang="en-US" sz="1800" dirty="0">
                <a:solidFill>
                  <a:schemeClr val="tx1"/>
                </a:solidFill>
                <a:sym typeface="Symbol"/>
              </a:rPr>
              <a:t> are the </a:t>
            </a:r>
            <a:r>
              <a:rPr lang="en-US" sz="1800" dirty="0">
                <a:solidFill>
                  <a:schemeClr val="tx1"/>
                </a:solidFill>
              </a:rPr>
              <a:t>electrical conductivity and resistivity, respectively of the slab under consideration</a:t>
            </a:r>
          </a:p>
        </p:txBody>
      </p:sp>
      <p:cxnSp>
        <p:nvCxnSpPr>
          <p:cNvPr id="28" name="Straight Arrow Connector 27"/>
          <p:cNvCxnSpPr>
            <a:cxnSpLocks/>
          </p:cNvCxnSpPr>
          <p:nvPr/>
        </p:nvCxnSpPr>
        <p:spPr>
          <a:xfrm>
            <a:off x="2491198" y="3301012"/>
            <a:ext cx="1220377" cy="232682"/>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53100" y="3394089"/>
            <a:ext cx="685800" cy="338554"/>
          </a:xfrm>
          <a:prstGeom prst="rect">
            <a:avLst/>
          </a:prstGeom>
          <a:noFill/>
        </p:spPr>
        <p:txBody>
          <a:bodyPr wrap="square" rtlCol="0">
            <a:spAutoFit/>
          </a:bodyPr>
          <a:lstStyle/>
          <a:p>
            <a:r>
              <a:rPr lang="en-US" sz="1600" b="1" dirty="0">
                <a:solidFill>
                  <a:srgbClr val="C00000"/>
                </a:solidFill>
              </a:rPr>
              <a:t>Eq.8</a:t>
            </a:r>
          </a:p>
        </p:txBody>
      </p:sp>
      <p:cxnSp>
        <p:nvCxnSpPr>
          <p:cNvPr id="30" name="Straight Arrow Connector 29"/>
          <p:cNvCxnSpPr>
            <a:cxnSpLocks/>
          </p:cNvCxnSpPr>
          <p:nvPr/>
        </p:nvCxnSpPr>
        <p:spPr>
          <a:xfrm>
            <a:off x="5062575" y="3546489"/>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0500" y="4027625"/>
            <a:ext cx="8763000" cy="646331"/>
          </a:xfrm>
          <a:prstGeom prst="rect">
            <a:avLst/>
          </a:prstGeom>
          <a:noFill/>
        </p:spPr>
        <p:txBody>
          <a:bodyPr wrap="square" rtlCol="0">
            <a:spAutoFit/>
          </a:bodyPr>
          <a:lstStyle/>
          <a:p>
            <a:r>
              <a:rPr lang="en-US" sz="1800" dirty="0">
                <a:solidFill>
                  <a:schemeClr val="tx1"/>
                </a:solidFill>
              </a:rPr>
              <a:t>So can be used as an electric and magnetic field sensors. Also can be used to measure the resistivity and conductivity of the semiconductors/materials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096000" y="6658338"/>
            <a:ext cx="2667000" cy="154849"/>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609600" y="6658338"/>
            <a:ext cx="5421313" cy="154849"/>
          </a:xfrm>
          <a:prstGeom prst="rect">
            <a:avLst/>
          </a:prstGeom>
        </p:spPr>
        <p:txBody>
          <a:bodyPr/>
          <a:lstStyle/>
          <a:p>
            <a:pPr>
              <a:defRPr/>
            </a:pPr>
            <a:r>
              <a:rPr lang="en-US" sz="800"/>
              <a:t>Prof. Reji Thomas DRC-DRD</a:t>
            </a:r>
            <a:endParaRPr lang="en-US" sz="800" dirty="0"/>
          </a:p>
        </p:txBody>
      </p:sp>
      <p:sp>
        <p:nvSpPr>
          <p:cNvPr id="6" name="Slide Number Placeholder 5"/>
          <p:cNvSpPr>
            <a:spLocks noGrp="1"/>
          </p:cNvSpPr>
          <p:nvPr>
            <p:ph type="sldNum" sz="quarter" idx="4294967295"/>
          </p:nvPr>
        </p:nvSpPr>
        <p:spPr>
          <a:xfrm>
            <a:off x="0" y="1271588"/>
            <a:ext cx="533400" cy="244475"/>
          </a:xfrm>
        </p:spPr>
        <p:txBody>
          <a:bodyPr/>
          <a:lstStyle/>
          <a:p>
            <a:pPr>
              <a:defRPr/>
            </a:pPr>
            <a:fld id="{C0C9176C-9DE3-4194-BF68-697F3C27938C}" type="slidenum">
              <a:rPr lang="en-US" altLang="en-US" sz="800" smtClean="0"/>
              <a:pPr>
                <a:defRPr/>
              </a:pPr>
              <a:t>11</a:t>
            </a:fld>
            <a:endParaRPr lang="en-US" altLang="en-US" sz="800" dirty="0"/>
          </a:p>
        </p:txBody>
      </p:sp>
      <p:sp>
        <p:nvSpPr>
          <p:cNvPr id="7" name="TextBox 6"/>
          <p:cNvSpPr txBox="1"/>
          <p:nvPr/>
        </p:nvSpPr>
        <p:spPr>
          <a:xfrm>
            <a:off x="609600" y="601949"/>
            <a:ext cx="7772400" cy="523220"/>
          </a:xfrm>
          <a:prstGeom prst="rect">
            <a:avLst/>
          </a:prstGeom>
          <a:noFill/>
        </p:spPr>
        <p:txBody>
          <a:bodyPr wrap="square" rtlCol="0">
            <a:spAutoFit/>
          </a:bodyPr>
          <a:lstStyle/>
          <a:p>
            <a:pPr algn="ctr"/>
            <a:r>
              <a:rPr lang="en-US" sz="2800" b="1" dirty="0">
                <a:solidFill>
                  <a:schemeClr val="tx1"/>
                </a:solidFill>
              </a:rPr>
              <a:t>APPLICATIONS OF HALL EFFECT</a:t>
            </a:r>
          </a:p>
        </p:txBody>
      </p:sp>
      <p:sp>
        <p:nvSpPr>
          <p:cNvPr id="8" name="Rectangle 7"/>
          <p:cNvSpPr/>
          <p:nvPr/>
        </p:nvSpPr>
        <p:spPr>
          <a:xfrm>
            <a:off x="76200" y="5497764"/>
            <a:ext cx="8839200" cy="1015663"/>
          </a:xfrm>
          <a:prstGeom prst="rect">
            <a:avLst/>
          </a:prstGeom>
        </p:spPr>
        <p:txBody>
          <a:bodyPr wrap="square">
            <a:spAutoFit/>
          </a:bodyPr>
          <a:lstStyle/>
          <a:p>
            <a:r>
              <a:rPr lang="en-US" sz="2000" dirty="0">
                <a:solidFill>
                  <a:schemeClr val="tx1"/>
                </a:solidFill>
              </a:rPr>
              <a:t>In the presence of large magnetic field strength and low </a:t>
            </a:r>
            <a:r>
              <a:rPr lang="en-US" sz="2000" u="sng" dirty="0">
                <a:solidFill>
                  <a:schemeClr val="tx1"/>
                </a:solidFill>
              </a:rPr>
              <a:t>temperature</a:t>
            </a:r>
            <a:r>
              <a:rPr lang="en-US" sz="2000" dirty="0">
                <a:solidFill>
                  <a:schemeClr val="tx1"/>
                </a:solidFill>
              </a:rPr>
              <a:t>, one can observe the quantum Hall effect, which is the quantization of the Hall resistance. </a:t>
            </a:r>
            <a:r>
              <a:rPr lang="en-US" sz="2000" dirty="0">
                <a:solidFill>
                  <a:srgbClr val="FF0000"/>
                </a:solidFill>
              </a:rPr>
              <a:t>This is now the official standard for electrical resistance</a:t>
            </a:r>
            <a:r>
              <a:rPr lang="en-US" sz="2000" dirty="0">
                <a:solidFill>
                  <a:schemeClr val="tx1"/>
                </a:solidFill>
              </a:rPr>
              <a:t>.</a:t>
            </a:r>
          </a:p>
        </p:txBody>
      </p:sp>
      <p:sp>
        <p:nvSpPr>
          <p:cNvPr id="9" name="TextBox 8"/>
          <p:cNvSpPr txBox="1"/>
          <p:nvPr/>
        </p:nvSpPr>
        <p:spPr>
          <a:xfrm>
            <a:off x="685800" y="1614088"/>
            <a:ext cx="8229600" cy="3785652"/>
          </a:xfrm>
          <a:prstGeom prst="rect">
            <a:avLst/>
          </a:prstGeom>
          <a:noFill/>
        </p:spPr>
        <p:txBody>
          <a:bodyPr wrap="square" rtlCol="0">
            <a:spAutoFit/>
          </a:bodyPr>
          <a:lstStyle/>
          <a:p>
            <a:pPr marL="457200" indent="-457200">
              <a:buFont typeface="+mj-lt"/>
              <a:buAutoNum type="arabicPeriod"/>
            </a:pPr>
            <a:r>
              <a:rPr lang="en-US" sz="2000" dirty="0">
                <a:solidFill>
                  <a:srgbClr val="0000FF"/>
                </a:solidFill>
              </a:rPr>
              <a:t>To determine the resistivity and conductivity of semiconductors</a:t>
            </a:r>
          </a:p>
          <a:p>
            <a:pPr marL="457200" indent="-457200">
              <a:buFont typeface="+mj-lt"/>
              <a:buAutoNum type="arabicPeriod"/>
            </a:pPr>
            <a:r>
              <a:rPr lang="en-US" sz="2000" dirty="0">
                <a:solidFill>
                  <a:srgbClr val="0000FF"/>
                </a:solidFill>
              </a:rPr>
              <a:t>To determine the Type of Semiconductors</a:t>
            </a:r>
          </a:p>
          <a:p>
            <a:pPr marL="457200" indent="-457200">
              <a:buFont typeface="+mj-lt"/>
              <a:buAutoNum type="arabicPeriod"/>
            </a:pPr>
            <a:r>
              <a:rPr lang="en-US" sz="2000" dirty="0">
                <a:solidFill>
                  <a:srgbClr val="0000FF"/>
                </a:solidFill>
              </a:rPr>
              <a:t>To calculate the Carrier Concentration</a:t>
            </a:r>
          </a:p>
          <a:p>
            <a:pPr marL="457200" indent="-457200">
              <a:buFont typeface="+mj-lt"/>
              <a:buAutoNum type="arabicPeriod"/>
            </a:pPr>
            <a:r>
              <a:rPr lang="en-US" sz="2000" dirty="0">
                <a:solidFill>
                  <a:srgbClr val="0000FF"/>
                </a:solidFill>
              </a:rPr>
              <a:t>To determine the Mobility (Hall Mobility)</a:t>
            </a:r>
          </a:p>
          <a:p>
            <a:pPr marL="457200" indent="-457200">
              <a:buFont typeface="+mj-lt"/>
              <a:buAutoNum type="arabicPeriod"/>
            </a:pPr>
            <a:r>
              <a:rPr lang="en-US" sz="2000" dirty="0">
                <a:solidFill>
                  <a:srgbClr val="0000FF"/>
                </a:solidFill>
              </a:rPr>
              <a:t>To measure Magnetic Flux Density</a:t>
            </a:r>
          </a:p>
          <a:p>
            <a:pPr marL="457200" indent="-457200">
              <a:buFont typeface="+mj-lt"/>
              <a:buAutoNum type="arabicPeriod"/>
            </a:pPr>
            <a:endParaRPr lang="en-US" sz="2000" dirty="0">
              <a:solidFill>
                <a:schemeClr val="tx1"/>
              </a:solidFill>
            </a:endParaRPr>
          </a:p>
          <a:p>
            <a:pPr marL="457200" indent="-457200"/>
            <a:r>
              <a:rPr lang="en-US" sz="2000" b="1" dirty="0">
                <a:solidFill>
                  <a:schemeClr val="tx1"/>
                </a:solidFill>
              </a:rPr>
              <a:t>Commercially available  devices</a:t>
            </a:r>
          </a:p>
          <a:p>
            <a:pPr marL="800100" indent="-228600">
              <a:buFont typeface="+mj-lt"/>
              <a:buAutoNum type="arabicPeriod"/>
            </a:pPr>
            <a:r>
              <a:rPr lang="en-US" sz="2000" dirty="0">
                <a:solidFill>
                  <a:schemeClr val="tx1"/>
                </a:solidFill>
              </a:rPr>
              <a:t>Position and motion sensors</a:t>
            </a:r>
          </a:p>
          <a:p>
            <a:pPr marL="800100" indent="-228600">
              <a:buFont typeface="+mj-lt"/>
              <a:buAutoNum type="arabicPeriod"/>
            </a:pPr>
            <a:r>
              <a:rPr lang="en-US" sz="2000" dirty="0">
                <a:solidFill>
                  <a:schemeClr val="tx1"/>
                </a:solidFill>
              </a:rPr>
              <a:t>IC switch</a:t>
            </a:r>
          </a:p>
          <a:p>
            <a:pPr marL="800100" indent="-228600">
              <a:buFont typeface="+mj-lt"/>
              <a:buAutoNum type="arabicPeriod"/>
            </a:pPr>
            <a:r>
              <a:rPr lang="en-US" sz="2000" dirty="0">
                <a:solidFill>
                  <a:schemeClr val="tx1"/>
                </a:solidFill>
              </a:rPr>
              <a:t>GPS</a:t>
            </a:r>
          </a:p>
          <a:p>
            <a:pPr marL="800100" indent="-228600">
              <a:buFont typeface="+mj-lt"/>
              <a:buAutoNum type="arabicPeriod"/>
            </a:pPr>
            <a:r>
              <a:rPr lang="en-US" sz="2000" dirty="0">
                <a:solidFill>
                  <a:schemeClr val="tx1"/>
                </a:solidFill>
              </a:rPr>
              <a:t>Fuel injector</a:t>
            </a:r>
          </a:p>
          <a:p>
            <a:pPr marL="800100" indent="-228600">
              <a:buFont typeface="+mj-lt"/>
              <a:buAutoNum type="arabicPeriod"/>
            </a:pPr>
            <a:r>
              <a:rPr lang="en-US" sz="2000" dirty="0">
                <a:solidFill>
                  <a:schemeClr val="tx1"/>
                </a:solidFill>
              </a:rPr>
              <a:t>Sensors to detect rotation speed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569075"/>
            <a:ext cx="2133600" cy="365125"/>
          </a:xfrm>
        </p:spPr>
        <p:txBody>
          <a:bodyPr/>
          <a:lstStyle/>
          <a:p>
            <a:pPr>
              <a:defRPr/>
            </a:pPr>
            <a:fld id="{C1BABE4C-B29E-4674-98C7-7A9A28BDC343}" type="datetime4">
              <a:rPr lang="en-US" sz="800" smtClean="0"/>
              <a:pPr>
                <a:defRPr/>
              </a:pPr>
              <a:t>November 29, 2023</a:t>
            </a:fld>
            <a:endParaRPr lang="en-US" sz="800" dirty="0"/>
          </a:p>
        </p:txBody>
      </p:sp>
      <p:sp>
        <p:nvSpPr>
          <p:cNvPr id="6" name="Slide Number Placeholder 5"/>
          <p:cNvSpPr>
            <a:spLocks noGrp="1"/>
          </p:cNvSpPr>
          <p:nvPr>
            <p:ph type="sldNum" sz="quarter" idx="4294967295"/>
          </p:nvPr>
        </p:nvSpPr>
        <p:spPr>
          <a:xfrm>
            <a:off x="6553200" y="6569075"/>
            <a:ext cx="2133600" cy="365125"/>
          </a:xfrm>
        </p:spPr>
        <p:txBody>
          <a:bodyPr/>
          <a:lstStyle/>
          <a:p>
            <a:pPr>
              <a:defRPr/>
            </a:pPr>
            <a:fld id="{C0C9176C-9DE3-4194-BF68-697F3C27938C}" type="slidenum">
              <a:rPr lang="en-US" altLang="en-US" sz="800" smtClean="0"/>
              <a:pPr>
                <a:defRPr/>
              </a:pPr>
              <a:t>12</a:t>
            </a:fld>
            <a:endParaRPr lang="en-US" altLang="en-US" sz="800" dirty="0"/>
          </a:p>
        </p:txBody>
      </p:sp>
      <p:sp>
        <p:nvSpPr>
          <p:cNvPr id="7169" name="Rectangle 1"/>
          <p:cNvSpPr>
            <a:spLocks noChangeArrowheads="1"/>
          </p:cNvSpPr>
          <p:nvPr/>
        </p:nvSpPr>
        <p:spPr bwMode="auto">
          <a:xfrm>
            <a:off x="486697" y="1905506"/>
            <a:ext cx="8229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1" fontAlgn="auto" hangingPunct="1">
              <a:spcBef>
                <a:spcPts val="0"/>
              </a:spcBef>
              <a:spcAft>
                <a:spcPts val="0"/>
              </a:spcAft>
              <a:defRPr/>
            </a:pPr>
            <a:r>
              <a:rPr lang="en-US" dirty="0">
                <a:solidFill>
                  <a:schemeClr val="tx1"/>
                </a:solidFill>
              </a:rPr>
              <a:t>If the current flowing through the semiconductor slab along its length with an applied magnetic field along its thickness, Hall voltage developed is due to accumulation of charge carriers </a:t>
            </a:r>
            <a:endParaRPr lang="en-US" dirty="0">
              <a:solidFill>
                <a:schemeClr val="tx1"/>
              </a:solidFill>
              <a:latin typeface="Calibri" pitchFamily="34" charset="0"/>
              <a:cs typeface="Times New Roman" pitchFamily="18" charset="0"/>
            </a:endParaRPr>
          </a:p>
          <a:p>
            <a:pPr marL="914400" lvl="0" indent="-169863" defTabSz="914400" eaLnBrk="1" fontAlgn="auto" hangingPunct="1">
              <a:spcBef>
                <a:spcPts val="0"/>
              </a:spcBef>
              <a:spcAft>
                <a:spcPts val="0"/>
              </a:spcAft>
              <a:defRPr/>
            </a:pPr>
            <a:endParaRPr lang="en-US" dirty="0">
              <a:solidFill>
                <a:schemeClr val="tx1"/>
              </a:solidFill>
              <a:latin typeface="Calibri" pitchFamily="34" charset="0"/>
              <a:cs typeface="Times New Roman" pitchFamily="18" charset="0"/>
            </a:endParaRPr>
          </a:p>
          <a:p>
            <a:pPr marL="914400" indent="-169863"/>
            <a:r>
              <a:rPr lang="en-US" dirty="0">
                <a:solidFill>
                  <a:schemeClr val="tx1"/>
                </a:solidFill>
              </a:rPr>
              <a:t>(a)	Along opposite edges of its thickness</a:t>
            </a:r>
            <a:endParaRPr lang="en-US" sz="2000" dirty="0">
              <a:solidFill>
                <a:schemeClr val="tx1"/>
              </a:solidFill>
            </a:endParaRPr>
          </a:p>
          <a:p>
            <a:pPr marL="914400" indent="-169863"/>
            <a:r>
              <a:rPr lang="en-US" dirty="0">
                <a:solidFill>
                  <a:schemeClr val="tx1"/>
                </a:solidFill>
              </a:rPr>
              <a:t>(b)	Along opposite edges of its width</a:t>
            </a:r>
            <a:endParaRPr lang="en-US" sz="2000" dirty="0">
              <a:solidFill>
                <a:schemeClr val="tx1"/>
              </a:solidFill>
            </a:endParaRPr>
          </a:p>
          <a:p>
            <a:pPr marL="914400" indent="-169863"/>
            <a:r>
              <a:rPr lang="en-US" dirty="0">
                <a:solidFill>
                  <a:schemeClr val="tx1"/>
                </a:solidFill>
              </a:rPr>
              <a:t>(c)	Along opposite edges of its length</a:t>
            </a:r>
            <a:endParaRPr lang="en-US" sz="2000" dirty="0">
              <a:solidFill>
                <a:schemeClr val="tx1"/>
              </a:solidFill>
            </a:endParaRPr>
          </a:p>
          <a:p>
            <a:pPr marL="914400" indent="-169863"/>
            <a:r>
              <a:rPr lang="en-US" dirty="0">
                <a:solidFill>
                  <a:schemeClr val="tx1"/>
                </a:solidFill>
              </a:rPr>
              <a:t>(d)	Along the ends from where current enters</a:t>
            </a:r>
            <a:endParaRPr lang="en-US" sz="2000" dirty="0">
              <a:solidFill>
                <a:schemeClr val="tx1"/>
              </a:solidFill>
            </a:endParaRPr>
          </a:p>
        </p:txBody>
      </p:sp>
      <p:sp>
        <p:nvSpPr>
          <p:cNvPr id="2" name="TextBox 1"/>
          <p:cNvSpPr txBox="1"/>
          <p:nvPr/>
        </p:nvSpPr>
        <p:spPr>
          <a:xfrm>
            <a:off x="6705600" y="5791200"/>
            <a:ext cx="1752600" cy="461665"/>
          </a:xfrm>
          <a:prstGeom prst="rect">
            <a:avLst/>
          </a:prstGeom>
          <a:noFill/>
        </p:spPr>
        <p:txBody>
          <a:bodyPr wrap="square" rtlCol="0">
            <a:spAutoFit/>
          </a:bodyPr>
          <a:lstStyle/>
          <a:p>
            <a:r>
              <a:rPr lang="en-IN" dirty="0" err="1" smtClean="0">
                <a:solidFill>
                  <a:srgbClr val="0000FF"/>
                </a:solidFill>
              </a:rPr>
              <a:t>Ans</a:t>
            </a:r>
            <a:r>
              <a:rPr lang="en-IN" dirty="0" smtClean="0">
                <a:solidFill>
                  <a:srgbClr val="0000FF"/>
                </a:solidFill>
              </a:rPr>
              <a:t>: B</a:t>
            </a:r>
            <a:endParaRPr lang="en-IN" dirty="0">
              <a:solidFill>
                <a:srgbClr val="0000FF"/>
              </a:solidFill>
            </a:endParaRPr>
          </a:p>
        </p:txBody>
      </p:sp>
    </p:spTree>
    <p:extLst>
      <p:ext uri="{BB962C8B-B14F-4D97-AF65-F5344CB8AC3E}">
        <p14:creationId xmlns:p14="http://schemas.microsoft.com/office/powerpoint/2010/main" val="31630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569075"/>
            <a:ext cx="2133600" cy="365125"/>
          </a:xfrm>
        </p:spPr>
        <p:txBody>
          <a:bodyPr/>
          <a:lstStyle/>
          <a:p>
            <a:pPr>
              <a:defRPr/>
            </a:pPr>
            <a:fld id="{C1BABE4C-B29E-4674-98C7-7A9A28BDC343}" type="datetime4">
              <a:rPr lang="en-US" sz="800" smtClean="0"/>
              <a:pPr>
                <a:defRPr/>
              </a:pPr>
              <a:t>November 29, 2023</a:t>
            </a:fld>
            <a:endParaRPr lang="en-US" sz="800" dirty="0"/>
          </a:p>
        </p:txBody>
      </p:sp>
      <p:sp>
        <p:nvSpPr>
          <p:cNvPr id="6" name="Slide Number Placeholder 5"/>
          <p:cNvSpPr>
            <a:spLocks noGrp="1"/>
          </p:cNvSpPr>
          <p:nvPr>
            <p:ph type="sldNum" sz="quarter" idx="4294967295"/>
          </p:nvPr>
        </p:nvSpPr>
        <p:spPr>
          <a:xfrm>
            <a:off x="6553200" y="6569075"/>
            <a:ext cx="2133600" cy="365125"/>
          </a:xfrm>
        </p:spPr>
        <p:txBody>
          <a:bodyPr/>
          <a:lstStyle/>
          <a:p>
            <a:pPr>
              <a:defRPr/>
            </a:pPr>
            <a:fld id="{C0C9176C-9DE3-4194-BF68-697F3C27938C}" type="slidenum">
              <a:rPr lang="en-US" altLang="en-US" sz="800" smtClean="0"/>
              <a:pPr>
                <a:defRPr/>
              </a:pPr>
              <a:t>13</a:t>
            </a:fld>
            <a:endParaRPr lang="en-US" altLang="en-US" sz="800" dirty="0"/>
          </a:p>
        </p:txBody>
      </p:sp>
      <p:sp>
        <p:nvSpPr>
          <p:cNvPr id="6145" name="Rectangle 1"/>
          <p:cNvSpPr>
            <a:spLocks noChangeArrowheads="1"/>
          </p:cNvSpPr>
          <p:nvPr/>
        </p:nvSpPr>
        <p:spPr bwMode="auto">
          <a:xfrm>
            <a:off x="1524000" y="2514600"/>
            <a:ext cx="6248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1" fontAlgn="auto" hangingPunct="1">
              <a:spcBef>
                <a:spcPts val="0"/>
              </a:spcBef>
              <a:spcAft>
                <a:spcPts val="0"/>
              </a:spcAft>
              <a:defRPr/>
            </a:pPr>
            <a:r>
              <a:rPr lang="en-US" dirty="0">
                <a:solidFill>
                  <a:schemeClr val="tx1"/>
                </a:solidFill>
              </a:rPr>
              <a:t>Hall effect can be used to measure</a:t>
            </a:r>
            <a:endParaRPr lang="en-US" dirty="0">
              <a:solidFill>
                <a:schemeClr val="tx1"/>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Arial" pitchFamily="34" charset="0"/>
              <a:cs typeface="Arial" pitchFamily="34" charset="0"/>
            </a:endParaRPr>
          </a:p>
          <a:p>
            <a:pPr marL="685800" indent="-625475"/>
            <a:r>
              <a:rPr lang="en-US" dirty="0">
                <a:solidFill>
                  <a:schemeClr val="tx1"/>
                </a:solidFill>
              </a:rPr>
              <a:t>(a)  Mobility of semiconductors.</a:t>
            </a:r>
            <a:endParaRPr lang="en-US" sz="2000" dirty="0">
              <a:solidFill>
                <a:schemeClr val="tx1"/>
              </a:solidFill>
            </a:endParaRPr>
          </a:p>
          <a:p>
            <a:pPr marL="685800" indent="-625475"/>
            <a:r>
              <a:rPr lang="en-US" dirty="0">
                <a:solidFill>
                  <a:schemeClr val="tx1"/>
                </a:solidFill>
              </a:rPr>
              <a:t>(b)  Conductivity of semiconductors.</a:t>
            </a:r>
            <a:endParaRPr lang="en-US" sz="2000" dirty="0">
              <a:solidFill>
                <a:schemeClr val="tx1"/>
              </a:solidFill>
            </a:endParaRPr>
          </a:p>
          <a:p>
            <a:pPr marL="685800" indent="-625475"/>
            <a:r>
              <a:rPr lang="en-US" dirty="0">
                <a:solidFill>
                  <a:schemeClr val="tx1"/>
                </a:solidFill>
              </a:rPr>
              <a:t>(c)  Resistivity of semiconductors.</a:t>
            </a:r>
            <a:endParaRPr lang="en-US" sz="2000" dirty="0">
              <a:solidFill>
                <a:schemeClr val="tx1"/>
              </a:solidFill>
            </a:endParaRPr>
          </a:p>
          <a:p>
            <a:pPr marL="685800" indent="-625475"/>
            <a:r>
              <a:rPr lang="en-US" dirty="0">
                <a:solidFill>
                  <a:schemeClr val="tx1"/>
                </a:solidFill>
              </a:rPr>
              <a:t>(d)  All of these</a:t>
            </a:r>
            <a:endParaRPr lang="en-US" sz="2000" dirty="0">
              <a:solidFill>
                <a:schemeClr val="tx1"/>
              </a:solidFill>
            </a:endParaRPr>
          </a:p>
        </p:txBody>
      </p:sp>
      <p:sp>
        <p:nvSpPr>
          <p:cNvPr id="7" name="TextBox 6"/>
          <p:cNvSpPr txBox="1"/>
          <p:nvPr/>
        </p:nvSpPr>
        <p:spPr>
          <a:xfrm>
            <a:off x="6705600" y="5791200"/>
            <a:ext cx="1752600" cy="461665"/>
          </a:xfrm>
          <a:prstGeom prst="rect">
            <a:avLst/>
          </a:prstGeom>
          <a:noFill/>
        </p:spPr>
        <p:txBody>
          <a:bodyPr wrap="square" rtlCol="0">
            <a:spAutoFit/>
          </a:bodyPr>
          <a:lstStyle/>
          <a:p>
            <a:r>
              <a:rPr lang="en-IN" dirty="0" err="1" smtClean="0">
                <a:solidFill>
                  <a:srgbClr val="0000FF"/>
                </a:solidFill>
              </a:rPr>
              <a:t>Ans</a:t>
            </a:r>
            <a:r>
              <a:rPr lang="en-IN" dirty="0" smtClean="0">
                <a:solidFill>
                  <a:srgbClr val="0000FF"/>
                </a:solidFill>
              </a:rPr>
              <a:t>: D</a:t>
            </a:r>
            <a:endParaRPr lang="en-IN" dirty="0">
              <a:solidFill>
                <a:srgbClr val="0000FF"/>
              </a:solidFill>
            </a:endParaRPr>
          </a:p>
        </p:txBody>
      </p:sp>
    </p:spTree>
    <p:extLst>
      <p:ext uri="{BB962C8B-B14F-4D97-AF65-F5344CB8AC3E}">
        <p14:creationId xmlns:p14="http://schemas.microsoft.com/office/powerpoint/2010/main" val="166719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9212674A-E393-71EF-94F3-E9C9BA332965}"/>
              </a:ext>
            </a:extLst>
          </p:cNvPr>
          <p:cNvPicPr>
            <a:picLocks noChangeAspect="1"/>
          </p:cNvPicPr>
          <p:nvPr/>
        </p:nvPicPr>
        <p:blipFill rotWithShape="1">
          <a:blip r:embed="rId3"/>
          <a:srcRect l="2465" t="17851" r="6625"/>
          <a:stretch/>
        </p:blipFill>
        <p:spPr>
          <a:xfrm>
            <a:off x="1" y="857257"/>
            <a:ext cx="9143771" cy="5143493"/>
          </a:xfrm>
          <a:prstGeom prst="rect">
            <a:avLst/>
          </a:prstGeom>
        </p:spPr>
      </p:pic>
      <p:sp>
        <p:nvSpPr>
          <p:cNvPr id="2" name="Title 1"/>
          <p:cNvSpPr>
            <a:spLocks noGrp="1"/>
          </p:cNvSpPr>
          <p:nvPr>
            <p:ph type="ctrTitle"/>
          </p:nvPr>
        </p:nvSpPr>
        <p:spPr>
          <a:xfrm>
            <a:off x="975395" y="3284603"/>
            <a:ext cx="5121783" cy="939451"/>
          </a:xfrm>
        </p:spPr>
        <p:txBody>
          <a:bodyPr rtlCol="0">
            <a:normAutofit/>
          </a:bodyPr>
          <a:lstStyle/>
          <a:p>
            <a:pPr algn="r"/>
            <a:r>
              <a:rPr lang="en-GB" sz="3300" dirty="0">
                <a:solidFill>
                  <a:srgbClr val="FFFFFE"/>
                </a:solidFill>
              </a:rPr>
              <a:t>        SOLAR CELL</a:t>
            </a:r>
          </a:p>
        </p:txBody>
      </p:sp>
      <p:sp>
        <p:nvSpPr>
          <p:cNvPr id="3" name="Subtitle 2"/>
          <p:cNvSpPr>
            <a:spLocks noGrp="1"/>
          </p:cNvSpPr>
          <p:nvPr>
            <p:ph type="subTitle" idx="1"/>
          </p:nvPr>
        </p:nvSpPr>
        <p:spPr>
          <a:xfrm>
            <a:off x="975394" y="4359108"/>
            <a:ext cx="5121782" cy="537397"/>
          </a:xfrm>
        </p:spPr>
        <p:txBody>
          <a:bodyPr rtlCol="0">
            <a:normAutofit/>
          </a:bodyPr>
          <a:lstStyle/>
          <a:p>
            <a:pPr algn="r" rtl="0"/>
            <a:r>
              <a:rPr lang="en-GB" sz="1200" dirty="0">
                <a:solidFill>
                  <a:srgbClr val="FFFFFE"/>
                </a:solidFill>
              </a:rPr>
              <a:t>                                            -BASICS OF SOLAR CELLS-</a:t>
            </a:r>
          </a:p>
        </p:txBody>
      </p:sp>
      <p:sp>
        <p:nvSpPr>
          <p:cNvPr id="5"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4" name="Rectangle 3"/>
          <p:cNvSpPr/>
          <p:nvPr/>
        </p:nvSpPr>
        <p:spPr>
          <a:xfrm>
            <a:off x="228600" y="6135804"/>
            <a:ext cx="9067800" cy="461665"/>
          </a:xfrm>
          <a:prstGeom prst="rect">
            <a:avLst/>
          </a:prstGeom>
        </p:spPr>
        <p:txBody>
          <a:bodyPr wrap="square">
            <a:spAutoFit/>
          </a:bodyPr>
          <a:lstStyle/>
          <a:p>
            <a:r>
              <a:rPr lang="en-IN" dirty="0"/>
              <a:t>https://www.imagesco.com/articles/photovoltaic/photovoltaic-pg4.html</a:t>
            </a:r>
          </a:p>
        </p:txBody>
      </p:sp>
    </p:spTree>
    <p:extLst>
      <p:ext uri="{BB962C8B-B14F-4D97-AF65-F5344CB8AC3E}">
        <p14:creationId xmlns:p14="http://schemas.microsoft.com/office/powerpoint/2010/main" val="1701217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FCFC-C62A-7A0D-8218-2FBBE4FA4B9E}"/>
              </a:ext>
            </a:extLst>
          </p:cNvPr>
          <p:cNvSpPr>
            <a:spLocks noGrp="1"/>
          </p:cNvSpPr>
          <p:nvPr>
            <p:ph type="title"/>
          </p:nvPr>
        </p:nvSpPr>
        <p:spPr>
          <a:xfrm>
            <a:off x="662214" y="228600"/>
            <a:ext cx="8055315" cy="786926"/>
          </a:xfrm>
        </p:spPr>
        <p:txBody>
          <a:bodyPr>
            <a:normAutofit fontScale="90000"/>
          </a:bodyPr>
          <a:lstStyle/>
          <a:p>
            <a:r>
              <a:rPr lang="en-US" dirty="0"/>
              <a:t>                    </a:t>
            </a:r>
            <a:r>
              <a:rPr lang="en-US" b="1" dirty="0">
                <a:latin typeface="Algerian" panose="04020705040A02060702" pitchFamily="82" charset="0"/>
              </a:rPr>
              <a:t>     SOLAR ENERGY </a:t>
            </a:r>
          </a:p>
        </p:txBody>
      </p:sp>
      <p:graphicFrame>
        <p:nvGraphicFramePr>
          <p:cNvPr id="5" name="Content Placeholder 2">
            <a:extLst>
              <a:ext uri="{FF2B5EF4-FFF2-40B4-BE49-F238E27FC236}">
                <a16:creationId xmlns:a16="http://schemas.microsoft.com/office/drawing/2014/main" id="{C257F57C-2DF3-3306-237E-DDDB4B9B9907}"/>
              </a:ext>
            </a:extLst>
          </p:cNvPr>
          <p:cNvGraphicFramePr>
            <a:graphicFrameLocks noGrp="1"/>
          </p:cNvGraphicFramePr>
          <p:nvPr>
            <p:ph idx="1"/>
            <p:extLst>
              <p:ext uri="{D42A27DB-BD31-4B8C-83A1-F6EECF244321}">
                <p14:modId xmlns:p14="http://schemas.microsoft.com/office/powerpoint/2010/main" val="2993234463"/>
              </p:ext>
            </p:extLst>
          </p:nvPr>
        </p:nvGraphicFramePr>
        <p:xfrm>
          <a:off x="383925" y="1752600"/>
          <a:ext cx="8555065"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22671" y="5715000"/>
            <a:ext cx="8534400" cy="830997"/>
          </a:xfrm>
          <a:prstGeom prst="rect">
            <a:avLst/>
          </a:prstGeom>
        </p:spPr>
        <p:txBody>
          <a:bodyPr wrap="square">
            <a:spAutoFit/>
          </a:bodyPr>
          <a:lstStyle/>
          <a:p>
            <a:r>
              <a:rPr lang="en-US" dirty="0">
                <a:solidFill>
                  <a:srgbClr val="0000FF"/>
                </a:solidFill>
              </a:rPr>
              <a:t>A photovoltaic (PV) cell, commonly called a solar cell, is a </a:t>
            </a:r>
            <a:r>
              <a:rPr lang="en-US" dirty="0" smtClean="0">
                <a:solidFill>
                  <a:srgbClr val="0000FF"/>
                </a:solidFill>
              </a:rPr>
              <a:t>non-mechanical </a:t>
            </a:r>
            <a:r>
              <a:rPr lang="en-US" dirty="0">
                <a:solidFill>
                  <a:srgbClr val="0000FF"/>
                </a:solidFill>
              </a:rPr>
              <a:t>device that converts sunlight directly into electricity.</a:t>
            </a:r>
            <a:endParaRPr lang="en-IN" dirty="0">
              <a:solidFill>
                <a:srgbClr val="0000FF"/>
              </a:solidFill>
            </a:endParaRPr>
          </a:p>
        </p:txBody>
      </p:sp>
      <p:sp>
        <p:nvSpPr>
          <p:cNvPr id="6"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7"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2462881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97DC2D-C831-97EE-6467-33C220D139F9}"/>
              </a:ext>
            </a:extLst>
          </p:cNvPr>
          <p:cNvSpPr>
            <a:spLocks noGrp="1"/>
          </p:cNvSpPr>
          <p:nvPr>
            <p:ph type="body" sz="half" idx="2"/>
          </p:nvPr>
        </p:nvSpPr>
        <p:spPr>
          <a:xfrm>
            <a:off x="19373" y="2667000"/>
            <a:ext cx="8896027" cy="3352888"/>
          </a:xfrm>
        </p:spPr>
        <p:txBody>
          <a:bodyPr vert="horz" wrap="square" lIns="68580" tIns="34290" rIns="68580" bIns="34290" numCol="1" rtlCol="0" anchor="t" anchorCtr="0" compatLnSpc="1">
            <a:prstTxWarp prst="textNoShape">
              <a:avLst/>
            </a:prstTxWarp>
            <a:noAutofit/>
          </a:bodyPr>
          <a:lstStyle/>
          <a:p>
            <a:pPr marL="214313" indent="-171450">
              <a:lnSpc>
                <a:spcPct val="110000"/>
              </a:lnSpc>
              <a:buFont typeface="Arial" panose="020B0604020202020204" pitchFamily="34" charset="0"/>
              <a:buChar char="•"/>
            </a:pPr>
            <a:r>
              <a:rPr lang="en-US" sz="1600" b="1" dirty="0"/>
              <a:t>Solar Cell or Photovoltaic (PV) cell is a device that is made up of semiconductor materials such as   silicon, gallium arsenide and cadmium telluride,  etc. that converts sunlight directly into  electricity.</a:t>
            </a:r>
            <a:endParaRPr lang="en-US" sz="1600" dirty="0"/>
          </a:p>
          <a:p>
            <a:pPr marL="214313" indent="-171450">
              <a:lnSpc>
                <a:spcPct val="110000"/>
              </a:lnSpc>
              <a:buFont typeface="Arial" panose="020B0604020202020204" pitchFamily="34" charset="0"/>
              <a:buChar char="•"/>
            </a:pPr>
            <a:r>
              <a:rPr lang="en-US" sz="1600" dirty="0"/>
              <a:t>It </a:t>
            </a:r>
            <a:r>
              <a:rPr lang="en-US" sz="1600" dirty="0" smtClean="0"/>
              <a:t>work </a:t>
            </a:r>
            <a:r>
              <a:rPr lang="en-US" sz="1600" dirty="0"/>
              <a:t>on the principle of Photoelectric effect. The solar cell is also known as Photovoltaic cell or Photoelectric cell.</a:t>
            </a:r>
          </a:p>
          <a:p>
            <a:pPr marL="214313" indent="-171450">
              <a:lnSpc>
                <a:spcPct val="110000"/>
              </a:lnSpc>
              <a:buFont typeface="Arial" panose="020B0604020202020204" pitchFamily="34" charset="0"/>
              <a:buChar char="•"/>
            </a:pPr>
            <a:r>
              <a:rPr lang="en-US" sz="1600" dirty="0"/>
              <a:t>It is like a battery because it supplies DC power</a:t>
            </a:r>
          </a:p>
          <a:p>
            <a:pPr marL="214313" indent="-171450">
              <a:lnSpc>
                <a:spcPct val="110000"/>
              </a:lnSpc>
              <a:buFont typeface="Arial" panose="020B0604020202020204" pitchFamily="34" charset="0"/>
              <a:buChar char="•"/>
            </a:pPr>
            <a:r>
              <a:rPr lang="en-US" sz="1600" dirty="0"/>
              <a:t>It is different from battery in the sense that the voltage supplied by the cell changes with changes in the resistance of the load</a:t>
            </a:r>
          </a:p>
          <a:p>
            <a:pPr indent="-171450">
              <a:lnSpc>
                <a:spcPct val="110000"/>
              </a:lnSpc>
              <a:buFont typeface="Arial" panose="020B0604020202020204" pitchFamily="34" charset="0"/>
              <a:buChar char="•"/>
            </a:pPr>
            <a:endParaRPr lang="en-US" sz="1600" dirty="0"/>
          </a:p>
          <a:p>
            <a:pPr indent="-171450">
              <a:lnSpc>
                <a:spcPct val="110000"/>
              </a:lnSpc>
              <a:buFont typeface="Arial" panose="020B0604020202020204" pitchFamily="34" charset="0"/>
              <a:buChar char="•"/>
            </a:pPr>
            <a:endParaRPr lang="en-US" sz="1600" b="1" dirty="0"/>
          </a:p>
          <a:p>
            <a:pPr indent="-171450">
              <a:lnSpc>
                <a:spcPct val="110000"/>
              </a:lnSpc>
              <a:buFont typeface="Arial" panose="020B0604020202020204" pitchFamily="34" charset="0"/>
              <a:buChar char="•"/>
            </a:pPr>
            <a:endParaRPr lang="en-US" sz="1600" b="1" dirty="0"/>
          </a:p>
          <a:p>
            <a:pPr indent="-171450">
              <a:lnSpc>
                <a:spcPct val="110000"/>
              </a:lnSpc>
              <a:buFont typeface="Arial" panose="020B0604020202020204" pitchFamily="34" charset="0"/>
              <a:buChar char="•"/>
            </a:pPr>
            <a:endParaRPr lang="en-US" sz="1600" b="1" dirty="0"/>
          </a:p>
        </p:txBody>
      </p:sp>
      <p:sp>
        <p:nvSpPr>
          <p:cNvPr id="2" name="Title 1">
            <a:extLst>
              <a:ext uri="{FF2B5EF4-FFF2-40B4-BE49-F238E27FC236}">
                <a16:creationId xmlns:a16="http://schemas.microsoft.com/office/drawing/2014/main" id="{83207F8D-3131-4322-AB48-C0BD8FD5705E}"/>
              </a:ext>
            </a:extLst>
          </p:cNvPr>
          <p:cNvSpPr>
            <a:spLocks noGrp="1"/>
          </p:cNvSpPr>
          <p:nvPr>
            <p:ph type="title"/>
          </p:nvPr>
        </p:nvSpPr>
        <p:spPr>
          <a:xfrm>
            <a:off x="1088685" y="1460640"/>
            <a:ext cx="7202456" cy="786926"/>
          </a:xfrm>
        </p:spPr>
        <p:txBody>
          <a:bodyPr vert="horz" wrap="square" lIns="68580" tIns="34290" rIns="68580" bIns="34290" numCol="1" rtlCol="0" anchor="t" anchorCtr="0" compatLnSpc="1">
            <a:prstTxWarp prst="textNoShape">
              <a:avLst/>
            </a:prstTxWarp>
            <a:normAutofit/>
          </a:bodyPr>
          <a:lstStyle/>
          <a:p>
            <a:r>
              <a:rPr lang="en-US" b="1" dirty="0">
                <a:solidFill>
                  <a:srgbClr val="FF0000"/>
                </a:solidFill>
                <a:latin typeface="Algerian" panose="04020705040A02060702" pitchFamily="82" charset="0"/>
              </a:rPr>
              <a:t>What is Solar Cell?</a:t>
            </a:r>
          </a:p>
        </p:txBody>
      </p:sp>
      <p:pic>
        <p:nvPicPr>
          <p:cNvPr id="7" name="Picture 7" descr="A picture containing solar cell, outdoor object&#10;&#10;Description automatically generated">
            <a:extLst>
              <a:ext uri="{FF2B5EF4-FFF2-40B4-BE49-F238E27FC236}">
                <a16:creationId xmlns:a16="http://schemas.microsoft.com/office/drawing/2014/main" id="{39E56C8E-D0B0-57BE-85F6-EAA72A4F0FEC}"/>
              </a:ext>
            </a:extLst>
          </p:cNvPr>
          <p:cNvPicPr>
            <a:picLocks noGrp="1" noChangeAspect="1"/>
          </p:cNvPicPr>
          <p:nvPr>
            <p:ph type="pic" idx="1"/>
          </p:nvPr>
        </p:nvPicPr>
        <p:blipFill rotWithShape="1">
          <a:blip r:embed="rId3"/>
          <a:srcRect r="14265" b="2"/>
          <a:stretch/>
        </p:blipFill>
        <p:spPr>
          <a:xfrm>
            <a:off x="6400800" y="335069"/>
            <a:ext cx="2267938" cy="1875711"/>
          </a:xfrm>
          <a:prstGeom prst="rect">
            <a:avLst/>
          </a:prstGeom>
        </p:spPr>
      </p:pic>
      <p:sp>
        <p:nvSpPr>
          <p:cNvPr id="5"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6" name="Footer Placeholder 4"/>
          <p:cNvSpPr>
            <a:spLocks noGrp="1"/>
          </p:cNvSpPr>
          <p:nvPr>
            <p:ph type="ftr" sz="quarter" idx="4294967295"/>
          </p:nvPr>
        </p:nvSpPr>
        <p:spPr>
          <a:xfrm>
            <a:off x="7658099" y="6648585"/>
            <a:ext cx="1485901" cy="206104"/>
          </a:xfrm>
        </p:spPr>
        <p:txBody>
          <a:bodyPr>
            <a:normAutofit lnSpcReduction="10000"/>
          </a:bodyPr>
          <a:lstStyle/>
          <a:p>
            <a:pPr>
              <a:defRPr/>
            </a:pPr>
            <a:r>
              <a:rPr lang="en-US" sz="800"/>
              <a:t>Prof. Reji Thomas DRC-DRD</a:t>
            </a:r>
            <a:endParaRPr lang="en-US" sz="800" dirty="0"/>
          </a:p>
        </p:txBody>
      </p:sp>
    </p:spTree>
    <p:extLst>
      <p:ext uri="{BB962C8B-B14F-4D97-AF65-F5344CB8AC3E}">
        <p14:creationId xmlns:p14="http://schemas.microsoft.com/office/powerpoint/2010/main" val="5528664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DBC2-AE14-BBBF-14CF-FB6CF663F6E8}"/>
              </a:ext>
            </a:extLst>
          </p:cNvPr>
          <p:cNvSpPr>
            <a:spLocks noGrp="1"/>
          </p:cNvSpPr>
          <p:nvPr>
            <p:ph type="title"/>
          </p:nvPr>
        </p:nvSpPr>
        <p:spPr>
          <a:xfrm>
            <a:off x="87824" y="228600"/>
            <a:ext cx="3943961" cy="413646"/>
          </a:xfrm>
        </p:spPr>
        <p:txBody>
          <a:bodyPr vert="horz" wrap="square" lIns="68580" tIns="34290" rIns="68580" bIns="0" numCol="1" rtlCol="0" anchor="b" anchorCtr="0" compatLnSpc="1">
            <a:prstTxWarp prst="textNoShape">
              <a:avLst/>
            </a:prstTxWarp>
            <a:normAutofit fontScale="90000"/>
          </a:bodyPr>
          <a:lstStyle/>
          <a:p>
            <a:r>
              <a:rPr lang="en-US" sz="2700" b="1" dirty="0">
                <a:latin typeface="Algerian" panose="04020705040A02060702" pitchFamily="82" charset="0"/>
              </a:rPr>
              <a:t>HOW SOLARCELL WORKS??</a:t>
            </a:r>
          </a:p>
        </p:txBody>
      </p:sp>
      <p:pic>
        <p:nvPicPr>
          <p:cNvPr id="9" name="Picture 9" descr="Diagram&#10;&#10;Description automatically generated">
            <a:extLst>
              <a:ext uri="{FF2B5EF4-FFF2-40B4-BE49-F238E27FC236}">
                <a16:creationId xmlns:a16="http://schemas.microsoft.com/office/drawing/2014/main" id="{3A59D064-0BA0-5AAB-F93A-024BB8F42523}"/>
              </a:ext>
            </a:extLst>
          </p:cNvPr>
          <p:cNvPicPr>
            <a:picLocks noGrp="1" noChangeAspect="1"/>
          </p:cNvPicPr>
          <p:nvPr>
            <p:ph idx="1"/>
          </p:nvPr>
        </p:nvPicPr>
        <p:blipFill>
          <a:blip r:embed="rId2"/>
          <a:stretch>
            <a:fillRect/>
          </a:stretch>
        </p:blipFill>
        <p:spPr>
          <a:xfrm>
            <a:off x="4208578" y="-152400"/>
            <a:ext cx="4935422" cy="2739161"/>
          </a:xfrm>
          <a:prstGeom prst="rect">
            <a:avLst/>
          </a:prstGeom>
          <a:blipFill>
            <a:blip r:embed="rId3"/>
            <a:tile tx="0" ty="0" sx="100000" sy="100000" flip="none" algn="tl"/>
          </a:blipFill>
        </p:spPr>
      </p:pic>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pic>
        <p:nvPicPr>
          <p:cNvPr id="3" name="Picture 2"/>
          <p:cNvPicPr>
            <a:picLocks noChangeAspect="1"/>
          </p:cNvPicPr>
          <p:nvPr/>
        </p:nvPicPr>
        <p:blipFill rotWithShape="1">
          <a:blip r:embed="rId4"/>
          <a:srcRect l="23059" t="43750" r="25988" b="26042"/>
          <a:stretch/>
        </p:blipFill>
        <p:spPr>
          <a:xfrm>
            <a:off x="533400" y="2586761"/>
            <a:ext cx="6629400" cy="2209800"/>
          </a:xfrm>
          <a:prstGeom prst="rect">
            <a:avLst/>
          </a:prstGeom>
        </p:spPr>
      </p:pic>
      <p:sp>
        <p:nvSpPr>
          <p:cNvPr id="6" name="Rectangle 5"/>
          <p:cNvSpPr/>
          <p:nvPr/>
        </p:nvSpPr>
        <p:spPr>
          <a:xfrm>
            <a:off x="87824" y="5023629"/>
            <a:ext cx="8915400" cy="707886"/>
          </a:xfrm>
          <a:prstGeom prst="rect">
            <a:avLst/>
          </a:prstGeom>
        </p:spPr>
        <p:txBody>
          <a:bodyPr wrap="square">
            <a:spAutoFit/>
          </a:bodyPr>
          <a:lstStyle/>
          <a:p>
            <a:pPr marL="342900" indent="-342900">
              <a:buFont typeface="Wingdings" panose="05000000000000000000" pitchFamily="2" charset="2"/>
              <a:buChar char="q"/>
            </a:pPr>
            <a:r>
              <a:rPr lang="en-US" sz="2000" dirty="0">
                <a:solidFill>
                  <a:schemeClr val="tx1"/>
                </a:solidFill>
              </a:rPr>
              <a:t> A solar cell is essential a PN junction with a large surface area</a:t>
            </a:r>
            <a:r>
              <a:rPr lang="en-US" sz="2000" dirty="0" smtClean="0">
                <a:solidFill>
                  <a:schemeClr val="tx1"/>
                </a:solidFill>
              </a:rPr>
              <a:t>.</a:t>
            </a:r>
          </a:p>
          <a:p>
            <a:pPr marL="342900" indent="-342900">
              <a:buFont typeface="Wingdings" panose="05000000000000000000" pitchFamily="2" charset="2"/>
              <a:buChar char="q"/>
            </a:pPr>
            <a:r>
              <a:rPr lang="en-US" sz="2000" dirty="0" smtClean="0">
                <a:solidFill>
                  <a:schemeClr val="tx1"/>
                </a:solidFill>
              </a:rPr>
              <a:t> </a:t>
            </a:r>
            <a:r>
              <a:rPr lang="en-US" sz="2000" dirty="0">
                <a:solidFill>
                  <a:schemeClr val="tx1"/>
                </a:solidFill>
              </a:rPr>
              <a:t>The N-type material is kept thin to allow light to pass through to the PN junction.</a:t>
            </a:r>
            <a:endParaRPr lang="en-IN" sz="2000" dirty="0">
              <a:solidFill>
                <a:schemeClr val="tx1"/>
              </a:solidFill>
            </a:endParaRPr>
          </a:p>
        </p:txBody>
      </p:sp>
    </p:spTree>
    <p:extLst>
      <p:ext uri="{BB962C8B-B14F-4D97-AF65-F5344CB8AC3E}">
        <p14:creationId xmlns:p14="http://schemas.microsoft.com/office/powerpoint/2010/main" val="76865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7" name="TextBox 6"/>
          <p:cNvSpPr txBox="1"/>
          <p:nvPr/>
        </p:nvSpPr>
        <p:spPr>
          <a:xfrm>
            <a:off x="6705600" y="5791200"/>
            <a:ext cx="1752600" cy="461665"/>
          </a:xfrm>
          <a:prstGeom prst="rect">
            <a:avLst/>
          </a:prstGeom>
          <a:noFill/>
        </p:spPr>
        <p:txBody>
          <a:bodyPr wrap="square" rtlCol="0">
            <a:spAutoFit/>
          </a:bodyPr>
          <a:lstStyle/>
          <a:p>
            <a:r>
              <a:rPr lang="en-IN" dirty="0" err="1" smtClean="0">
                <a:solidFill>
                  <a:srgbClr val="0000FF"/>
                </a:solidFill>
              </a:rPr>
              <a:t>Ans</a:t>
            </a:r>
            <a:r>
              <a:rPr lang="en-IN" dirty="0" smtClean="0">
                <a:solidFill>
                  <a:srgbClr val="0000FF"/>
                </a:solidFill>
              </a:rPr>
              <a:t>: B</a:t>
            </a:r>
            <a:endParaRPr lang="en-IN" dirty="0">
              <a:solidFill>
                <a:srgbClr val="0000FF"/>
              </a:solidFill>
            </a:endParaRPr>
          </a:p>
        </p:txBody>
      </p:sp>
      <p:sp>
        <p:nvSpPr>
          <p:cNvPr id="2" name="TextBox 1"/>
          <p:cNvSpPr txBox="1"/>
          <p:nvPr/>
        </p:nvSpPr>
        <p:spPr>
          <a:xfrm>
            <a:off x="1485901" y="2438400"/>
            <a:ext cx="6591299" cy="2308324"/>
          </a:xfrm>
          <a:prstGeom prst="rect">
            <a:avLst/>
          </a:prstGeom>
          <a:noFill/>
        </p:spPr>
        <p:txBody>
          <a:bodyPr wrap="square" rtlCol="0">
            <a:spAutoFit/>
          </a:bodyPr>
          <a:lstStyle/>
          <a:p>
            <a:r>
              <a:rPr lang="en-IN" dirty="0" smtClean="0">
                <a:solidFill>
                  <a:schemeClr val="tx1"/>
                </a:solidFill>
              </a:rPr>
              <a:t>Why PN junction is required for the Solar Cell?</a:t>
            </a:r>
          </a:p>
          <a:p>
            <a:endParaRPr lang="en-IN" dirty="0">
              <a:solidFill>
                <a:schemeClr val="tx1"/>
              </a:solidFill>
            </a:endParaRPr>
          </a:p>
          <a:p>
            <a:pPr marL="457200" indent="-457200">
              <a:buFont typeface="+mj-lt"/>
              <a:buAutoNum type="alphaLcParenR"/>
            </a:pPr>
            <a:r>
              <a:rPr lang="en-IN" dirty="0" smtClean="0">
                <a:solidFill>
                  <a:schemeClr val="tx1"/>
                </a:solidFill>
              </a:rPr>
              <a:t>To Enhance the electron-hole recombination</a:t>
            </a:r>
          </a:p>
          <a:p>
            <a:pPr marL="457200" indent="-457200">
              <a:buFont typeface="+mj-lt"/>
              <a:buAutoNum type="alphaLcParenR"/>
            </a:pPr>
            <a:r>
              <a:rPr lang="en-IN" dirty="0" smtClean="0">
                <a:solidFill>
                  <a:schemeClr val="tx1"/>
                </a:solidFill>
              </a:rPr>
              <a:t>To supress electron-Hole recombination</a:t>
            </a:r>
          </a:p>
          <a:p>
            <a:pPr marL="457200" indent="-457200">
              <a:buFont typeface="+mj-lt"/>
              <a:buAutoNum type="alphaLcParenR"/>
            </a:pPr>
            <a:r>
              <a:rPr lang="en-IN" dirty="0" smtClean="0">
                <a:solidFill>
                  <a:schemeClr val="tx1"/>
                </a:solidFill>
              </a:rPr>
              <a:t>To Produce more photoelectrons</a:t>
            </a:r>
          </a:p>
          <a:p>
            <a:pPr marL="457200" indent="-457200">
              <a:buFont typeface="+mj-lt"/>
              <a:buAutoNum type="alphaLcParenR"/>
            </a:pPr>
            <a:r>
              <a:rPr lang="en-IN" dirty="0" smtClean="0">
                <a:solidFill>
                  <a:schemeClr val="tx1"/>
                </a:solidFill>
              </a:rPr>
              <a:t>None of the above	</a:t>
            </a:r>
            <a:endParaRPr lang="en-IN" dirty="0">
              <a:solidFill>
                <a:schemeClr val="tx1"/>
              </a:solidFill>
            </a:endParaRPr>
          </a:p>
        </p:txBody>
      </p:sp>
    </p:spTree>
    <p:extLst>
      <p:ext uri="{BB962C8B-B14F-4D97-AF65-F5344CB8AC3E}">
        <p14:creationId xmlns:p14="http://schemas.microsoft.com/office/powerpoint/2010/main" val="19468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B669F5-A956-C5DF-9BE9-3CB8CFFA52C3}"/>
              </a:ext>
            </a:extLst>
          </p:cNvPr>
          <p:cNvSpPr>
            <a:spLocks noGrp="1"/>
          </p:cNvSpPr>
          <p:nvPr>
            <p:ph type="title"/>
          </p:nvPr>
        </p:nvSpPr>
        <p:spPr>
          <a:xfrm>
            <a:off x="1793556" y="2050301"/>
            <a:ext cx="5554406" cy="1890009"/>
          </a:xfrm>
          <a:solidFill>
            <a:schemeClr val="bg2"/>
          </a:solidFill>
        </p:spPr>
        <p:txBody>
          <a:bodyPr vert="horz" wrap="square" lIns="68580" tIns="34290" rIns="68580" bIns="0" numCol="1" rtlCol="0" anchor="ctr" anchorCtr="0" compatLnSpc="1">
            <a:prstTxWarp prst="textNoShape">
              <a:avLst/>
            </a:prstTxWarp>
            <a:normAutofit/>
          </a:bodyPr>
          <a:lstStyle/>
          <a:p>
            <a:pPr algn="ctr"/>
            <a:r>
              <a:rPr lang="en-US" sz="4500" b="1" dirty="0">
                <a:latin typeface="Algerian" panose="04020705040A02060702" pitchFamily="82" charset="0"/>
              </a:rPr>
              <a:t>Different types of solar cell</a:t>
            </a:r>
          </a:p>
        </p:txBody>
      </p:sp>
      <p:sp>
        <p:nvSpPr>
          <p:cNvPr id="3"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30187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6096000" y="6689716"/>
            <a:ext cx="2667000" cy="140772"/>
          </a:xfrm>
        </p:spPr>
        <p:txBody>
          <a:bodyPr/>
          <a:lstStyle/>
          <a:p>
            <a:pPr>
              <a:defRPr/>
            </a:pPr>
            <a:fld id="{C1BABE4C-B29E-4674-98C7-7A9A28BDC343}" type="datetime4">
              <a:rPr lang="en-US" sz="1000" smtClean="0"/>
              <a:pPr>
                <a:defRPr/>
              </a:pPr>
              <a:t>November 29, 2023</a:t>
            </a:fld>
            <a:endParaRPr lang="en-US" sz="1000" dirty="0"/>
          </a:p>
        </p:txBody>
      </p:sp>
      <p:sp>
        <p:nvSpPr>
          <p:cNvPr id="6" name="Footer Placeholder 4"/>
          <p:cNvSpPr>
            <a:spLocks noGrp="1"/>
          </p:cNvSpPr>
          <p:nvPr>
            <p:ph type="ftr" sz="quarter" idx="4294967295"/>
          </p:nvPr>
        </p:nvSpPr>
        <p:spPr>
          <a:xfrm>
            <a:off x="609600" y="6689716"/>
            <a:ext cx="5421313" cy="140772"/>
          </a:xfrm>
          <a:prstGeom prst="rect">
            <a:avLst/>
          </a:prstGeom>
        </p:spPr>
        <p:txBody>
          <a:bodyPr/>
          <a:lstStyle/>
          <a:p>
            <a:pPr>
              <a:defRPr/>
            </a:pPr>
            <a:r>
              <a:rPr lang="en-US" sz="1000" dirty="0"/>
              <a:t>Prof. Reji Thomas DRC-DRD</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TextBox 10"/>
          <p:cNvSpPr txBox="1"/>
          <p:nvPr/>
        </p:nvSpPr>
        <p:spPr>
          <a:xfrm>
            <a:off x="3653101" y="4184906"/>
            <a:ext cx="4456643" cy="400110"/>
          </a:xfrm>
          <a:prstGeom prst="rect">
            <a:avLst/>
          </a:prstGeom>
          <a:noFill/>
        </p:spPr>
        <p:txBody>
          <a:bodyPr wrap="square" rtlCol="0">
            <a:spAutoFit/>
          </a:bodyPr>
          <a:lstStyle/>
          <a:p>
            <a:pPr marL="457200" lvl="1" indent="0"/>
            <a:r>
              <a:rPr lang="en-US" sz="2000" dirty="0">
                <a:solidFill>
                  <a:srgbClr val="FF0000"/>
                </a:solidFill>
                <a:sym typeface="Symbol"/>
              </a:rPr>
              <a:t>Wiedemann –Franz law   </a:t>
            </a:r>
            <a:r>
              <a:rPr lang="en-US" sz="2000" b="1" dirty="0">
                <a:solidFill>
                  <a:schemeClr val="tx1"/>
                </a:solidFill>
              </a:rPr>
              <a:t>K/</a:t>
            </a:r>
            <a:r>
              <a:rPr lang="en-US" sz="2000" b="1" dirty="0">
                <a:solidFill>
                  <a:schemeClr val="tx1"/>
                </a:solidFill>
                <a:sym typeface="Symbol"/>
              </a:rPr>
              <a:t> </a:t>
            </a:r>
            <a:r>
              <a:rPr lang="en-US" sz="2000" dirty="0">
                <a:solidFill>
                  <a:schemeClr val="tx1"/>
                </a:solidFill>
                <a:sym typeface="Symbol"/>
              </a:rPr>
              <a:t>=</a:t>
            </a:r>
            <a:r>
              <a:rPr lang="en-US" sz="2000" dirty="0" err="1">
                <a:solidFill>
                  <a:schemeClr val="tx1"/>
                </a:solidFill>
                <a:sym typeface="Symbol"/>
              </a:rPr>
              <a:t>const</a:t>
            </a:r>
            <a:endParaRPr lang="en-US" sz="2000" dirty="0">
              <a:solidFill>
                <a:srgbClr val="FF0000"/>
              </a:solidFill>
            </a:endParaRPr>
          </a:p>
        </p:txBody>
      </p:sp>
      <p:sp>
        <p:nvSpPr>
          <p:cNvPr id="12" name="TextBox 11"/>
          <p:cNvSpPr txBox="1"/>
          <p:nvPr/>
        </p:nvSpPr>
        <p:spPr>
          <a:xfrm>
            <a:off x="76200" y="1615842"/>
            <a:ext cx="8915400" cy="707886"/>
          </a:xfrm>
          <a:prstGeom prst="rect">
            <a:avLst/>
          </a:prstGeom>
          <a:noFill/>
        </p:spPr>
        <p:txBody>
          <a:bodyPr wrap="square" rtlCol="0">
            <a:spAutoFit/>
          </a:bodyPr>
          <a:lstStyle/>
          <a:p>
            <a:r>
              <a:rPr lang="en-US" sz="2000" dirty="0">
                <a:solidFill>
                  <a:schemeClr val="tx1"/>
                </a:solidFill>
              </a:rPr>
              <a:t>Drude - Lorentz theory.. Used </a:t>
            </a:r>
            <a:r>
              <a:rPr lang="en-US" sz="2000" dirty="0">
                <a:solidFill>
                  <a:srgbClr val="0000FF"/>
                </a:solidFill>
              </a:rPr>
              <a:t>classical kinetic theory </a:t>
            </a:r>
            <a:r>
              <a:rPr lang="en-US" sz="2000" dirty="0">
                <a:solidFill>
                  <a:schemeClr val="tx1"/>
                </a:solidFill>
              </a:rPr>
              <a:t>of gas to electrons in metal and </a:t>
            </a:r>
            <a:r>
              <a:rPr lang="en-US" sz="2000" dirty="0">
                <a:solidFill>
                  <a:srgbClr val="0000FF"/>
                </a:solidFill>
              </a:rPr>
              <a:t>Maxwell-Boltzmann statistics</a:t>
            </a:r>
          </a:p>
        </p:txBody>
      </p:sp>
      <p:pic>
        <p:nvPicPr>
          <p:cNvPr id="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2538657"/>
            <a:ext cx="1273175" cy="663575"/>
          </a:xfrm>
          <a:prstGeom prst="rect">
            <a:avLst/>
          </a:prstGeom>
          <a:noFill/>
        </p:spPr>
      </p:pic>
      <p:pic>
        <p:nvPicPr>
          <p:cNvPr id="1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96433" y="3377995"/>
            <a:ext cx="1196975" cy="625475"/>
          </a:xfrm>
          <a:prstGeom prst="rect">
            <a:avLst/>
          </a:prstGeom>
          <a:noFill/>
        </p:spPr>
      </p:pic>
      <p:pic>
        <p:nvPicPr>
          <p:cNvPr id="15" name="Picture 14"/>
          <p:cNvPicPr>
            <a:picLocks noChangeAspect="1" noChangeArrowheads="1"/>
          </p:cNvPicPr>
          <p:nvPr/>
        </p:nvPicPr>
        <p:blipFill>
          <a:blip r:embed="rId4" cstate="print">
            <a:clrChange>
              <a:clrFrom>
                <a:srgbClr val="FFFFFF"/>
              </a:clrFrom>
              <a:clrTo>
                <a:srgbClr val="FFFFFF">
                  <a:alpha val="0"/>
                </a:srgbClr>
              </a:clrTo>
            </a:clrChange>
          </a:blip>
          <a:srcRect r="53085"/>
          <a:stretch>
            <a:fillRect/>
          </a:stretch>
        </p:blipFill>
        <p:spPr bwMode="auto">
          <a:xfrm>
            <a:off x="1074208" y="4064386"/>
            <a:ext cx="1219200" cy="693738"/>
          </a:xfrm>
          <a:prstGeom prst="rect">
            <a:avLst/>
          </a:prstGeom>
          <a:noFill/>
        </p:spPr>
      </p:pic>
      <p:sp>
        <p:nvSpPr>
          <p:cNvPr id="17" name="TextBox 16"/>
          <p:cNvSpPr txBox="1"/>
          <p:nvPr/>
        </p:nvSpPr>
        <p:spPr>
          <a:xfrm>
            <a:off x="4430712" y="2510802"/>
            <a:ext cx="1752600" cy="400110"/>
          </a:xfrm>
          <a:prstGeom prst="rect">
            <a:avLst/>
          </a:prstGeom>
          <a:noFill/>
        </p:spPr>
        <p:txBody>
          <a:bodyPr wrap="square" rtlCol="0">
            <a:spAutoFit/>
          </a:bodyPr>
          <a:lstStyle/>
          <a:p>
            <a:r>
              <a:rPr lang="en-US" sz="2000" dirty="0">
                <a:solidFill>
                  <a:srgbClr val="FF0000"/>
                </a:solidFill>
              </a:rPr>
              <a:t>Ohms law</a:t>
            </a:r>
          </a:p>
        </p:txBody>
      </p:sp>
      <p:sp>
        <p:nvSpPr>
          <p:cNvPr id="18" name="TextBox 17"/>
          <p:cNvSpPr txBox="1"/>
          <p:nvPr/>
        </p:nvSpPr>
        <p:spPr>
          <a:xfrm>
            <a:off x="4422245" y="3227969"/>
            <a:ext cx="2133600" cy="400110"/>
          </a:xfrm>
          <a:prstGeom prst="rect">
            <a:avLst/>
          </a:prstGeom>
          <a:noFill/>
        </p:spPr>
        <p:txBody>
          <a:bodyPr wrap="square" rtlCol="0">
            <a:spAutoFit/>
          </a:bodyPr>
          <a:lstStyle/>
          <a:p>
            <a:r>
              <a:rPr lang="en-US" sz="2000" dirty="0">
                <a:solidFill>
                  <a:srgbClr val="FF0000"/>
                </a:solidFill>
              </a:rPr>
              <a:t>Fourier’s law</a:t>
            </a:r>
          </a:p>
        </p:txBody>
      </p:sp>
      <p:sp>
        <p:nvSpPr>
          <p:cNvPr id="19" name="TextBox 18"/>
          <p:cNvSpPr txBox="1"/>
          <p:nvPr/>
        </p:nvSpPr>
        <p:spPr>
          <a:xfrm>
            <a:off x="228600" y="4942890"/>
            <a:ext cx="8991600" cy="1015663"/>
          </a:xfrm>
          <a:prstGeom prst="rect">
            <a:avLst/>
          </a:prstGeom>
          <a:noFill/>
        </p:spPr>
        <p:txBody>
          <a:bodyPr wrap="square" rtlCol="0">
            <a:spAutoFit/>
          </a:bodyPr>
          <a:lstStyle/>
          <a:p>
            <a:r>
              <a:rPr lang="en-US" sz="2000" b="1" dirty="0">
                <a:solidFill>
                  <a:schemeClr val="tx1"/>
                </a:solidFill>
              </a:rPr>
              <a:t>And you know now </a:t>
            </a:r>
          </a:p>
          <a:p>
            <a:r>
              <a:rPr lang="en-US" sz="2000" dirty="0">
                <a:solidFill>
                  <a:srgbClr val="0000FF"/>
                </a:solidFill>
              </a:rPr>
              <a:t>Drift current: </a:t>
            </a:r>
            <a:r>
              <a:rPr lang="en-US" sz="2000" dirty="0">
                <a:solidFill>
                  <a:srgbClr val="C00000"/>
                </a:solidFill>
              </a:rPr>
              <a:t>Current flow by the application of the electric field ( field distribution)</a:t>
            </a:r>
          </a:p>
          <a:p>
            <a:r>
              <a:rPr lang="en-US" sz="2000" dirty="0">
                <a:solidFill>
                  <a:srgbClr val="0000FF"/>
                </a:solidFill>
              </a:rPr>
              <a:t>Diffusion current: </a:t>
            </a:r>
            <a:r>
              <a:rPr lang="en-US" sz="2000" dirty="0">
                <a:solidFill>
                  <a:srgbClr val="C00000"/>
                </a:solidFill>
              </a:rPr>
              <a:t>Current flow due to the variation in the charge distribution</a:t>
            </a:r>
          </a:p>
        </p:txBody>
      </p:sp>
      <p:sp>
        <p:nvSpPr>
          <p:cNvPr id="20" name="Rectangle 19"/>
          <p:cNvSpPr/>
          <p:nvPr/>
        </p:nvSpPr>
        <p:spPr>
          <a:xfrm>
            <a:off x="228600" y="452735"/>
            <a:ext cx="5562600" cy="461665"/>
          </a:xfrm>
          <a:prstGeom prst="rect">
            <a:avLst/>
          </a:prstGeom>
        </p:spPr>
        <p:txBody>
          <a:bodyPr wrap="square">
            <a:spAutoFit/>
          </a:bodyPr>
          <a:lstStyle/>
          <a:p>
            <a:pPr lvl="0"/>
            <a:r>
              <a:rPr lang="en-US" b="1" dirty="0">
                <a:solidFill>
                  <a:srgbClr val="0000FF"/>
                </a:solidFill>
              </a:rPr>
              <a:t>CLASSICAL THEORY FOR METALS</a:t>
            </a:r>
          </a:p>
        </p:txBody>
      </p:sp>
      <p:sp>
        <p:nvSpPr>
          <p:cNvPr id="21" name="TextBox 20"/>
          <p:cNvSpPr txBox="1"/>
          <p:nvPr/>
        </p:nvSpPr>
        <p:spPr>
          <a:xfrm>
            <a:off x="49212" y="5970191"/>
            <a:ext cx="8763000" cy="707886"/>
          </a:xfrm>
          <a:prstGeom prst="rect">
            <a:avLst/>
          </a:prstGeom>
          <a:noFill/>
        </p:spPr>
        <p:txBody>
          <a:bodyPr wrap="square" rtlCol="0">
            <a:spAutoFit/>
          </a:bodyPr>
          <a:lstStyle/>
          <a:p>
            <a:pPr marL="1600200" indent="-1600200"/>
            <a:r>
              <a:rPr lang="en-US" sz="2000" b="1" dirty="0">
                <a:solidFill>
                  <a:srgbClr val="0000FF"/>
                </a:solidFill>
              </a:rPr>
              <a:t>Remember: </a:t>
            </a:r>
            <a:r>
              <a:rPr lang="en-US" sz="2000" dirty="0">
                <a:solidFill>
                  <a:schemeClr val="tx1"/>
                </a:solidFill>
              </a:rPr>
              <a:t>Drude considered free electron concept with kinetic theory of gases (1900) and Lorentz applied Maxwell-Boltzmann statistics (1905).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0EAD0A-C3CE-4ABF-9CBB-85EAAE277083}"/>
                  </a:ext>
                </a:extLst>
              </p:cNvPr>
              <p:cNvSpPr txBox="1"/>
              <p:nvPr/>
            </p:nvSpPr>
            <p:spPr>
              <a:xfrm>
                <a:off x="6577539" y="2438413"/>
                <a:ext cx="886718" cy="369332"/>
              </a:xfrm>
              <a:prstGeom prst="rect">
                <a:avLst/>
              </a:prstGeom>
              <a:noFill/>
            </p:spPr>
            <p:txBody>
              <a:bodyPr wrap="none" lIns="0" tIns="0" rIns="0" bIns="0" rtlCol="0">
                <a:spAutoFit/>
              </a:bodyPr>
              <a:lstStyle/>
              <a:p>
                <a:pPr marL="0" marR="0" lvl="0" indent="0" algn="l" defTabSz="449263" rtl="0" eaLnBrk="0" fontAlgn="base" latinLnBrk="0" hangingPunct="0">
                  <a:lnSpc>
                    <a:spcPct val="100000"/>
                  </a:lnSpc>
                  <a:spcBef>
                    <a:spcPct val="0"/>
                  </a:spcBef>
                  <a:spcAft>
                    <a:spcPct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sub>
                    </m:sSub>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anose="02020603050405020304" pitchFamily="18" charset="0"/>
                  </a:rPr>
                  <a:t>=</a:t>
                </a: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anose="02020603050405020304" pitchFamily="18" charset="0"/>
                    <a:sym typeface="Symbol" panose="05050102010706020507" pitchFamily="18" charset="2"/>
                  </a:rPr>
                  <a:t> E</a:t>
                </a: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920EAD0A-C3CE-4ABF-9CBB-85EAAE277083}"/>
                  </a:ext>
                </a:extLst>
              </p:cNvPr>
              <p:cNvSpPr txBox="1">
                <a:spLocks noRot="1" noChangeAspect="1" noMove="1" noResize="1" noEditPoints="1" noAdjustHandles="1" noChangeArrowheads="1" noChangeShapeType="1" noTextEdit="1"/>
              </p:cNvSpPr>
              <p:nvPr/>
            </p:nvSpPr>
            <p:spPr>
              <a:xfrm>
                <a:off x="6577539" y="2438413"/>
                <a:ext cx="886718" cy="369332"/>
              </a:xfrm>
              <a:prstGeom prst="rect">
                <a:avLst/>
              </a:prstGeom>
              <a:blipFill>
                <a:blip r:embed="rId5"/>
                <a:stretch>
                  <a:fillRect l="-15172" t="-26230" r="-20690" b="-49180"/>
                </a:stretch>
              </a:blipFill>
            </p:spPr>
            <p:txBody>
              <a:bodyPr/>
              <a:lstStyle/>
              <a:p>
                <a:r>
                  <a:rPr lang="en-US">
                    <a:noFill/>
                  </a:rPr>
                  <a:t> </a:t>
                </a:r>
              </a:p>
            </p:txBody>
          </p:sp>
        </mc:Fallback>
      </mc:AlternateContent>
      <p:pic>
        <p:nvPicPr>
          <p:cNvPr id="23" name="Picture 3">
            <a:extLst>
              <a:ext uri="{FF2B5EF4-FFF2-40B4-BE49-F238E27FC236}">
                <a16:creationId xmlns:a16="http://schemas.microsoft.com/office/drawing/2014/main" id="{14AF78FD-ADDE-4F3A-A3CA-DB3FC78A5757}"/>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285884" y="3165619"/>
            <a:ext cx="1470028" cy="524625"/>
          </a:xfrm>
          <a:prstGeom prst="rect">
            <a:avLst/>
          </a:prstGeom>
          <a:noFill/>
        </p:spPr>
      </p:pic>
      <p:sp>
        <p:nvSpPr>
          <p:cNvPr id="2" name="Rectangle 1">
            <a:extLst>
              <a:ext uri="{FF2B5EF4-FFF2-40B4-BE49-F238E27FC236}">
                <a16:creationId xmlns:a16="http://schemas.microsoft.com/office/drawing/2014/main" id="{8F35948A-242C-45DC-847A-91D16CC0581A}"/>
              </a:ext>
            </a:extLst>
          </p:cNvPr>
          <p:cNvSpPr/>
          <p:nvPr/>
        </p:nvSpPr>
        <p:spPr>
          <a:xfrm>
            <a:off x="6100916" y="837120"/>
            <a:ext cx="2284600" cy="461665"/>
          </a:xfrm>
          <a:prstGeom prst="rect">
            <a:avLst/>
          </a:prstGeom>
        </p:spPr>
        <p:txBody>
          <a:bodyPr wrap="none">
            <a:spAutoFit/>
          </a:bodyPr>
          <a:lstStyle/>
          <a:p>
            <a:r>
              <a:rPr lang="en-IN" dirty="0">
                <a:solidFill>
                  <a:schemeClr val="tx1"/>
                </a:solidFill>
              </a:rPr>
              <a:t>Free electron gas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CD3-8751-89C6-6A58-F5DC1B8766DA}"/>
              </a:ext>
            </a:extLst>
          </p:cNvPr>
          <p:cNvSpPr>
            <a:spLocks noGrp="1"/>
          </p:cNvSpPr>
          <p:nvPr>
            <p:ph type="title"/>
          </p:nvPr>
        </p:nvSpPr>
        <p:spPr>
          <a:xfrm>
            <a:off x="661988" y="1590022"/>
            <a:ext cx="2620055" cy="3928127"/>
          </a:xfrm>
        </p:spPr>
        <p:txBody>
          <a:bodyPr anchor="ctr">
            <a:normAutofit/>
          </a:bodyPr>
          <a:lstStyle/>
          <a:p>
            <a:r>
              <a:rPr lang="en-GB" sz="2000" dirty="0">
                <a:latin typeface="Cooper Black" panose="0208090404030B020404" pitchFamily="18" charset="0"/>
              </a:rPr>
              <a:t>1.Monocrystalline solar cells</a:t>
            </a:r>
            <a:endParaRPr lang="en-IN" sz="20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C6339CA6-7DB3-C943-5859-D8C7F3C8C41D}"/>
              </a:ext>
            </a:extLst>
          </p:cNvPr>
          <p:cNvSpPr>
            <a:spLocks noGrp="1"/>
          </p:cNvSpPr>
          <p:nvPr>
            <p:ph sz="quarter" idx="1"/>
          </p:nvPr>
        </p:nvSpPr>
        <p:spPr>
          <a:xfrm>
            <a:off x="2971800" y="1590022"/>
            <a:ext cx="5443758" cy="3928127"/>
          </a:xfrm>
        </p:spPr>
        <p:txBody>
          <a:bodyPr anchor="ctr">
            <a:normAutofit/>
          </a:bodyPr>
          <a:lstStyle/>
          <a:p>
            <a:r>
              <a:rPr lang="en-GB" sz="1800" dirty="0">
                <a:latin typeface="Helvetica Neue"/>
              </a:rPr>
              <a:t>Monocrystalline solar cells are made from single crystalline silicon. They are very distinctive in their appearance as they are often coloured, and the cells hold a cylindrical shape. In order to keep the costs low and performance at optimal levels, manufacturers cut out the four sides of the monocrystalline cells. This gives them their recognisable appearance.</a:t>
            </a:r>
            <a:endParaRPr lang="en-IN" sz="1800" dirty="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9423943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F934-BE70-1257-BA11-B3406D81679C}"/>
              </a:ext>
            </a:extLst>
          </p:cNvPr>
          <p:cNvSpPr>
            <a:spLocks noGrp="1"/>
          </p:cNvSpPr>
          <p:nvPr>
            <p:ph type="title"/>
          </p:nvPr>
        </p:nvSpPr>
        <p:spPr>
          <a:xfrm>
            <a:off x="625192" y="2469401"/>
            <a:ext cx="2500058" cy="2169368"/>
          </a:xfrm>
        </p:spPr>
        <p:txBody>
          <a:bodyPr anchor="ctr">
            <a:normAutofit/>
          </a:bodyPr>
          <a:lstStyle/>
          <a:p>
            <a:r>
              <a:rPr lang="en-GB" sz="1650" dirty="0">
                <a:latin typeface="Cooper Black" panose="0208090404030B020404" pitchFamily="18" charset="0"/>
              </a:rPr>
              <a:t>2.Polycrystalline Solar Cells</a:t>
            </a:r>
            <a:r>
              <a:rPr lang="en-GB" sz="2250" dirty="0"/>
              <a:t/>
            </a:r>
            <a:br>
              <a:rPr lang="en-GB" sz="2250" dirty="0"/>
            </a:br>
            <a:endParaRPr lang="en-IN" sz="2250" dirty="0"/>
          </a:p>
        </p:txBody>
      </p:sp>
      <p:sp>
        <p:nvSpPr>
          <p:cNvPr id="3" name="Content Placeholder 2">
            <a:extLst>
              <a:ext uri="{FF2B5EF4-FFF2-40B4-BE49-F238E27FC236}">
                <a16:creationId xmlns:a16="http://schemas.microsoft.com/office/drawing/2014/main" id="{542100FA-A2AF-F247-1A55-1555FC83AE4A}"/>
              </a:ext>
            </a:extLst>
          </p:cNvPr>
          <p:cNvSpPr>
            <a:spLocks noGrp="1"/>
          </p:cNvSpPr>
          <p:nvPr>
            <p:ph idx="1"/>
          </p:nvPr>
        </p:nvSpPr>
        <p:spPr>
          <a:xfrm>
            <a:off x="3125250" y="1590022"/>
            <a:ext cx="5290308" cy="3928127"/>
          </a:xfrm>
        </p:spPr>
        <p:txBody>
          <a:bodyPr anchor="ctr">
            <a:normAutofit/>
          </a:bodyPr>
          <a:lstStyle/>
          <a:p>
            <a:pPr marL="0" indent="0">
              <a:buNone/>
            </a:pPr>
            <a:r>
              <a:rPr lang="en-GB" sz="1800" dirty="0"/>
              <a:t>The polycrystalline solar panels were first introduced to the public in 1981. Unlike the monocrystalline cells, polycrystalline ones do not require each of the four sides to be cut. Instead, the silicon is melted and poured into square moulds. These then form perfectly shaped square cells.</a:t>
            </a:r>
            <a:endParaRPr lang="en-IN" sz="1800" dirty="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48096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6F4C-260F-6192-2DF8-E787D5D1B74B}"/>
              </a:ext>
            </a:extLst>
          </p:cNvPr>
          <p:cNvSpPr>
            <a:spLocks noGrp="1"/>
          </p:cNvSpPr>
          <p:nvPr>
            <p:ph type="title"/>
          </p:nvPr>
        </p:nvSpPr>
        <p:spPr>
          <a:xfrm>
            <a:off x="152400" y="2057400"/>
            <a:ext cx="2500058" cy="2218354"/>
          </a:xfrm>
        </p:spPr>
        <p:txBody>
          <a:bodyPr anchor="ctr">
            <a:normAutofit/>
          </a:bodyPr>
          <a:lstStyle/>
          <a:p>
            <a:r>
              <a:rPr lang="en-IN" sz="1800" dirty="0">
                <a:latin typeface="Cooper Black" panose="0208090404030B020404" pitchFamily="18" charset="0"/>
              </a:rPr>
              <a:t>3.Thin-film SOLAR CELLS</a:t>
            </a:r>
          </a:p>
        </p:txBody>
      </p:sp>
      <p:sp>
        <p:nvSpPr>
          <p:cNvPr id="3" name="Content Placeholder 2">
            <a:extLst>
              <a:ext uri="{FF2B5EF4-FFF2-40B4-BE49-F238E27FC236}">
                <a16:creationId xmlns:a16="http://schemas.microsoft.com/office/drawing/2014/main" id="{5E4FA973-7D1B-EE2F-D516-833B99B9D4FA}"/>
              </a:ext>
            </a:extLst>
          </p:cNvPr>
          <p:cNvSpPr>
            <a:spLocks noGrp="1"/>
          </p:cNvSpPr>
          <p:nvPr>
            <p:ph idx="1"/>
          </p:nvPr>
        </p:nvSpPr>
        <p:spPr>
          <a:xfrm>
            <a:off x="2995200" y="1590022"/>
            <a:ext cx="5420358" cy="3928127"/>
          </a:xfrm>
        </p:spPr>
        <p:txBody>
          <a:bodyPr anchor="ctr">
            <a:normAutofit/>
          </a:bodyPr>
          <a:lstStyle/>
          <a:p>
            <a:r>
              <a:rPr lang="en-GB" sz="2000" dirty="0"/>
              <a:t>Thin-film PV cells use amorphous silicon or an alternative to silicon as a semiconductor. These solar cells are relatively flexible and can be directly installed with building materials. They work great even during clouds when there is low sun light. Here, the disadvantage is that thin-film PV Cells comparatively generate less electricity than crystalline silicon cells.</a:t>
            </a:r>
            <a:endParaRPr lang="en-IN" sz="2000" dirty="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457983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Solar Panels: Pros and Cons">
            <a:extLst>
              <a:ext uri="{FF2B5EF4-FFF2-40B4-BE49-F238E27FC236}">
                <a16:creationId xmlns:a16="http://schemas.microsoft.com/office/drawing/2014/main" id="{D8368606-3C00-0AD6-9D1E-00FBC4050E2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0753" r="1" b="17831"/>
          <a:stretch/>
        </p:blipFill>
        <p:spPr bwMode="auto">
          <a:xfrm>
            <a:off x="457200" y="1600200"/>
            <a:ext cx="8546785" cy="40742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D7EE58-A900-90C4-7C4E-D647ED56E9DC}"/>
              </a:ext>
            </a:extLst>
          </p:cNvPr>
          <p:cNvSpPr txBox="1"/>
          <p:nvPr/>
        </p:nvSpPr>
        <p:spPr>
          <a:xfrm>
            <a:off x="-839279" y="857250"/>
            <a:ext cx="1047420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endParaRPr lang="en-US" sz="180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1694807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E47F-9C45-B974-4EFE-AA2FEEDFF044}"/>
              </a:ext>
            </a:extLst>
          </p:cNvPr>
          <p:cNvSpPr>
            <a:spLocks noGrp="1"/>
          </p:cNvSpPr>
          <p:nvPr>
            <p:ph type="title"/>
          </p:nvPr>
        </p:nvSpPr>
        <p:spPr/>
        <p:txBody>
          <a:bodyPr/>
          <a:lstStyle/>
          <a:p>
            <a:pPr algn="ctr"/>
            <a:r>
              <a:rPr lang="en-US" b="1" dirty="0">
                <a:latin typeface="Algerian" panose="04020705040A02060702" pitchFamily="82" charset="0"/>
              </a:rPr>
              <a:t>Materials Used in Solar Cell</a:t>
            </a:r>
          </a:p>
        </p:txBody>
      </p:sp>
      <p:sp>
        <p:nvSpPr>
          <p:cNvPr id="3" name="Content Placeholder 2">
            <a:extLst>
              <a:ext uri="{FF2B5EF4-FFF2-40B4-BE49-F238E27FC236}">
                <a16:creationId xmlns:a16="http://schemas.microsoft.com/office/drawing/2014/main" id="{DB64BB84-DA54-722C-7AA8-06B1356B4153}"/>
              </a:ext>
            </a:extLst>
          </p:cNvPr>
          <p:cNvSpPr>
            <a:spLocks noGrp="1"/>
          </p:cNvSpPr>
          <p:nvPr>
            <p:ph idx="1"/>
          </p:nvPr>
        </p:nvSpPr>
        <p:spPr>
          <a:xfrm>
            <a:off x="457200" y="1828800"/>
            <a:ext cx="8153400" cy="4495800"/>
          </a:xfrm>
        </p:spPr>
        <p:txBody>
          <a:bodyPr/>
          <a:lstStyle/>
          <a:p>
            <a:pPr marL="0" indent="0">
              <a:buNone/>
            </a:pPr>
            <a:r>
              <a:rPr lang="en-US" dirty="0">
                <a:ea typeface="+mn-lt"/>
                <a:cs typeface="+mn-lt"/>
              </a:rPr>
              <a:t>The materials which are used for this purpose must have band gap close to </a:t>
            </a:r>
            <a:r>
              <a:rPr lang="en-US" dirty="0" smtClean="0">
                <a:ea typeface="+mn-lt"/>
                <a:cs typeface="+mn-lt"/>
              </a:rPr>
              <a:t>1.5ev (827nm). </a:t>
            </a:r>
            <a:r>
              <a:rPr lang="en-US" dirty="0">
                <a:ea typeface="+mn-lt"/>
                <a:cs typeface="+mn-lt"/>
              </a:rPr>
              <a:t>Commonly used materials are-</a:t>
            </a:r>
            <a:endParaRPr lang="en-US" dirty="0"/>
          </a:p>
          <a:p>
            <a:pPr lvl="2"/>
            <a:r>
              <a:rPr lang="en-US" dirty="0">
                <a:ea typeface="+mn-lt"/>
                <a:cs typeface="+mn-lt"/>
              </a:rPr>
              <a:t>Silicon.</a:t>
            </a:r>
            <a:endParaRPr lang="en-US" dirty="0"/>
          </a:p>
          <a:p>
            <a:pPr lvl="2"/>
            <a:r>
              <a:rPr lang="en-US" dirty="0">
                <a:ea typeface="+mn-lt"/>
                <a:cs typeface="+mn-lt"/>
              </a:rPr>
              <a:t>GaAs.</a:t>
            </a:r>
            <a:endParaRPr lang="en-US" dirty="0"/>
          </a:p>
          <a:p>
            <a:pPr lvl="2"/>
            <a:r>
              <a:rPr lang="en-US" dirty="0" err="1">
                <a:ea typeface="+mn-lt"/>
                <a:cs typeface="+mn-lt"/>
              </a:rPr>
              <a:t>CdTe</a:t>
            </a:r>
            <a:r>
              <a:rPr lang="en-US" dirty="0">
                <a:ea typeface="+mn-lt"/>
                <a:cs typeface="+mn-lt"/>
              </a:rPr>
              <a:t>.</a:t>
            </a:r>
            <a:endParaRPr lang="en-US" dirty="0"/>
          </a:p>
          <a:p>
            <a:pPr lvl="2"/>
            <a:r>
              <a:rPr lang="en-US" dirty="0">
                <a:ea typeface="+mn-lt"/>
                <a:cs typeface="+mn-lt"/>
              </a:rPr>
              <a:t>CuInSe</a:t>
            </a:r>
            <a:r>
              <a:rPr lang="en-US" baseline="-25000" dirty="0">
                <a:ea typeface="+mn-lt"/>
                <a:cs typeface="+mn-lt"/>
              </a:rPr>
              <a:t>2</a:t>
            </a:r>
            <a:endParaRPr lang="en-US" dirty="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spTree>
    <p:extLst>
      <p:ext uri="{BB962C8B-B14F-4D97-AF65-F5344CB8AC3E}">
        <p14:creationId xmlns:p14="http://schemas.microsoft.com/office/powerpoint/2010/main" val="115241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C51F-A11D-8FA4-2D1A-C44E55C50938}"/>
              </a:ext>
            </a:extLst>
          </p:cNvPr>
          <p:cNvSpPr>
            <a:spLocks noGrp="1"/>
          </p:cNvSpPr>
          <p:nvPr>
            <p:ph type="title"/>
          </p:nvPr>
        </p:nvSpPr>
        <p:spPr/>
        <p:txBody>
          <a:bodyPr/>
          <a:lstStyle/>
          <a:p>
            <a:r>
              <a:rPr lang="en-US" sz="2000" b="1" dirty="0">
                <a:latin typeface="Arial" panose="020B0604020202020204" pitchFamily="34" charset="0"/>
                <a:cs typeface="Arial" panose="020B0604020202020204" pitchFamily="34" charset="0"/>
              </a:rPr>
              <a:t>Criteria for Materials to be Used in Solar Cell</a:t>
            </a:r>
          </a:p>
        </p:txBody>
      </p:sp>
      <p:sp>
        <p:nvSpPr>
          <p:cNvPr id="3" name="Content Placeholder 2">
            <a:extLst>
              <a:ext uri="{FF2B5EF4-FFF2-40B4-BE49-F238E27FC236}">
                <a16:creationId xmlns:a16="http://schemas.microsoft.com/office/drawing/2014/main" id="{AC3BB1F9-0ACF-0E37-9A5C-AC019DDC45B2}"/>
              </a:ext>
            </a:extLst>
          </p:cNvPr>
          <p:cNvSpPr>
            <a:spLocks noGrp="1"/>
          </p:cNvSpPr>
          <p:nvPr>
            <p:ph idx="1"/>
          </p:nvPr>
        </p:nvSpPr>
        <p:spPr>
          <a:xfrm>
            <a:off x="529654" y="4855045"/>
            <a:ext cx="8614346" cy="1793540"/>
          </a:xfrm>
        </p:spPr>
        <p:txBody>
          <a:bodyPr/>
          <a:lstStyle/>
          <a:p>
            <a:r>
              <a:rPr lang="en-US" sz="1800" dirty="0" smtClean="0"/>
              <a:t>Must </a:t>
            </a:r>
            <a:r>
              <a:rPr lang="en-US" sz="1800" dirty="0"/>
              <a:t>have band gap from </a:t>
            </a:r>
            <a:r>
              <a:rPr lang="en-US" sz="1800" dirty="0" smtClean="0"/>
              <a:t>1ev (1240 nm) </a:t>
            </a:r>
            <a:r>
              <a:rPr lang="en-US" sz="1800" dirty="0"/>
              <a:t>to </a:t>
            </a:r>
            <a:r>
              <a:rPr lang="en-US" sz="1800" dirty="0" smtClean="0"/>
              <a:t>1.8ev (689 nm).</a:t>
            </a:r>
            <a:endParaRPr lang="en-US" sz="1800" dirty="0"/>
          </a:p>
          <a:p>
            <a:r>
              <a:rPr lang="en-US" sz="1800" dirty="0"/>
              <a:t>It must have high optical absorption.</a:t>
            </a:r>
          </a:p>
          <a:p>
            <a:r>
              <a:rPr lang="en-US" sz="1800" dirty="0"/>
              <a:t>It must have high electrical conductivity.</a:t>
            </a:r>
          </a:p>
          <a:p>
            <a:r>
              <a:rPr lang="en-US" sz="1800" dirty="0"/>
              <a:t>The raw material must be available in abundance and the cost of the material must be low.</a:t>
            </a:r>
          </a:p>
          <a:p>
            <a:pPr marL="0" indent="0">
              <a:buNone/>
            </a:pPr>
            <a:endParaRPr lang="en-US" sz="1800" dirty="0"/>
          </a:p>
        </p:txBody>
      </p:sp>
      <p:sp>
        <p:nvSpPr>
          <p:cNvPr id="4" name="Date Placeholder 3"/>
          <p:cNvSpPr>
            <a:spLocks noGrp="1"/>
          </p:cNvSpPr>
          <p:nvPr>
            <p:ph type="dt" sz="half" idx="4294967295"/>
          </p:nvPr>
        </p:nvSpPr>
        <p:spPr>
          <a:xfrm>
            <a:off x="76200" y="6666470"/>
            <a:ext cx="1204361"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7658099" y="6648585"/>
            <a:ext cx="1485901" cy="206104"/>
          </a:xfrm>
          <a:prstGeom prst="rect">
            <a:avLst/>
          </a:prstGeom>
        </p:spPr>
        <p:txBody>
          <a:bodyPr/>
          <a:lstStyle/>
          <a:p>
            <a:pPr>
              <a:defRPr/>
            </a:pPr>
            <a:r>
              <a:rPr lang="en-US" sz="800"/>
              <a:t>Prof. Reji Thomas DRC-DRD</a:t>
            </a:r>
            <a:endParaRPr lang="en-US" sz="800" dirty="0"/>
          </a:p>
        </p:txBody>
      </p:sp>
      <p:pic>
        <p:nvPicPr>
          <p:cNvPr id="1026" name="Picture 2" descr="solar spectrum as described in the text above, sun w/o atmospheric absorption is close to ideal blackbody, peaks in visible then decre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476" y="1219200"/>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84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0A60-51C0-CF50-09D0-43639D4E81D9}"/>
              </a:ext>
            </a:extLst>
          </p:cNvPr>
          <p:cNvSpPr>
            <a:spLocks noGrp="1"/>
          </p:cNvSpPr>
          <p:nvPr>
            <p:ph type="title"/>
          </p:nvPr>
        </p:nvSpPr>
        <p:spPr>
          <a:xfrm>
            <a:off x="5666994" y="1387857"/>
            <a:ext cx="2368183" cy="984001"/>
          </a:xfrm>
        </p:spPr>
        <p:txBody>
          <a:bodyPr vert="horz" wrap="square" lIns="68580" tIns="34290" rIns="68580" bIns="34290" numCol="1" rtlCol="0" anchor="t" anchorCtr="0" compatLnSpc="1">
            <a:prstTxWarp prst="textNoShape">
              <a:avLst/>
            </a:prstTxWarp>
            <a:normAutofit/>
          </a:bodyPr>
          <a:lstStyle/>
          <a:p>
            <a:r>
              <a:rPr lang="en-US" sz="2100"/>
              <a:t/>
            </a:r>
            <a:br>
              <a:rPr lang="en-US" sz="2100"/>
            </a:br>
            <a:endParaRPr lang="en-US" sz="2100"/>
          </a:p>
        </p:txBody>
      </p:sp>
      <p:pic>
        <p:nvPicPr>
          <p:cNvPr id="6" name="Content Placeholder 5">
            <a:extLst>
              <a:ext uri="{FF2B5EF4-FFF2-40B4-BE49-F238E27FC236}">
                <a16:creationId xmlns:a16="http://schemas.microsoft.com/office/drawing/2014/main" id="{2D9322F5-A2A9-6BF3-1638-CA7E2CAD81EC}"/>
              </a:ext>
            </a:extLst>
          </p:cNvPr>
          <p:cNvPicPr>
            <a:picLocks noGrp="1" noChangeAspect="1"/>
          </p:cNvPicPr>
          <p:nvPr>
            <p:ph idx="1"/>
          </p:nvPr>
        </p:nvPicPr>
        <p:blipFill>
          <a:blip r:embed="rId2"/>
          <a:stretch>
            <a:fillRect/>
          </a:stretch>
        </p:blipFill>
        <p:spPr>
          <a:xfrm>
            <a:off x="218414" y="2667000"/>
            <a:ext cx="3258724" cy="3308350"/>
          </a:xfrm>
          <a:prstGeom prst="rect">
            <a:avLst/>
          </a:prstGeom>
        </p:spPr>
      </p:pic>
      <p:sp>
        <p:nvSpPr>
          <p:cNvPr id="7" name="TextBox 6">
            <a:extLst>
              <a:ext uri="{FF2B5EF4-FFF2-40B4-BE49-F238E27FC236}">
                <a16:creationId xmlns:a16="http://schemas.microsoft.com/office/drawing/2014/main" id="{BA9D9A79-9324-4C98-B9F9-1CC7B05325C0}"/>
              </a:ext>
            </a:extLst>
          </p:cNvPr>
          <p:cNvSpPr txBox="1"/>
          <p:nvPr/>
        </p:nvSpPr>
        <p:spPr>
          <a:xfrm>
            <a:off x="3657600" y="1640425"/>
            <a:ext cx="5486400" cy="3998375"/>
          </a:xfrm>
          <a:prstGeom prst="rect">
            <a:avLst/>
          </a:prstGeom>
        </p:spPr>
        <p:txBody>
          <a:bodyPr vert="horz" lIns="68580" tIns="34290" rIns="68580" bIns="34290" rtlCol="0" anchor="t">
            <a:noAutofit/>
          </a:bodyPr>
          <a:lstStyle/>
          <a:p>
            <a:pPr marL="114300" indent="-285750" defTabSz="685800">
              <a:lnSpc>
                <a:spcPct val="120000"/>
              </a:lnSpc>
              <a:spcAft>
                <a:spcPts val="450"/>
              </a:spcAft>
              <a:buClr>
                <a:schemeClr val="tx1"/>
              </a:buClr>
              <a:buSzPct val="100000"/>
              <a:buFont typeface="Wingdings" panose="05000000000000000000" pitchFamily="2" charset="2"/>
              <a:buChar char="q"/>
            </a:pPr>
            <a:r>
              <a:rPr lang="en-GB" sz="1800" dirty="0">
                <a:solidFill>
                  <a:schemeClr val="tx1"/>
                </a:solidFill>
              </a:rPr>
              <a:t>A single photovoltaic cell can produce about </a:t>
            </a:r>
            <a:r>
              <a:rPr lang="en-GB" sz="1800" b="1" dirty="0">
                <a:solidFill>
                  <a:schemeClr val="tx1"/>
                </a:solidFill>
              </a:rPr>
              <a:t>1 to 2 watts </a:t>
            </a:r>
            <a:r>
              <a:rPr lang="en-GB" sz="1800" dirty="0">
                <a:solidFill>
                  <a:schemeClr val="tx1"/>
                </a:solidFill>
              </a:rPr>
              <a:t>of electricity. This energy is too less for use in any household or for a commercial purpose.</a:t>
            </a:r>
          </a:p>
          <a:p>
            <a:pPr marL="114300" indent="-285750" defTabSz="685800">
              <a:lnSpc>
                <a:spcPct val="120000"/>
              </a:lnSpc>
              <a:spcAft>
                <a:spcPts val="450"/>
              </a:spcAft>
              <a:buClr>
                <a:schemeClr val="tx1"/>
              </a:buClr>
              <a:buSzPct val="100000"/>
              <a:buFont typeface="Wingdings" panose="05000000000000000000" pitchFamily="2" charset="2"/>
              <a:buChar char="q"/>
            </a:pPr>
            <a:endParaRPr lang="en-GB" sz="1800" dirty="0">
              <a:solidFill>
                <a:schemeClr val="tx1"/>
              </a:solidFill>
            </a:endParaRPr>
          </a:p>
          <a:p>
            <a:pPr marL="114300" indent="-285750" defTabSz="685800">
              <a:lnSpc>
                <a:spcPct val="120000"/>
              </a:lnSpc>
              <a:spcAft>
                <a:spcPts val="450"/>
              </a:spcAft>
              <a:buClr>
                <a:schemeClr val="tx1"/>
              </a:buClr>
              <a:buSzPct val="100000"/>
              <a:buFont typeface="Wingdings" panose="05000000000000000000" pitchFamily="2" charset="2"/>
              <a:buChar char="q"/>
            </a:pPr>
            <a:r>
              <a:rPr lang="en-GB" sz="1800" dirty="0">
                <a:solidFill>
                  <a:schemeClr val="tx1"/>
                </a:solidFill>
              </a:rPr>
              <a:t>In order to increase the output of electricity, several photovoltaic cells are electrically connected together to form a photovoltaic module and these modules are further electrically connected to form a photovoltaic panel / photovoltaic array. </a:t>
            </a:r>
          </a:p>
          <a:p>
            <a:pPr marL="114300" indent="-285750" defTabSz="685800">
              <a:lnSpc>
                <a:spcPct val="120000"/>
              </a:lnSpc>
              <a:spcAft>
                <a:spcPts val="450"/>
              </a:spcAft>
              <a:buClr>
                <a:schemeClr val="tx1"/>
              </a:buClr>
              <a:buSzPct val="100000"/>
              <a:buFont typeface="Wingdings" panose="05000000000000000000" pitchFamily="2" charset="2"/>
              <a:buChar char="q"/>
            </a:pPr>
            <a:r>
              <a:rPr lang="en-GB" sz="1800" dirty="0">
                <a:solidFill>
                  <a:schemeClr val="tx1"/>
                </a:solidFill>
              </a:rPr>
              <a:t>The number of modules connected to form an array depends on the amount of solar electrical energy needed.</a:t>
            </a:r>
          </a:p>
          <a:p>
            <a:pPr defTabSz="685800">
              <a:lnSpc>
                <a:spcPct val="120000"/>
              </a:lnSpc>
              <a:spcAft>
                <a:spcPts val="450"/>
              </a:spcAft>
              <a:buClr>
                <a:schemeClr val="tx1"/>
              </a:buClr>
              <a:buSzPct val="100000"/>
            </a:pPr>
            <a:endParaRPr lang="en-US" sz="1800" dirty="0">
              <a:solidFill>
                <a:schemeClr val="tx1"/>
              </a:solidFill>
            </a:endParaRPr>
          </a:p>
        </p:txBody>
      </p:sp>
      <p:sp>
        <p:nvSpPr>
          <p:cNvPr id="9" name="TextBox 8">
            <a:extLst>
              <a:ext uri="{FF2B5EF4-FFF2-40B4-BE49-F238E27FC236}">
                <a16:creationId xmlns:a16="http://schemas.microsoft.com/office/drawing/2014/main" id="{8C32E921-7CFA-3F5F-B1F7-C6B7626D5C2A}"/>
              </a:ext>
            </a:extLst>
          </p:cNvPr>
          <p:cNvSpPr txBox="1"/>
          <p:nvPr/>
        </p:nvSpPr>
        <p:spPr>
          <a:xfrm>
            <a:off x="0" y="1725527"/>
            <a:ext cx="4322828" cy="646331"/>
          </a:xfrm>
          <a:prstGeom prst="rect">
            <a:avLst/>
          </a:prstGeom>
          <a:noFill/>
        </p:spPr>
        <p:txBody>
          <a:bodyPr wrap="square" rtlCol="0">
            <a:spAutoFit/>
          </a:bodyPr>
          <a:lstStyle/>
          <a:p>
            <a:r>
              <a:rPr lang="en-GB" sz="1800" b="1" dirty="0">
                <a:solidFill>
                  <a:srgbClr val="FF0000"/>
                </a:solidFill>
              </a:rPr>
              <a:t>How much Electricity can a PV Cell Generate??</a:t>
            </a:r>
            <a:endParaRPr lang="en-IN" sz="1800" b="1" dirty="0">
              <a:solidFill>
                <a:srgbClr val="FF0000"/>
              </a:solidFill>
            </a:endParaRPr>
          </a:p>
        </p:txBody>
      </p:sp>
    </p:spTree>
    <p:extLst>
      <p:ext uri="{BB962C8B-B14F-4D97-AF65-F5344CB8AC3E}">
        <p14:creationId xmlns:p14="http://schemas.microsoft.com/office/powerpoint/2010/main" val="3320745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8BD6-68CE-7650-1E41-6D7F64EF46B4}"/>
              </a:ext>
            </a:extLst>
          </p:cNvPr>
          <p:cNvSpPr>
            <a:spLocks noGrp="1"/>
          </p:cNvSpPr>
          <p:nvPr>
            <p:ph type="title"/>
          </p:nvPr>
        </p:nvSpPr>
        <p:spPr>
          <a:xfrm>
            <a:off x="762000" y="262537"/>
            <a:ext cx="5791200" cy="786926"/>
          </a:xfrm>
        </p:spPr>
        <p:txBody>
          <a:bodyPr>
            <a:noAutofit/>
          </a:bodyPr>
          <a:lstStyle/>
          <a:p>
            <a:r>
              <a:rPr lang="en-GB" sz="2400" b="1" i="0" dirty="0">
                <a:effectLst/>
                <a:latin typeface="Algerian" panose="04020705040A02060702" pitchFamily="82" charset="0"/>
              </a:rPr>
              <a:t>Converting DC to AC Electricity</a:t>
            </a:r>
            <a:r>
              <a:rPr lang="en-GB" sz="2400" b="0" i="0" dirty="0">
                <a:effectLst/>
                <a:latin typeface="Roboto" panose="02000000000000000000" pitchFamily="2" charset="0"/>
              </a:rPr>
              <a:t/>
            </a:r>
            <a:br>
              <a:rPr lang="en-GB" sz="2400" b="0" i="0" dirty="0">
                <a:effectLst/>
                <a:latin typeface="Roboto" panose="02000000000000000000" pitchFamily="2" charset="0"/>
              </a:rPr>
            </a:br>
            <a:endParaRPr lang="en-IN" sz="2400" dirty="0"/>
          </a:p>
        </p:txBody>
      </p:sp>
      <p:sp>
        <p:nvSpPr>
          <p:cNvPr id="3" name="Content Placeholder 2">
            <a:extLst>
              <a:ext uri="{FF2B5EF4-FFF2-40B4-BE49-F238E27FC236}">
                <a16:creationId xmlns:a16="http://schemas.microsoft.com/office/drawing/2014/main" id="{7BCBC6BF-D45D-3195-4D2A-A33CCA879306}"/>
              </a:ext>
            </a:extLst>
          </p:cNvPr>
          <p:cNvSpPr>
            <a:spLocks noGrp="1"/>
          </p:cNvSpPr>
          <p:nvPr>
            <p:ph idx="1"/>
          </p:nvPr>
        </p:nvSpPr>
        <p:spPr>
          <a:xfrm>
            <a:off x="281273" y="3505200"/>
            <a:ext cx="8163910" cy="2587960"/>
          </a:xfrm>
        </p:spPr>
        <p:txBody>
          <a:bodyPr>
            <a:noAutofit/>
          </a:bodyPr>
          <a:lstStyle/>
          <a:p>
            <a:pPr>
              <a:lnSpc>
                <a:spcPct val="110000"/>
              </a:lnSpc>
            </a:pPr>
            <a:r>
              <a:rPr lang="en-GB" sz="2000" dirty="0">
                <a:latin typeface="Times New Roman" panose="02020603050405020304" pitchFamily="18" charset="0"/>
                <a:cs typeface="Times New Roman" panose="02020603050405020304" pitchFamily="18" charset="0"/>
              </a:rPr>
              <a:t>The PV cells generate </a:t>
            </a:r>
            <a:r>
              <a:rPr lang="en-GB" sz="2000" dirty="0">
                <a:highlight>
                  <a:srgbClr val="FFFF00"/>
                </a:highlight>
                <a:latin typeface="Times New Roman" panose="02020603050405020304" pitchFamily="18" charset="0"/>
                <a:cs typeface="Times New Roman" panose="02020603050405020304" pitchFamily="18" charset="0"/>
              </a:rPr>
              <a:t>DC or direct current</a:t>
            </a:r>
            <a:r>
              <a:rPr lang="en-GB" sz="2000" dirty="0">
                <a:latin typeface="Times New Roman" panose="02020603050405020304" pitchFamily="18" charset="0"/>
                <a:cs typeface="Times New Roman" panose="02020603050405020304" pitchFamily="18" charset="0"/>
              </a:rPr>
              <a:t>. This DC electricity has to be converted to AC or alternating current so that it can be used in a </a:t>
            </a:r>
            <a:r>
              <a:rPr lang="en-GB" sz="2000" dirty="0">
                <a:highlight>
                  <a:srgbClr val="FFFF00"/>
                </a:highlight>
                <a:latin typeface="Times New Roman" panose="02020603050405020304" pitchFamily="18" charset="0"/>
                <a:cs typeface="Times New Roman" panose="02020603050405020304" pitchFamily="18" charset="0"/>
              </a:rPr>
              <a:t> home lighting system </a:t>
            </a:r>
            <a:r>
              <a:rPr lang="en-GB" sz="2000" dirty="0">
                <a:latin typeface="Times New Roman" panose="02020603050405020304" pitchFamily="18" charset="0"/>
                <a:cs typeface="Times New Roman" panose="02020603050405020304" pitchFamily="18" charset="0"/>
              </a:rPr>
              <a:t>or running appliances. An inverter is used to convert DC to AC. This is same as converting DC from a battery to AC.</a:t>
            </a:r>
          </a:p>
          <a:p>
            <a:pPr>
              <a:lnSpc>
                <a:spcPct val="110000"/>
              </a:lnSpc>
            </a:pPr>
            <a:r>
              <a:rPr lang="en-GB" sz="2000" dirty="0">
                <a:latin typeface="Times New Roman" panose="02020603050405020304" pitchFamily="18" charset="0"/>
                <a:cs typeface="Times New Roman" panose="02020603050405020304" pitchFamily="18" charset="0"/>
              </a:rPr>
              <a:t>The electricity generated by solar cells by using solar energy has to be stored so that it can be used later as an when required. This is done by running the current into a bank of </a:t>
            </a:r>
            <a:r>
              <a:rPr lang="en-GB" sz="2000" dirty="0">
                <a:highlight>
                  <a:srgbClr val="FFFF00"/>
                </a:highlight>
                <a:latin typeface="Times New Roman" panose="02020603050405020304" pitchFamily="18" charset="0"/>
                <a:cs typeface="Times New Roman" panose="02020603050405020304" pitchFamily="18" charset="0"/>
              </a:rPr>
              <a:t>Solar Batteries.</a:t>
            </a:r>
            <a:endParaRPr lang="en-IN" sz="2000" dirty="0">
              <a:highlight>
                <a:srgbClr val="FFFF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AE0910-184E-8174-69D9-8A451CC677EF}"/>
              </a:ext>
            </a:extLst>
          </p:cNvPr>
          <p:cNvPicPr>
            <a:picLocks noChangeAspect="1"/>
          </p:cNvPicPr>
          <p:nvPr/>
        </p:nvPicPr>
        <p:blipFill>
          <a:blip r:embed="rId2"/>
          <a:stretch>
            <a:fillRect/>
          </a:stretch>
        </p:blipFill>
        <p:spPr>
          <a:xfrm>
            <a:off x="2503062" y="1230988"/>
            <a:ext cx="3720332" cy="2092687"/>
          </a:xfrm>
          <a:prstGeom prst="rect">
            <a:avLst/>
          </a:prstGeom>
        </p:spPr>
      </p:pic>
    </p:spTree>
    <p:extLst>
      <p:ext uri="{BB962C8B-B14F-4D97-AF65-F5344CB8AC3E}">
        <p14:creationId xmlns:p14="http://schemas.microsoft.com/office/powerpoint/2010/main" val="1846371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6E09-F2D9-8CD3-FD7A-4C91D63A970B}"/>
              </a:ext>
            </a:extLst>
          </p:cNvPr>
          <p:cNvSpPr>
            <a:spLocks noGrp="1"/>
          </p:cNvSpPr>
          <p:nvPr>
            <p:ph type="title"/>
          </p:nvPr>
        </p:nvSpPr>
        <p:spPr/>
        <p:txBody>
          <a:bodyPr/>
          <a:lstStyle/>
          <a:p>
            <a:r>
              <a:rPr lang="en-IN" b="1" dirty="0">
                <a:latin typeface="Algerian" panose="04020705040A02060702" pitchFamily="82" charset="0"/>
              </a:rPr>
              <a:t>Advantages of Solar Cell</a:t>
            </a:r>
          </a:p>
        </p:txBody>
      </p:sp>
      <p:sp>
        <p:nvSpPr>
          <p:cNvPr id="3" name="Content Placeholder 2">
            <a:extLst>
              <a:ext uri="{FF2B5EF4-FFF2-40B4-BE49-F238E27FC236}">
                <a16:creationId xmlns:a16="http://schemas.microsoft.com/office/drawing/2014/main" id="{93B52F29-AE19-4649-97F8-2BB621116C4E}"/>
              </a:ext>
            </a:extLst>
          </p:cNvPr>
          <p:cNvSpPr>
            <a:spLocks noGrp="1"/>
          </p:cNvSpPr>
          <p:nvPr>
            <p:ph idx="1"/>
          </p:nvPr>
        </p:nvSpPr>
        <p:spPr/>
        <p:txBody>
          <a:bodyPr/>
          <a:lstStyle/>
          <a:p>
            <a:r>
              <a:rPr lang="en-GB" dirty="0"/>
              <a:t>It is a renewable source of energy.</a:t>
            </a:r>
          </a:p>
          <a:p>
            <a:r>
              <a:rPr lang="en-GB" dirty="0"/>
              <a:t>Its free of charge.</a:t>
            </a:r>
          </a:p>
          <a:p>
            <a:r>
              <a:rPr lang="en-GB" dirty="0"/>
              <a:t>It doesn’t cause pollution.</a:t>
            </a:r>
          </a:p>
          <a:p>
            <a:r>
              <a:rPr lang="en-GB" dirty="0"/>
              <a:t>They can be use in remote areas.</a:t>
            </a:r>
          </a:p>
          <a:p>
            <a:r>
              <a:rPr lang="en-GB" dirty="0"/>
              <a:t>The system has long life of 10- 15 years or more.</a:t>
            </a:r>
          </a:p>
          <a:p>
            <a:r>
              <a:rPr lang="en-GB" dirty="0"/>
              <a:t>The energy cost is very low because the sources are available freely</a:t>
            </a:r>
            <a:endParaRPr lang="en-IN" dirty="0"/>
          </a:p>
        </p:txBody>
      </p:sp>
    </p:spTree>
    <p:extLst>
      <p:ext uri="{BB962C8B-B14F-4D97-AF65-F5344CB8AC3E}">
        <p14:creationId xmlns:p14="http://schemas.microsoft.com/office/powerpoint/2010/main" val="1039185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32CD-052E-2B2F-3B15-BB3849F88569}"/>
              </a:ext>
            </a:extLst>
          </p:cNvPr>
          <p:cNvSpPr>
            <a:spLocks noGrp="1"/>
          </p:cNvSpPr>
          <p:nvPr>
            <p:ph type="title"/>
          </p:nvPr>
        </p:nvSpPr>
        <p:spPr>
          <a:xfrm>
            <a:off x="152400" y="228600"/>
            <a:ext cx="9220200" cy="990600"/>
          </a:xfrm>
        </p:spPr>
        <p:txBody>
          <a:bodyPr/>
          <a:lstStyle/>
          <a:p>
            <a:r>
              <a:rPr lang="en-IN" b="1" dirty="0">
                <a:latin typeface="Algerian" panose="04020705040A02060702" pitchFamily="82" charset="0"/>
              </a:rPr>
              <a:t>Disadvantages of Solar Cell</a:t>
            </a:r>
          </a:p>
        </p:txBody>
      </p:sp>
      <p:sp>
        <p:nvSpPr>
          <p:cNvPr id="3" name="Content Placeholder 2">
            <a:extLst>
              <a:ext uri="{FF2B5EF4-FFF2-40B4-BE49-F238E27FC236}">
                <a16:creationId xmlns:a16="http://schemas.microsoft.com/office/drawing/2014/main" id="{674F0EB7-1E17-0F4F-426E-E47B382EBBFB}"/>
              </a:ext>
            </a:extLst>
          </p:cNvPr>
          <p:cNvSpPr>
            <a:spLocks noGrp="1"/>
          </p:cNvSpPr>
          <p:nvPr>
            <p:ph idx="1"/>
          </p:nvPr>
        </p:nvSpPr>
        <p:spPr/>
        <p:txBody>
          <a:bodyPr/>
          <a:lstStyle/>
          <a:p>
            <a:r>
              <a:rPr lang="en-GB" dirty="0"/>
              <a:t>It needs lots of space.</a:t>
            </a:r>
          </a:p>
          <a:p>
            <a:r>
              <a:rPr lang="en-GB" dirty="0"/>
              <a:t>High initial cost.</a:t>
            </a:r>
          </a:p>
          <a:p>
            <a:r>
              <a:rPr lang="en-GB" dirty="0"/>
              <a:t>No Solar power at night &amp; cloudy days.</a:t>
            </a:r>
          </a:p>
          <a:p>
            <a:r>
              <a:rPr lang="en-GB" dirty="0"/>
              <a:t>Less Solar energy in winter.</a:t>
            </a:r>
          </a:p>
          <a:p>
            <a:r>
              <a:rPr lang="en-GB" dirty="0"/>
              <a:t>DC equipment are expensive</a:t>
            </a:r>
            <a:endParaRPr lang="en-IN" dirty="0"/>
          </a:p>
        </p:txBody>
      </p:sp>
    </p:spTree>
    <p:extLst>
      <p:ext uri="{BB962C8B-B14F-4D97-AF65-F5344CB8AC3E}">
        <p14:creationId xmlns:p14="http://schemas.microsoft.com/office/powerpoint/2010/main" val="824346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6019800" y="6685312"/>
            <a:ext cx="2667000" cy="140772"/>
          </a:xfrm>
        </p:spPr>
        <p:txBody>
          <a:bodyPr/>
          <a:lstStyle/>
          <a:p>
            <a:pPr>
              <a:defRPr/>
            </a:pPr>
            <a:fld id="{C1BABE4C-B29E-4674-98C7-7A9A28BDC343}" type="datetime4">
              <a:rPr lang="en-US" sz="1000" smtClean="0"/>
              <a:pPr>
                <a:defRPr/>
              </a:pPr>
              <a:t>November 29, 2023</a:t>
            </a:fld>
            <a:endParaRPr lang="en-US" sz="1000" dirty="0"/>
          </a:p>
        </p:txBody>
      </p:sp>
      <p:sp>
        <p:nvSpPr>
          <p:cNvPr id="6" name="Footer Placeholder 4"/>
          <p:cNvSpPr>
            <a:spLocks noGrp="1"/>
          </p:cNvSpPr>
          <p:nvPr>
            <p:ph type="ftr" sz="quarter" idx="4294967295"/>
          </p:nvPr>
        </p:nvSpPr>
        <p:spPr>
          <a:xfrm>
            <a:off x="223043" y="6684797"/>
            <a:ext cx="5421313" cy="154849"/>
          </a:xfrm>
          <a:prstGeom prst="rect">
            <a:avLst/>
          </a:prstGeom>
        </p:spPr>
        <p:txBody>
          <a:bodyPr/>
          <a:lstStyle/>
          <a:p>
            <a:pPr>
              <a:defRPr/>
            </a:pPr>
            <a:r>
              <a:rPr lang="en-US" sz="1000" dirty="0"/>
              <a:t>Prof. Reji Thomas DRC-DRD</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TextBox 10"/>
          <p:cNvSpPr txBox="1"/>
          <p:nvPr/>
        </p:nvSpPr>
        <p:spPr>
          <a:xfrm>
            <a:off x="107419" y="1505339"/>
            <a:ext cx="8610600" cy="1015663"/>
          </a:xfrm>
          <a:prstGeom prst="rect">
            <a:avLst/>
          </a:prstGeom>
          <a:noFill/>
        </p:spPr>
        <p:txBody>
          <a:bodyPr wrap="square" rtlCol="0">
            <a:spAutoFit/>
          </a:bodyPr>
          <a:lstStyle/>
          <a:p>
            <a:r>
              <a:rPr lang="en-US" sz="2000" dirty="0">
                <a:solidFill>
                  <a:srgbClr val="0000FF"/>
                </a:solidFill>
              </a:rPr>
              <a:t>Sommerfeld  was behind it. Used Schrödinger wave mechanics and Fermi-Dirac statistics.  This great person was nominated for Nobel prize for 84 times but never got it.. But many of his students got it. Good professor</a:t>
            </a:r>
            <a:r>
              <a:rPr lang="en-US" sz="2000" dirty="0">
                <a:solidFill>
                  <a:srgbClr val="0000FF"/>
                </a:solidFill>
                <a:sym typeface="Wingdings" pitchFamily="2" charset="2"/>
              </a:rPr>
              <a:t></a:t>
            </a:r>
            <a:endParaRPr lang="en-US" sz="2000" dirty="0">
              <a:solidFill>
                <a:srgbClr val="0000FF"/>
              </a:solidFill>
            </a:endParaRPr>
          </a:p>
        </p:txBody>
      </p:sp>
      <p:sp>
        <p:nvSpPr>
          <p:cNvPr id="12" name="Rectangle 11"/>
          <p:cNvSpPr/>
          <p:nvPr/>
        </p:nvSpPr>
        <p:spPr>
          <a:xfrm>
            <a:off x="0" y="457200"/>
            <a:ext cx="5867400" cy="523220"/>
          </a:xfrm>
          <a:prstGeom prst="rect">
            <a:avLst/>
          </a:prstGeom>
        </p:spPr>
        <p:txBody>
          <a:bodyPr wrap="square">
            <a:spAutoFit/>
          </a:bodyPr>
          <a:lstStyle/>
          <a:p>
            <a:r>
              <a:rPr lang="en-US" sz="2800" b="1" dirty="0">
                <a:solidFill>
                  <a:schemeClr val="tx1"/>
                </a:solidFill>
                <a:cs typeface="Times New Roman" pitchFamily="18" charset="0"/>
              </a:rPr>
              <a:t>QUANTUM THEORY OF METALS</a:t>
            </a:r>
          </a:p>
        </p:txBody>
      </p:sp>
      <p:sp>
        <p:nvSpPr>
          <p:cNvPr id="13" name="Rectangle 12"/>
          <p:cNvSpPr/>
          <p:nvPr/>
        </p:nvSpPr>
        <p:spPr>
          <a:xfrm>
            <a:off x="533400" y="2999372"/>
            <a:ext cx="7315200" cy="1938992"/>
          </a:xfrm>
          <a:prstGeom prst="rect">
            <a:avLst/>
          </a:prstGeom>
        </p:spPr>
        <p:txBody>
          <a:bodyPr wrap="square">
            <a:spAutoFit/>
          </a:bodyPr>
          <a:lstStyle/>
          <a:p>
            <a:pPr marL="457200" indent="-457200" fontAlgn="t">
              <a:buFont typeface="Wingdings" pitchFamily="2" charset="2"/>
              <a:buChar char="ü"/>
            </a:pPr>
            <a:r>
              <a:rPr lang="en-US" sz="2000" dirty="0">
                <a:solidFill>
                  <a:schemeClr val="tx1"/>
                </a:solidFill>
              </a:rPr>
              <a:t>The energy levels of the conduction electrons are quantized.</a:t>
            </a:r>
          </a:p>
          <a:p>
            <a:pPr marL="457200" indent="-457200" fontAlgn="t">
              <a:buFont typeface="Wingdings" pitchFamily="2" charset="2"/>
              <a:buChar char="ü"/>
            </a:pPr>
            <a:endParaRPr lang="en-US" sz="2000" dirty="0">
              <a:solidFill>
                <a:schemeClr val="tx1"/>
              </a:solidFill>
            </a:endParaRPr>
          </a:p>
          <a:p>
            <a:pPr marL="457200" indent="-457200" fontAlgn="t">
              <a:buFont typeface="Wingdings" pitchFamily="2" charset="2"/>
              <a:buChar char="ü"/>
            </a:pPr>
            <a:endParaRPr lang="en-US" sz="2000" dirty="0">
              <a:solidFill>
                <a:schemeClr val="tx1"/>
              </a:solidFill>
            </a:endParaRPr>
          </a:p>
          <a:p>
            <a:pPr marL="457200" indent="-457200" fontAlgn="t">
              <a:buFont typeface="Wingdings" pitchFamily="2" charset="2"/>
              <a:buChar char="ü"/>
            </a:pPr>
            <a:endParaRPr lang="en-US" sz="2000" dirty="0">
              <a:solidFill>
                <a:schemeClr val="tx1"/>
              </a:solidFill>
            </a:endParaRPr>
          </a:p>
          <a:p>
            <a:pPr marL="457200" indent="-457200" fontAlgn="t">
              <a:buFont typeface="Wingdings" pitchFamily="2" charset="2"/>
              <a:buChar char="ü"/>
            </a:pPr>
            <a:r>
              <a:rPr lang="en-US" sz="2000" dirty="0">
                <a:solidFill>
                  <a:schemeClr val="tx1"/>
                </a:solidFill>
              </a:rPr>
              <a:t>Electrons gets arranged as per Pauli exclusion principle</a:t>
            </a:r>
          </a:p>
          <a:p>
            <a:pPr marL="457200" indent="-457200" fontAlgn="t">
              <a:buFont typeface="Wingdings" pitchFamily="2" charset="2"/>
              <a:buChar char="ü"/>
            </a:pPr>
            <a:r>
              <a:rPr lang="en-US" sz="2000" dirty="0">
                <a:solidFill>
                  <a:schemeClr val="tx1"/>
                </a:solidFill>
              </a:rPr>
              <a:t>Fermi-Dirac statistics</a:t>
            </a:r>
          </a:p>
        </p:txBody>
      </p:sp>
      <p:sp>
        <p:nvSpPr>
          <p:cNvPr id="14" name="TextBox 13"/>
          <p:cNvSpPr txBox="1"/>
          <p:nvPr/>
        </p:nvSpPr>
        <p:spPr>
          <a:xfrm>
            <a:off x="237067" y="5140044"/>
            <a:ext cx="8534400" cy="1015663"/>
          </a:xfrm>
          <a:prstGeom prst="rect">
            <a:avLst/>
          </a:prstGeom>
          <a:noFill/>
        </p:spPr>
        <p:txBody>
          <a:bodyPr wrap="square" rtlCol="0">
            <a:spAutoFit/>
          </a:bodyPr>
          <a:lstStyle/>
          <a:p>
            <a:r>
              <a:rPr lang="en-US" sz="2000" dirty="0">
                <a:solidFill>
                  <a:srgbClr val="C00000"/>
                </a:solidFill>
              </a:rPr>
              <a:t>Known as Drude-Sommerfeld model: </a:t>
            </a:r>
            <a:r>
              <a:rPr lang="en-US" sz="2000" dirty="0">
                <a:solidFill>
                  <a:schemeClr val="tx1"/>
                </a:solidFill>
              </a:rPr>
              <a:t>classical concept of free electron considered with quantum mechanics+ Pauli exclusion principle+Fermi Dirac statistics</a:t>
            </a:r>
          </a:p>
        </p:txBody>
      </p:sp>
      <p:pic>
        <p:nvPicPr>
          <p:cNvPr id="15" name="Picture 1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3769" y="3369412"/>
            <a:ext cx="1516063" cy="822325"/>
          </a:xfrm>
          <a:prstGeom prst="rect">
            <a:avLst/>
          </a:prstGeom>
          <a:noFill/>
        </p:spPr>
      </p:pic>
      <p:sp>
        <p:nvSpPr>
          <p:cNvPr id="16" name="TextBox 15"/>
          <p:cNvSpPr txBox="1"/>
          <p:nvPr/>
        </p:nvSpPr>
        <p:spPr>
          <a:xfrm>
            <a:off x="223043" y="6181129"/>
            <a:ext cx="8610600" cy="461665"/>
          </a:xfrm>
          <a:prstGeom prst="rect">
            <a:avLst/>
          </a:prstGeom>
          <a:noFill/>
        </p:spPr>
        <p:txBody>
          <a:bodyPr wrap="square" rtlCol="0">
            <a:spAutoFit/>
          </a:bodyPr>
          <a:lstStyle/>
          <a:p>
            <a:r>
              <a:rPr lang="en-US" dirty="0">
                <a:solidFill>
                  <a:schemeClr val="tx1"/>
                </a:solidFill>
              </a:rPr>
              <a:t>Now we got the idea about Fermi energy or Fermi level of metals</a:t>
            </a:r>
          </a:p>
        </p:txBody>
      </p:sp>
      <p:sp>
        <p:nvSpPr>
          <p:cNvPr id="18" name="TextBox 17"/>
          <p:cNvSpPr txBox="1"/>
          <p:nvPr/>
        </p:nvSpPr>
        <p:spPr>
          <a:xfrm>
            <a:off x="3276600" y="3429000"/>
            <a:ext cx="5486400" cy="707886"/>
          </a:xfrm>
          <a:prstGeom prst="rect">
            <a:avLst/>
          </a:prstGeom>
          <a:noFill/>
        </p:spPr>
        <p:txBody>
          <a:bodyPr wrap="square" rtlCol="0">
            <a:spAutoFit/>
          </a:bodyPr>
          <a:lstStyle/>
          <a:p>
            <a:r>
              <a:rPr lang="en-US" sz="2000" dirty="0">
                <a:solidFill>
                  <a:srgbClr val="0000FF"/>
                </a:solidFill>
              </a:rPr>
              <a:t>Kinetic energy of the electron is quantized.. Analogous to particle in a box</a:t>
            </a:r>
          </a:p>
        </p:txBody>
      </p:sp>
      <p:sp>
        <p:nvSpPr>
          <p:cNvPr id="2" name="Rectangle 1">
            <a:extLst>
              <a:ext uri="{FF2B5EF4-FFF2-40B4-BE49-F238E27FC236}">
                <a16:creationId xmlns:a16="http://schemas.microsoft.com/office/drawing/2014/main" id="{013393C0-BD8F-4D58-905F-4CDFF97E0B73}"/>
              </a:ext>
            </a:extLst>
          </p:cNvPr>
          <p:cNvSpPr/>
          <p:nvPr/>
        </p:nvSpPr>
        <p:spPr>
          <a:xfrm>
            <a:off x="5867400" y="749587"/>
            <a:ext cx="3095719" cy="461665"/>
          </a:xfrm>
          <a:prstGeom prst="rect">
            <a:avLst/>
          </a:prstGeom>
        </p:spPr>
        <p:txBody>
          <a:bodyPr wrap="none">
            <a:spAutoFit/>
          </a:bodyPr>
          <a:lstStyle/>
          <a:p>
            <a:r>
              <a:rPr lang="en-IN" dirty="0">
                <a:solidFill>
                  <a:schemeClr val="tx1"/>
                </a:solidFill>
              </a:rPr>
              <a:t>Free electron Fermi gas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9294-4401-6C40-AF18-34B23FA9CB36}"/>
              </a:ext>
            </a:extLst>
          </p:cNvPr>
          <p:cNvSpPr>
            <a:spLocks noGrp="1"/>
          </p:cNvSpPr>
          <p:nvPr>
            <p:ph type="title"/>
          </p:nvPr>
        </p:nvSpPr>
        <p:spPr/>
        <p:txBody>
          <a:bodyPr/>
          <a:lstStyle/>
          <a:p>
            <a:r>
              <a:rPr lang="en-IN" b="1" dirty="0">
                <a:latin typeface="Algerian" panose="04020705040A02060702" pitchFamily="82" charset="0"/>
              </a:rPr>
              <a:t>APPLICATIONS OF SOLAR CELL </a:t>
            </a:r>
          </a:p>
        </p:txBody>
      </p:sp>
      <p:sp>
        <p:nvSpPr>
          <p:cNvPr id="3" name="Content Placeholder 2">
            <a:extLst>
              <a:ext uri="{FF2B5EF4-FFF2-40B4-BE49-F238E27FC236}">
                <a16:creationId xmlns:a16="http://schemas.microsoft.com/office/drawing/2014/main" id="{F56AEC14-21DA-FED6-50D8-731CEF5E2FC6}"/>
              </a:ext>
            </a:extLst>
          </p:cNvPr>
          <p:cNvSpPr>
            <a:spLocks noGrp="1"/>
          </p:cNvSpPr>
          <p:nvPr>
            <p:ph idx="1"/>
          </p:nvPr>
        </p:nvSpPr>
        <p:spPr/>
        <p:txBody>
          <a:bodyPr/>
          <a:lstStyle/>
          <a:p>
            <a:r>
              <a:rPr lang="en-GB" sz="2400" dirty="0"/>
              <a:t>Its mostly use in the field of </a:t>
            </a:r>
            <a:r>
              <a:rPr lang="en-GB" sz="2400" b="1" dirty="0"/>
              <a:t>toys, watches</a:t>
            </a:r>
            <a:r>
              <a:rPr lang="en-GB" sz="2400" dirty="0"/>
              <a:t>, etc.</a:t>
            </a:r>
          </a:p>
          <a:p>
            <a:r>
              <a:rPr lang="en-GB" sz="2400" dirty="0"/>
              <a:t>They also use in the field of </a:t>
            </a:r>
            <a:r>
              <a:rPr lang="en-GB" sz="2400" b="1" dirty="0"/>
              <a:t>electric fence.</a:t>
            </a:r>
          </a:p>
          <a:p>
            <a:r>
              <a:rPr lang="en-GB" sz="2400" dirty="0"/>
              <a:t>Its also use in the field of Remote </a:t>
            </a:r>
            <a:r>
              <a:rPr lang="en-GB" sz="2400" b="1" dirty="0"/>
              <a:t>lighting systems area</a:t>
            </a:r>
            <a:r>
              <a:rPr lang="en-GB" sz="2400" dirty="0"/>
              <a:t>.</a:t>
            </a:r>
          </a:p>
          <a:p>
            <a:r>
              <a:rPr lang="en-GB" sz="2400" dirty="0"/>
              <a:t>This may be use in the field of </a:t>
            </a:r>
            <a:r>
              <a:rPr lang="en-GB" sz="2400" b="1" dirty="0"/>
              <a:t>portable power supplies</a:t>
            </a:r>
          </a:p>
          <a:p>
            <a:r>
              <a:rPr lang="en-GB" sz="2400" dirty="0"/>
              <a:t>They mostly use in the field of </a:t>
            </a:r>
            <a:r>
              <a:rPr lang="en-GB" sz="2400" b="1" dirty="0"/>
              <a:t>satellites.</a:t>
            </a:r>
          </a:p>
          <a:p>
            <a:r>
              <a:rPr lang="en-GB" sz="2400" dirty="0"/>
              <a:t>They also use in the field of </a:t>
            </a:r>
            <a:r>
              <a:rPr lang="en-GB" sz="2400" b="1" dirty="0"/>
              <a:t>water treatment &amp; pumping.</a:t>
            </a:r>
          </a:p>
          <a:p>
            <a:r>
              <a:rPr lang="en-GB" sz="2400" dirty="0"/>
              <a:t>Its may be use in the field of </a:t>
            </a:r>
            <a:r>
              <a:rPr lang="en-GB" sz="2400" b="1" dirty="0"/>
              <a:t>emergency power</a:t>
            </a:r>
            <a:r>
              <a:rPr lang="en-GB" sz="2400" dirty="0"/>
              <a:t>.</a:t>
            </a:r>
            <a:endParaRPr lang="en-IN" sz="2400" dirty="0"/>
          </a:p>
        </p:txBody>
      </p:sp>
    </p:spTree>
    <p:extLst>
      <p:ext uri="{BB962C8B-B14F-4D97-AF65-F5344CB8AC3E}">
        <p14:creationId xmlns:p14="http://schemas.microsoft.com/office/powerpoint/2010/main" val="3708131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 y="474822"/>
            <a:ext cx="86106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UNIT </a:t>
            </a:r>
            <a:r>
              <a:rPr lang="en-US" sz="3200" b="1" dirty="0" smtClean="0">
                <a:solidFill>
                  <a:srgbClr val="C00000"/>
                </a:solidFill>
                <a:latin typeface="Times New Roman" pitchFamily="18" charset="0"/>
                <a:cs typeface="Times New Roman" pitchFamily="18" charset="0"/>
              </a:rPr>
              <a:t>V:  </a:t>
            </a:r>
            <a:r>
              <a:rPr lang="en-US" sz="3200" b="1" dirty="0">
                <a:solidFill>
                  <a:srgbClr val="C00000"/>
                </a:solidFill>
                <a:latin typeface="Times New Roman" pitchFamily="18" charset="0"/>
                <a:cs typeface="Times New Roman" pitchFamily="18" charset="0"/>
              </a:rPr>
              <a:t>Solid state physics</a:t>
            </a:r>
            <a:endParaRPr lang="en-US" sz="3200" b="1" dirty="0">
              <a:solidFill>
                <a:schemeClr val="tx1"/>
              </a:solidFill>
            </a:endParaRPr>
          </a:p>
        </p:txBody>
      </p:sp>
      <p:sp>
        <p:nvSpPr>
          <p:cNvPr id="6" name="Date Placeholder 3"/>
          <p:cNvSpPr>
            <a:spLocks noGrp="1"/>
          </p:cNvSpPr>
          <p:nvPr>
            <p:ph type="dt" sz="half" idx="4294967295"/>
          </p:nvPr>
        </p:nvSpPr>
        <p:spPr>
          <a:xfrm>
            <a:off x="8115756" y="6692198"/>
            <a:ext cx="1028244" cy="154849"/>
          </a:xfrm>
        </p:spPr>
        <p:txBody>
          <a:bodyPr/>
          <a:lstStyle/>
          <a:p>
            <a:pPr>
              <a:defRPr/>
            </a:pPr>
            <a:fld id="{C1BABE4C-B29E-4674-98C7-7A9A28BDC343}" type="datetime4">
              <a:rPr lang="en-US" sz="1000" smtClean="0"/>
              <a:pPr>
                <a:defRPr/>
              </a:pPr>
              <a:t>November 29, 2023</a:t>
            </a:fld>
            <a:endParaRPr lang="en-US" sz="1000" dirty="0"/>
          </a:p>
        </p:txBody>
      </p:sp>
      <p:sp>
        <p:nvSpPr>
          <p:cNvPr id="7" name="Footer Placeholder 4"/>
          <p:cNvSpPr>
            <a:spLocks noGrp="1"/>
          </p:cNvSpPr>
          <p:nvPr>
            <p:ph type="ftr" sz="quarter" idx="4294967295"/>
          </p:nvPr>
        </p:nvSpPr>
        <p:spPr>
          <a:xfrm>
            <a:off x="-152400" y="6692198"/>
            <a:ext cx="1900137" cy="154849"/>
          </a:xfrm>
          <a:prstGeom prst="rect">
            <a:avLst/>
          </a:prstGeom>
        </p:spPr>
        <p:txBody>
          <a:bodyPr/>
          <a:lstStyle/>
          <a:p>
            <a:pPr>
              <a:defRPr/>
            </a:pPr>
            <a:r>
              <a:rPr lang="en-US" sz="1000" dirty="0"/>
              <a:t>Prof. Reji Thomas DRC-DRD</a:t>
            </a:r>
          </a:p>
        </p:txBody>
      </p:sp>
      <p:sp>
        <p:nvSpPr>
          <p:cNvPr id="8" name="Rectangle 7"/>
          <p:cNvSpPr/>
          <p:nvPr/>
        </p:nvSpPr>
        <p:spPr>
          <a:xfrm>
            <a:off x="266700" y="2286000"/>
            <a:ext cx="8077200" cy="2246769"/>
          </a:xfrm>
          <a:prstGeom prst="rect">
            <a:avLst/>
          </a:prstGeom>
        </p:spPr>
        <p:txBody>
          <a:bodyPr wrap="square">
            <a:spAutoFit/>
          </a:bodyPr>
          <a:lstStyle/>
          <a:p>
            <a:pPr marL="457200" algn="just">
              <a:spcAft>
                <a:spcPts val="600"/>
              </a:spcAft>
            </a:pPr>
            <a:r>
              <a:rPr lang="en-US" sz="2000" dirty="0">
                <a:solidFill>
                  <a:schemeClr val="tx1"/>
                </a:solidFill>
              </a:rPr>
              <a:t>Free electron theory (Introduction), diffusion and drift current (qualitative); </a:t>
            </a:r>
            <a:r>
              <a:rPr lang="en-US" sz="2000" dirty="0">
                <a:solidFill>
                  <a:srgbClr val="0000FF"/>
                </a:solidFill>
              </a:rPr>
              <a:t>Fermi energy, Fermi-Dirac distribution function;  </a:t>
            </a:r>
            <a:r>
              <a:rPr lang="en-US" sz="2000" dirty="0">
                <a:solidFill>
                  <a:schemeClr val="tx1"/>
                </a:solidFill>
              </a:rPr>
              <a:t>Semiconductors and insulators, Fermi level for intrinsic and extrinsic semiconductors; </a:t>
            </a:r>
            <a:r>
              <a:rPr lang="en-US" sz="2000" dirty="0">
                <a:solidFill>
                  <a:srgbClr val="0000FF"/>
                </a:solidFill>
              </a:rPr>
              <a:t>Band theory of solids -formation of allowed and forbidden energy bands, </a:t>
            </a:r>
            <a:r>
              <a:rPr lang="en-US" sz="2000" dirty="0">
                <a:solidFill>
                  <a:schemeClr val="tx1"/>
                </a:solidFill>
              </a:rPr>
              <a:t>Concept of effective mass -electrons and holes, Direct and indirect band gap semiconductors; </a:t>
            </a:r>
            <a:r>
              <a:rPr lang="en-US" sz="2000" dirty="0">
                <a:solidFill>
                  <a:srgbClr val="0000FF"/>
                </a:solidFill>
              </a:rPr>
              <a:t>Hall effect (with derivation</a:t>
            </a:r>
            <a:r>
              <a:rPr lang="en-US" sz="2000" dirty="0" smtClean="0">
                <a:solidFill>
                  <a:srgbClr val="0000FF"/>
                </a:solidFill>
              </a:rPr>
              <a:t>); basics of Solar cell</a:t>
            </a: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379" y="244202"/>
            <a:ext cx="8153400" cy="990600"/>
          </a:xfrm>
        </p:spPr>
        <p:txBody>
          <a:bodyPr>
            <a:normAutofit/>
          </a:bodyPr>
          <a:lstStyle/>
          <a:p>
            <a:pPr eaLnBrk="1" fontAlgn="auto" hangingPunct="1">
              <a:spcAft>
                <a:spcPts val="0"/>
              </a:spcAft>
              <a:defRPr/>
            </a:pPr>
            <a:r>
              <a:rPr lang="en-US" sz="3600" b="1" dirty="0" smtClean="0"/>
              <a:t>PHY110 </a:t>
            </a:r>
            <a:r>
              <a:rPr lang="en-US" sz="3600" b="1" dirty="0"/>
              <a:t>– ENGINEERING  PHYSICS</a:t>
            </a:r>
          </a:p>
        </p:txBody>
      </p:sp>
      <p:sp>
        <p:nvSpPr>
          <p:cNvPr id="5" name="Content Placeholder 4"/>
          <p:cNvSpPr>
            <a:spLocks noGrp="1"/>
          </p:cNvSpPr>
          <p:nvPr>
            <p:ph sz="quarter" idx="1"/>
          </p:nvPr>
        </p:nvSpPr>
        <p:spPr>
          <a:xfrm>
            <a:off x="612775" y="1600200"/>
            <a:ext cx="8153400" cy="4495800"/>
          </a:xfrm>
        </p:spPr>
        <p:txBody>
          <a:bodyPr>
            <a:normAutofit fontScale="77500" lnSpcReduction="20000"/>
          </a:bodyPr>
          <a:lstStyle/>
          <a:p>
            <a:pPr marL="0" indent="0" eaLnBrk="1" fontAlgn="auto" hangingPunct="1">
              <a:spcAft>
                <a:spcPts val="0"/>
              </a:spcAft>
              <a:buFont typeface="Wingdings" pitchFamily="2" charset="2"/>
              <a:buNone/>
              <a:defRPr/>
            </a:pPr>
            <a:r>
              <a:rPr lang="en-IN" b="1" dirty="0">
                <a:solidFill>
                  <a:srgbClr val="000099"/>
                </a:solidFill>
              </a:rPr>
              <a:t>Text Books: ENGINEERING PHYSICS by HITENDRA K MALIK AND A K SINGH, MCGRAW HILL EDUCATION, 1st Edition, (2009)</a:t>
            </a:r>
          </a:p>
          <a:p>
            <a:pPr marL="320040" indent="-320040" eaLnBrk="1" fontAlgn="auto" hangingPunct="1">
              <a:spcAft>
                <a:spcPts val="0"/>
              </a:spcAft>
              <a:buFont typeface="Wingdings" pitchFamily="2" charset="2"/>
              <a:buNone/>
              <a:defRPr/>
            </a:pPr>
            <a:endParaRPr lang="en-US" dirty="0"/>
          </a:p>
          <a:p>
            <a:pPr marL="0" indent="0" eaLnBrk="1" fontAlgn="auto" hangingPunct="1">
              <a:spcAft>
                <a:spcPts val="0"/>
              </a:spcAft>
              <a:buFont typeface="Wingdings" pitchFamily="2" charset="2"/>
              <a:buNone/>
              <a:defRPr/>
            </a:pPr>
            <a:r>
              <a:rPr lang="en-IN" b="1" dirty="0"/>
              <a:t>References:</a:t>
            </a:r>
            <a:endParaRPr lang="en-US" dirty="0"/>
          </a:p>
          <a:p>
            <a:pPr marL="320040" indent="-320040" eaLnBrk="1" fontAlgn="auto" hangingPunct="1">
              <a:spcAft>
                <a:spcPts val="0"/>
              </a:spcAft>
              <a:buFont typeface="Wingdings"/>
              <a:buChar char=""/>
              <a:defRPr/>
            </a:pPr>
            <a:r>
              <a:rPr lang="en-IN" dirty="0"/>
              <a:t>ENGINEERING PHYSICS by B K PANDEY AND S CHATURVEDI, CENGAGE LEARNING, 1st Edition, (2009).</a:t>
            </a:r>
          </a:p>
          <a:p>
            <a:pPr marL="320040" indent="-320040" eaLnBrk="1" fontAlgn="auto" hangingPunct="1">
              <a:spcAft>
                <a:spcPts val="0"/>
              </a:spcAft>
              <a:buFont typeface="Wingdings"/>
              <a:buChar char=""/>
              <a:defRPr/>
            </a:pPr>
            <a:endParaRPr lang="en-US" dirty="0"/>
          </a:p>
          <a:p>
            <a:pPr marL="320040" indent="-320040" eaLnBrk="1" fontAlgn="auto" hangingPunct="1">
              <a:spcAft>
                <a:spcPts val="0"/>
              </a:spcAft>
              <a:buFont typeface="Wingdings"/>
              <a:buChar char=""/>
              <a:defRPr/>
            </a:pPr>
            <a:r>
              <a:rPr lang="en-US" dirty="0"/>
              <a:t>ENGINEERING PHYSICS  by D K BHATTACHARYA, POONAM TONDON OXFORD UNIVERSITY PRESS.</a:t>
            </a:r>
          </a:p>
          <a:p>
            <a:pPr marL="0" indent="0" eaLnBrk="1" fontAlgn="auto" hangingPunct="1">
              <a:spcAft>
                <a:spcPts val="0"/>
              </a:spcAft>
              <a:buFont typeface="Wingdings"/>
              <a:buNone/>
              <a:defRPr/>
            </a:pPr>
            <a:endParaRPr lang="en-US" dirty="0"/>
          </a:p>
          <a:p>
            <a:pPr marL="320040" indent="-320040" eaLnBrk="1" fontAlgn="auto" hangingPunct="1">
              <a:spcAft>
                <a:spcPts val="0"/>
              </a:spcAft>
              <a:buFont typeface="Wingdings"/>
              <a:buChar char=""/>
              <a:defRPr/>
            </a:pPr>
            <a:r>
              <a:rPr lang="en-IN" dirty="0"/>
              <a:t>FUNDAMENTALS OF PHYSICS by HALLIDAY D., RESNICK R AND WALKER J, WILEY, 9th Edition, (2011)</a:t>
            </a:r>
            <a:endParaRPr lang="en-US" dirty="0"/>
          </a:p>
          <a:p>
            <a:pPr marL="320040" indent="-320040" eaLnBrk="1" fontAlgn="auto" hangingPunct="1">
              <a:spcAft>
                <a:spcPts val="0"/>
              </a:spcAft>
              <a:buFont typeface="Wingdings"/>
              <a:buChar char=""/>
              <a:defRPr/>
            </a:pPr>
            <a:endParaRPr lang="en-US" dirty="0"/>
          </a:p>
          <a:p>
            <a:pPr marL="0" indent="0" eaLnBrk="1" fontAlgn="auto" hangingPunct="1">
              <a:spcAft>
                <a:spcPts val="0"/>
              </a:spcAft>
              <a:buFont typeface="Wingdings"/>
              <a:buNone/>
              <a:defRPr/>
            </a:pPr>
            <a:endParaRPr lang="en-US" dirty="0"/>
          </a:p>
        </p:txBody>
      </p:sp>
      <p:sp>
        <p:nvSpPr>
          <p:cNvPr id="6" name="Date Placeholder 5"/>
          <p:cNvSpPr>
            <a:spLocks noGrp="1"/>
          </p:cNvSpPr>
          <p:nvPr>
            <p:ph type="dt" sz="half" idx="4294967295"/>
          </p:nvPr>
        </p:nvSpPr>
        <p:spPr>
          <a:xfrm>
            <a:off x="5867400" y="6587066"/>
            <a:ext cx="2667000" cy="365125"/>
          </a:xfrm>
        </p:spPr>
        <p:txBody>
          <a:bodyPr/>
          <a:lstStyle/>
          <a:p>
            <a:pPr>
              <a:defRPr/>
            </a:pPr>
            <a:fld id="{AF07D816-892C-4AC2-A073-7A90F0989BBB}" type="datetime4">
              <a:rPr lang="en-US" sz="1000" smtClean="0"/>
              <a:pPr>
                <a:defRPr/>
              </a:pPr>
              <a:t>November 29, 2023</a:t>
            </a:fld>
            <a:endParaRPr lang="en-US" sz="1000" dirty="0"/>
          </a:p>
        </p:txBody>
      </p:sp>
      <p:sp>
        <p:nvSpPr>
          <p:cNvPr id="7" name="Slide Number Placeholder 6"/>
          <p:cNvSpPr>
            <a:spLocks noGrp="1"/>
          </p:cNvSpPr>
          <p:nvPr>
            <p:ph type="sldNum" sz="quarter" idx="4294967295"/>
          </p:nvPr>
        </p:nvSpPr>
        <p:spPr>
          <a:xfrm>
            <a:off x="0" y="1271588"/>
            <a:ext cx="533400" cy="244475"/>
          </a:xfrm>
        </p:spPr>
        <p:txBody>
          <a:bodyPr>
            <a:normAutofit fontScale="85000" lnSpcReduction="20000"/>
          </a:bodyPr>
          <a:lstStyle/>
          <a:p>
            <a:pPr>
              <a:defRPr/>
            </a:pPr>
            <a:fld id="{C0C9176C-9DE3-4194-BF68-697F3C27938C}" type="slidenum">
              <a:rPr lang="en-US" altLang="en-US" smtClean="0"/>
              <a:pPr>
                <a:defRPr/>
              </a:pPr>
              <a:t>32</a:t>
            </a:fld>
            <a:endParaRPr lang="en-US" altLang="en-US" dirty="0"/>
          </a:p>
        </p:txBody>
      </p:sp>
      <p:sp>
        <p:nvSpPr>
          <p:cNvPr id="8" name="Footer Placeholder 7"/>
          <p:cNvSpPr>
            <a:spLocks noGrp="1"/>
          </p:cNvSpPr>
          <p:nvPr>
            <p:ph type="ftr" sz="quarter" idx="4294967295"/>
          </p:nvPr>
        </p:nvSpPr>
        <p:spPr>
          <a:xfrm>
            <a:off x="381000" y="6587066"/>
            <a:ext cx="5421313" cy="365125"/>
          </a:xfrm>
          <a:prstGeom prst="rect">
            <a:avLst/>
          </a:prstGeom>
        </p:spPr>
        <p:txBody>
          <a:bodyPr/>
          <a:lstStyle/>
          <a:p>
            <a:pPr>
              <a:defRPr/>
            </a:pPr>
            <a:r>
              <a:rPr lang="en-US" sz="1000" dirty="0"/>
              <a:t>Prof. Reji Thomas DRC-DRD</a:t>
            </a:r>
          </a:p>
        </p:txBody>
      </p:sp>
    </p:spTree>
  </p:cSld>
  <p:clrMapOvr>
    <a:masterClrMapping/>
  </p:clrMapOvr>
  <p:transition spd="slow">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6096000" y="6687666"/>
            <a:ext cx="2667000" cy="170334"/>
          </a:xfrm>
        </p:spPr>
        <p:txBody>
          <a:bodyPr/>
          <a:lstStyle/>
          <a:p>
            <a:pPr>
              <a:defRPr/>
            </a:pPr>
            <a:fld id="{C1BABE4C-B29E-4674-98C7-7A9A28BDC343}" type="datetime4">
              <a:rPr lang="en-US" sz="1000" smtClean="0"/>
              <a:pPr>
                <a:defRPr/>
              </a:pPr>
              <a:t>November 29, 2023</a:t>
            </a:fld>
            <a:endParaRPr lang="en-US" sz="1000" dirty="0"/>
          </a:p>
        </p:txBody>
      </p:sp>
      <p:sp>
        <p:nvSpPr>
          <p:cNvPr id="6" name="Footer Placeholder 4"/>
          <p:cNvSpPr>
            <a:spLocks noGrp="1"/>
          </p:cNvSpPr>
          <p:nvPr>
            <p:ph type="ftr" sz="quarter" idx="4294967295"/>
          </p:nvPr>
        </p:nvSpPr>
        <p:spPr>
          <a:xfrm>
            <a:off x="609600" y="6687666"/>
            <a:ext cx="5421313" cy="170334"/>
          </a:xfrm>
          <a:prstGeom prst="rect">
            <a:avLst/>
          </a:prstGeom>
        </p:spPr>
        <p:txBody>
          <a:bodyPr/>
          <a:lstStyle/>
          <a:p>
            <a:pPr>
              <a:defRPr/>
            </a:pPr>
            <a:r>
              <a:rPr lang="en-US" sz="1000" dirty="0"/>
              <a:t>Prof. Reji Thomas DRC-DRD</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TextBox 10"/>
          <p:cNvSpPr txBox="1"/>
          <p:nvPr/>
        </p:nvSpPr>
        <p:spPr>
          <a:xfrm>
            <a:off x="875388" y="588652"/>
            <a:ext cx="8220180" cy="461665"/>
          </a:xfrm>
          <a:prstGeom prst="rect">
            <a:avLst/>
          </a:prstGeom>
          <a:noFill/>
        </p:spPr>
        <p:txBody>
          <a:bodyPr wrap="square" rtlCol="0">
            <a:spAutoFit/>
          </a:bodyPr>
          <a:lstStyle/>
          <a:p>
            <a:r>
              <a:rPr lang="en-US" b="1" dirty="0">
                <a:solidFill>
                  <a:srgbClr val="0000FF"/>
                </a:solidFill>
              </a:rPr>
              <a:t>Classical and  quantum free electron theory</a:t>
            </a:r>
          </a:p>
        </p:txBody>
      </p:sp>
      <p:sp>
        <p:nvSpPr>
          <p:cNvPr id="12" name="TextBox 11"/>
          <p:cNvSpPr txBox="1"/>
          <p:nvPr/>
        </p:nvSpPr>
        <p:spPr>
          <a:xfrm>
            <a:off x="471540" y="1447800"/>
            <a:ext cx="8039100" cy="1631216"/>
          </a:xfrm>
          <a:prstGeom prst="rect">
            <a:avLst/>
          </a:prstGeom>
          <a:noFill/>
        </p:spPr>
        <p:txBody>
          <a:bodyPr wrap="square" rtlCol="0">
            <a:spAutoFit/>
          </a:bodyPr>
          <a:lstStyle/>
          <a:p>
            <a:pPr marL="457200" indent="-457200">
              <a:buFont typeface="+mj-lt"/>
              <a:buAutoNum type="arabicParenR"/>
            </a:pPr>
            <a:r>
              <a:rPr lang="en-US" sz="2000" dirty="0">
                <a:solidFill>
                  <a:schemeClr val="tx1"/>
                </a:solidFill>
              </a:rPr>
              <a:t>Classical free electron theory enlighten us</a:t>
            </a:r>
          </a:p>
          <a:p>
            <a:pPr marL="457200" indent="-457200">
              <a:buFont typeface="+mj-lt"/>
              <a:buAutoNum type="arabicParenR"/>
            </a:pPr>
            <a:r>
              <a:rPr lang="en-US" sz="2000" dirty="0">
                <a:solidFill>
                  <a:schemeClr val="tx1"/>
                </a:solidFill>
              </a:rPr>
              <a:t>Quantum free electron theory: Valance electrons to conduction electrons</a:t>
            </a:r>
          </a:p>
          <a:p>
            <a:pPr marL="457200" indent="-457200">
              <a:buFont typeface="+mj-lt"/>
              <a:buAutoNum type="arabicParenR"/>
            </a:pPr>
            <a:r>
              <a:rPr lang="en-US" sz="2000" dirty="0">
                <a:solidFill>
                  <a:schemeClr val="tx1"/>
                </a:solidFill>
              </a:rPr>
              <a:t>Temperature dependence of thermal and electrical conductivity explained</a:t>
            </a:r>
          </a:p>
          <a:p>
            <a:pPr marL="457200" indent="-457200">
              <a:buFont typeface="+mj-lt"/>
              <a:buAutoNum type="arabicParenR"/>
            </a:pPr>
            <a:r>
              <a:rPr lang="en-US" sz="2000" dirty="0">
                <a:solidFill>
                  <a:schemeClr val="tx1"/>
                </a:solidFill>
              </a:rPr>
              <a:t>Spin took care of paramagnetism- one of the quantum state</a:t>
            </a:r>
          </a:p>
        </p:txBody>
      </p:sp>
      <p:sp>
        <p:nvSpPr>
          <p:cNvPr id="13" name="TextBox 12"/>
          <p:cNvSpPr txBox="1"/>
          <p:nvPr/>
        </p:nvSpPr>
        <p:spPr>
          <a:xfrm>
            <a:off x="342900" y="3425234"/>
            <a:ext cx="8763000" cy="3262432"/>
          </a:xfrm>
          <a:prstGeom prst="rect">
            <a:avLst/>
          </a:prstGeom>
          <a:noFill/>
        </p:spPr>
        <p:txBody>
          <a:bodyPr wrap="square" rtlCol="0">
            <a:spAutoFit/>
          </a:bodyPr>
          <a:lstStyle/>
          <a:p>
            <a:r>
              <a:rPr lang="en-US" sz="2000" b="1" dirty="0">
                <a:solidFill>
                  <a:srgbClr val="C00000"/>
                </a:solidFill>
              </a:rPr>
              <a:t>BUT BOTH FAILED TO EXPLAIN</a:t>
            </a:r>
          </a:p>
          <a:p>
            <a:pPr marL="457200" lvl="1" indent="0"/>
            <a:r>
              <a:rPr lang="en-US" sz="2000" dirty="0">
                <a:solidFill>
                  <a:srgbClr val="C00000"/>
                </a:solidFill>
              </a:rPr>
              <a:t>Ferromagnetism in metals</a:t>
            </a:r>
          </a:p>
          <a:p>
            <a:pPr lvl="1"/>
            <a:r>
              <a:rPr lang="en-US" sz="2000" dirty="0">
                <a:solidFill>
                  <a:srgbClr val="C00000"/>
                </a:solidFill>
              </a:rPr>
              <a:t>Why some materials are Metal, insulator and semiconductors?</a:t>
            </a:r>
          </a:p>
          <a:p>
            <a:pPr lvl="1"/>
            <a:r>
              <a:rPr lang="en-US" sz="2000" dirty="0">
                <a:solidFill>
                  <a:srgbClr val="C00000"/>
                </a:solidFill>
              </a:rPr>
              <a:t>And the Hall effect – </a:t>
            </a:r>
            <a:r>
              <a:rPr lang="en-US" sz="2000" i="1" dirty="0">
                <a:solidFill>
                  <a:srgbClr val="C00000"/>
                </a:solidFill>
                <a:sym typeface="Symbol"/>
              </a:rPr>
              <a:t> </a:t>
            </a:r>
            <a:r>
              <a:rPr lang="en-US" sz="2000" i="1" dirty="0">
                <a:solidFill>
                  <a:srgbClr val="C00000"/>
                </a:solidFill>
              </a:rPr>
              <a:t>Hall coefficient (R</a:t>
            </a:r>
            <a:r>
              <a:rPr lang="en-US" sz="2000" i="1" baseline="-25000" dirty="0">
                <a:solidFill>
                  <a:srgbClr val="C00000"/>
                </a:solidFill>
              </a:rPr>
              <a:t>H</a:t>
            </a:r>
            <a:r>
              <a:rPr lang="en-US" sz="2000" i="1" dirty="0">
                <a:solidFill>
                  <a:srgbClr val="C00000"/>
                </a:solidFill>
              </a:rPr>
              <a:t>)</a:t>
            </a:r>
          </a:p>
          <a:p>
            <a:pPr marL="0" lvl="1" indent="0"/>
            <a:endParaRPr lang="en-US" sz="2000" dirty="0">
              <a:solidFill>
                <a:srgbClr val="C00000"/>
              </a:solidFill>
            </a:endParaRPr>
          </a:p>
          <a:p>
            <a:pPr marL="0" lvl="1" indent="0"/>
            <a:r>
              <a:rPr lang="en-US" sz="2000" dirty="0">
                <a:solidFill>
                  <a:schemeClr val="tx1"/>
                </a:solidFill>
              </a:rPr>
              <a:t>This all explained at the third stage of development  </a:t>
            </a:r>
            <a:r>
              <a:rPr lang="en-US" sz="2000" b="1" dirty="0">
                <a:solidFill>
                  <a:schemeClr val="tx1"/>
                </a:solidFill>
              </a:rPr>
              <a:t>BAND THEORY OF SOLID</a:t>
            </a:r>
          </a:p>
          <a:p>
            <a:pPr marL="0" lvl="1" indent="0"/>
            <a:endParaRPr lang="en-US" sz="2000" b="1" dirty="0">
              <a:solidFill>
                <a:schemeClr val="tx1"/>
              </a:solidFill>
            </a:endParaRPr>
          </a:p>
          <a:p>
            <a:pPr marL="0" lvl="1" indent="0"/>
            <a:r>
              <a:rPr lang="en-US" sz="2200" b="1" dirty="0">
                <a:solidFill>
                  <a:schemeClr val="tx1"/>
                </a:solidFill>
              </a:rPr>
              <a:t>Developed  by </a:t>
            </a:r>
            <a:r>
              <a:rPr lang="en-US" sz="2200" b="1" dirty="0">
                <a:solidFill>
                  <a:srgbClr val="C00000"/>
                </a:solidFill>
              </a:rPr>
              <a:t>BLOCH </a:t>
            </a:r>
            <a:r>
              <a:rPr lang="en-US" sz="2200" b="1" dirty="0">
                <a:solidFill>
                  <a:schemeClr val="tx1"/>
                </a:solidFill>
              </a:rPr>
              <a:t>(obtained the solution for Schrödinger equation), </a:t>
            </a:r>
            <a:r>
              <a:rPr lang="en-US" sz="2200" b="1" dirty="0">
                <a:solidFill>
                  <a:srgbClr val="C00000"/>
                </a:solidFill>
              </a:rPr>
              <a:t>KRONING-PENNEY </a:t>
            </a:r>
            <a:r>
              <a:rPr lang="en-US" sz="2200" b="1" dirty="0">
                <a:solidFill>
                  <a:schemeClr val="tx1"/>
                </a:solidFill>
              </a:rPr>
              <a:t>(simplified the potential function)</a:t>
            </a:r>
            <a:r>
              <a:rPr lang="en-US" sz="2200" b="1" dirty="0">
                <a:solidFill>
                  <a:srgbClr val="C00000"/>
                </a:solidFill>
              </a:rPr>
              <a:t> </a:t>
            </a:r>
            <a:r>
              <a:rPr lang="en-US" sz="2200" b="1" dirty="0">
                <a:solidFill>
                  <a:schemeClr val="tx1"/>
                </a:solidFill>
              </a:rPr>
              <a:t>… This is what we learned in the third lecture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8209233" y="6675939"/>
            <a:ext cx="934767" cy="187367"/>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0" y="6684455"/>
            <a:ext cx="1570361" cy="170334"/>
          </a:xfrm>
          <a:prstGeom prst="rect">
            <a:avLst/>
          </a:prstGeom>
        </p:spPr>
        <p:txBody>
          <a:bodyPr/>
          <a:lstStyle/>
          <a:p>
            <a:pPr>
              <a:defRPr/>
            </a:pPr>
            <a:r>
              <a:rPr lang="en-US" sz="800" dirty="0"/>
              <a:t>Prof. Reji Thomas DRC-DRD</a:t>
            </a:r>
          </a:p>
        </p:txBody>
      </p:sp>
      <p:sp>
        <p:nvSpPr>
          <p:cNvPr id="6" name="Slide Number Placeholder 5"/>
          <p:cNvSpPr>
            <a:spLocks noGrp="1"/>
          </p:cNvSpPr>
          <p:nvPr>
            <p:ph type="sldNum" sz="quarter" idx="4294967295"/>
          </p:nvPr>
        </p:nvSpPr>
        <p:spPr>
          <a:xfrm>
            <a:off x="0" y="1271588"/>
            <a:ext cx="533400" cy="244475"/>
          </a:xfrm>
        </p:spPr>
        <p:txBody>
          <a:bodyPr/>
          <a:lstStyle/>
          <a:p>
            <a:pPr>
              <a:defRPr/>
            </a:pPr>
            <a:fld id="{C0C9176C-9DE3-4194-BF68-697F3C27938C}" type="slidenum">
              <a:rPr lang="en-US" altLang="en-US" sz="800" smtClean="0"/>
              <a:pPr>
                <a:defRPr/>
              </a:pPr>
              <a:t>5</a:t>
            </a:fld>
            <a:endParaRPr lang="en-US" altLang="en-US" sz="800" dirty="0"/>
          </a:p>
        </p:txBody>
      </p:sp>
      <p:sp>
        <p:nvSpPr>
          <p:cNvPr id="7" name="Rectangle 6"/>
          <p:cNvSpPr/>
          <p:nvPr/>
        </p:nvSpPr>
        <p:spPr>
          <a:xfrm>
            <a:off x="207433" y="5145173"/>
            <a:ext cx="4343400" cy="1169551"/>
          </a:xfrm>
          <a:prstGeom prst="rect">
            <a:avLst/>
          </a:prstGeom>
        </p:spPr>
        <p:txBody>
          <a:bodyPr wrap="square">
            <a:spAutoFit/>
          </a:bodyPr>
          <a:lstStyle/>
          <a:p>
            <a:pPr marL="685800" lvl="2" indent="-288925">
              <a:spcAft>
                <a:spcPts val="600"/>
              </a:spcAft>
              <a:buFont typeface="Wingdings" pitchFamily="2" charset="2"/>
              <a:buChar char="q"/>
            </a:pPr>
            <a:r>
              <a:rPr lang="en-US" sz="2000" dirty="0">
                <a:solidFill>
                  <a:srgbClr val="0000FF"/>
                </a:solidFill>
              </a:rPr>
              <a:t>Hall coefficient</a:t>
            </a:r>
          </a:p>
          <a:p>
            <a:pPr marL="685800" lvl="2" indent="-288925">
              <a:spcAft>
                <a:spcPts val="600"/>
              </a:spcAft>
              <a:buFont typeface="Wingdings" pitchFamily="2" charset="2"/>
              <a:buChar char="q"/>
            </a:pPr>
            <a:r>
              <a:rPr lang="en-US" sz="2000" dirty="0">
                <a:solidFill>
                  <a:srgbClr val="0000FF"/>
                </a:solidFill>
              </a:rPr>
              <a:t>Hall voltage</a:t>
            </a:r>
          </a:p>
          <a:p>
            <a:pPr marL="685800" lvl="2" indent="-288925">
              <a:spcAft>
                <a:spcPts val="600"/>
              </a:spcAft>
              <a:buFont typeface="Wingdings" pitchFamily="2" charset="2"/>
              <a:buChar char="q"/>
            </a:pPr>
            <a:r>
              <a:rPr lang="en-US" sz="2000" dirty="0">
                <a:solidFill>
                  <a:srgbClr val="0000FF"/>
                </a:solidFill>
              </a:rPr>
              <a:t>Applications of Hall effect</a:t>
            </a:r>
          </a:p>
        </p:txBody>
      </p:sp>
      <p:pic>
        <p:nvPicPr>
          <p:cNvPr id="1026" name="Picture 2"/>
          <p:cNvPicPr>
            <a:picLocks noChangeAspect="1" noChangeArrowheads="1"/>
          </p:cNvPicPr>
          <p:nvPr/>
        </p:nvPicPr>
        <p:blipFill>
          <a:blip r:embed="rId2" cstate="print"/>
          <a:srcRect l="30673" t="51563" r="57907" b="20312"/>
          <a:stretch>
            <a:fillRect/>
          </a:stretch>
        </p:blipFill>
        <p:spPr bwMode="auto">
          <a:xfrm>
            <a:off x="5943599" y="2074600"/>
            <a:ext cx="2895600" cy="4009292"/>
          </a:xfrm>
          <a:prstGeom prst="rect">
            <a:avLst/>
          </a:prstGeom>
          <a:noFill/>
          <a:ln w="9525">
            <a:noFill/>
            <a:miter lim="800000"/>
            <a:headEnd/>
            <a:tailEnd/>
          </a:ln>
        </p:spPr>
      </p:pic>
      <p:sp>
        <p:nvSpPr>
          <p:cNvPr id="3" name="Rectangle 2">
            <a:extLst>
              <a:ext uri="{FF2B5EF4-FFF2-40B4-BE49-F238E27FC236}">
                <a16:creationId xmlns:a16="http://schemas.microsoft.com/office/drawing/2014/main" id="{46A68B84-BBA5-4D6E-AF41-B6274D5CFE3C}"/>
              </a:ext>
            </a:extLst>
          </p:cNvPr>
          <p:cNvSpPr/>
          <p:nvPr/>
        </p:nvSpPr>
        <p:spPr>
          <a:xfrm>
            <a:off x="676275" y="526958"/>
            <a:ext cx="6181726" cy="461665"/>
          </a:xfrm>
          <a:prstGeom prst="rect">
            <a:avLst/>
          </a:prstGeom>
        </p:spPr>
        <p:txBody>
          <a:bodyPr wrap="square">
            <a:spAutoFit/>
          </a:bodyPr>
          <a:lstStyle/>
          <a:p>
            <a:pPr>
              <a:spcAft>
                <a:spcPts val="600"/>
              </a:spcAft>
            </a:pPr>
            <a:r>
              <a:rPr lang="en-US" b="1" dirty="0">
                <a:solidFill>
                  <a:srgbClr val="0000FF"/>
                </a:solidFill>
              </a:rPr>
              <a:t>HALL EFFECT AND ITS APPLICATIONS</a:t>
            </a:r>
          </a:p>
        </p:txBody>
      </p:sp>
      <p:sp>
        <p:nvSpPr>
          <p:cNvPr id="9" name="Rectangle 8">
            <a:extLst>
              <a:ext uri="{FF2B5EF4-FFF2-40B4-BE49-F238E27FC236}">
                <a16:creationId xmlns:a16="http://schemas.microsoft.com/office/drawing/2014/main" id="{2DDC98A2-850F-4E81-8FAE-3E50F4F3552F}"/>
              </a:ext>
            </a:extLst>
          </p:cNvPr>
          <p:cNvSpPr/>
          <p:nvPr/>
        </p:nvSpPr>
        <p:spPr>
          <a:xfrm>
            <a:off x="207433" y="1551847"/>
            <a:ext cx="8874654" cy="707886"/>
          </a:xfrm>
          <a:prstGeom prst="rect">
            <a:avLst/>
          </a:prstGeom>
        </p:spPr>
        <p:txBody>
          <a:bodyPr wrap="square">
            <a:spAutoFit/>
          </a:bodyPr>
          <a:lstStyle/>
          <a:p>
            <a:pPr lvl="0"/>
            <a:r>
              <a:rPr lang="en-US" sz="2000" dirty="0">
                <a:solidFill>
                  <a:srgbClr val="0000FF"/>
                </a:solidFill>
              </a:rPr>
              <a:t>It was discovered by </a:t>
            </a:r>
            <a:r>
              <a:rPr lang="en-US" sz="2000" b="1" dirty="0">
                <a:solidFill>
                  <a:srgbClr val="0000FF"/>
                </a:solidFill>
              </a:rPr>
              <a:t>Edwin Herbert Hall</a:t>
            </a:r>
            <a:r>
              <a:rPr lang="en-US" sz="2000" dirty="0">
                <a:solidFill>
                  <a:srgbClr val="0000FF"/>
                </a:solidFill>
              </a:rPr>
              <a:t> in 1879 while </a:t>
            </a:r>
            <a:r>
              <a:rPr lang="en-IN" sz="2000" dirty="0">
                <a:solidFill>
                  <a:srgbClr val="0000FF"/>
                </a:solidFill>
              </a:rPr>
              <a:t>while working on his doctoral thesis in Physics</a:t>
            </a:r>
            <a:r>
              <a:rPr lang="en-US" sz="2000" dirty="0">
                <a:solidFill>
                  <a:srgbClr val="0000FF"/>
                </a:solidFill>
              </a:rPr>
              <a:t>  </a:t>
            </a:r>
          </a:p>
        </p:txBody>
      </p:sp>
      <p:sp>
        <p:nvSpPr>
          <p:cNvPr id="8" name="Rectangle 7">
            <a:extLst>
              <a:ext uri="{FF2B5EF4-FFF2-40B4-BE49-F238E27FC236}">
                <a16:creationId xmlns:a16="http://schemas.microsoft.com/office/drawing/2014/main" id="{FDDBFFA5-E9B8-4417-8874-EBD22C45E3ED}"/>
              </a:ext>
            </a:extLst>
          </p:cNvPr>
          <p:cNvSpPr/>
          <p:nvPr/>
        </p:nvSpPr>
        <p:spPr>
          <a:xfrm>
            <a:off x="0" y="2605891"/>
            <a:ext cx="5757334" cy="2492990"/>
          </a:xfrm>
          <a:prstGeom prst="rect">
            <a:avLst/>
          </a:prstGeom>
        </p:spPr>
        <p:txBody>
          <a:bodyPr wrap="square">
            <a:spAutoFit/>
          </a:bodyPr>
          <a:lstStyle/>
          <a:p>
            <a:pPr algn="just"/>
            <a:r>
              <a:rPr lang="en-US" dirty="0">
                <a:solidFill>
                  <a:prstClr val="black"/>
                </a:solidFill>
              </a:rPr>
              <a:t>Observed much before the discovery of electron!. </a:t>
            </a:r>
            <a:r>
              <a:rPr lang="en-US" dirty="0">
                <a:solidFill>
                  <a:schemeClr val="tx1"/>
                </a:solidFill>
              </a:rPr>
              <a:t>However, </a:t>
            </a:r>
            <a:r>
              <a:rPr lang="en-US" dirty="0">
                <a:solidFill>
                  <a:prstClr val="black"/>
                </a:solidFill>
              </a:rPr>
              <a:t>could not be explained by the Classical free electron theory (1900) and Quantum free electron theory (1928).</a:t>
            </a:r>
          </a:p>
          <a:p>
            <a:pPr algn="just"/>
            <a:endParaRPr lang="en-US" sz="2000" dirty="0">
              <a:solidFill>
                <a:prstClr val="black"/>
              </a:solidFill>
            </a:endParaRPr>
          </a:p>
          <a:p>
            <a:pPr algn="just"/>
            <a:r>
              <a:rPr lang="en-US" sz="2000" dirty="0">
                <a:solidFill>
                  <a:srgbClr val="0000FF"/>
                </a:solidFill>
              </a:rPr>
              <a:t>Positive and negative value of Hall coefficient. Band theory of solids explained this phenomena!!</a:t>
            </a:r>
          </a:p>
        </p:txBody>
      </p:sp>
      <p:sp>
        <p:nvSpPr>
          <p:cNvPr id="2" name="Rectangle 1">
            <a:extLst>
              <a:ext uri="{FF2B5EF4-FFF2-40B4-BE49-F238E27FC236}">
                <a16:creationId xmlns:a16="http://schemas.microsoft.com/office/drawing/2014/main" id="{F4845570-73AC-4182-9130-378988164102}"/>
              </a:ext>
            </a:extLst>
          </p:cNvPr>
          <p:cNvSpPr/>
          <p:nvPr/>
        </p:nvSpPr>
        <p:spPr>
          <a:xfrm>
            <a:off x="6613924" y="6083892"/>
            <a:ext cx="1595309" cy="461665"/>
          </a:xfrm>
          <a:prstGeom prst="rect">
            <a:avLst/>
          </a:prstGeom>
        </p:spPr>
        <p:txBody>
          <a:bodyPr wrap="none">
            <a:spAutoFit/>
          </a:bodyPr>
          <a:lstStyle/>
          <a:p>
            <a:r>
              <a:rPr lang="en-IN" dirty="0">
                <a:solidFill>
                  <a:schemeClr val="tx1"/>
                </a:solidFill>
              </a:rPr>
              <a:t>1855- 1938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mage result for hall effect"/>
          <p:cNvPicPr>
            <a:picLocks noChangeAspect="1" noChangeArrowheads="1"/>
          </p:cNvPicPr>
          <p:nvPr/>
        </p:nvPicPr>
        <p:blipFill>
          <a:blip r:embed="rId2" cstate="print"/>
          <a:srcRect/>
          <a:stretch>
            <a:fillRect/>
          </a:stretch>
        </p:blipFill>
        <p:spPr bwMode="auto">
          <a:xfrm>
            <a:off x="304800" y="3326791"/>
            <a:ext cx="4648200" cy="2867025"/>
          </a:xfrm>
          <a:prstGeom prst="rect">
            <a:avLst/>
          </a:prstGeom>
          <a:noFill/>
        </p:spPr>
      </p:pic>
      <p:sp>
        <p:nvSpPr>
          <p:cNvPr id="4" name="Date Placeholder 3"/>
          <p:cNvSpPr>
            <a:spLocks noGrp="1"/>
          </p:cNvSpPr>
          <p:nvPr>
            <p:ph type="dt" sz="half" idx="4294967295"/>
          </p:nvPr>
        </p:nvSpPr>
        <p:spPr>
          <a:xfrm>
            <a:off x="6096000" y="6713051"/>
            <a:ext cx="2667000" cy="127975"/>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609600" y="6713051"/>
            <a:ext cx="5421313" cy="127975"/>
          </a:xfrm>
          <a:prstGeom prst="rect">
            <a:avLst/>
          </a:prstGeom>
        </p:spPr>
        <p:txBody>
          <a:bodyPr/>
          <a:lstStyle/>
          <a:p>
            <a:pPr>
              <a:defRPr/>
            </a:pPr>
            <a:r>
              <a:rPr lang="en-US" sz="800" dirty="0"/>
              <a:t>Prof. Reji Thomas DRC-DRD</a:t>
            </a:r>
          </a:p>
        </p:txBody>
      </p:sp>
      <p:sp>
        <p:nvSpPr>
          <p:cNvPr id="6" name="Slide Number Placeholder 5"/>
          <p:cNvSpPr>
            <a:spLocks noGrp="1"/>
          </p:cNvSpPr>
          <p:nvPr>
            <p:ph type="sldNum" sz="quarter" idx="4294967295"/>
          </p:nvPr>
        </p:nvSpPr>
        <p:spPr>
          <a:xfrm>
            <a:off x="0" y="1271588"/>
            <a:ext cx="533400" cy="244475"/>
          </a:xfrm>
        </p:spPr>
        <p:txBody>
          <a:bodyPr/>
          <a:lstStyle/>
          <a:p>
            <a:pPr>
              <a:defRPr/>
            </a:pPr>
            <a:fld id="{C0C9176C-9DE3-4194-BF68-697F3C27938C}" type="slidenum">
              <a:rPr lang="en-US" altLang="en-US" sz="800" smtClean="0"/>
              <a:pPr>
                <a:defRPr/>
              </a:pPr>
              <a:t>6</a:t>
            </a:fld>
            <a:endParaRPr lang="en-US" altLang="en-US" sz="800" dirty="0"/>
          </a:p>
        </p:txBody>
      </p:sp>
      <p:sp>
        <p:nvSpPr>
          <p:cNvPr id="8" name="Rectangle 7"/>
          <p:cNvSpPr/>
          <p:nvPr/>
        </p:nvSpPr>
        <p:spPr>
          <a:xfrm>
            <a:off x="220133" y="1642702"/>
            <a:ext cx="8534400" cy="1323439"/>
          </a:xfrm>
          <a:prstGeom prst="rect">
            <a:avLst/>
          </a:prstGeom>
        </p:spPr>
        <p:txBody>
          <a:bodyPr wrap="square">
            <a:spAutoFit/>
          </a:bodyPr>
          <a:lstStyle/>
          <a:p>
            <a:pPr algn="just"/>
            <a:r>
              <a:rPr lang="en-US" sz="2000" dirty="0">
                <a:solidFill>
                  <a:schemeClr val="tx1"/>
                </a:solidFill>
              </a:rPr>
              <a:t>The </a:t>
            </a:r>
            <a:r>
              <a:rPr lang="en-US" sz="2000" b="1" dirty="0">
                <a:solidFill>
                  <a:schemeClr val="tx1"/>
                </a:solidFill>
              </a:rPr>
              <a:t>Hall effect</a:t>
            </a:r>
            <a:r>
              <a:rPr lang="en-US" sz="2000" dirty="0">
                <a:solidFill>
                  <a:schemeClr val="tx1"/>
                </a:solidFill>
              </a:rPr>
              <a:t> is the production of a voltage (the </a:t>
            </a:r>
            <a:r>
              <a:rPr lang="en-US" sz="2000" b="1" dirty="0">
                <a:solidFill>
                  <a:schemeClr val="tx1"/>
                </a:solidFill>
              </a:rPr>
              <a:t>Hall voltage</a:t>
            </a:r>
            <a:r>
              <a:rPr lang="en-US" sz="2000" dirty="0">
                <a:solidFill>
                  <a:schemeClr val="tx1"/>
                </a:solidFill>
              </a:rPr>
              <a:t>) across an electrical conductor, transverse to an electric current in the conductor and to an applied magnetic field perpendicular to the current. </a:t>
            </a:r>
            <a:r>
              <a:rPr lang="en-US" sz="2000" dirty="0">
                <a:solidFill>
                  <a:srgbClr val="0000FF"/>
                </a:solidFill>
              </a:rPr>
              <a:t>Combined effect of Electric field and magnetic field on the flow of charges</a:t>
            </a:r>
          </a:p>
        </p:txBody>
      </p:sp>
      <p:sp>
        <p:nvSpPr>
          <p:cNvPr id="9" name="TextBox 8"/>
          <p:cNvSpPr txBox="1"/>
          <p:nvPr/>
        </p:nvSpPr>
        <p:spPr>
          <a:xfrm>
            <a:off x="220133" y="427195"/>
            <a:ext cx="2277533" cy="584775"/>
          </a:xfrm>
          <a:prstGeom prst="rect">
            <a:avLst/>
          </a:prstGeom>
          <a:noFill/>
        </p:spPr>
        <p:txBody>
          <a:bodyPr wrap="square" rtlCol="0">
            <a:spAutoFit/>
          </a:bodyPr>
          <a:lstStyle/>
          <a:p>
            <a:r>
              <a:rPr lang="en-US" sz="3200" b="1" dirty="0">
                <a:solidFill>
                  <a:schemeClr val="tx1"/>
                </a:solidFill>
              </a:rPr>
              <a:t>Hall effect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096000" y="6752235"/>
            <a:ext cx="2667000" cy="105765"/>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609600" y="6752235"/>
            <a:ext cx="5421313" cy="105765"/>
          </a:xfrm>
          <a:prstGeom prst="rect">
            <a:avLst/>
          </a:prstGeom>
        </p:spPr>
        <p:txBody>
          <a:bodyPr/>
          <a:lstStyle/>
          <a:p>
            <a:pPr>
              <a:defRPr/>
            </a:pPr>
            <a:r>
              <a:rPr lang="en-US" sz="800" dirty="0"/>
              <a:t>Prof. Reji Thomas DRC-DRD</a:t>
            </a:r>
          </a:p>
        </p:txBody>
      </p:sp>
      <p:sp>
        <p:nvSpPr>
          <p:cNvPr id="6" name="Slide Number Placeholder 5"/>
          <p:cNvSpPr>
            <a:spLocks noGrp="1"/>
          </p:cNvSpPr>
          <p:nvPr>
            <p:ph type="sldNum" sz="quarter" idx="4294967295"/>
          </p:nvPr>
        </p:nvSpPr>
        <p:spPr>
          <a:xfrm>
            <a:off x="0" y="1271588"/>
            <a:ext cx="533400" cy="244475"/>
          </a:xfrm>
        </p:spPr>
        <p:txBody>
          <a:bodyPr/>
          <a:lstStyle/>
          <a:p>
            <a:pPr>
              <a:defRPr/>
            </a:pPr>
            <a:fld id="{C0C9176C-9DE3-4194-BF68-697F3C27938C}" type="slidenum">
              <a:rPr lang="en-US" altLang="en-US" sz="800" smtClean="0"/>
              <a:pPr>
                <a:defRPr/>
              </a:pPr>
              <a:t>7</a:t>
            </a:fld>
            <a:endParaRPr lang="en-US" altLang="en-US" sz="800" dirty="0"/>
          </a:p>
        </p:txBody>
      </p:sp>
      <p:sp>
        <p:nvSpPr>
          <p:cNvPr id="7" name="TextBox 6"/>
          <p:cNvSpPr txBox="1"/>
          <p:nvPr/>
        </p:nvSpPr>
        <p:spPr>
          <a:xfrm>
            <a:off x="457200" y="142354"/>
            <a:ext cx="7772400" cy="954107"/>
          </a:xfrm>
          <a:prstGeom prst="rect">
            <a:avLst/>
          </a:prstGeom>
          <a:noFill/>
        </p:spPr>
        <p:txBody>
          <a:bodyPr wrap="square" rtlCol="0">
            <a:spAutoFit/>
          </a:bodyPr>
          <a:lstStyle/>
          <a:p>
            <a:pPr algn="ctr"/>
            <a:r>
              <a:rPr lang="en-US" sz="2800" b="1" dirty="0">
                <a:solidFill>
                  <a:schemeClr val="tx1"/>
                </a:solidFill>
              </a:rPr>
              <a:t>HALL COEFFICIENT AND HALL VOLTAGE</a:t>
            </a:r>
          </a:p>
          <a:p>
            <a:pPr algn="ctr"/>
            <a:r>
              <a:rPr lang="en-US" sz="2800" b="1" dirty="0">
                <a:solidFill>
                  <a:schemeClr val="tx1"/>
                </a:solidFill>
              </a:rPr>
              <a:t>Derivation--</a:t>
            </a:r>
          </a:p>
        </p:txBody>
      </p:sp>
      <p:pic>
        <p:nvPicPr>
          <p:cNvPr id="942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2057400"/>
            <a:ext cx="982663" cy="350838"/>
          </a:xfrm>
          <a:prstGeom prst="rect">
            <a:avLst/>
          </a:prstGeom>
          <a:noFill/>
        </p:spPr>
      </p:pic>
      <p:pic>
        <p:nvPicPr>
          <p:cNvPr id="942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276600"/>
            <a:ext cx="1600200" cy="373062"/>
          </a:xfrm>
          <a:prstGeom prst="rect">
            <a:avLst/>
          </a:prstGeom>
          <a:noFill/>
        </p:spPr>
      </p:pic>
      <p:pic>
        <p:nvPicPr>
          <p:cNvPr id="9421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4724400"/>
            <a:ext cx="2835275" cy="373063"/>
          </a:xfrm>
          <a:prstGeom prst="rect">
            <a:avLst/>
          </a:prstGeom>
          <a:noFill/>
        </p:spPr>
      </p:pic>
      <p:pic>
        <p:nvPicPr>
          <p:cNvPr id="94210"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91200" y="4724400"/>
            <a:ext cx="1203325" cy="350837"/>
          </a:xfrm>
          <a:prstGeom prst="rect">
            <a:avLst/>
          </a:prstGeom>
          <a:noFill/>
        </p:spPr>
      </p:pic>
      <p:sp>
        <p:nvSpPr>
          <p:cNvPr id="9421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4217" name="Rectangle 9"/>
          <p:cNvSpPr>
            <a:spLocks noChangeArrowheads="1"/>
          </p:cNvSpPr>
          <p:nvPr/>
        </p:nvSpPr>
        <p:spPr bwMode="auto">
          <a:xfrm>
            <a:off x="0" y="2468563"/>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94222" name="Picture 14"/>
          <p:cNvPicPr>
            <a:picLocks noChangeAspect="1" noChangeArrowheads="1"/>
          </p:cNvPicPr>
          <p:nvPr/>
        </p:nvPicPr>
        <p:blipFill>
          <a:blip r:embed="rId6" cstate="print"/>
          <a:srcRect/>
          <a:stretch>
            <a:fillRect/>
          </a:stretch>
        </p:blipFill>
        <p:spPr bwMode="auto">
          <a:xfrm>
            <a:off x="5424487" y="1624689"/>
            <a:ext cx="3719513" cy="2310484"/>
          </a:xfrm>
          <a:prstGeom prst="rect">
            <a:avLst/>
          </a:prstGeom>
          <a:noFill/>
          <a:ln w="9525">
            <a:noFill/>
            <a:miter lim="800000"/>
            <a:headEnd/>
            <a:tailEnd/>
          </a:ln>
          <a:effectLst/>
        </p:spPr>
      </p:pic>
      <p:sp>
        <p:nvSpPr>
          <p:cNvPr id="19" name="TextBox 18"/>
          <p:cNvSpPr txBox="1"/>
          <p:nvPr/>
        </p:nvSpPr>
        <p:spPr>
          <a:xfrm>
            <a:off x="152400" y="1447800"/>
            <a:ext cx="5272087" cy="646331"/>
          </a:xfrm>
          <a:prstGeom prst="rect">
            <a:avLst/>
          </a:prstGeom>
          <a:noFill/>
        </p:spPr>
        <p:txBody>
          <a:bodyPr wrap="square" rtlCol="0">
            <a:spAutoFit/>
          </a:bodyPr>
          <a:lstStyle/>
          <a:p>
            <a:r>
              <a:rPr lang="en-US" sz="1800" dirty="0">
                <a:solidFill>
                  <a:schemeClr val="tx1"/>
                </a:solidFill>
              </a:rPr>
              <a:t>Force on the charge carriers due to the produced Hall  electric field (</a:t>
            </a:r>
            <a:r>
              <a:rPr lang="en-US" sz="1800" b="1" dirty="0">
                <a:solidFill>
                  <a:srgbClr val="0000FF"/>
                </a:solidFill>
              </a:rPr>
              <a:t>E</a:t>
            </a:r>
            <a:r>
              <a:rPr lang="en-US" sz="1800" b="1" baseline="-25000" dirty="0">
                <a:solidFill>
                  <a:srgbClr val="0000FF"/>
                </a:solidFill>
              </a:rPr>
              <a:t>H</a:t>
            </a:r>
            <a:r>
              <a:rPr lang="en-US" sz="1800" dirty="0">
                <a:solidFill>
                  <a:schemeClr val="tx1"/>
                </a:solidFill>
              </a:rPr>
              <a:t>) is given by</a:t>
            </a:r>
          </a:p>
        </p:txBody>
      </p:sp>
      <p:sp>
        <p:nvSpPr>
          <p:cNvPr id="20" name="TextBox 19"/>
          <p:cNvSpPr txBox="1"/>
          <p:nvPr/>
        </p:nvSpPr>
        <p:spPr>
          <a:xfrm>
            <a:off x="152400" y="2514600"/>
            <a:ext cx="4800600" cy="646331"/>
          </a:xfrm>
          <a:prstGeom prst="rect">
            <a:avLst/>
          </a:prstGeom>
          <a:noFill/>
        </p:spPr>
        <p:txBody>
          <a:bodyPr wrap="square" rtlCol="0">
            <a:spAutoFit/>
          </a:bodyPr>
          <a:lstStyle/>
          <a:p>
            <a:r>
              <a:rPr lang="en-US" sz="1800" dirty="0">
                <a:solidFill>
                  <a:schemeClr val="tx1"/>
                </a:solidFill>
              </a:rPr>
              <a:t>Force on the charge carriers due to the applied magnetic field (</a:t>
            </a:r>
            <a:r>
              <a:rPr lang="en-US" sz="1800" b="1" dirty="0">
                <a:solidFill>
                  <a:srgbClr val="0000FF"/>
                </a:solidFill>
              </a:rPr>
              <a:t>B</a:t>
            </a:r>
            <a:r>
              <a:rPr lang="en-US" sz="1800" dirty="0">
                <a:solidFill>
                  <a:schemeClr val="tx1"/>
                </a:solidFill>
              </a:rPr>
              <a:t>) is given by</a:t>
            </a:r>
          </a:p>
        </p:txBody>
      </p:sp>
      <p:sp>
        <p:nvSpPr>
          <p:cNvPr id="21" name="TextBox 20"/>
          <p:cNvSpPr txBox="1"/>
          <p:nvPr/>
        </p:nvSpPr>
        <p:spPr>
          <a:xfrm>
            <a:off x="3429000" y="2057400"/>
            <a:ext cx="990600" cy="338554"/>
          </a:xfrm>
          <a:prstGeom prst="rect">
            <a:avLst/>
          </a:prstGeom>
          <a:noFill/>
        </p:spPr>
        <p:txBody>
          <a:bodyPr wrap="square" rtlCol="0">
            <a:spAutoFit/>
          </a:bodyPr>
          <a:lstStyle/>
          <a:p>
            <a:r>
              <a:rPr lang="en-US" sz="1600" b="1" i="1" dirty="0">
                <a:solidFill>
                  <a:srgbClr val="C00000"/>
                </a:solidFill>
              </a:rPr>
              <a:t>Eq.1</a:t>
            </a:r>
          </a:p>
        </p:txBody>
      </p:sp>
      <p:sp>
        <p:nvSpPr>
          <p:cNvPr id="22" name="TextBox 21"/>
          <p:cNvSpPr txBox="1"/>
          <p:nvPr/>
        </p:nvSpPr>
        <p:spPr>
          <a:xfrm>
            <a:off x="3581400" y="3276600"/>
            <a:ext cx="990600" cy="338554"/>
          </a:xfrm>
          <a:prstGeom prst="rect">
            <a:avLst/>
          </a:prstGeom>
          <a:noFill/>
        </p:spPr>
        <p:txBody>
          <a:bodyPr wrap="square" rtlCol="0">
            <a:spAutoFit/>
          </a:bodyPr>
          <a:lstStyle/>
          <a:p>
            <a:r>
              <a:rPr lang="en-US" sz="1600" b="1" i="1" dirty="0">
                <a:solidFill>
                  <a:srgbClr val="C00000"/>
                </a:solidFill>
              </a:rPr>
              <a:t>Eq.2</a:t>
            </a:r>
          </a:p>
        </p:txBody>
      </p:sp>
      <p:cxnSp>
        <p:nvCxnSpPr>
          <p:cNvPr id="24" name="Straight Arrow Connector 23"/>
          <p:cNvCxnSpPr>
            <a:endCxn id="21" idx="1"/>
          </p:cNvCxnSpPr>
          <p:nvPr/>
        </p:nvCxnSpPr>
        <p:spPr>
          <a:xfrm>
            <a:off x="2895600" y="2209800"/>
            <a:ext cx="5334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a:off x="3124200" y="3429000"/>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200" y="4202668"/>
            <a:ext cx="8839200" cy="369332"/>
          </a:xfrm>
          <a:prstGeom prst="rect">
            <a:avLst/>
          </a:prstGeom>
          <a:noFill/>
        </p:spPr>
        <p:txBody>
          <a:bodyPr wrap="square" rtlCol="0">
            <a:spAutoFit/>
          </a:bodyPr>
          <a:lstStyle/>
          <a:p>
            <a:r>
              <a:rPr lang="en-US" sz="1800" dirty="0">
                <a:solidFill>
                  <a:schemeClr val="tx1"/>
                </a:solidFill>
              </a:rPr>
              <a:t>At equilibrium/stationary state these two forces must be equal, so from </a:t>
            </a:r>
            <a:r>
              <a:rPr lang="en-US" sz="1800" b="1" i="1" dirty="0">
                <a:solidFill>
                  <a:srgbClr val="C00000"/>
                </a:solidFill>
              </a:rPr>
              <a:t>Eq.1</a:t>
            </a:r>
            <a:r>
              <a:rPr lang="en-US" sz="1800" dirty="0">
                <a:solidFill>
                  <a:schemeClr val="tx1"/>
                </a:solidFill>
              </a:rPr>
              <a:t> and </a:t>
            </a:r>
            <a:r>
              <a:rPr lang="en-US" sz="1800" b="1" i="1" dirty="0">
                <a:solidFill>
                  <a:srgbClr val="C00000"/>
                </a:solidFill>
              </a:rPr>
              <a:t>Eq.2</a:t>
            </a:r>
            <a:r>
              <a:rPr lang="en-US" sz="1800" dirty="0">
                <a:solidFill>
                  <a:schemeClr val="tx1"/>
                </a:solidFill>
              </a:rPr>
              <a:t> we get</a:t>
            </a:r>
          </a:p>
        </p:txBody>
      </p:sp>
      <p:cxnSp>
        <p:nvCxnSpPr>
          <p:cNvPr id="29" name="Straight Arrow Connector 28"/>
          <p:cNvCxnSpPr/>
          <p:nvPr/>
        </p:nvCxnSpPr>
        <p:spPr>
          <a:xfrm>
            <a:off x="4343400" y="4953000"/>
            <a:ext cx="1143000" cy="0"/>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96200" y="4800600"/>
            <a:ext cx="685800" cy="338554"/>
          </a:xfrm>
          <a:prstGeom prst="rect">
            <a:avLst/>
          </a:prstGeom>
          <a:noFill/>
        </p:spPr>
        <p:txBody>
          <a:bodyPr wrap="square" rtlCol="0">
            <a:spAutoFit/>
          </a:bodyPr>
          <a:lstStyle/>
          <a:p>
            <a:r>
              <a:rPr lang="en-US" sz="1600" b="1" i="1" dirty="0">
                <a:solidFill>
                  <a:srgbClr val="C00000"/>
                </a:solidFill>
              </a:rPr>
              <a:t>Eq.3</a:t>
            </a:r>
          </a:p>
        </p:txBody>
      </p:sp>
      <p:cxnSp>
        <p:nvCxnSpPr>
          <p:cNvPr id="31" name="Straight Arrow Connector 30"/>
          <p:cNvCxnSpPr/>
          <p:nvPr/>
        </p:nvCxnSpPr>
        <p:spPr>
          <a:xfrm>
            <a:off x="7162800" y="4953000"/>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4800" y="3733800"/>
            <a:ext cx="6248400" cy="338554"/>
          </a:xfrm>
          <a:prstGeom prst="rect">
            <a:avLst/>
          </a:prstGeom>
          <a:noFill/>
        </p:spPr>
        <p:txBody>
          <a:bodyPr wrap="square" rtlCol="0">
            <a:spAutoFit/>
          </a:bodyPr>
          <a:lstStyle/>
          <a:p>
            <a:r>
              <a:rPr lang="en-US" sz="1600" dirty="0">
                <a:solidFill>
                  <a:schemeClr val="tx1"/>
                </a:solidFill>
              </a:rPr>
              <a:t>Where </a:t>
            </a:r>
            <a:r>
              <a:rPr lang="en-US" sz="1600" dirty="0" err="1">
                <a:solidFill>
                  <a:schemeClr val="tx1"/>
                </a:solidFill>
              </a:rPr>
              <a:t>v</a:t>
            </a:r>
            <a:r>
              <a:rPr lang="en-US" sz="1600" baseline="-25000" dirty="0" err="1">
                <a:solidFill>
                  <a:schemeClr val="tx1"/>
                </a:solidFill>
              </a:rPr>
              <a:t>d</a:t>
            </a:r>
            <a:r>
              <a:rPr lang="en-US" sz="1600" dirty="0">
                <a:solidFill>
                  <a:schemeClr val="tx1"/>
                </a:solidFill>
              </a:rPr>
              <a:t> is the drift velocity and q is the electric charge of the carrier.</a:t>
            </a:r>
          </a:p>
        </p:txBody>
      </p:sp>
      <p:sp>
        <p:nvSpPr>
          <p:cNvPr id="942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4223"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800600" y="5791200"/>
            <a:ext cx="936625" cy="304800"/>
          </a:xfrm>
          <a:prstGeom prst="rect">
            <a:avLst/>
          </a:prstGeom>
          <a:noFill/>
        </p:spPr>
      </p:pic>
      <p:sp>
        <p:nvSpPr>
          <p:cNvPr id="35" name="TextBox 34"/>
          <p:cNvSpPr txBox="1"/>
          <p:nvPr/>
        </p:nvSpPr>
        <p:spPr>
          <a:xfrm>
            <a:off x="6781800" y="5791200"/>
            <a:ext cx="685800" cy="338554"/>
          </a:xfrm>
          <a:prstGeom prst="rect">
            <a:avLst/>
          </a:prstGeom>
          <a:noFill/>
        </p:spPr>
        <p:txBody>
          <a:bodyPr wrap="square" rtlCol="0">
            <a:spAutoFit/>
          </a:bodyPr>
          <a:lstStyle/>
          <a:p>
            <a:r>
              <a:rPr lang="en-US" sz="1600" b="1" i="1" dirty="0">
                <a:solidFill>
                  <a:srgbClr val="C00000"/>
                </a:solidFill>
              </a:rPr>
              <a:t>Eq.4</a:t>
            </a:r>
          </a:p>
        </p:txBody>
      </p:sp>
      <p:cxnSp>
        <p:nvCxnSpPr>
          <p:cNvPr id="36" name="Straight Arrow Connector 35"/>
          <p:cNvCxnSpPr/>
          <p:nvPr/>
        </p:nvCxnSpPr>
        <p:spPr>
          <a:xfrm>
            <a:off x="6248400" y="5943600"/>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5257800"/>
            <a:ext cx="5334000" cy="369332"/>
          </a:xfrm>
          <a:prstGeom prst="rect">
            <a:avLst/>
          </a:prstGeom>
          <a:noFill/>
        </p:spPr>
        <p:txBody>
          <a:bodyPr wrap="square" rtlCol="0">
            <a:spAutoFit/>
          </a:bodyPr>
          <a:lstStyle/>
          <a:p>
            <a:r>
              <a:rPr lang="en-US" sz="1800" dirty="0">
                <a:solidFill>
                  <a:schemeClr val="tx1"/>
                </a:solidFill>
              </a:rPr>
              <a:t>If we talk about the magnitude </a:t>
            </a:r>
            <a:r>
              <a:rPr lang="en-US" sz="1800" b="1" i="1" dirty="0">
                <a:solidFill>
                  <a:srgbClr val="C00000"/>
                </a:solidFill>
              </a:rPr>
              <a:t>Eq.3</a:t>
            </a:r>
            <a:r>
              <a:rPr lang="en-US" sz="1800" dirty="0">
                <a:solidFill>
                  <a:schemeClr val="tx1"/>
                </a:solidFill>
              </a:rPr>
              <a:t> can be written as </a:t>
            </a:r>
          </a:p>
        </p:txBody>
      </p:sp>
      <p:sp>
        <p:nvSpPr>
          <p:cNvPr id="9422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4225"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09600" y="5715000"/>
            <a:ext cx="1431925" cy="304800"/>
          </a:xfrm>
          <a:prstGeom prst="rect">
            <a:avLst/>
          </a:prstGeom>
          <a:noFill/>
        </p:spPr>
      </p:pic>
      <p:sp>
        <p:nvSpPr>
          <p:cNvPr id="40" name="TextBox 39"/>
          <p:cNvSpPr txBox="1"/>
          <p:nvPr/>
        </p:nvSpPr>
        <p:spPr>
          <a:xfrm>
            <a:off x="228600" y="6172200"/>
            <a:ext cx="4038600" cy="369332"/>
          </a:xfrm>
          <a:prstGeom prst="rect">
            <a:avLst/>
          </a:prstGeom>
          <a:noFill/>
        </p:spPr>
        <p:txBody>
          <a:bodyPr wrap="square" rtlCol="0">
            <a:spAutoFit/>
          </a:bodyPr>
          <a:lstStyle/>
          <a:p>
            <a:r>
              <a:rPr lang="en-US" sz="1800" dirty="0">
                <a:solidFill>
                  <a:schemeClr val="tx1"/>
                </a:solidFill>
              </a:rPr>
              <a:t>In the present case </a:t>
            </a:r>
            <a:r>
              <a:rPr lang="en-US" sz="1800" b="1" dirty="0">
                <a:solidFill>
                  <a:srgbClr val="0000FF"/>
                </a:solidFill>
                <a:sym typeface="Symbol"/>
              </a:rPr>
              <a:t></a:t>
            </a:r>
            <a:r>
              <a:rPr lang="en-US" sz="1800" dirty="0">
                <a:solidFill>
                  <a:schemeClr val="tx1"/>
                </a:solidFill>
                <a:sym typeface="Symbol"/>
              </a:rPr>
              <a:t> is 90°, so we get</a:t>
            </a:r>
            <a:endParaRPr lang="en-US" sz="1800" dirty="0">
              <a:solidFill>
                <a:schemeClr val="tx1"/>
              </a:solidFill>
            </a:endParaRPr>
          </a:p>
        </p:txBody>
      </p:sp>
      <p:cxnSp>
        <p:nvCxnSpPr>
          <p:cNvPr id="42" name="Straight Arrow Connector 41"/>
          <p:cNvCxnSpPr>
            <a:stCxn id="40" idx="3"/>
          </p:cNvCxnSpPr>
          <p:nvPr/>
        </p:nvCxnSpPr>
        <p:spPr>
          <a:xfrm flipV="1">
            <a:off x="4267200" y="6096000"/>
            <a:ext cx="533400" cy="260866"/>
          </a:xfrm>
          <a:prstGeom prst="straightConnector1">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5257800" y="457200"/>
            <a:ext cx="3718882" cy="2310584"/>
          </a:xfrm>
          <a:prstGeom prst="rect">
            <a:avLst/>
          </a:prstGeom>
        </p:spPr>
      </p:pic>
    </p:spTree>
    <p:extLst>
      <p:ext uri="{BB962C8B-B14F-4D97-AF65-F5344CB8AC3E}">
        <p14:creationId xmlns:p14="http://schemas.microsoft.com/office/powerpoint/2010/main" val="3715027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096000" y="6687666"/>
            <a:ext cx="2667000" cy="170334"/>
          </a:xfrm>
        </p:spPr>
        <p:txBody>
          <a:bodyPr/>
          <a:lstStyle/>
          <a:p>
            <a:pPr>
              <a:defRPr/>
            </a:pPr>
            <a:fld id="{C1BABE4C-B29E-4674-98C7-7A9A28BDC343}" type="datetime4">
              <a:rPr lang="en-US" sz="800" smtClean="0"/>
              <a:pPr>
                <a:defRPr/>
              </a:pPr>
              <a:t>November 29, 2023</a:t>
            </a:fld>
            <a:endParaRPr lang="en-US" sz="800" dirty="0"/>
          </a:p>
        </p:txBody>
      </p:sp>
      <p:sp>
        <p:nvSpPr>
          <p:cNvPr id="5" name="Footer Placeholder 4"/>
          <p:cNvSpPr>
            <a:spLocks noGrp="1"/>
          </p:cNvSpPr>
          <p:nvPr>
            <p:ph type="ftr" sz="quarter" idx="4294967295"/>
          </p:nvPr>
        </p:nvSpPr>
        <p:spPr>
          <a:xfrm>
            <a:off x="609600" y="6687666"/>
            <a:ext cx="5421313" cy="170334"/>
          </a:xfrm>
          <a:prstGeom prst="rect">
            <a:avLst/>
          </a:prstGeom>
        </p:spPr>
        <p:txBody>
          <a:bodyPr/>
          <a:lstStyle/>
          <a:p>
            <a:pPr>
              <a:defRPr/>
            </a:pPr>
            <a:r>
              <a:rPr lang="en-US" sz="800" dirty="0"/>
              <a:t>Prof. Reji Thomas DRC-DRD</a:t>
            </a:r>
          </a:p>
        </p:txBody>
      </p:sp>
      <p:sp>
        <p:nvSpPr>
          <p:cNvPr id="8" name="TextBox 7"/>
          <p:cNvSpPr txBox="1"/>
          <p:nvPr/>
        </p:nvSpPr>
        <p:spPr>
          <a:xfrm>
            <a:off x="228600" y="69138"/>
            <a:ext cx="8458200" cy="707886"/>
          </a:xfrm>
          <a:prstGeom prst="rect">
            <a:avLst/>
          </a:prstGeom>
          <a:noFill/>
        </p:spPr>
        <p:txBody>
          <a:bodyPr wrap="square" rtlCol="0">
            <a:spAutoFit/>
          </a:bodyPr>
          <a:lstStyle/>
          <a:p>
            <a:r>
              <a:rPr lang="en-US" sz="2000" dirty="0">
                <a:solidFill>
                  <a:schemeClr val="tx1"/>
                </a:solidFill>
              </a:rPr>
              <a:t>Consider </a:t>
            </a:r>
            <a:r>
              <a:rPr lang="en-US" sz="2000" b="1" dirty="0">
                <a:solidFill>
                  <a:srgbClr val="0000FF"/>
                </a:solidFill>
              </a:rPr>
              <a:t>n</a:t>
            </a:r>
            <a:r>
              <a:rPr lang="en-US" sz="2000" dirty="0">
                <a:solidFill>
                  <a:schemeClr val="tx1"/>
                </a:solidFill>
              </a:rPr>
              <a:t> is the number of charge carriers per unit volume, then the current density can written in terms of the drift velocity (</a:t>
            </a:r>
            <a:r>
              <a:rPr lang="en-US" sz="2000" b="1" dirty="0" err="1">
                <a:solidFill>
                  <a:srgbClr val="0000FF"/>
                </a:solidFill>
              </a:rPr>
              <a:t>v</a:t>
            </a:r>
            <a:r>
              <a:rPr lang="en-US" sz="2000" b="1" baseline="-25000" dirty="0" err="1">
                <a:solidFill>
                  <a:srgbClr val="0000FF"/>
                </a:solidFill>
              </a:rPr>
              <a:t>d</a:t>
            </a:r>
            <a:r>
              <a:rPr lang="en-US" sz="2000" dirty="0">
                <a:solidFill>
                  <a:schemeClr val="tx1"/>
                </a:solidFill>
              </a:rPr>
              <a:t>) as follows</a:t>
            </a:r>
          </a:p>
        </p:txBody>
      </p:sp>
      <p:pic>
        <p:nvPicPr>
          <p:cNvPr id="9318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39729" y="967521"/>
            <a:ext cx="884238" cy="304800"/>
          </a:xfrm>
          <a:prstGeom prst="rect">
            <a:avLst/>
          </a:prstGeom>
          <a:noFill/>
        </p:spPr>
      </p:pic>
      <p:pic>
        <p:nvPicPr>
          <p:cNvPr id="9318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49529" y="1500921"/>
            <a:ext cx="846138" cy="601663"/>
          </a:xfrm>
          <a:prstGeom prst="rect">
            <a:avLst/>
          </a:prstGeom>
          <a:noFill/>
        </p:spPr>
      </p:pic>
      <p:sp>
        <p:nvSpPr>
          <p:cNvPr id="9318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3188" name="Rectangle 4"/>
          <p:cNvSpPr>
            <a:spLocks noChangeArrowheads="1"/>
          </p:cNvSpPr>
          <p:nvPr/>
        </p:nvSpPr>
        <p:spPr bwMode="auto">
          <a:xfrm>
            <a:off x="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2"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34929" y="1653321"/>
            <a:ext cx="936625" cy="304800"/>
          </a:xfrm>
          <a:prstGeom prst="rect">
            <a:avLst/>
          </a:prstGeom>
          <a:noFill/>
        </p:spPr>
      </p:pic>
      <p:sp>
        <p:nvSpPr>
          <p:cNvPr id="13" name="TextBox 12"/>
          <p:cNvSpPr txBox="1"/>
          <p:nvPr/>
        </p:nvSpPr>
        <p:spPr>
          <a:xfrm>
            <a:off x="191729" y="1577121"/>
            <a:ext cx="2895600" cy="338554"/>
          </a:xfrm>
          <a:prstGeom prst="rect">
            <a:avLst/>
          </a:prstGeom>
          <a:noFill/>
        </p:spPr>
        <p:txBody>
          <a:bodyPr wrap="square" rtlCol="0">
            <a:spAutoFit/>
          </a:bodyPr>
          <a:lstStyle/>
          <a:p>
            <a:r>
              <a:rPr lang="en-US" sz="1600" dirty="0">
                <a:solidFill>
                  <a:srgbClr val="C00000"/>
                </a:solidFill>
              </a:rPr>
              <a:t> Substitute </a:t>
            </a:r>
            <a:r>
              <a:rPr lang="en-US" sz="1600" b="1" i="1" dirty="0">
                <a:solidFill>
                  <a:srgbClr val="C00000"/>
                </a:solidFill>
              </a:rPr>
              <a:t>Eq.5</a:t>
            </a:r>
            <a:r>
              <a:rPr lang="en-US" sz="1600" dirty="0">
                <a:solidFill>
                  <a:srgbClr val="C00000"/>
                </a:solidFill>
              </a:rPr>
              <a:t> in </a:t>
            </a:r>
            <a:r>
              <a:rPr lang="en-US" sz="1600" dirty="0">
                <a:solidFill>
                  <a:srgbClr val="0000FF"/>
                </a:solidFill>
              </a:rPr>
              <a:t>Eq.4</a:t>
            </a:r>
          </a:p>
        </p:txBody>
      </p:sp>
      <p:sp>
        <p:nvSpPr>
          <p:cNvPr id="15" name="TextBox 14"/>
          <p:cNvSpPr txBox="1"/>
          <p:nvPr/>
        </p:nvSpPr>
        <p:spPr>
          <a:xfrm>
            <a:off x="4839929" y="967521"/>
            <a:ext cx="685800" cy="338554"/>
          </a:xfrm>
          <a:prstGeom prst="rect">
            <a:avLst/>
          </a:prstGeom>
          <a:noFill/>
        </p:spPr>
        <p:txBody>
          <a:bodyPr wrap="square" rtlCol="0">
            <a:spAutoFit/>
          </a:bodyPr>
          <a:lstStyle/>
          <a:p>
            <a:r>
              <a:rPr lang="en-US" sz="1600" b="1" i="1" dirty="0">
                <a:solidFill>
                  <a:srgbClr val="C00000"/>
                </a:solidFill>
              </a:rPr>
              <a:t>Eq.5</a:t>
            </a:r>
          </a:p>
        </p:txBody>
      </p:sp>
      <p:cxnSp>
        <p:nvCxnSpPr>
          <p:cNvPr id="17" name="Straight Arrow Connector 16"/>
          <p:cNvCxnSpPr>
            <a:endCxn id="15" idx="1"/>
          </p:cNvCxnSpPr>
          <p:nvPr/>
        </p:nvCxnSpPr>
        <p:spPr>
          <a:xfrm>
            <a:off x="4382729" y="1119921"/>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3186" idx="2"/>
          </p:cNvCxnSpPr>
          <p:nvPr/>
        </p:nvCxnSpPr>
        <p:spPr>
          <a:xfrm flipH="1">
            <a:off x="3468329" y="1272321"/>
            <a:ext cx="213519" cy="30480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68329" y="1577121"/>
            <a:ext cx="1752600" cy="15240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31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19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1729" y="2805610"/>
            <a:ext cx="822325" cy="555625"/>
          </a:xfrm>
          <a:prstGeom prst="rect">
            <a:avLst/>
          </a:prstGeom>
          <a:noFill/>
        </p:spPr>
      </p:pic>
      <p:sp>
        <p:nvSpPr>
          <p:cNvPr id="24" name="TextBox 23"/>
          <p:cNvSpPr txBox="1"/>
          <p:nvPr/>
        </p:nvSpPr>
        <p:spPr>
          <a:xfrm>
            <a:off x="604684" y="2139123"/>
            <a:ext cx="7848600" cy="369332"/>
          </a:xfrm>
          <a:prstGeom prst="rect">
            <a:avLst/>
          </a:prstGeom>
          <a:noFill/>
        </p:spPr>
        <p:txBody>
          <a:bodyPr wrap="square" rtlCol="0">
            <a:spAutoFit/>
          </a:bodyPr>
          <a:lstStyle/>
          <a:p>
            <a:r>
              <a:rPr lang="en-US" sz="1800" dirty="0">
                <a:solidFill>
                  <a:schemeClr val="tx1"/>
                </a:solidFill>
              </a:rPr>
              <a:t>If </a:t>
            </a:r>
            <a:r>
              <a:rPr lang="en-US" sz="1800" b="1" i="1" dirty="0">
                <a:solidFill>
                  <a:srgbClr val="0000FF"/>
                </a:solidFill>
              </a:rPr>
              <a:t>b</a:t>
            </a:r>
            <a:r>
              <a:rPr lang="en-US" sz="1800" dirty="0">
                <a:solidFill>
                  <a:schemeClr val="tx1"/>
                </a:solidFill>
              </a:rPr>
              <a:t> is the width of the block, then hall electric field </a:t>
            </a:r>
            <a:r>
              <a:rPr lang="en-US" sz="1800" b="1" dirty="0">
                <a:solidFill>
                  <a:srgbClr val="0000FF"/>
                </a:solidFill>
              </a:rPr>
              <a:t>E</a:t>
            </a:r>
            <a:r>
              <a:rPr lang="en-US" sz="1800" b="1" baseline="-25000" dirty="0">
                <a:solidFill>
                  <a:srgbClr val="0000FF"/>
                </a:solidFill>
              </a:rPr>
              <a:t>H</a:t>
            </a:r>
            <a:r>
              <a:rPr lang="en-US" sz="1800" dirty="0">
                <a:solidFill>
                  <a:schemeClr val="tx1"/>
                </a:solidFill>
              </a:rPr>
              <a:t> can be related potential as </a:t>
            </a:r>
          </a:p>
        </p:txBody>
      </p:sp>
      <p:sp>
        <p:nvSpPr>
          <p:cNvPr id="25" name="TextBox 24"/>
          <p:cNvSpPr txBox="1"/>
          <p:nvPr/>
        </p:nvSpPr>
        <p:spPr>
          <a:xfrm>
            <a:off x="8266471" y="2805610"/>
            <a:ext cx="685800" cy="338554"/>
          </a:xfrm>
          <a:prstGeom prst="rect">
            <a:avLst/>
          </a:prstGeom>
          <a:noFill/>
        </p:spPr>
        <p:txBody>
          <a:bodyPr wrap="square" rtlCol="0">
            <a:spAutoFit/>
          </a:bodyPr>
          <a:lstStyle/>
          <a:p>
            <a:r>
              <a:rPr lang="en-US" sz="1600" b="1" i="1" dirty="0">
                <a:solidFill>
                  <a:srgbClr val="C00000"/>
                </a:solidFill>
              </a:rPr>
              <a:t>Eq.6</a:t>
            </a:r>
          </a:p>
        </p:txBody>
      </p:sp>
      <p:cxnSp>
        <p:nvCxnSpPr>
          <p:cNvPr id="26" name="Straight Arrow Connector 25"/>
          <p:cNvCxnSpPr>
            <a:endCxn id="25" idx="1"/>
          </p:cNvCxnSpPr>
          <p:nvPr/>
        </p:nvCxnSpPr>
        <p:spPr>
          <a:xfrm>
            <a:off x="7809271" y="2958010"/>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1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3192"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872598" y="2730699"/>
            <a:ext cx="1730375" cy="609600"/>
          </a:xfrm>
          <a:prstGeom prst="rect">
            <a:avLst/>
          </a:prstGeom>
          <a:noFill/>
        </p:spPr>
      </p:pic>
      <p:sp>
        <p:nvSpPr>
          <p:cNvPr id="29" name="TextBox 28"/>
          <p:cNvSpPr txBox="1"/>
          <p:nvPr/>
        </p:nvSpPr>
        <p:spPr>
          <a:xfrm>
            <a:off x="1931425" y="2750832"/>
            <a:ext cx="4364242" cy="400110"/>
          </a:xfrm>
          <a:prstGeom prst="rect">
            <a:avLst/>
          </a:prstGeom>
          <a:noFill/>
        </p:spPr>
        <p:txBody>
          <a:bodyPr wrap="square" rtlCol="0">
            <a:spAutoFit/>
          </a:bodyPr>
          <a:lstStyle/>
          <a:p>
            <a:r>
              <a:rPr lang="en-US" sz="2000" b="1" dirty="0">
                <a:solidFill>
                  <a:srgbClr val="0000FF"/>
                </a:solidFill>
              </a:rPr>
              <a:t>V</a:t>
            </a:r>
            <a:r>
              <a:rPr lang="en-US" sz="2000" b="1" baseline="-25000" dirty="0">
                <a:solidFill>
                  <a:srgbClr val="0000FF"/>
                </a:solidFill>
              </a:rPr>
              <a:t>H</a:t>
            </a:r>
            <a:r>
              <a:rPr lang="en-US" sz="2000" b="1" dirty="0">
                <a:solidFill>
                  <a:schemeClr val="tx1"/>
                </a:solidFill>
              </a:rPr>
              <a:t> </a:t>
            </a:r>
            <a:r>
              <a:rPr lang="en-US" sz="2000" dirty="0">
                <a:solidFill>
                  <a:schemeClr val="tx1"/>
                </a:solidFill>
              </a:rPr>
              <a:t>is known as the hall voltage and written as </a:t>
            </a:r>
          </a:p>
        </p:txBody>
      </p:sp>
      <p:sp>
        <p:nvSpPr>
          <p:cNvPr id="30" name="TextBox 29"/>
          <p:cNvSpPr txBox="1"/>
          <p:nvPr/>
        </p:nvSpPr>
        <p:spPr>
          <a:xfrm>
            <a:off x="7430729" y="1577121"/>
            <a:ext cx="685800" cy="338554"/>
          </a:xfrm>
          <a:prstGeom prst="rect">
            <a:avLst/>
          </a:prstGeom>
          <a:noFill/>
        </p:spPr>
        <p:txBody>
          <a:bodyPr wrap="square" rtlCol="0">
            <a:spAutoFit/>
          </a:bodyPr>
          <a:lstStyle/>
          <a:p>
            <a:r>
              <a:rPr lang="en-US" sz="1600" b="1" i="1" dirty="0">
                <a:solidFill>
                  <a:srgbClr val="C00000"/>
                </a:solidFill>
              </a:rPr>
              <a:t>Eq.6a</a:t>
            </a:r>
          </a:p>
        </p:txBody>
      </p:sp>
      <p:cxnSp>
        <p:nvCxnSpPr>
          <p:cNvPr id="32" name="Straight Arrow Connector 31"/>
          <p:cNvCxnSpPr/>
          <p:nvPr/>
        </p:nvCxnSpPr>
        <p:spPr>
          <a:xfrm>
            <a:off x="6668729" y="1729521"/>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Slide Number Placeholder 5">
            <a:extLst>
              <a:ext uri="{FF2B5EF4-FFF2-40B4-BE49-F238E27FC236}">
                <a16:creationId xmlns:a16="http://schemas.microsoft.com/office/drawing/2014/main" id="{9364F844-8316-461F-9BE1-482611CDF695}"/>
              </a:ext>
            </a:extLst>
          </p:cNvPr>
          <p:cNvSpPr>
            <a:spLocks noGrp="1"/>
          </p:cNvSpPr>
          <p:nvPr>
            <p:ph type="sldNum" sz="quarter" idx="4294967295"/>
          </p:nvPr>
        </p:nvSpPr>
        <p:spPr>
          <a:xfrm>
            <a:off x="228600" y="3934737"/>
            <a:ext cx="533400" cy="244475"/>
          </a:xfrm>
        </p:spPr>
        <p:txBody>
          <a:bodyPr/>
          <a:lstStyle/>
          <a:p>
            <a:pPr>
              <a:defRPr/>
            </a:pPr>
            <a:fld id="{C0C9176C-9DE3-4194-BF68-697F3C27938C}" type="slidenum">
              <a:rPr lang="en-US" altLang="en-US" sz="800" smtClean="0"/>
              <a:pPr>
                <a:defRPr/>
              </a:pPr>
              <a:t>9</a:t>
            </a:fld>
            <a:endParaRPr lang="en-US" altLang="en-US" sz="800" dirty="0"/>
          </a:p>
        </p:txBody>
      </p:sp>
      <p:sp>
        <p:nvSpPr>
          <p:cNvPr id="28" name="TextBox 27">
            <a:extLst>
              <a:ext uri="{FF2B5EF4-FFF2-40B4-BE49-F238E27FC236}">
                <a16:creationId xmlns:a16="http://schemas.microsoft.com/office/drawing/2014/main" id="{7C86B658-6A60-4AE9-BEBF-2ED8EAD6370C}"/>
              </a:ext>
            </a:extLst>
          </p:cNvPr>
          <p:cNvSpPr txBox="1"/>
          <p:nvPr/>
        </p:nvSpPr>
        <p:spPr>
          <a:xfrm>
            <a:off x="342900" y="3887286"/>
            <a:ext cx="8229600" cy="707886"/>
          </a:xfrm>
          <a:prstGeom prst="rect">
            <a:avLst/>
          </a:prstGeom>
          <a:noFill/>
        </p:spPr>
        <p:txBody>
          <a:bodyPr wrap="square" rtlCol="0">
            <a:spAutoFit/>
          </a:bodyPr>
          <a:lstStyle/>
          <a:p>
            <a:r>
              <a:rPr lang="en-US" sz="2000" dirty="0">
                <a:solidFill>
                  <a:schemeClr val="tx1"/>
                </a:solidFill>
              </a:rPr>
              <a:t>Coefficient of proportionality </a:t>
            </a:r>
            <a:r>
              <a:rPr lang="en-US" sz="2000" b="1" dirty="0">
                <a:solidFill>
                  <a:srgbClr val="0000FF"/>
                </a:solidFill>
              </a:rPr>
              <a:t>1/</a:t>
            </a:r>
            <a:r>
              <a:rPr lang="en-US" sz="2000" b="1" dirty="0" err="1">
                <a:solidFill>
                  <a:srgbClr val="0000FF"/>
                </a:solidFill>
              </a:rPr>
              <a:t>nq</a:t>
            </a:r>
            <a:r>
              <a:rPr lang="en-US" sz="2000" dirty="0">
                <a:solidFill>
                  <a:schemeClr val="tx1"/>
                </a:solidFill>
              </a:rPr>
              <a:t> is called the </a:t>
            </a:r>
            <a:r>
              <a:rPr lang="en-US" sz="2000" dirty="0">
                <a:solidFill>
                  <a:srgbClr val="0000FF"/>
                </a:solidFill>
              </a:rPr>
              <a:t>Hall coefficient </a:t>
            </a:r>
            <a:r>
              <a:rPr lang="en-US" sz="2000" dirty="0">
                <a:solidFill>
                  <a:schemeClr val="tx1"/>
                </a:solidFill>
              </a:rPr>
              <a:t>and is denoted by </a:t>
            </a:r>
            <a:r>
              <a:rPr lang="en-US" sz="2000" b="1" dirty="0">
                <a:solidFill>
                  <a:srgbClr val="0000FF"/>
                </a:solidFill>
              </a:rPr>
              <a:t>R</a:t>
            </a:r>
            <a:r>
              <a:rPr lang="en-US" sz="2000" b="1" baseline="-25000" dirty="0">
                <a:solidFill>
                  <a:srgbClr val="0000FF"/>
                </a:solidFill>
              </a:rPr>
              <a:t>H</a:t>
            </a:r>
            <a:r>
              <a:rPr lang="en-US" sz="2000" dirty="0">
                <a:solidFill>
                  <a:schemeClr val="tx1"/>
                </a:solidFill>
              </a:rPr>
              <a:t>. So we have</a:t>
            </a:r>
          </a:p>
        </p:txBody>
      </p:sp>
      <p:pic>
        <p:nvPicPr>
          <p:cNvPr id="31" name="Picture 4">
            <a:extLst>
              <a:ext uri="{FF2B5EF4-FFF2-40B4-BE49-F238E27FC236}">
                <a16:creationId xmlns:a16="http://schemas.microsoft.com/office/drawing/2014/main" id="{0157A22F-7BC5-45EB-93BA-3CE762FFFD6F}"/>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733800" y="4796749"/>
            <a:ext cx="876300" cy="601663"/>
          </a:xfrm>
          <a:prstGeom prst="rect">
            <a:avLst/>
          </a:prstGeom>
          <a:noFill/>
        </p:spPr>
      </p:pic>
      <p:sp>
        <p:nvSpPr>
          <p:cNvPr id="34" name="Rectangle 7">
            <a:extLst>
              <a:ext uri="{FF2B5EF4-FFF2-40B4-BE49-F238E27FC236}">
                <a16:creationId xmlns:a16="http://schemas.microsoft.com/office/drawing/2014/main" id="{799CE37C-1D70-4237-A38D-BF9B66C09C10}"/>
              </a:ext>
            </a:extLst>
          </p:cNvPr>
          <p:cNvSpPr>
            <a:spLocks noChangeArrowheads="1"/>
          </p:cNvSpPr>
          <p:nvPr/>
        </p:nvSpPr>
        <p:spPr bwMode="auto">
          <a:xfrm>
            <a:off x="228600" y="4780874"/>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 name="TextBox 34">
            <a:extLst>
              <a:ext uri="{FF2B5EF4-FFF2-40B4-BE49-F238E27FC236}">
                <a16:creationId xmlns:a16="http://schemas.microsoft.com/office/drawing/2014/main" id="{6697AD13-E109-47E1-A6BF-A08DABD36CA3}"/>
              </a:ext>
            </a:extLst>
          </p:cNvPr>
          <p:cNvSpPr txBox="1"/>
          <p:nvPr/>
        </p:nvSpPr>
        <p:spPr>
          <a:xfrm>
            <a:off x="495300" y="5650837"/>
            <a:ext cx="8229600" cy="646331"/>
          </a:xfrm>
          <a:prstGeom prst="rect">
            <a:avLst/>
          </a:prstGeom>
          <a:noFill/>
        </p:spPr>
        <p:txBody>
          <a:bodyPr wrap="square" rtlCol="0">
            <a:spAutoFit/>
          </a:bodyPr>
          <a:lstStyle/>
          <a:p>
            <a:r>
              <a:rPr lang="en-US" sz="1800" b="1" dirty="0">
                <a:solidFill>
                  <a:srgbClr val="0000FF"/>
                </a:solidFill>
              </a:rPr>
              <a:t>R</a:t>
            </a:r>
            <a:r>
              <a:rPr lang="en-US" sz="1800" b="1" baseline="-25000" dirty="0">
                <a:solidFill>
                  <a:srgbClr val="0000FF"/>
                </a:solidFill>
              </a:rPr>
              <a:t>H</a:t>
            </a:r>
            <a:r>
              <a:rPr lang="en-US" sz="1800" dirty="0">
                <a:solidFill>
                  <a:schemeClr val="tx1"/>
                </a:solidFill>
              </a:rPr>
              <a:t> will be </a:t>
            </a:r>
            <a:r>
              <a:rPr lang="en-US" sz="1800" dirty="0">
                <a:solidFill>
                  <a:srgbClr val="0000FF"/>
                </a:solidFill>
              </a:rPr>
              <a:t>negative</a:t>
            </a:r>
            <a:r>
              <a:rPr lang="en-US" sz="1800" dirty="0">
                <a:solidFill>
                  <a:schemeClr val="tx1"/>
                </a:solidFill>
              </a:rPr>
              <a:t> if the charge carriers are </a:t>
            </a:r>
            <a:r>
              <a:rPr lang="en-US" sz="1800" dirty="0">
                <a:solidFill>
                  <a:srgbClr val="0000FF"/>
                </a:solidFill>
              </a:rPr>
              <a:t>electrons</a:t>
            </a:r>
            <a:r>
              <a:rPr lang="en-US" sz="1800" dirty="0">
                <a:solidFill>
                  <a:schemeClr val="tx1"/>
                </a:solidFill>
              </a:rPr>
              <a:t> and will be </a:t>
            </a:r>
            <a:r>
              <a:rPr lang="en-US" sz="1800" dirty="0">
                <a:solidFill>
                  <a:srgbClr val="0000FF"/>
                </a:solidFill>
              </a:rPr>
              <a:t>positive</a:t>
            </a:r>
            <a:r>
              <a:rPr lang="en-US" sz="1800" dirty="0">
                <a:solidFill>
                  <a:schemeClr val="tx1"/>
                </a:solidFill>
              </a:rPr>
              <a:t> if the charge carriers are </a:t>
            </a:r>
            <a:r>
              <a:rPr lang="en-US" sz="1800" dirty="0">
                <a:solidFill>
                  <a:srgbClr val="0000FF"/>
                </a:solidFill>
              </a:rPr>
              <a:t>holes</a:t>
            </a:r>
            <a:r>
              <a:rPr lang="en-US" sz="1800" dirty="0">
                <a:solidFill>
                  <a:schemeClr val="tx1"/>
                </a:solidFill>
              </a:rPr>
              <a:t>. So can be used to distinguish the type of semiconductors</a:t>
            </a:r>
          </a:p>
        </p:txBody>
      </p:sp>
      <p:sp>
        <p:nvSpPr>
          <p:cNvPr id="36" name="TextBox 35">
            <a:extLst>
              <a:ext uri="{FF2B5EF4-FFF2-40B4-BE49-F238E27FC236}">
                <a16:creationId xmlns:a16="http://schemas.microsoft.com/office/drawing/2014/main" id="{98952A0A-B389-4168-8F27-F8801732C0C3}"/>
              </a:ext>
            </a:extLst>
          </p:cNvPr>
          <p:cNvSpPr txBox="1"/>
          <p:nvPr/>
        </p:nvSpPr>
        <p:spPr>
          <a:xfrm>
            <a:off x="5334000" y="4872949"/>
            <a:ext cx="685800" cy="338554"/>
          </a:xfrm>
          <a:prstGeom prst="rect">
            <a:avLst/>
          </a:prstGeom>
          <a:noFill/>
        </p:spPr>
        <p:txBody>
          <a:bodyPr wrap="square" rtlCol="0">
            <a:spAutoFit/>
          </a:bodyPr>
          <a:lstStyle/>
          <a:p>
            <a:r>
              <a:rPr lang="en-US" sz="1600" b="1" dirty="0">
                <a:solidFill>
                  <a:srgbClr val="C00000"/>
                </a:solidFill>
              </a:rPr>
              <a:t>Eq.7</a:t>
            </a:r>
          </a:p>
        </p:txBody>
      </p:sp>
      <p:cxnSp>
        <p:nvCxnSpPr>
          <p:cNvPr id="37" name="Straight Arrow Connector 36">
            <a:extLst>
              <a:ext uri="{FF2B5EF4-FFF2-40B4-BE49-F238E27FC236}">
                <a16:creationId xmlns:a16="http://schemas.microsoft.com/office/drawing/2014/main" id="{31992987-F4A8-4993-AF64-681C544BB557}"/>
              </a:ext>
            </a:extLst>
          </p:cNvPr>
          <p:cNvCxnSpPr>
            <a:endCxn id="36" idx="1"/>
          </p:cNvCxnSpPr>
          <p:nvPr/>
        </p:nvCxnSpPr>
        <p:spPr>
          <a:xfrm>
            <a:off x="4876800" y="5025349"/>
            <a:ext cx="4572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49262</TotalTime>
  <Words>1854</Words>
  <Application>Microsoft Office PowerPoint</Application>
  <PresentationFormat>On-screen Show (4:3)</PresentationFormat>
  <Paragraphs>242</Paragraphs>
  <Slides>32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Algerian</vt:lpstr>
      <vt:lpstr>Arial</vt:lpstr>
      <vt:lpstr>Calibri</vt:lpstr>
      <vt:lpstr>Cambria Math</vt:lpstr>
      <vt:lpstr>Cooper Black</vt:lpstr>
      <vt:lpstr>Helvetica Neue</vt:lpstr>
      <vt:lpstr>Roboto</vt:lpstr>
      <vt:lpstr>Symbol</vt:lpstr>
      <vt:lpstr>Times New Roman</vt:lpstr>
      <vt:lpstr>Tw Cen MT</vt:lpstr>
      <vt:lpstr>Wingdings</vt:lpstr>
      <vt:lpstr>Wingdings 2</vt: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SOLAR CELL</vt:lpstr>
      <vt:lpstr>                         SOLAR ENERGY </vt:lpstr>
      <vt:lpstr>What is Solar Cell?</vt:lpstr>
      <vt:lpstr>HOW SOLARCELL WORKS??</vt:lpstr>
      <vt:lpstr>PowerPoint Presentation</vt:lpstr>
      <vt:lpstr>Different types of solar cell</vt:lpstr>
      <vt:lpstr>1.Monocrystalline solar cells</vt:lpstr>
      <vt:lpstr>2.Polycrystalline Solar Cells </vt:lpstr>
      <vt:lpstr>3.Thin-film SOLAR CELLS</vt:lpstr>
      <vt:lpstr>PowerPoint Presentation</vt:lpstr>
      <vt:lpstr>Materials Used in Solar Cell</vt:lpstr>
      <vt:lpstr>Criteria for Materials to be Used in Solar Cell</vt:lpstr>
      <vt:lpstr> </vt:lpstr>
      <vt:lpstr>Converting DC to AC Electricity </vt:lpstr>
      <vt:lpstr>Advantages of Solar Cell</vt:lpstr>
      <vt:lpstr>Disadvantages of Solar Cell</vt:lpstr>
      <vt:lpstr>APPLICATIONS OF SOLAR CELL </vt:lpstr>
      <vt:lpstr>PowerPoint Presentation</vt:lpstr>
      <vt:lpstr>PHY110 – ENGINEERING  PHYSICS</vt:lpstr>
    </vt:vector>
  </TitlesOfParts>
  <Manager>D-DRD-DRC</Manager>
  <Company>Lovely Professional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dc:title>
  <dc:subject>Engineering Physics</dc:subject>
  <dc:creator>Reji Thomas</dc:creator>
  <cp:keywords>Electromagnetic Theory</cp:keywords>
  <dc:description>lecture 1 to 7 UNIT 1 Electromagnetic theory</dc:description>
  <cp:lastModifiedBy>Archana</cp:lastModifiedBy>
  <cp:revision>4081</cp:revision>
  <cp:lastPrinted>2018-11-02T05:36:02Z</cp:lastPrinted>
  <dcterms:created xsi:type="dcterms:W3CDTF">1997-03-21T10:04:02Z</dcterms:created>
  <dcterms:modified xsi:type="dcterms:W3CDTF">2023-11-29T05:53:47Z</dcterms:modified>
  <cp:category>PHY 109</cp:category>
  <cp:contentStatus>Completed UNIT 1</cp:contentStatus>
</cp:coreProperties>
</file>