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72" r:id="rId8"/>
    <p:sldId id="273" r:id="rId9"/>
    <p:sldId id="274" r:id="rId10"/>
    <p:sldId id="262" r:id="rId11"/>
    <p:sldId id="266" r:id="rId12"/>
    <p:sldId id="267" r:id="rId13"/>
    <p:sldId id="263" r:id="rId14"/>
    <p:sldId id="264" r:id="rId15"/>
    <p:sldId id="269" r:id="rId16"/>
    <p:sldId id="271" r:id="rId17"/>
    <p:sldId id="265"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Open Sans" panose="020B0604020202020204" charset="0"/>
      <p:regular r:id="rId24"/>
      <p:bold r:id="rId25"/>
      <p:italic r:id="rId26"/>
      <p:boldItalic r:id="rId27"/>
    </p:embeddedFont>
    <p:embeddedFont>
      <p:font typeface="Tw Cen MT" panose="020B0602020104020603"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000000"/>
          </p15:clr>
        </p15:guide>
        <p15:guide id="2" pos="3840" userDrawn="1">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jHSXJhiGCySkii7XkhL+xW5yh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extLst>
      <p:ext uri="{BB962C8B-B14F-4D97-AF65-F5344CB8AC3E}">
        <p14:creationId xmlns:p14="http://schemas.microsoft.com/office/powerpoint/2010/main" val="26310726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948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9699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1748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3086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4884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2303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4677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6451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5322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3610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462d04a09b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1462d04a09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8575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876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149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6858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15"/>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2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24"/>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4" name="Google Shape;74;p24"/>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2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1" name="Google Shape;81;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6"/>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16"/>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rot="5400000">
            <a:off x="7285039" y="1828801"/>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17"/>
          <p:cNvSpPr txBox="1">
            <a:spLocks noGrp="1"/>
          </p:cNvSpPr>
          <p:nvPr>
            <p:ph type="body" idx="1"/>
          </p:nvPr>
        </p:nvSpPr>
        <p:spPr>
          <a:xfrm rot="5400000">
            <a:off x="1697039" y="-812800"/>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18"/>
          <p:cNvSpPr txBox="1">
            <a:spLocks noGrp="1"/>
          </p:cNvSpPr>
          <p:nvPr>
            <p:ph type="body" idx="1"/>
          </p:nvPr>
        </p:nvSpPr>
        <p:spPr>
          <a:xfrm rot="5400000">
            <a:off x="3833019" y="-1623219"/>
            <a:ext cx="4525962"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19"/>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19"/>
          <p:cNvSpPr>
            <a:spLocks noGrp="1"/>
          </p:cNvSpPr>
          <p:nvPr>
            <p:ph type="pic" idx="2"/>
          </p:nvPr>
        </p:nvSpPr>
        <p:spPr>
          <a:xfrm>
            <a:off x="2389717" y="612775"/>
            <a:ext cx="7315200" cy="4114800"/>
          </a:xfrm>
          <a:prstGeom prst="rect">
            <a:avLst/>
          </a:prstGeom>
          <a:noFill/>
          <a:ln>
            <a:noFill/>
          </a:ln>
        </p:spPr>
      </p:sp>
      <p:sp>
        <p:nvSpPr>
          <p:cNvPr id="42" name="Google Shape;42;p19"/>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3" name="Google Shape;43;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20"/>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20"/>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9" name="Google Shape;49;p20"/>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0" name="Google Shape;50;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2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23"/>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5" name="Google Shape;65;p23"/>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6" name="Google Shape;66;p23"/>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7" name="Google Shape;67;p23"/>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8" name="Google Shape;68;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4"/>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a:t>
            </a:fld>
            <a:endParaRPr/>
          </a:p>
        </p:txBody>
      </p:sp>
      <p:sp>
        <p:nvSpPr>
          <p:cNvPr id="90" name="Google Shape;90;p1"/>
          <p:cNvSpPr txBox="1">
            <a:spLocks noGrp="1"/>
          </p:cNvSpPr>
          <p:nvPr>
            <p:ph type="body" idx="1"/>
          </p:nvPr>
        </p:nvSpPr>
        <p:spPr>
          <a:xfrm>
            <a:off x="1981200" y="1844675"/>
            <a:ext cx="8229600" cy="3168650"/>
          </a:xfrm>
          <a:prstGeom prst="rect">
            <a:avLst/>
          </a:prstGeom>
          <a:solidFill>
            <a:srgbClr val="EBF1DE"/>
          </a:solidFill>
          <a:ln>
            <a:noFill/>
          </a:ln>
        </p:spPr>
        <p:txBody>
          <a:bodyPr spcFirstLastPara="1" wrap="square" lIns="91425" tIns="45700" rIns="91425" bIns="45700" anchor="t" anchorCtr="0">
            <a:spAutoFit/>
          </a:bodyPr>
          <a:lstStyle/>
          <a:p>
            <a:pPr marL="342900" algn="ctr">
              <a:spcBef>
                <a:spcPts val="0"/>
              </a:spcBef>
              <a:buSzPts val="4000"/>
              <a:buNone/>
            </a:pPr>
            <a:endParaRPr sz="4000" b="1" dirty="0">
              <a:latin typeface="Times New Roman"/>
              <a:ea typeface="Times New Roman"/>
              <a:cs typeface="Times New Roman"/>
              <a:sym typeface="Times New Roman"/>
            </a:endParaRPr>
          </a:p>
          <a:p>
            <a:pPr marL="342900" algn="ctr">
              <a:spcBef>
                <a:spcPts val="0"/>
              </a:spcBef>
              <a:buSzPts val="4000"/>
              <a:buNone/>
            </a:pPr>
            <a:r>
              <a:rPr lang="en-US" sz="4000" b="1" dirty="0">
                <a:latin typeface="Times New Roman"/>
                <a:ea typeface="Times New Roman"/>
                <a:cs typeface="Times New Roman"/>
                <a:sym typeface="Times New Roman"/>
              </a:rPr>
              <a:t>Orientation to Computing-I</a:t>
            </a:r>
            <a:endParaRPr dirty="0"/>
          </a:p>
          <a:p>
            <a:pPr marL="342900" algn="ctr">
              <a:spcBef>
                <a:spcPts val="0"/>
              </a:spcBef>
              <a:buSzPts val="4000"/>
              <a:buNone/>
            </a:pPr>
            <a:endParaRPr sz="4000" b="1" dirty="0">
              <a:latin typeface="Times New Roman"/>
              <a:ea typeface="Times New Roman"/>
              <a:cs typeface="Times New Roman"/>
              <a:sym typeface="Times New Roman"/>
            </a:endParaRPr>
          </a:p>
          <a:p>
            <a:pPr marL="342900" algn="ctr">
              <a:spcBef>
                <a:spcPts val="0"/>
              </a:spcBef>
              <a:buSzPts val="4000"/>
              <a:buNone/>
            </a:pPr>
            <a:endParaRPr sz="4000" b="1" dirty="0">
              <a:latin typeface="Times New Roman"/>
              <a:ea typeface="Times New Roman"/>
              <a:cs typeface="Times New Roman"/>
              <a:sym typeface="Times New Roman"/>
            </a:endParaRPr>
          </a:p>
          <a:p>
            <a:pPr marL="342900" algn="ctr">
              <a:spcBef>
                <a:spcPts val="0"/>
              </a:spcBef>
              <a:buSzPts val="4000"/>
              <a:buNone/>
            </a:pPr>
            <a:r>
              <a:rPr lang="en-US" sz="4000" b="1" dirty="0">
                <a:latin typeface="Times New Roman"/>
                <a:ea typeface="Times New Roman"/>
                <a:cs typeface="Times New Roman"/>
                <a:sym typeface="Times New Roman"/>
              </a:rPr>
              <a:t>L T P :2 0 0</a:t>
            </a:r>
            <a:endParaRPr dirty="0"/>
          </a:p>
        </p:txBody>
      </p:sp>
      <p:pic>
        <p:nvPicPr>
          <p:cNvPr id="91" name="Google Shape;91;p1" descr="India's Best Private University in Punjab - LPU"/>
          <p:cNvPicPr preferRelativeResize="0"/>
          <p:nvPr/>
        </p:nvPicPr>
        <p:blipFill rotWithShape="1">
          <a:blip r:embed="rId3">
            <a:alphaModFix/>
          </a:blip>
          <a:srcRect/>
          <a:stretch/>
        </p:blipFill>
        <p:spPr>
          <a:xfrm>
            <a:off x="7486650" y="0"/>
            <a:ext cx="2724150" cy="1676400"/>
          </a:xfrm>
          <a:prstGeom prst="rect">
            <a:avLst/>
          </a:prstGeom>
          <a:noFill/>
          <a:ln>
            <a:noFill/>
          </a:ln>
        </p:spPr>
      </p:pic>
      <p:sp>
        <p:nvSpPr>
          <p:cNvPr id="92" name="Google Shape;92;p1"/>
          <p:cNvSpPr txBox="1"/>
          <p:nvPr/>
        </p:nvSpPr>
        <p:spPr>
          <a:xfrm>
            <a:off x="1703387" y="5834062"/>
            <a:ext cx="8507412" cy="461962"/>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10</a:t>
            </a:fld>
            <a:endParaRPr/>
          </a:p>
        </p:txBody>
      </p:sp>
      <p:sp>
        <p:nvSpPr>
          <p:cNvPr id="143" name="Google Shape;143;p6"/>
          <p:cNvSpPr txBox="1"/>
          <p:nvPr/>
        </p:nvSpPr>
        <p:spPr>
          <a:xfrm>
            <a:off x="1981200" y="6308726"/>
            <a:ext cx="8507412" cy="460375"/>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144" name="Google Shape;144;p6" descr="Lovely Professional University - Wikipedia"/>
          <p:cNvPicPr preferRelativeResize="0"/>
          <p:nvPr/>
        </p:nvPicPr>
        <p:blipFill rotWithShape="1">
          <a:blip r:embed="rId3">
            <a:alphaModFix/>
          </a:blip>
          <a:srcRect/>
          <a:stretch/>
        </p:blipFill>
        <p:spPr>
          <a:xfrm>
            <a:off x="9858375" y="188913"/>
            <a:ext cx="704850" cy="701675"/>
          </a:xfrm>
          <a:prstGeom prst="rect">
            <a:avLst/>
          </a:prstGeom>
          <a:noFill/>
          <a:ln>
            <a:noFill/>
          </a:ln>
        </p:spPr>
      </p:pic>
      <p:sp>
        <p:nvSpPr>
          <p:cNvPr id="145" name="Google Shape;145;p6"/>
          <p:cNvSpPr txBox="1"/>
          <p:nvPr/>
        </p:nvSpPr>
        <p:spPr>
          <a:xfrm>
            <a:off x="403123" y="1037612"/>
            <a:ext cx="11267767" cy="4616618"/>
          </a:xfrm>
          <a:prstGeom prst="rect">
            <a:avLst/>
          </a:prstGeom>
          <a:noFill/>
          <a:ln>
            <a:noFill/>
          </a:ln>
        </p:spPr>
        <p:txBody>
          <a:bodyPr spcFirstLastPara="1" wrap="square" lIns="91425" tIns="91425" rIns="91425" bIns="91425" anchor="t" anchorCtr="0">
            <a:spAutoFit/>
          </a:bodyPr>
          <a:lstStyle/>
          <a:p>
            <a:pPr marL="457200" indent="-342900">
              <a:buSzPts val="1800"/>
              <a:buFont typeface="Calibri"/>
              <a:buChar char="❖"/>
            </a:pPr>
            <a:r>
              <a:rPr lang="en-US" sz="1800" dirty="0">
                <a:latin typeface="Calibri"/>
                <a:ea typeface="Calibri"/>
                <a:cs typeface="Calibri"/>
                <a:sym typeface="Calibri"/>
              </a:rPr>
              <a:t>Unit I </a:t>
            </a:r>
            <a:endParaRPr sz="1800" dirty="0">
              <a:latin typeface="Calibri"/>
              <a:ea typeface="Calibri"/>
              <a:cs typeface="Calibri"/>
              <a:sym typeface="Calibri"/>
            </a:endParaRPr>
          </a:p>
          <a:p>
            <a:pPr marL="571500" lvl="1" algn="just">
              <a:buSzPts val="1800"/>
            </a:pPr>
            <a:r>
              <a:rPr lang="en-US" sz="1800" dirty="0">
                <a:latin typeface="Calibri"/>
                <a:ea typeface="Calibri"/>
                <a:cs typeface="Calibri"/>
                <a:sym typeface="Calibri"/>
              </a:rPr>
              <a:t>Computer Systems : Basic structure of computer and its working, Computer associated peripherals, Memories - RAM, ROM, Secondary storage devices, System Configuration – features and comparison (SSD vs hybrid, types of RAMs, Processors - cores/threads), BIOS Configuration, Compare and contrast PC connection interface (USB, SATA, HDMI, NFC, Bluetooth), RAID, GPU basics,</a:t>
            </a:r>
          </a:p>
          <a:p>
            <a:pPr marL="571500" lvl="1" algn="just">
              <a:buSzPts val="1800"/>
            </a:pPr>
            <a:r>
              <a:rPr lang="en-US" sz="1800" dirty="0">
                <a:latin typeface="Calibri"/>
                <a:ea typeface="Calibri"/>
                <a:cs typeface="Calibri"/>
                <a:sym typeface="Calibri"/>
              </a:rPr>
              <a:t>Synchronization across CPU and GPU. </a:t>
            </a:r>
          </a:p>
          <a:p>
            <a:pPr marL="571500" lvl="1" algn="just">
              <a:buSzPts val="1800"/>
            </a:pPr>
            <a:r>
              <a:rPr lang="en-US" sz="1800" dirty="0">
                <a:latin typeface="Calibri"/>
                <a:ea typeface="Calibri"/>
                <a:cs typeface="Calibri"/>
                <a:sym typeface="Calibri"/>
              </a:rPr>
              <a:t>Computer Languages : Machine language, Assembly language, High level language, Steps in development of a program, Compilation and Execution, Compiler, Interpreter, Assembler. </a:t>
            </a:r>
          </a:p>
          <a:p>
            <a:pPr marL="571500" lvl="1" algn="just">
              <a:buSzPts val="1800"/>
            </a:pPr>
            <a:endParaRPr lang="en-US" sz="1800" dirty="0">
              <a:latin typeface="Calibri"/>
              <a:ea typeface="Calibri"/>
              <a:cs typeface="Calibri"/>
              <a:sym typeface="Calibri"/>
            </a:endParaRPr>
          </a:p>
          <a:p>
            <a:pPr marL="457200" indent="-342900">
              <a:buSzPts val="1800"/>
              <a:buFont typeface="Calibri"/>
              <a:buChar char="❖"/>
            </a:pPr>
            <a:r>
              <a:rPr lang="en-US" sz="1800" dirty="0">
                <a:latin typeface="Calibri"/>
                <a:cs typeface="Calibri"/>
                <a:sym typeface="Calibri"/>
              </a:rPr>
              <a:t>Unit II</a:t>
            </a:r>
          </a:p>
          <a:p>
            <a:pPr marL="571500" lvl="1" algn="just">
              <a:buSzPts val="1800"/>
            </a:pPr>
            <a:r>
              <a:rPr lang="en-US" sz="1800" dirty="0">
                <a:latin typeface="Calibri"/>
                <a:ea typeface="Calibri"/>
                <a:cs typeface="Calibri"/>
                <a:sym typeface="Calibri"/>
              </a:rPr>
              <a:t>Operating System : Operating Systems and its components, Windows Operating System Versions and features, Installation Process, Directory Hierarchy of Windows Operating System (Single level and multiple level), Bootloader.</a:t>
            </a:r>
          </a:p>
          <a:p>
            <a:pPr marL="571500" lvl="1" algn="just">
              <a:buSzPts val="1800"/>
            </a:pPr>
            <a:r>
              <a:rPr lang="en-US" sz="1800" dirty="0">
                <a:latin typeface="Calibri"/>
                <a:ea typeface="Calibri"/>
                <a:cs typeface="Calibri"/>
                <a:sym typeface="Calibri"/>
              </a:rPr>
              <a:t>Linux Operating System : Linux OS and its features, Distribution versions, installation process, Directory Hierarchy of Linux System (single level and multiple level)., Partitions: Understanding disk partitions and obtaining partition information using system tools, Comparison of windows and Linux OS, Virtual Machines.</a:t>
            </a:r>
          </a:p>
        </p:txBody>
      </p:sp>
      <p:sp>
        <p:nvSpPr>
          <p:cNvPr id="146" name="Google Shape;146;p6"/>
          <p:cNvSpPr txBox="1"/>
          <p:nvPr/>
        </p:nvSpPr>
        <p:spPr>
          <a:xfrm>
            <a:off x="2782887" y="439738"/>
            <a:ext cx="6111900" cy="846707"/>
          </a:xfrm>
          <a:prstGeom prst="rect">
            <a:avLst/>
          </a:prstGeom>
          <a:noFill/>
          <a:ln>
            <a:noFill/>
          </a:ln>
        </p:spPr>
        <p:txBody>
          <a:bodyPr spcFirstLastPara="1" wrap="square" lIns="0" tIns="0" rIns="0" bIns="0" anchor="t" anchorCtr="0">
            <a:spAutoFit/>
          </a:bodyPr>
          <a:lstStyle/>
          <a:p>
            <a:pPr algn="ctr">
              <a:lnSpc>
                <a:spcPct val="130952"/>
              </a:lnSpc>
              <a:buClr>
                <a:srgbClr val="1D242C"/>
              </a:buClr>
              <a:buSzPts val="4200"/>
            </a:pPr>
            <a:r>
              <a:rPr lang="en-US" sz="4200" b="1">
                <a:solidFill>
                  <a:srgbClr val="1D242C"/>
                </a:solidFill>
                <a:latin typeface="Times New Roman"/>
                <a:ea typeface="Times New Roman"/>
                <a:cs typeface="Times New Roman"/>
                <a:sym typeface="Times New Roman"/>
              </a:rPr>
              <a:t>Contents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11</a:t>
            </a:fld>
            <a:endParaRPr/>
          </a:p>
        </p:txBody>
      </p:sp>
      <p:sp>
        <p:nvSpPr>
          <p:cNvPr id="143" name="Google Shape;143;p6"/>
          <p:cNvSpPr txBox="1"/>
          <p:nvPr/>
        </p:nvSpPr>
        <p:spPr>
          <a:xfrm>
            <a:off x="1981200" y="6308726"/>
            <a:ext cx="8507412" cy="460375"/>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144" name="Google Shape;144;p6" descr="Lovely Professional University - Wikipedia"/>
          <p:cNvPicPr preferRelativeResize="0"/>
          <p:nvPr/>
        </p:nvPicPr>
        <p:blipFill rotWithShape="1">
          <a:blip r:embed="rId3">
            <a:alphaModFix/>
          </a:blip>
          <a:srcRect/>
          <a:stretch/>
        </p:blipFill>
        <p:spPr>
          <a:xfrm>
            <a:off x="9858375" y="188913"/>
            <a:ext cx="704850" cy="701675"/>
          </a:xfrm>
          <a:prstGeom prst="rect">
            <a:avLst/>
          </a:prstGeom>
          <a:noFill/>
          <a:ln>
            <a:noFill/>
          </a:ln>
        </p:spPr>
      </p:pic>
      <p:sp>
        <p:nvSpPr>
          <p:cNvPr id="145" name="Google Shape;145;p6"/>
          <p:cNvSpPr txBox="1"/>
          <p:nvPr/>
        </p:nvSpPr>
        <p:spPr>
          <a:xfrm>
            <a:off x="353961" y="1037612"/>
            <a:ext cx="11425084" cy="4493508"/>
          </a:xfrm>
          <a:prstGeom prst="rect">
            <a:avLst/>
          </a:prstGeom>
          <a:noFill/>
          <a:ln>
            <a:noFill/>
          </a:ln>
        </p:spPr>
        <p:txBody>
          <a:bodyPr spcFirstLastPara="1" wrap="square" lIns="91425" tIns="91425" rIns="91425" bIns="91425" anchor="t" anchorCtr="0">
            <a:spAutoFit/>
          </a:bodyPr>
          <a:lstStyle/>
          <a:p>
            <a:pPr marL="457200" indent="-342900">
              <a:buSzPts val="1800"/>
              <a:buFont typeface="Calibri"/>
              <a:buChar char="❖"/>
            </a:pPr>
            <a:r>
              <a:rPr lang="en-US" sz="2000" dirty="0">
                <a:latin typeface="Calibri"/>
                <a:ea typeface="Calibri"/>
                <a:cs typeface="Calibri"/>
                <a:sym typeface="Calibri"/>
              </a:rPr>
              <a:t>Unit III</a:t>
            </a:r>
            <a:endParaRPr sz="2000" dirty="0">
              <a:latin typeface="Calibri"/>
              <a:ea typeface="Calibri"/>
              <a:cs typeface="Calibri"/>
              <a:sym typeface="Calibri"/>
            </a:endParaRPr>
          </a:p>
          <a:p>
            <a:pPr marL="571500" lvl="1" algn="just">
              <a:buSzPts val="1800"/>
            </a:pPr>
            <a:r>
              <a:rPr lang="en-US" sz="2000" dirty="0">
                <a:latin typeface="Calibri"/>
                <a:ea typeface="Calibri"/>
                <a:cs typeface="Calibri"/>
                <a:sym typeface="Calibri"/>
              </a:rPr>
              <a:t>File system management : File system basics, Types of file systems ( FAT, GFT, HFS, NDFS, UDF, Extended file systems), Pipes and redirection, Searching the file system using find and grep with simple regular expressions, Basic process control using signals, Pausing and Resuming process from a Linux terminal, terminating a process, Adding/removing from search path using PATH variable.</a:t>
            </a:r>
          </a:p>
          <a:p>
            <a:pPr marL="571500" lvl="1" algn="just">
              <a:buSzPts val="1800"/>
            </a:pPr>
            <a:r>
              <a:rPr lang="en-US" sz="2000" dirty="0">
                <a:latin typeface="Calibri"/>
                <a:ea typeface="Calibri"/>
                <a:cs typeface="Calibri"/>
                <a:sym typeface="Calibri"/>
              </a:rPr>
              <a:t>Other Shell commands : ls, cat, man, cd, touch, cp, mv, </a:t>
            </a:r>
            <a:r>
              <a:rPr lang="en-US" sz="2000" dirty="0" err="1">
                <a:latin typeface="Calibri"/>
                <a:ea typeface="Calibri"/>
                <a:cs typeface="Calibri"/>
                <a:sym typeface="Calibri"/>
              </a:rPr>
              <a:t>rmdir</a:t>
            </a:r>
            <a:r>
              <a:rPr lang="en-US" sz="2000" dirty="0">
                <a:latin typeface="Calibri"/>
                <a:ea typeface="Calibri"/>
                <a:cs typeface="Calibri"/>
                <a:sym typeface="Calibri"/>
              </a:rPr>
              <a:t>, </a:t>
            </a:r>
            <a:r>
              <a:rPr lang="en-US" sz="2000" dirty="0" err="1">
                <a:latin typeface="Calibri"/>
                <a:ea typeface="Calibri"/>
                <a:cs typeface="Calibri"/>
                <a:sym typeface="Calibri"/>
              </a:rPr>
              <a:t>mkdir</a:t>
            </a:r>
            <a:r>
              <a:rPr lang="en-US" sz="2000" dirty="0">
                <a:latin typeface="Calibri"/>
                <a:ea typeface="Calibri"/>
                <a:cs typeface="Calibri"/>
                <a:sym typeface="Calibri"/>
              </a:rPr>
              <a:t>, rm, </a:t>
            </a:r>
            <a:r>
              <a:rPr lang="en-US" sz="2000" dirty="0" err="1">
                <a:latin typeface="Calibri"/>
                <a:ea typeface="Calibri"/>
                <a:cs typeface="Calibri"/>
                <a:sym typeface="Calibri"/>
              </a:rPr>
              <a:t>chmod</a:t>
            </a:r>
            <a:r>
              <a:rPr lang="en-US" sz="2000" dirty="0">
                <a:latin typeface="Calibri"/>
                <a:ea typeface="Calibri"/>
                <a:cs typeface="Calibri"/>
                <a:sym typeface="Calibri"/>
              </a:rPr>
              <a:t>, </a:t>
            </a:r>
            <a:r>
              <a:rPr lang="en-US" sz="2000" dirty="0" err="1">
                <a:latin typeface="Calibri"/>
                <a:ea typeface="Calibri"/>
                <a:cs typeface="Calibri"/>
                <a:sym typeface="Calibri"/>
              </a:rPr>
              <a:t>pwd</a:t>
            </a:r>
            <a:r>
              <a:rPr lang="en-US" sz="2000" dirty="0">
                <a:latin typeface="Calibri"/>
                <a:ea typeface="Calibri"/>
                <a:cs typeface="Calibri"/>
                <a:sym typeface="Calibri"/>
              </a:rPr>
              <a:t>, </a:t>
            </a:r>
            <a:r>
              <a:rPr lang="en-US" sz="2000" dirty="0" err="1">
                <a:latin typeface="Calibri"/>
                <a:ea typeface="Calibri"/>
                <a:cs typeface="Calibri"/>
                <a:sym typeface="Calibri"/>
              </a:rPr>
              <a:t>ps</a:t>
            </a:r>
            <a:r>
              <a:rPr lang="en-US" sz="2000" dirty="0">
                <a:latin typeface="Calibri"/>
                <a:ea typeface="Calibri"/>
                <a:cs typeface="Calibri"/>
                <a:sym typeface="Calibri"/>
              </a:rPr>
              <a:t>, kill, </a:t>
            </a:r>
            <a:r>
              <a:rPr lang="en-US" sz="2000" dirty="0" err="1">
                <a:latin typeface="Calibri"/>
                <a:ea typeface="Calibri"/>
                <a:cs typeface="Calibri"/>
                <a:sym typeface="Calibri"/>
              </a:rPr>
              <a:t>etc</a:t>
            </a:r>
            <a:r>
              <a:rPr lang="en-US" sz="2000" dirty="0">
                <a:latin typeface="Calibri"/>
                <a:ea typeface="Calibri"/>
                <a:cs typeface="Calibri"/>
                <a:sym typeface="Calibri"/>
              </a:rPr>
              <a:t>, Kernel and types of kernels.</a:t>
            </a:r>
          </a:p>
          <a:p>
            <a:pPr marL="571500" lvl="1" algn="just">
              <a:buSzPts val="1800"/>
            </a:pPr>
            <a:endParaRPr lang="en-US" sz="2000" dirty="0">
              <a:latin typeface="Calibri"/>
              <a:ea typeface="Calibri"/>
              <a:cs typeface="Calibri"/>
              <a:sym typeface="Calibri"/>
            </a:endParaRPr>
          </a:p>
          <a:p>
            <a:pPr marL="571500" lvl="1" algn="just">
              <a:buSzPts val="1800"/>
            </a:pPr>
            <a:r>
              <a:rPr lang="en-US" sz="2000" dirty="0">
                <a:latin typeface="Calibri"/>
                <a:cs typeface="Calibri"/>
                <a:sym typeface="Calibri"/>
              </a:rPr>
              <a:t>Unit IV</a:t>
            </a:r>
          </a:p>
          <a:p>
            <a:pPr marL="571500" lvl="1" algn="just">
              <a:buSzPts val="1800"/>
            </a:pPr>
            <a:r>
              <a:rPr lang="en-US" sz="2000" dirty="0">
                <a:latin typeface="Calibri"/>
                <a:ea typeface="Calibri"/>
                <a:cs typeface="Calibri"/>
                <a:sym typeface="Calibri"/>
              </a:rPr>
              <a:t>Cohorts and Skill Sets : Introduction to Cohorts, Purpose of Cohorts, Companies, Skills required and skill sources for different Cohorts (Internal and External)</a:t>
            </a:r>
          </a:p>
          <a:p>
            <a:pPr marL="571500" lvl="1" algn="just">
              <a:buSzPts val="1800"/>
            </a:pPr>
            <a:r>
              <a:rPr lang="en-US" sz="2000" dirty="0">
                <a:latin typeface="Calibri"/>
                <a:ea typeface="Calibri"/>
                <a:cs typeface="Calibri"/>
                <a:sym typeface="Calibri"/>
              </a:rPr>
              <a:t>Types of Cohorts : Cloud Computing, Cyber Security, Data Science, Full Stack Development, Machine Learning, Software Methodologies and Testing, UI/UX, Metaverse and Internet of Things, Job Roles for Different Cohorts</a:t>
            </a:r>
          </a:p>
        </p:txBody>
      </p:sp>
      <p:sp>
        <p:nvSpPr>
          <p:cNvPr id="146" name="Google Shape;146;p6"/>
          <p:cNvSpPr txBox="1"/>
          <p:nvPr/>
        </p:nvSpPr>
        <p:spPr>
          <a:xfrm>
            <a:off x="2782887" y="439738"/>
            <a:ext cx="6111900" cy="846707"/>
          </a:xfrm>
          <a:prstGeom prst="rect">
            <a:avLst/>
          </a:prstGeom>
          <a:noFill/>
          <a:ln>
            <a:noFill/>
          </a:ln>
        </p:spPr>
        <p:txBody>
          <a:bodyPr spcFirstLastPara="1" wrap="square" lIns="0" tIns="0" rIns="0" bIns="0" anchor="t" anchorCtr="0">
            <a:spAutoFit/>
          </a:bodyPr>
          <a:lstStyle/>
          <a:p>
            <a:pPr algn="ctr">
              <a:lnSpc>
                <a:spcPct val="130952"/>
              </a:lnSpc>
              <a:buClr>
                <a:srgbClr val="1D242C"/>
              </a:buClr>
              <a:buSzPts val="4200"/>
            </a:pPr>
            <a:r>
              <a:rPr lang="en-US" sz="4200" b="1">
                <a:solidFill>
                  <a:srgbClr val="1D242C"/>
                </a:solidFill>
                <a:latin typeface="Times New Roman"/>
                <a:ea typeface="Times New Roman"/>
                <a:cs typeface="Times New Roman"/>
                <a:sym typeface="Times New Roman"/>
              </a:rPr>
              <a:t>Contents</a:t>
            </a:r>
            <a:endParaRPr/>
          </a:p>
        </p:txBody>
      </p:sp>
    </p:spTree>
    <p:extLst>
      <p:ext uri="{BB962C8B-B14F-4D97-AF65-F5344CB8AC3E}">
        <p14:creationId xmlns:p14="http://schemas.microsoft.com/office/powerpoint/2010/main" val="26320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12</a:t>
            </a:fld>
            <a:endParaRPr/>
          </a:p>
        </p:txBody>
      </p:sp>
      <p:sp>
        <p:nvSpPr>
          <p:cNvPr id="143" name="Google Shape;143;p6"/>
          <p:cNvSpPr txBox="1"/>
          <p:nvPr/>
        </p:nvSpPr>
        <p:spPr>
          <a:xfrm>
            <a:off x="1981200" y="6308726"/>
            <a:ext cx="8507412" cy="460375"/>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144" name="Google Shape;144;p6" descr="Lovely Professional University - Wikipedia"/>
          <p:cNvPicPr preferRelativeResize="0"/>
          <p:nvPr/>
        </p:nvPicPr>
        <p:blipFill rotWithShape="1">
          <a:blip r:embed="rId3">
            <a:alphaModFix/>
          </a:blip>
          <a:srcRect/>
          <a:stretch/>
        </p:blipFill>
        <p:spPr>
          <a:xfrm>
            <a:off x="9858375" y="188913"/>
            <a:ext cx="704850" cy="701675"/>
          </a:xfrm>
          <a:prstGeom prst="rect">
            <a:avLst/>
          </a:prstGeom>
          <a:noFill/>
          <a:ln>
            <a:noFill/>
          </a:ln>
        </p:spPr>
      </p:pic>
      <p:sp>
        <p:nvSpPr>
          <p:cNvPr id="145" name="Google Shape;145;p6"/>
          <p:cNvSpPr txBox="1"/>
          <p:nvPr/>
        </p:nvSpPr>
        <p:spPr>
          <a:xfrm>
            <a:off x="245805" y="1037612"/>
            <a:ext cx="11690555" cy="3570178"/>
          </a:xfrm>
          <a:prstGeom prst="rect">
            <a:avLst/>
          </a:prstGeom>
          <a:noFill/>
          <a:ln>
            <a:noFill/>
          </a:ln>
        </p:spPr>
        <p:txBody>
          <a:bodyPr spcFirstLastPara="1" wrap="square" lIns="91425" tIns="91425" rIns="91425" bIns="91425" anchor="t" anchorCtr="0">
            <a:spAutoFit/>
          </a:bodyPr>
          <a:lstStyle/>
          <a:p>
            <a:pPr marL="457200" indent="-342900">
              <a:buSzPts val="1800"/>
              <a:buFont typeface="Calibri"/>
              <a:buChar char="❖"/>
            </a:pPr>
            <a:r>
              <a:rPr lang="en-US" sz="2000" dirty="0">
                <a:latin typeface="Calibri"/>
                <a:ea typeface="Calibri"/>
                <a:cs typeface="Calibri"/>
                <a:sym typeface="Calibri"/>
              </a:rPr>
              <a:t>Unit V</a:t>
            </a:r>
            <a:endParaRPr sz="2000" dirty="0">
              <a:latin typeface="Calibri"/>
              <a:ea typeface="Calibri"/>
              <a:cs typeface="Calibri"/>
              <a:sym typeface="Calibri"/>
            </a:endParaRPr>
          </a:p>
          <a:p>
            <a:pPr marL="571500" lvl="1" algn="just">
              <a:buSzPts val="1800"/>
            </a:pPr>
            <a:r>
              <a:rPr lang="en-US" sz="2000" dirty="0">
                <a:latin typeface="Calibri"/>
                <a:ea typeface="Calibri"/>
                <a:cs typeface="Calibri"/>
                <a:sym typeface="Calibri"/>
              </a:rPr>
              <a:t>Pathways : Introduction to Pathways, Purpose of Pathways, Job Roles for Different Pathways, Types of Pathways: Product Based, Service Based, Government Jobs, Higher studies, Entrepreneurship MOOCs and Hackathons : Introduction to MOOCs and Hackathons, Types of MOOCs, Various MOOCs Platforms, Benefits of MOOCs, Globally Recognized Hackathons and Competitions, MAANG Companies.</a:t>
            </a:r>
          </a:p>
          <a:p>
            <a:pPr marL="571500" lvl="1" algn="just">
              <a:buSzPts val="1800"/>
            </a:pPr>
            <a:endParaRPr lang="en-US" sz="2000" dirty="0">
              <a:latin typeface="Calibri"/>
              <a:ea typeface="Calibri"/>
              <a:cs typeface="Calibri"/>
              <a:sym typeface="Calibri"/>
            </a:endParaRPr>
          </a:p>
          <a:p>
            <a:pPr marL="571500" lvl="1" algn="just">
              <a:buSzPts val="1800"/>
            </a:pPr>
            <a:endParaRPr lang="en-US" sz="2000" dirty="0">
              <a:latin typeface="Calibri"/>
              <a:ea typeface="Calibri"/>
              <a:cs typeface="Calibri"/>
              <a:sym typeface="Calibri"/>
            </a:endParaRPr>
          </a:p>
          <a:p>
            <a:pPr marL="571500" lvl="1" algn="just">
              <a:buSzPts val="1800"/>
            </a:pPr>
            <a:r>
              <a:rPr lang="en-US" sz="2000" dirty="0" err="1">
                <a:latin typeface="Calibri"/>
                <a:cs typeface="Calibri"/>
                <a:sym typeface="Calibri"/>
              </a:rPr>
              <a:t>UnitVI</a:t>
            </a:r>
            <a:endParaRPr lang="en-US" sz="2000" dirty="0">
              <a:latin typeface="Calibri"/>
              <a:cs typeface="Calibri"/>
              <a:sym typeface="Calibri"/>
            </a:endParaRPr>
          </a:p>
          <a:p>
            <a:pPr marL="571500" lvl="1" algn="just">
              <a:buSzPts val="1800"/>
            </a:pPr>
            <a:r>
              <a:rPr lang="en-US" sz="2000" dirty="0">
                <a:latin typeface="Calibri"/>
                <a:ea typeface="Calibri"/>
                <a:cs typeface="Calibri"/>
                <a:sym typeface="Calibri"/>
              </a:rPr>
              <a:t>Version Control : Overview of Git and GitHub, Install git and create a GitHub account, Create a local git repository, Add a new file to the repository, Creating a commit, Creation of a new Branch Profile Creation : Figma, GitHub, Stack overflow, </a:t>
            </a:r>
            <a:r>
              <a:rPr lang="en-US" sz="2000" dirty="0" err="1">
                <a:latin typeface="Calibri"/>
                <a:ea typeface="Calibri"/>
                <a:cs typeface="Calibri"/>
                <a:sym typeface="Calibri"/>
              </a:rPr>
              <a:t>HackerRank</a:t>
            </a:r>
            <a:r>
              <a:rPr lang="en-US" sz="2000" dirty="0">
                <a:latin typeface="Calibri"/>
                <a:ea typeface="Calibri"/>
                <a:cs typeface="Calibri"/>
                <a:sym typeface="Calibri"/>
              </a:rPr>
              <a:t>, </a:t>
            </a:r>
            <a:r>
              <a:rPr lang="en-US" sz="2000" dirty="0" err="1">
                <a:latin typeface="Calibri"/>
                <a:ea typeface="Calibri"/>
                <a:cs typeface="Calibri"/>
                <a:sym typeface="Calibri"/>
              </a:rPr>
              <a:t>HackerEarth</a:t>
            </a:r>
            <a:r>
              <a:rPr lang="en-US" sz="2000" dirty="0">
                <a:latin typeface="Calibri"/>
                <a:ea typeface="Calibri"/>
                <a:cs typeface="Calibri"/>
                <a:sym typeface="Calibri"/>
              </a:rPr>
              <a:t>, </a:t>
            </a:r>
            <a:r>
              <a:rPr lang="en-US" sz="2000" dirty="0" err="1">
                <a:latin typeface="Calibri"/>
                <a:ea typeface="Calibri"/>
                <a:cs typeface="Calibri"/>
                <a:sym typeface="Calibri"/>
              </a:rPr>
              <a:t>GeeksforGeeks</a:t>
            </a:r>
            <a:r>
              <a:rPr lang="en-US" sz="2000" dirty="0">
                <a:latin typeface="Calibri"/>
                <a:ea typeface="Calibri"/>
                <a:cs typeface="Calibri"/>
                <a:sym typeface="Calibri"/>
              </a:rPr>
              <a:t>.</a:t>
            </a:r>
          </a:p>
        </p:txBody>
      </p:sp>
      <p:sp>
        <p:nvSpPr>
          <p:cNvPr id="146" name="Google Shape;146;p6"/>
          <p:cNvSpPr txBox="1"/>
          <p:nvPr/>
        </p:nvSpPr>
        <p:spPr>
          <a:xfrm>
            <a:off x="2782887" y="439738"/>
            <a:ext cx="6111900" cy="846707"/>
          </a:xfrm>
          <a:prstGeom prst="rect">
            <a:avLst/>
          </a:prstGeom>
          <a:noFill/>
          <a:ln>
            <a:noFill/>
          </a:ln>
        </p:spPr>
        <p:txBody>
          <a:bodyPr spcFirstLastPara="1" wrap="square" lIns="0" tIns="0" rIns="0" bIns="0" anchor="t" anchorCtr="0">
            <a:spAutoFit/>
          </a:bodyPr>
          <a:lstStyle/>
          <a:p>
            <a:pPr algn="ctr">
              <a:lnSpc>
                <a:spcPct val="130952"/>
              </a:lnSpc>
              <a:buClr>
                <a:srgbClr val="1D242C"/>
              </a:buClr>
              <a:buSzPts val="4200"/>
            </a:pPr>
            <a:r>
              <a:rPr lang="en-US" sz="4200" b="1">
                <a:solidFill>
                  <a:srgbClr val="1D242C"/>
                </a:solidFill>
                <a:latin typeface="Times New Roman"/>
                <a:ea typeface="Times New Roman"/>
                <a:cs typeface="Times New Roman"/>
                <a:sym typeface="Times New Roman"/>
              </a:rPr>
              <a:t>Contents</a:t>
            </a:r>
            <a:endParaRPr/>
          </a:p>
        </p:txBody>
      </p:sp>
    </p:spTree>
    <p:extLst>
      <p:ext uri="{BB962C8B-B14F-4D97-AF65-F5344CB8AC3E}">
        <p14:creationId xmlns:p14="http://schemas.microsoft.com/office/powerpoint/2010/main" val="988212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a:buClr>
                <a:schemeClr val="dk1"/>
              </a:buClr>
              <a:buSzPts val="4000"/>
            </a:pPr>
            <a:r>
              <a:rPr lang="en-US" sz="4000" b="1">
                <a:latin typeface="Times New Roman"/>
                <a:ea typeface="Times New Roman"/>
                <a:cs typeface="Times New Roman"/>
                <a:sym typeface="Times New Roman"/>
              </a:rPr>
              <a:t>Why Orientation to Computing?</a:t>
            </a:r>
            <a:endParaRPr/>
          </a:p>
        </p:txBody>
      </p:sp>
      <p:sp>
        <p:nvSpPr>
          <p:cNvPr id="152" name="Google Shape;152;p7"/>
          <p:cNvSpPr txBox="1">
            <a:spLocks noGrp="1"/>
          </p:cNvSpPr>
          <p:nvPr>
            <p:ph type="body" idx="1"/>
          </p:nvPr>
        </p:nvSpPr>
        <p:spPr>
          <a:xfrm>
            <a:off x="629265" y="1377150"/>
            <a:ext cx="11139948" cy="4281600"/>
          </a:xfrm>
          <a:prstGeom prst="rect">
            <a:avLst/>
          </a:prstGeom>
          <a:noFill/>
          <a:ln>
            <a:noFill/>
          </a:ln>
        </p:spPr>
        <p:txBody>
          <a:bodyPr spcFirstLastPara="1" wrap="square" lIns="91425" tIns="45700" rIns="91425" bIns="45700" anchor="t" anchorCtr="0">
            <a:noAutofit/>
          </a:bodyPr>
          <a:lstStyle/>
          <a:p>
            <a:pPr marL="469900">
              <a:spcBef>
                <a:spcPts val="400"/>
              </a:spcBef>
              <a:buSzPts val="2000"/>
              <a:buFont typeface="Wingdings" panose="05000000000000000000" pitchFamily="2" charset="2"/>
              <a:buChar char="§"/>
            </a:pPr>
            <a:r>
              <a:rPr lang="en-US" sz="2200" dirty="0">
                <a:latin typeface="Times New Roman"/>
                <a:ea typeface="Times New Roman"/>
                <a:cs typeface="Times New Roman"/>
                <a:sym typeface="Times New Roman"/>
              </a:rPr>
              <a:t>As a computer science student in their beginner stage you need to know how the various things in computer work and how the computer is used in multiple instances.</a:t>
            </a:r>
            <a:endParaRPr sz="2200" dirty="0">
              <a:latin typeface="Times New Roman"/>
              <a:ea typeface="Times New Roman"/>
              <a:cs typeface="Times New Roman"/>
              <a:sym typeface="Times New Roman"/>
            </a:endParaRPr>
          </a:p>
          <a:p>
            <a:pPr marL="469900">
              <a:spcBef>
                <a:spcPts val="400"/>
              </a:spcBef>
              <a:buSzPts val="2000"/>
              <a:buFont typeface="Wingdings" panose="05000000000000000000" pitchFamily="2" charset="2"/>
              <a:buChar char="§"/>
            </a:pPr>
            <a:r>
              <a:rPr lang="en-US" sz="2200" dirty="0">
                <a:latin typeface="Times New Roman"/>
                <a:ea typeface="Times New Roman"/>
                <a:cs typeface="Times New Roman"/>
                <a:sym typeface="Times New Roman"/>
              </a:rPr>
              <a:t>You need to understand the brief descriptions of subjects that will be further explored in future subjects through your degree </a:t>
            </a:r>
            <a:r>
              <a:rPr lang="en-US" sz="2200" dirty="0" err="1">
                <a:latin typeface="Times New Roman"/>
                <a:ea typeface="Times New Roman"/>
                <a:cs typeface="Times New Roman"/>
                <a:sym typeface="Times New Roman"/>
              </a:rPr>
              <a:t>programme</a:t>
            </a:r>
            <a:r>
              <a:rPr lang="en-US" sz="2200" dirty="0">
                <a:latin typeface="Times New Roman"/>
                <a:ea typeface="Times New Roman"/>
                <a:cs typeface="Times New Roman"/>
                <a:sym typeface="Times New Roman"/>
              </a:rPr>
              <a:t>.</a:t>
            </a:r>
            <a:endParaRPr sz="2200" dirty="0">
              <a:latin typeface="Times New Roman"/>
              <a:ea typeface="Times New Roman"/>
              <a:cs typeface="Times New Roman"/>
              <a:sym typeface="Times New Roman"/>
            </a:endParaRPr>
          </a:p>
        </p:txBody>
      </p:sp>
      <p:sp>
        <p:nvSpPr>
          <p:cNvPr id="153" name="Google Shape;15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13</a:t>
            </a:fld>
            <a:endParaRPr/>
          </a:p>
        </p:txBody>
      </p:sp>
      <p:sp>
        <p:nvSpPr>
          <p:cNvPr id="154" name="Google Shape;154;p7"/>
          <p:cNvSpPr txBox="1"/>
          <p:nvPr/>
        </p:nvSpPr>
        <p:spPr>
          <a:xfrm>
            <a:off x="1965325" y="6259512"/>
            <a:ext cx="8507412" cy="461962"/>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155" name="Google Shape;155;p7" descr="Lovely Professional University - Wikipedia"/>
          <p:cNvPicPr preferRelativeResize="0"/>
          <p:nvPr/>
        </p:nvPicPr>
        <p:blipFill rotWithShape="1">
          <a:blip r:embed="rId3">
            <a:alphaModFix/>
          </a:blip>
          <a:srcRect/>
          <a:stretch/>
        </p:blipFill>
        <p:spPr>
          <a:xfrm>
            <a:off x="9912350" y="74613"/>
            <a:ext cx="704850" cy="701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1900237" y="-79375"/>
            <a:ext cx="8229600" cy="1143000"/>
          </a:xfrm>
          <a:prstGeom prst="rect">
            <a:avLst/>
          </a:prstGeom>
          <a:noFill/>
          <a:ln>
            <a:noFill/>
          </a:ln>
        </p:spPr>
        <p:txBody>
          <a:bodyPr spcFirstLastPara="1" wrap="square" lIns="91425" tIns="45700" rIns="91425" bIns="45700" anchor="ctr" anchorCtr="0">
            <a:noAutofit/>
          </a:bodyPr>
          <a:lstStyle/>
          <a:p>
            <a:pPr>
              <a:buClr>
                <a:schemeClr val="dk1"/>
              </a:buClr>
              <a:buSzPts val="4000"/>
            </a:pPr>
            <a:r>
              <a:rPr lang="en-US" sz="4000" b="1" dirty="0">
                <a:latin typeface="Times New Roman"/>
                <a:ea typeface="Times New Roman"/>
                <a:cs typeface="Times New Roman"/>
                <a:sym typeface="Times New Roman"/>
              </a:rPr>
              <a:t>Evaluation Criteria</a:t>
            </a:r>
            <a:endParaRPr dirty="0"/>
          </a:p>
        </p:txBody>
      </p:sp>
      <p:sp>
        <p:nvSpPr>
          <p:cNvPr id="161" name="Google Shape;161;p8"/>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14</a:t>
            </a:fld>
            <a:endParaRPr/>
          </a:p>
        </p:txBody>
      </p:sp>
      <p:sp>
        <p:nvSpPr>
          <p:cNvPr id="162" name="Google Shape;162;p8"/>
          <p:cNvSpPr txBox="1"/>
          <p:nvPr/>
        </p:nvSpPr>
        <p:spPr>
          <a:xfrm>
            <a:off x="1965325" y="6259512"/>
            <a:ext cx="8507412" cy="461962"/>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163" name="Google Shape;163;p8" descr="Lovely Professional University - Wikipedia"/>
          <p:cNvPicPr preferRelativeResize="0"/>
          <p:nvPr/>
        </p:nvPicPr>
        <p:blipFill rotWithShape="1">
          <a:blip r:embed="rId3">
            <a:alphaModFix/>
          </a:blip>
          <a:srcRect/>
          <a:stretch/>
        </p:blipFill>
        <p:spPr>
          <a:xfrm>
            <a:off x="9912350" y="74613"/>
            <a:ext cx="704850" cy="701675"/>
          </a:xfrm>
          <a:prstGeom prst="rect">
            <a:avLst/>
          </a:prstGeom>
          <a:noFill/>
          <a:ln>
            <a:noFill/>
          </a:ln>
        </p:spPr>
      </p:pic>
      <p:sp>
        <p:nvSpPr>
          <p:cNvPr id="164" name="Google Shape;164;p8"/>
          <p:cNvSpPr txBox="1"/>
          <p:nvPr/>
        </p:nvSpPr>
        <p:spPr>
          <a:xfrm>
            <a:off x="934065" y="993575"/>
            <a:ext cx="10835148" cy="5663058"/>
          </a:xfrm>
          <a:prstGeom prst="rect">
            <a:avLst/>
          </a:prstGeom>
          <a:noFill/>
          <a:ln>
            <a:noFill/>
          </a:ln>
        </p:spPr>
        <p:txBody>
          <a:bodyPr spcFirstLastPara="1" wrap="square" lIns="91425" tIns="91425" rIns="91425" bIns="91425" anchor="t" anchorCtr="0">
            <a:spAutoFit/>
          </a:bodyPr>
          <a:lstStyle/>
          <a:p>
            <a:pPr marL="457200" indent="-387350" algn="just">
              <a:buSzPts val="2500"/>
              <a:buFont typeface="Calibri"/>
              <a:buChar char="●"/>
            </a:pPr>
            <a:r>
              <a:rPr lang="en-US" sz="2400" dirty="0">
                <a:latin typeface="Calibri"/>
                <a:ea typeface="Calibri"/>
                <a:cs typeface="Calibri"/>
                <a:sym typeface="Calibri"/>
              </a:rPr>
              <a:t>CA1: </a:t>
            </a:r>
            <a:r>
              <a:rPr lang="en-US" sz="2400" b="1" dirty="0">
                <a:latin typeface="Calibri"/>
                <a:ea typeface="Calibri"/>
                <a:cs typeface="Calibri"/>
                <a:sym typeface="Calibri"/>
              </a:rPr>
              <a:t>MCQ </a:t>
            </a:r>
            <a:r>
              <a:rPr lang="en-US" sz="2400" dirty="0">
                <a:latin typeface="Calibri"/>
                <a:ea typeface="Calibri"/>
                <a:cs typeface="Calibri"/>
                <a:sym typeface="Calibri"/>
              </a:rPr>
              <a:t>: will be objective-type containing 30 MCQ questions of 1 mark each, which includes analytical and logical scenario based questions.</a:t>
            </a:r>
          </a:p>
          <a:p>
            <a:pPr marL="457200" indent="-387350" algn="just">
              <a:buSzPts val="2500"/>
              <a:buFont typeface="Calibri"/>
              <a:buChar char="●"/>
            </a:pPr>
            <a:r>
              <a:rPr lang="en-US" sz="2400" dirty="0">
                <a:latin typeface="Calibri"/>
                <a:ea typeface="Calibri"/>
                <a:cs typeface="Calibri"/>
                <a:sym typeface="Calibri"/>
              </a:rPr>
              <a:t>CA2: </a:t>
            </a:r>
            <a:r>
              <a:rPr lang="en-US" sz="2400" b="1" dirty="0">
                <a:latin typeface="Calibri"/>
                <a:ea typeface="Calibri"/>
                <a:cs typeface="Calibri"/>
                <a:sym typeface="Calibri"/>
              </a:rPr>
              <a:t>Non-Technical Online </a:t>
            </a:r>
            <a:r>
              <a:rPr lang="en-US" sz="2400" b="1" dirty="0" err="1">
                <a:latin typeface="Calibri"/>
                <a:ea typeface="Calibri"/>
                <a:cs typeface="Calibri"/>
                <a:sym typeface="Calibri"/>
              </a:rPr>
              <a:t>Mooc</a:t>
            </a:r>
            <a:r>
              <a:rPr lang="en-US" sz="2400" b="1" dirty="0">
                <a:latin typeface="Calibri"/>
                <a:ea typeface="Calibri"/>
                <a:cs typeface="Calibri"/>
                <a:sym typeface="Calibri"/>
              </a:rPr>
              <a:t> course:</a:t>
            </a:r>
            <a:r>
              <a:rPr lang="en-US" sz="2400" dirty="0">
                <a:latin typeface="Calibri"/>
                <a:ea typeface="Calibri"/>
                <a:cs typeface="Calibri"/>
                <a:sym typeface="Calibri"/>
              </a:rPr>
              <a:t> Students will complete one non-technical </a:t>
            </a:r>
            <a:r>
              <a:rPr lang="en-US" sz="2400" dirty="0" err="1">
                <a:latin typeface="Calibri"/>
                <a:ea typeface="Calibri"/>
                <a:cs typeface="Calibri"/>
                <a:sym typeface="Calibri"/>
              </a:rPr>
              <a:t>mooc</a:t>
            </a:r>
            <a:r>
              <a:rPr lang="en-US" sz="2400" dirty="0">
                <a:latin typeface="Calibri"/>
                <a:ea typeface="Calibri"/>
                <a:cs typeface="Calibri"/>
                <a:sym typeface="Calibri"/>
              </a:rPr>
              <a:t> course(Minimum duration of  5 </a:t>
            </a:r>
            <a:r>
              <a:rPr lang="en-US" sz="2400" dirty="0" err="1">
                <a:latin typeface="Calibri"/>
                <a:ea typeface="Calibri"/>
                <a:cs typeface="Calibri"/>
                <a:sym typeface="Calibri"/>
              </a:rPr>
              <a:t>hr</a:t>
            </a:r>
            <a:r>
              <a:rPr lang="en-US" sz="2400" dirty="0">
                <a:latin typeface="Calibri"/>
                <a:ea typeface="Calibri"/>
                <a:cs typeface="Calibri"/>
                <a:sym typeface="Calibri"/>
              </a:rPr>
              <a:t> ) and submit the completion certificate.</a:t>
            </a:r>
          </a:p>
          <a:p>
            <a:pPr marL="457200" indent="-387350" algn="just">
              <a:buSzPts val="2500"/>
              <a:buFont typeface="Calibri"/>
              <a:buChar char="●"/>
            </a:pPr>
            <a:r>
              <a:rPr lang="en-US" sz="2400" dirty="0">
                <a:latin typeface="Calibri"/>
                <a:ea typeface="Calibri"/>
                <a:cs typeface="Calibri"/>
                <a:sym typeface="Calibri"/>
              </a:rPr>
              <a:t>CA3:</a:t>
            </a:r>
            <a:r>
              <a:rPr lang="en-US" sz="2400" b="1" dirty="0">
                <a:latin typeface="Calibri"/>
                <a:ea typeface="Calibri"/>
                <a:cs typeface="Calibri"/>
                <a:sym typeface="Calibri"/>
              </a:rPr>
              <a:t>Portfolio/CV creation: </a:t>
            </a:r>
            <a:r>
              <a:rPr lang="en-US" sz="2400" dirty="0">
                <a:latin typeface="Calibri"/>
                <a:ea typeface="Calibri"/>
                <a:cs typeface="Calibri"/>
                <a:sym typeface="Calibri"/>
              </a:rPr>
              <a:t>Students will prepare a CV and will create profiles and take insights of various platforms like </a:t>
            </a:r>
            <a:r>
              <a:rPr lang="en-US" sz="2400" dirty="0" err="1">
                <a:latin typeface="Calibri"/>
                <a:ea typeface="Calibri"/>
                <a:cs typeface="Calibri"/>
                <a:sym typeface="Calibri"/>
              </a:rPr>
              <a:t>Github</a:t>
            </a:r>
            <a:r>
              <a:rPr lang="en-US" sz="2400" dirty="0">
                <a:latin typeface="Calibri"/>
                <a:ea typeface="Calibri"/>
                <a:cs typeface="Calibri"/>
                <a:sym typeface="Calibri"/>
              </a:rPr>
              <a:t>, Stack overflow, Linked in, </a:t>
            </a:r>
            <a:r>
              <a:rPr lang="en-US" sz="2400" dirty="0" err="1">
                <a:latin typeface="Calibri"/>
                <a:ea typeface="Calibri"/>
                <a:cs typeface="Calibri"/>
                <a:sym typeface="Calibri"/>
              </a:rPr>
              <a:t>Hackerrank</a:t>
            </a:r>
            <a:r>
              <a:rPr lang="en-US" sz="2400" dirty="0">
                <a:latin typeface="Calibri"/>
                <a:ea typeface="Calibri"/>
                <a:cs typeface="Calibri"/>
                <a:sym typeface="Calibri"/>
              </a:rPr>
              <a:t> etc. </a:t>
            </a:r>
          </a:p>
          <a:p>
            <a:pPr marL="457200" lvl="8" indent="-387350" algn="just">
              <a:buSzPts val="2500"/>
              <a:buFont typeface="Calibri"/>
              <a:buChar char="●"/>
            </a:pPr>
            <a:r>
              <a:rPr lang="en-US" sz="1800" i="1" dirty="0">
                <a:solidFill>
                  <a:srgbClr val="FF0000"/>
                </a:solidFill>
                <a:latin typeface="Calibri"/>
                <a:ea typeface="Calibri"/>
                <a:cs typeface="Calibri"/>
                <a:sym typeface="Calibri"/>
              </a:rPr>
              <a:t>Rubrics to be followed-CV with one technical </a:t>
            </a:r>
            <a:r>
              <a:rPr lang="en-US" sz="1800" i="1" dirty="0" err="1">
                <a:solidFill>
                  <a:srgbClr val="FF0000"/>
                </a:solidFill>
                <a:latin typeface="Calibri"/>
                <a:ea typeface="Calibri"/>
                <a:cs typeface="Calibri"/>
                <a:sym typeface="Calibri"/>
              </a:rPr>
              <a:t>MooC</a:t>
            </a:r>
            <a:r>
              <a:rPr lang="en-US" sz="1800" i="1" dirty="0">
                <a:solidFill>
                  <a:srgbClr val="FF0000"/>
                </a:solidFill>
                <a:latin typeface="Calibri"/>
                <a:ea typeface="Calibri"/>
                <a:cs typeface="Calibri"/>
                <a:sym typeface="Calibri"/>
              </a:rPr>
              <a:t>  course registration proof  [10 marks]</a:t>
            </a:r>
          </a:p>
          <a:p>
            <a:pPr marL="457200" lvl="8" indent="-387350" algn="just">
              <a:buSzPts val="2500"/>
              <a:buFont typeface="Calibri"/>
              <a:buChar char="●"/>
            </a:pPr>
            <a:r>
              <a:rPr lang="en-US" sz="1800" i="1" dirty="0">
                <a:solidFill>
                  <a:srgbClr val="FF0000"/>
                </a:solidFill>
                <a:latin typeface="Calibri"/>
                <a:ea typeface="Calibri"/>
                <a:cs typeface="Calibri"/>
                <a:sym typeface="Calibri"/>
              </a:rPr>
              <a:t>GitHub with repositories and forks [10 marks]</a:t>
            </a:r>
          </a:p>
          <a:p>
            <a:pPr marL="457200" lvl="8" indent="-387350" algn="just">
              <a:buSzPts val="2500"/>
              <a:buFont typeface="Calibri"/>
              <a:buChar char="●"/>
            </a:pPr>
            <a:r>
              <a:rPr lang="en-US" sz="1800" i="1" dirty="0">
                <a:solidFill>
                  <a:srgbClr val="FF0000"/>
                </a:solidFill>
                <a:latin typeface="Calibri"/>
                <a:ea typeface="Calibri"/>
                <a:cs typeface="Calibri"/>
                <a:sym typeface="Calibri"/>
              </a:rPr>
              <a:t>Profile creation and activities by student on various technical platforms [10]</a:t>
            </a:r>
          </a:p>
          <a:p>
            <a:pPr marL="914400" indent="-342900" algn="just">
              <a:buFont typeface="Arial" panose="020B0604020202020204" pitchFamily="34" charset="0"/>
              <a:buChar char="•"/>
            </a:pPr>
            <a:r>
              <a:rPr lang="en-US" sz="2000" dirty="0">
                <a:solidFill>
                  <a:srgbClr val="000000"/>
                </a:solidFill>
                <a:sym typeface="Arial"/>
              </a:rPr>
              <a:t>MTE: There will be no MTE applicable for this course.</a:t>
            </a:r>
          </a:p>
          <a:p>
            <a:pPr marL="914400" indent="-342900" algn="just">
              <a:buFont typeface="Arial" panose="020B0604020202020204" pitchFamily="34" charset="0"/>
              <a:buChar char="•"/>
            </a:pPr>
            <a:r>
              <a:rPr lang="en-US" sz="2000" dirty="0">
                <a:solidFill>
                  <a:srgbClr val="000000"/>
                </a:solidFill>
                <a:sym typeface="Arial"/>
              </a:rPr>
              <a:t>ETE: ETE of this course involves MCQs based analytical, logical  and scenario based questions. There will be 0.25% negative marking in MCQ.</a:t>
            </a:r>
          </a:p>
          <a:p>
            <a:pPr marL="457200" lvl="8" indent="-387350">
              <a:buSzPts val="2500"/>
              <a:buFont typeface="Calibri"/>
              <a:buChar char="●"/>
            </a:pPr>
            <a:endParaRPr lang="en-US" sz="2500" dirty="0">
              <a:latin typeface="Calibri"/>
              <a:ea typeface="Calibri"/>
              <a:cs typeface="Calibri"/>
              <a:sym typeface="Calibri"/>
            </a:endParaRPr>
          </a:p>
          <a:p>
            <a:pPr marL="457200" indent="-387350">
              <a:buSzPts val="2500"/>
              <a:buFont typeface="Calibri"/>
              <a:buChar char="●"/>
            </a:pPr>
            <a:endParaRPr sz="2500" b="1" dirty="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a:spLocks noGrp="1"/>
          </p:cNvSpPr>
          <p:nvPr>
            <p:ph type="title"/>
          </p:nvPr>
        </p:nvSpPr>
        <p:spPr>
          <a:xfrm>
            <a:off x="891202" y="505169"/>
            <a:ext cx="9581535" cy="1143000"/>
          </a:xfrm>
          <a:prstGeom prst="rect">
            <a:avLst/>
          </a:prstGeom>
          <a:noFill/>
          <a:ln>
            <a:noFill/>
          </a:ln>
        </p:spPr>
        <p:txBody>
          <a:bodyPr spcFirstLastPara="1" wrap="square" lIns="91425" tIns="45700" rIns="91425" bIns="45700" anchor="ctr" anchorCtr="0">
            <a:noAutofit/>
          </a:bodyPr>
          <a:lstStyle/>
          <a:p>
            <a:pPr>
              <a:buClr>
                <a:schemeClr val="dk1"/>
              </a:buClr>
              <a:buSzPts val="4000"/>
            </a:pPr>
            <a:r>
              <a:rPr lang="en-US" sz="4000" b="1" dirty="0">
                <a:latin typeface="Times New Roman"/>
                <a:ea typeface="Times New Roman"/>
                <a:cs typeface="Times New Roman"/>
                <a:sym typeface="Times New Roman"/>
              </a:rPr>
              <a:t>Details of Course Enrichment </a:t>
            </a:r>
            <a:r>
              <a:rPr lang="en-US" sz="4000" b="1" dirty="0" smtClean="0">
                <a:latin typeface="Times New Roman"/>
                <a:ea typeface="Times New Roman"/>
                <a:cs typeface="Times New Roman"/>
                <a:sym typeface="Times New Roman"/>
              </a:rPr>
              <a:t>Activities</a:t>
            </a:r>
            <a:br>
              <a:rPr lang="en-US" sz="4000" b="1" dirty="0" smtClean="0">
                <a:latin typeface="Times New Roman"/>
                <a:ea typeface="Times New Roman"/>
                <a:cs typeface="Times New Roman"/>
                <a:sym typeface="Times New Roman"/>
              </a:rPr>
            </a:br>
            <a:endParaRPr dirty="0"/>
          </a:p>
        </p:txBody>
      </p:sp>
      <p:sp>
        <p:nvSpPr>
          <p:cNvPr id="152" name="Google Shape;152;p7"/>
          <p:cNvSpPr txBox="1">
            <a:spLocks noGrp="1"/>
          </p:cNvSpPr>
          <p:nvPr>
            <p:ph type="body" idx="1"/>
          </p:nvPr>
        </p:nvSpPr>
        <p:spPr>
          <a:xfrm>
            <a:off x="629265" y="1377150"/>
            <a:ext cx="11139948" cy="4281600"/>
          </a:xfrm>
          <a:prstGeom prst="rect">
            <a:avLst/>
          </a:prstGeom>
          <a:noFill/>
          <a:ln>
            <a:noFill/>
          </a:ln>
        </p:spPr>
        <p:txBody>
          <a:bodyPr spcFirstLastPara="1" wrap="square" lIns="91425" tIns="45700" rIns="91425" bIns="45700" anchor="t" anchorCtr="0">
            <a:noAutofit/>
          </a:bodyPr>
          <a:lstStyle/>
          <a:p>
            <a:pPr marL="469900" algn="just">
              <a:spcBef>
                <a:spcPts val="400"/>
              </a:spcBef>
              <a:buSzPts val="2000"/>
              <a:buFont typeface="Wingdings" panose="05000000000000000000" pitchFamily="2" charset="2"/>
              <a:buChar char="§"/>
            </a:pPr>
            <a:r>
              <a:rPr lang="en-US" sz="2200" dirty="0" smtClean="0">
                <a:latin typeface="Times New Roman"/>
                <a:ea typeface="Times New Roman"/>
                <a:cs typeface="Times New Roman"/>
                <a:sym typeface="Times New Roman"/>
              </a:rPr>
              <a:t>As This course is a </a:t>
            </a:r>
            <a:r>
              <a:rPr lang="en-US" sz="2200" b="1" dirty="0" smtClean="0">
                <a:latin typeface="Times New Roman"/>
                <a:ea typeface="Times New Roman"/>
                <a:cs typeface="Times New Roman"/>
                <a:sym typeface="Times New Roman"/>
              </a:rPr>
              <a:t>STAR Course</a:t>
            </a:r>
            <a:r>
              <a:rPr lang="en-US" sz="2200" dirty="0" smtClean="0">
                <a:latin typeface="Times New Roman"/>
                <a:ea typeface="Times New Roman"/>
                <a:cs typeface="Times New Roman"/>
                <a:sym typeface="Times New Roman"/>
              </a:rPr>
              <a:t>. There will be certain activities that will be conducted throughout the course duration. The details of the activities are given below:</a:t>
            </a:r>
          </a:p>
          <a:p>
            <a:pPr marL="469900" algn="just">
              <a:spcBef>
                <a:spcPts val="400"/>
              </a:spcBef>
              <a:buSzPts val="2000"/>
              <a:buFont typeface="Wingdings" panose="05000000000000000000" pitchFamily="2" charset="2"/>
              <a:buChar char="§"/>
            </a:pPr>
            <a:r>
              <a:rPr lang="en-US" sz="2200" dirty="0" smtClean="0">
                <a:latin typeface="Times New Roman"/>
                <a:ea typeface="Times New Roman"/>
                <a:cs typeface="Times New Roman"/>
                <a:sym typeface="Times New Roman"/>
              </a:rPr>
              <a:t>A</a:t>
            </a:r>
            <a:r>
              <a:rPr lang="en-US" sz="2200" dirty="0">
                <a:latin typeface="Times New Roman"/>
                <a:ea typeface="Times New Roman"/>
                <a:cs typeface="Times New Roman"/>
                <a:sym typeface="Times New Roman"/>
              </a:rPr>
              <a:t>. </a:t>
            </a:r>
            <a:r>
              <a:rPr lang="en-US" sz="2200" b="1" dirty="0">
                <a:latin typeface="Times New Roman"/>
                <a:ea typeface="Times New Roman"/>
                <a:cs typeface="Times New Roman"/>
                <a:sym typeface="Times New Roman"/>
              </a:rPr>
              <a:t>Role Play Activity:  </a:t>
            </a:r>
            <a:r>
              <a:rPr lang="en-US" sz="2200" dirty="0">
                <a:latin typeface="Times New Roman"/>
                <a:ea typeface="Times New Roman"/>
                <a:cs typeface="Times New Roman"/>
                <a:sym typeface="Times New Roman"/>
              </a:rPr>
              <a:t>Each student will receive an assignment to investigate the operations of different functional components within a digital computer, such as SSD, USB, HDMI, NFC, Bluetooth, RAID, and GPU. After conducting their research, students will have the opportunity to share their findings with the class, with each presentation limited to a 3-minute timeframe.</a:t>
            </a:r>
          </a:p>
          <a:p>
            <a:pPr marL="469900" algn="just">
              <a:spcBef>
                <a:spcPts val="400"/>
              </a:spcBef>
              <a:buSzPts val="2000"/>
              <a:buFont typeface="Wingdings" panose="05000000000000000000" pitchFamily="2" charset="2"/>
              <a:buChar char="§"/>
            </a:pPr>
            <a:r>
              <a:rPr lang="en-US" sz="2200" dirty="0">
                <a:latin typeface="Times New Roman"/>
                <a:ea typeface="Times New Roman"/>
                <a:cs typeface="Times New Roman"/>
                <a:sym typeface="Times New Roman"/>
              </a:rPr>
              <a:t>B. </a:t>
            </a:r>
            <a:r>
              <a:rPr lang="en-US" sz="2200" b="1" dirty="0">
                <a:latin typeface="Times New Roman"/>
                <a:ea typeface="Times New Roman"/>
                <a:cs typeface="Times New Roman"/>
                <a:sym typeface="Times New Roman"/>
              </a:rPr>
              <a:t>Tool based execution of commands: </a:t>
            </a:r>
            <a:r>
              <a:rPr lang="en-US" sz="2200" dirty="0">
                <a:latin typeface="Times New Roman"/>
                <a:ea typeface="Times New Roman"/>
                <a:cs typeface="Times New Roman"/>
                <a:sym typeface="Times New Roman"/>
              </a:rPr>
              <a:t>Faculty will give demonstration of commands execution in ubuntu or other Linux platform/ PowerShell.</a:t>
            </a:r>
          </a:p>
          <a:p>
            <a:pPr marL="469900" algn="just">
              <a:spcBef>
                <a:spcPts val="400"/>
              </a:spcBef>
              <a:buSzPts val="2000"/>
              <a:buFont typeface="Wingdings" panose="05000000000000000000" pitchFamily="2" charset="2"/>
              <a:buChar char="§"/>
            </a:pPr>
            <a:r>
              <a:rPr lang="en-US" sz="2200" dirty="0">
                <a:latin typeface="Times New Roman"/>
                <a:ea typeface="Times New Roman"/>
                <a:cs typeface="Times New Roman"/>
                <a:sym typeface="Times New Roman"/>
              </a:rPr>
              <a:t>C. </a:t>
            </a:r>
            <a:r>
              <a:rPr lang="en-US" sz="2200" b="1" dirty="0">
                <a:latin typeface="Times New Roman"/>
                <a:ea typeface="Times New Roman"/>
                <a:cs typeface="Times New Roman"/>
                <a:sym typeface="Times New Roman"/>
              </a:rPr>
              <a:t>Live Demos: </a:t>
            </a:r>
            <a:r>
              <a:rPr lang="en-US" sz="2200" dirty="0">
                <a:latin typeface="Times New Roman"/>
                <a:ea typeface="Times New Roman"/>
                <a:cs typeface="Times New Roman"/>
                <a:sym typeface="Times New Roman"/>
              </a:rPr>
              <a:t>Utilizing web-based software like GitHub, live demonstrations will be conducted to offer insights into version control systems and their practical applications.</a:t>
            </a:r>
          </a:p>
          <a:p>
            <a:pPr marL="469900" algn="just">
              <a:spcBef>
                <a:spcPts val="400"/>
              </a:spcBef>
              <a:buSzPts val="2000"/>
              <a:buFont typeface="Wingdings" panose="05000000000000000000" pitchFamily="2" charset="2"/>
              <a:buChar char="§"/>
            </a:pPr>
            <a:endParaRPr lang="en-US" sz="2200" dirty="0">
              <a:latin typeface="Times New Roman"/>
              <a:ea typeface="Times New Roman"/>
              <a:cs typeface="Times New Roman"/>
              <a:sym typeface="Times New Roman"/>
            </a:endParaRPr>
          </a:p>
        </p:txBody>
      </p:sp>
      <p:sp>
        <p:nvSpPr>
          <p:cNvPr id="153" name="Google Shape;15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15</a:t>
            </a:fld>
            <a:endParaRPr/>
          </a:p>
        </p:txBody>
      </p:sp>
      <p:sp>
        <p:nvSpPr>
          <p:cNvPr id="154" name="Google Shape;154;p7"/>
          <p:cNvSpPr txBox="1"/>
          <p:nvPr/>
        </p:nvSpPr>
        <p:spPr>
          <a:xfrm>
            <a:off x="1965325" y="6259512"/>
            <a:ext cx="8507412" cy="461962"/>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pic>
        <p:nvPicPr>
          <p:cNvPr id="155" name="Google Shape;155;p7" descr="Lovely Professional University - Wikipedia"/>
          <p:cNvPicPr preferRelativeResize="0"/>
          <p:nvPr/>
        </p:nvPicPr>
        <p:blipFill rotWithShape="1">
          <a:blip r:embed="rId3">
            <a:alphaModFix/>
          </a:blip>
          <a:srcRect/>
          <a:stretch/>
        </p:blipFill>
        <p:spPr>
          <a:xfrm>
            <a:off x="9912350" y="74613"/>
            <a:ext cx="704850" cy="701675"/>
          </a:xfrm>
          <a:prstGeom prst="rect">
            <a:avLst/>
          </a:prstGeom>
          <a:noFill/>
          <a:ln>
            <a:noFill/>
          </a:ln>
        </p:spPr>
      </p:pic>
    </p:spTree>
    <p:extLst>
      <p:ext uri="{BB962C8B-B14F-4D97-AF65-F5344CB8AC3E}">
        <p14:creationId xmlns:p14="http://schemas.microsoft.com/office/powerpoint/2010/main" val="2328293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a:spLocks noGrp="1"/>
          </p:cNvSpPr>
          <p:nvPr>
            <p:ph type="title"/>
          </p:nvPr>
        </p:nvSpPr>
        <p:spPr>
          <a:xfrm>
            <a:off x="1199536" y="425450"/>
            <a:ext cx="9581535" cy="1143000"/>
          </a:xfrm>
          <a:prstGeom prst="rect">
            <a:avLst/>
          </a:prstGeom>
          <a:noFill/>
          <a:ln>
            <a:noFill/>
          </a:ln>
        </p:spPr>
        <p:txBody>
          <a:bodyPr spcFirstLastPara="1" wrap="square" lIns="91425" tIns="45700" rIns="91425" bIns="45700" anchor="ctr" anchorCtr="0">
            <a:noAutofit/>
          </a:bodyPr>
          <a:lstStyle/>
          <a:p>
            <a:pPr>
              <a:buClr>
                <a:schemeClr val="dk1"/>
              </a:buClr>
              <a:buSzPts val="4000"/>
            </a:pPr>
            <a:r>
              <a:rPr lang="en-US" sz="4000" b="1" dirty="0">
                <a:latin typeface="Times New Roman"/>
                <a:ea typeface="Times New Roman"/>
                <a:cs typeface="Times New Roman"/>
                <a:sym typeface="Times New Roman"/>
              </a:rPr>
              <a:t>Details of Course Enrichment Activities</a:t>
            </a:r>
            <a:endParaRPr dirty="0"/>
          </a:p>
        </p:txBody>
      </p:sp>
      <p:sp>
        <p:nvSpPr>
          <p:cNvPr id="152" name="Google Shape;152;p7"/>
          <p:cNvSpPr txBox="1">
            <a:spLocks noGrp="1"/>
          </p:cNvSpPr>
          <p:nvPr>
            <p:ph type="body" idx="1"/>
          </p:nvPr>
        </p:nvSpPr>
        <p:spPr>
          <a:xfrm>
            <a:off x="629265" y="1377150"/>
            <a:ext cx="11139948" cy="4281600"/>
          </a:xfrm>
          <a:prstGeom prst="rect">
            <a:avLst/>
          </a:prstGeom>
          <a:noFill/>
          <a:ln>
            <a:noFill/>
          </a:ln>
        </p:spPr>
        <p:txBody>
          <a:bodyPr spcFirstLastPara="1" wrap="square" lIns="91425" tIns="45700" rIns="91425" bIns="45700" anchor="t" anchorCtr="0">
            <a:noAutofit/>
          </a:bodyPr>
          <a:lstStyle/>
          <a:p>
            <a:r>
              <a:rPr lang="en-US" sz="2200" b="1" dirty="0">
                <a:latin typeface="Times New Roman"/>
                <a:cs typeface="Times New Roman"/>
              </a:rPr>
              <a:t>D. </a:t>
            </a:r>
            <a:r>
              <a:rPr lang="en-US" sz="2200" b="1" dirty="0" err="1">
                <a:latin typeface="Times New Roman"/>
                <a:cs typeface="Times New Roman"/>
              </a:rPr>
              <a:t>Techi</a:t>
            </a:r>
            <a:r>
              <a:rPr lang="en-US" sz="2200" b="1" dirty="0">
                <a:latin typeface="Times New Roman"/>
                <a:cs typeface="Times New Roman"/>
              </a:rPr>
              <a:t>-I- Follow: </a:t>
            </a:r>
            <a:r>
              <a:rPr lang="en-US" sz="2200" dirty="0">
                <a:latin typeface="Times New Roman"/>
                <a:cs typeface="Times New Roman"/>
              </a:rPr>
              <a:t>Each student will receive a designated company name and will be tasked with researching and analyzing the company's business processes. This includes gathering information about the necessary skills, as well as exploring details regarding salary packages and more.</a:t>
            </a:r>
          </a:p>
          <a:p>
            <a:r>
              <a:rPr lang="en-US" sz="2200" dirty="0">
                <a:latin typeface="Times New Roman"/>
                <a:cs typeface="Times New Roman"/>
              </a:rPr>
              <a:t>Students will present his/her findings in a class within 3 minutes.</a:t>
            </a:r>
          </a:p>
          <a:p>
            <a:pPr marL="469900" algn="just">
              <a:spcBef>
                <a:spcPts val="400"/>
              </a:spcBef>
              <a:buSzPts val="2000"/>
              <a:buFont typeface="Wingdings" panose="05000000000000000000" pitchFamily="2" charset="2"/>
              <a:buChar char="§"/>
            </a:pPr>
            <a:endParaRPr lang="en-US" sz="2200" dirty="0">
              <a:latin typeface="Times New Roman"/>
              <a:ea typeface="Times New Roman"/>
              <a:cs typeface="Times New Roman"/>
              <a:sym typeface="Times New Roman"/>
            </a:endParaRPr>
          </a:p>
        </p:txBody>
      </p:sp>
      <p:sp>
        <p:nvSpPr>
          <p:cNvPr id="153" name="Google Shape;15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16</a:t>
            </a:fld>
            <a:endParaRPr/>
          </a:p>
        </p:txBody>
      </p:sp>
      <p:sp>
        <p:nvSpPr>
          <p:cNvPr id="154" name="Google Shape;154;p7"/>
          <p:cNvSpPr txBox="1"/>
          <p:nvPr/>
        </p:nvSpPr>
        <p:spPr>
          <a:xfrm>
            <a:off x="1965325" y="6259512"/>
            <a:ext cx="8507412" cy="461962"/>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pic>
        <p:nvPicPr>
          <p:cNvPr id="155" name="Google Shape;155;p7" descr="Lovely Professional University - Wikipedia"/>
          <p:cNvPicPr preferRelativeResize="0"/>
          <p:nvPr/>
        </p:nvPicPr>
        <p:blipFill rotWithShape="1">
          <a:blip r:embed="rId3">
            <a:alphaModFix/>
          </a:blip>
          <a:srcRect/>
          <a:stretch/>
        </p:blipFill>
        <p:spPr>
          <a:xfrm>
            <a:off x="9912350" y="74613"/>
            <a:ext cx="704850" cy="701675"/>
          </a:xfrm>
          <a:prstGeom prst="rect">
            <a:avLst/>
          </a:prstGeom>
          <a:noFill/>
          <a:ln>
            <a:noFill/>
          </a:ln>
        </p:spPr>
      </p:pic>
    </p:spTree>
    <p:extLst>
      <p:ext uri="{BB962C8B-B14F-4D97-AF65-F5344CB8AC3E}">
        <p14:creationId xmlns:p14="http://schemas.microsoft.com/office/powerpoint/2010/main" val="241242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17</a:t>
            </a:fld>
            <a:endParaRPr/>
          </a:p>
        </p:txBody>
      </p:sp>
      <p:pic>
        <p:nvPicPr>
          <p:cNvPr id="170" name="Google Shape;170;p10" descr="Lovely Professional University - Wikipedia"/>
          <p:cNvPicPr preferRelativeResize="0"/>
          <p:nvPr/>
        </p:nvPicPr>
        <p:blipFill rotWithShape="1">
          <a:blip r:embed="rId3">
            <a:alphaModFix/>
          </a:blip>
          <a:srcRect/>
          <a:stretch/>
        </p:blipFill>
        <p:spPr>
          <a:xfrm>
            <a:off x="9912350" y="74613"/>
            <a:ext cx="704850" cy="701675"/>
          </a:xfrm>
          <a:prstGeom prst="rect">
            <a:avLst/>
          </a:prstGeom>
          <a:noFill/>
          <a:ln>
            <a:noFill/>
          </a:ln>
        </p:spPr>
      </p:pic>
      <p:sp>
        <p:nvSpPr>
          <p:cNvPr id="171" name="Google Shape;171;p10"/>
          <p:cNvSpPr txBox="1"/>
          <p:nvPr/>
        </p:nvSpPr>
        <p:spPr>
          <a:xfrm>
            <a:off x="1843088"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
        <p:nvSpPr>
          <p:cNvPr id="172" name="Google Shape;172;p10"/>
          <p:cNvSpPr txBox="1"/>
          <p:nvPr/>
        </p:nvSpPr>
        <p:spPr>
          <a:xfrm>
            <a:off x="2394475" y="1416850"/>
            <a:ext cx="7366500" cy="923400"/>
          </a:xfrm>
          <a:prstGeom prst="rect">
            <a:avLst/>
          </a:prstGeom>
          <a:noFill/>
          <a:ln>
            <a:noFill/>
          </a:ln>
        </p:spPr>
        <p:txBody>
          <a:bodyPr spcFirstLastPara="1" wrap="square" lIns="91425" tIns="91425" rIns="91425" bIns="91425" anchor="t" anchorCtr="0">
            <a:spAutoFit/>
          </a:bodyPr>
          <a:lstStyle/>
          <a:p>
            <a:pPr algn="ctr"/>
            <a:r>
              <a:rPr lang="en-US" sz="4800" b="1">
                <a:latin typeface="Calibri"/>
                <a:ea typeface="Calibri"/>
                <a:cs typeface="Calibri"/>
                <a:sym typeface="Calibri"/>
              </a:rPr>
              <a:t>Any Questions???</a:t>
            </a:r>
            <a:endParaRPr sz="4800" b="1">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a:buClr>
                <a:schemeClr val="dk1"/>
              </a:buClr>
              <a:buSzPts val="4000"/>
            </a:pPr>
            <a:r>
              <a:rPr lang="en-US" sz="4000" b="1">
                <a:latin typeface="Times New Roman"/>
                <a:ea typeface="Times New Roman"/>
                <a:cs typeface="Times New Roman"/>
                <a:sym typeface="Times New Roman"/>
              </a:rPr>
              <a:t>Delivery method</a:t>
            </a:r>
            <a:endParaRPr/>
          </a:p>
        </p:txBody>
      </p:sp>
      <p:sp>
        <p:nvSpPr>
          <p:cNvPr id="98" name="Google Shape;98;p2"/>
          <p:cNvSpPr txBox="1">
            <a:spLocks noGrp="1"/>
          </p:cNvSpPr>
          <p:nvPr>
            <p:ph type="body" idx="1"/>
          </p:nvPr>
        </p:nvSpPr>
        <p:spPr>
          <a:xfrm>
            <a:off x="1981200" y="1600200"/>
            <a:ext cx="8229600" cy="4525962"/>
          </a:xfrm>
          <a:prstGeom prst="rect">
            <a:avLst/>
          </a:prstGeom>
          <a:noFill/>
          <a:ln>
            <a:noFill/>
          </a:ln>
        </p:spPr>
        <p:txBody>
          <a:bodyPr spcFirstLastPara="1" wrap="square" lIns="91425" tIns="45700" rIns="91425" bIns="45700" anchor="t" anchorCtr="0">
            <a:noAutofit/>
          </a:bodyPr>
          <a:lstStyle/>
          <a:p>
            <a:pPr marL="342900">
              <a:spcBef>
                <a:spcPts val="500"/>
              </a:spcBef>
              <a:buSzPts val="2500"/>
            </a:pPr>
            <a:r>
              <a:rPr lang="en-US" sz="2500">
                <a:latin typeface="Times New Roman"/>
                <a:ea typeface="Times New Roman"/>
                <a:cs typeface="Times New Roman"/>
                <a:sym typeface="Times New Roman"/>
              </a:rPr>
              <a:t>Lectures- 2</a:t>
            </a:r>
            <a:endParaRPr sz="2500">
              <a:latin typeface="Times New Roman"/>
              <a:ea typeface="Times New Roman"/>
              <a:cs typeface="Times New Roman"/>
              <a:sym typeface="Times New Roman"/>
            </a:endParaRPr>
          </a:p>
          <a:p>
            <a:pPr marL="342900">
              <a:spcBef>
                <a:spcPts val="500"/>
              </a:spcBef>
              <a:buSzPts val="2500"/>
              <a:buFont typeface="Times New Roman"/>
              <a:buChar char="•"/>
            </a:pPr>
            <a:r>
              <a:rPr lang="en-US" sz="2500">
                <a:latin typeface="Times New Roman"/>
                <a:ea typeface="Times New Roman"/>
                <a:cs typeface="Times New Roman"/>
                <a:sym typeface="Times New Roman"/>
              </a:rPr>
              <a:t>Tutorial- 0</a:t>
            </a:r>
            <a:endParaRPr sz="2500">
              <a:latin typeface="Times New Roman"/>
              <a:ea typeface="Times New Roman"/>
              <a:cs typeface="Times New Roman"/>
              <a:sym typeface="Times New Roman"/>
            </a:endParaRPr>
          </a:p>
          <a:p>
            <a:pPr marL="342900">
              <a:spcBef>
                <a:spcPts val="500"/>
              </a:spcBef>
              <a:buSzPts val="2500"/>
              <a:buFont typeface="Times New Roman"/>
              <a:buChar char="•"/>
            </a:pPr>
            <a:r>
              <a:rPr lang="en-US" sz="2500">
                <a:latin typeface="Times New Roman"/>
                <a:ea typeface="Times New Roman"/>
                <a:cs typeface="Times New Roman"/>
                <a:sym typeface="Times New Roman"/>
              </a:rPr>
              <a:t>Practical- 0</a:t>
            </a:r>
            <a:endParaRPr sz="2500">
              <a:latin typeface="Times New Roman"/>
              <a:ea typeface="Times New Roman"/>
              <a:cs typeface="Times New Roman"/>
              <a:sym typeface="Times New Roman"/>
            </a:endParaRPr>
          </a:p>
          <a:p>
            <a:pPr marL="342900">
              <a:spcBef>
                <a:spcPts val="500"/>
              </a:spcBef>
              <a:buSzPts val="2500"/>
              <a:buFont typeface="Times New Roman"/>
              <a:buChar char="•"/>
            </a:pPr>
            <a:r>
              <a:rPr lang="en-US" sz="2500">
                <a:latin typeface="Times New Roman"/>
                <a:ea typeface="Times New Roman"/>
                <a:cs typeface="Times New Roman"/>
                <a:sym typeface="Times New Roman"/>
              </a:rPr>
              <a:t>Credits- 2</a:t>
            </a:r>
            <a:endParaRPr sz="2500">
              <a:latin typeface="Times New Roman"/>
              <a:ea typeface="Times New Roman"/>
              <a:cs typeface="Times New Roman"/>
              <a:sym typeface="Times New Roman"/>
            </a:endParaRPr>
          </a:p>
        </p:txBody>
      </p:sp>
      <p:sp>
        <p:nvSpPr>
          <p:cNvPr id="99" name="Google Shape;99;p2"/>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2</a:t>
            </a:fld>
            <a:endParaRPr/>
          </a:p>
        </p:txBody>
      </p:sp>
      <p:sp>
        <p:nvSpPr>
          <p:cNvPr id="100" name="Google Shape;100;p2"/>
          <p:cNvSpPr txBox="1"/>
          <p:nvPr/>
        </p:nvSpPr>
        <p:spPr>
          <a:xfrm>
            <a:off x="1703387" y="5834062"/>
            <a:ext cx="8507412" cy="461962"/>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101" name="Google Shape;101;p2" descr="Lovely Professional University - Wikipedia"/>
          <p:cNvPicPr preferRelativeResize="0"/>
          <p:nvPr/>
        </p:nvPicPr>
        <p:blipFill rotWithShape="1">
          <a:blip r:embed="rId3">
            <a:alphaModFix/>
          </a:blip>
          <a:srcRect/>
          <a:stretch/>
        </p:blipFill>
        <p:spPr>
          <a:xfrm>
            <a:off x="9912350" y="74613"/>
            <a:ext cx="704850" cy="701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3</a:t>
            </a:fld>
            <a:endParaRPr/>
          </a:p>
        </p:txBody>
      </p:sp>
      <p:sp>
        <p:nvSpPr>
          <p:cNvPr id="107" name="Google Shape;107;p3"/>
          <p:cNvSpPr txBox="1"/>
          <p:nvPr/>
        </p:nvSpPr>
        <p:spPr>
          <a:xfrm>
            <a:off x="2063750" y="6189662"/>
            <a:ext cx="8507412" cy="461962"/>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pic>
        <p:nvPicPr>
          <p:cNvPr id="108" name="Google Shape;108;p3" descr="Lovely Professional University - Wikipedia"/>
          <p:cNvPicPr preferRelativeResize="0"/>
          <p:nvPr/>
        </p:nvPicPr>
        <p:blipFill rotWithShape="1">
          <a:blip r:embed="rId3">
            <a:alphaModFix/>
          </a:blip>
          <a:srcRect/>
          <a:stretch/>
        </p:blipFill>
        <p:spPr>
          <a:xfrm>
            <a:off x="9912350" y="74613"/>
            <a:ext cx="704850" cy="701675"/>
          </a:xfrm>
          <a:prstGeom prst="rect">
            <a:avLst/>
          </a:prstGeom>
          <a:noFill/>
          <a:ln>
            <a:noFill/>
          </a:ln>
        </p:spPr>
      </p:pic>
      <p:sp>
        <p:nvSpPr>
          <p:cNvPr id="109" name="Google Shape;109;p3"/>
          <p:cNvSpPr txBox="1"/>
          <p:nvPr/>
        </p:nvSpPr>
        <p:spPr>
          <a:xfrm>
            <a:off x="2812383" y="239519"/>
            <a:ext cx="6111900" cy="846707"/>
          </a:xfrm>
          <a:prstGeom prst="rect">
            <a:avLst/>
          </a:prstGeom>
          <a:noFill/>
          <a:ln>
            <a:noFill/>
          </a:ln>
        </p:spPr>
        <p:txBody>
          <a:bodyPr spcFirstLastPara="1" wrap="square" lIns="0" tIns="0" rIns="0" bIns="0" anchor="t" anchorCtr="0">
            <a:spAutoFit/>
          </a:bodyPr>
          <a:lstStyle/>
          <a:p>
            <a:pPr algn="ctr">
              <a:lnSpc>
                <a:spcPct val="130952"/>
              </a:lnSpc>
              <a:buClr>
                <a:srgbClr val="1D242C"/>
              </a:buClr>
              <a:buSzPts val="4200"/>
            </a:pPr>
            <a:r>
              <a:rPr lang="en-US" sz="4200" b="1">
                <a:solidFill>
                  <a:srgbClr val="1D242C"/>
                </a:solidFill>
                <a:latin typeface="Times New Roman"/>
                <a:ea typeface="Times New Roman"/>
                <a:cs typeface="Times New Roman"/>
                <a:sym typeface="Times New Roman"/>
              </a:rPr>
              <a:t>Course Outcomes</a:t>
            </a:r>
            <a:endParaRPr/>
          </a:p>
        </p:txBody>
      </p:sp>
      <p:sp>
        <p:nvSpPr>
          <p:cNvPr id="110" name="Google Shape;110;p3"/>
          <p:cNvSpPr txBox="1"/>
          <p:nvPr/>
        </p:nvSpPr>
        <p:spPr>
          <a:xfrm>
            <a:off x="570270" y="1086226"/>
            <a:ext cx="11257935" cy="3477835"/>
          </a:xfrm>
          <a:prstGeom prst="rect">
            <a:avLst/>
          </a:prstGeom>
          <a:noFill/>
          <a:ln>
            <a:noFill/>
          </a:ln>
        </p:spPr>
        <p:txBody>
          <a:bodyPr spcFirstLastPara="1" wrap="square" lIns="91425" tIns="45700" rIns="91425" bIns="45700" anchor="t" anchorCtr="0">
            <a:spAutoFit/>
          </a:bodyPr>
          <a:lstStyle/>
          <a:p>
            <a:pPr marL="285750" indent="-298450" algn="just">
              <a:buClr>
                <a:srgbClr val="333333"/>
              </a:buClr>
              <a:buSzPts val="2200"/>
              <a:buFont typeface="Arial"/>
              <a:buChar char="•"/>
            </a:pPr>
            <a:r>
              <a:rPr lang="en-US" sz="2200" dirty="0">
                <a:solidFill>
                  <a:srgbClr val="333333"/>
                </a:solidFill>
                <a:latin typeface="Times New Roman"/>
                <a:ea typeface="Times New Roman"/>
                <a:cs typeface="Times New Roman"/>
                <a:sym typeface="Times New Roman"/>
              </a:rPr>
              <a:t>CO1 :: enumerate about the various functional components of a computer system</a:t>
            </a:r>
          </a:p>
          <a:p>
            <a:pPr marL="285750" indent="-298450" algn="just">
              <a:buClr>
                <a:srgbClr val="333333"/>
              </a:buClr>
              <a:buSzPts val="2200"/>
              <a:buFont typeface="Arial"/>
              <a:buChar char="•"/>
            </a:pPr>
            <a:r>
              <a:rPr lang="en-US" sz="2200" dirty="0">
                <a:solidFill>
                  <a:srgbClr val="333333"/>
                </a:solidFill>
                <a:latin typeface="Times New Roman"/>
                <a:ea typeface="Times New Roman"/>
                <a:cs typeface="Times New Roman"/>
                <a:sym typeface="Times New Roman"/>
              </a:rPr>
              <a:t>CO2 :: discuss the various components of operating system to get more insights about the functionalities of a digital computer</a:t>
            </a:r>
          </a:p>
          <a:p>
            <a:pPr marL="285750" indent="-298450" algn="just">
              <a:buClr>
                <a:srgbClr val="333333"/>
              </a:buClr>
              <a:buSzPts val="2200"/>
              <a:buFont typeface="Arial"/>
              <a:buChar char="•"/>
            </a:pPr>
            <a:r>
              <a:rPr lang="en-US" sz="2200" dirty="0">
                <a:solidFill>
                  <a:srgbClr val="333333"/>
                </a:solidFill>
                <a:latin typeface="Times New Roman"/>
                <a:ea typeface="Times New Roman"/>
                <a:cs typeface="Times New Roman"/>
                <a:sym typeface="Times New Roman"/>
              </a:rPr>
              <a:t>CO3 :: describe the different types of file systems and their applications to store and manage data</a:t>
            </a:r>
          </a:p>
          <a:p>
            <a:pPr marL="285750" indent="-298450" algn="just">
              <a:buClr>
                <a:srgbClr val="333333"/>
              </a:buClr>
              <a:buSzPts val="2200"/>
              <a:buFont typeface="Arial"/>
              <a:buChar char="•"/>
            </a:pPr>
            <a:r>
              <a:rPr lang="en-US" sz="2200" dirty="0">
                <a:solidFill>
                  <a:srgbClr val="333333"/>
                </a:solidFill>
                <a:latin typeface="Times New Roman"/>
                <a:ea typeface="Times New Roman"/>
                <a:cs typeface="Times New Roman"/>
                <a:sym typeface="Times New Roman"/>
              </a:rPr>
              <a:t>CO4 :: predict cohorts based upon their capability and accordingly gain the technical skills</a:t>
            </a:r>
          </a:p>
          <a:p>
            <a:pPr marL="285750" indent="-298450" algn="just">
              <a:buClr>
                <a:srgbClr val="333333"/>
              </a:buClr>
              <a:buSzPts val="2200"/>
              <a:buFont typeface="Arial"/>
              <a:buChar char="•"/>
            </a:pPr>
            <a:r>
              <a:rPr lang="en-US" sz="2200" dirty="0">
                <a:solidFill>
                  <a:srgbClr val="333333"/>
                </a:solidFill>
                <a:latin typeface="Times New Roman"/>
                <a:ea typeface="Times New Roman"/>
                <a:cs typeface="Times New Roman"/>
                <a:sym typeface="Times New Roman"/>
              </a:rPr>
              <a:t>CO5 :: understand the importance of various available pathways and getting insights to streamline their career</a:t>
            </a:r>
          </a:p>
          <a:p>
            <a:pPr marL="285750" indent="-298450" algn="just">
              <a:buClr>
                <a:srgbClr val="333333"/>
              </a:buClr>
              <a:buSzPts val="2200"/>
              <a:buFont typeface="Arial"/>
              <a:buChar char="•"/>
            </a:pPr>
            <a:r>
              <a:rPr lang="en-US" sz="2200" dirty="0">
                <a:solidFill>
                  <a:srgbClr val="333333"/>
                </a:solidFill>
                <a:latin typeface="Times New Roman"/>
                <a:ea typeface="Times New Roman"/>
                <a:cs typeface="Times New Roman"/>
                <a:sym typeface="Times New Roman"/>
              </a:rPr>
              <a:t>CO6 :: practice technical concepts using various tools and create technical profiles on different computing platforms</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4</a:t>
            </a:fld>
            <a:endParaRPr/>
          </a:p>
        </p:txBody>
      </p:sp>
      <p:sp>
        <p:nvSpPr>
          <p:cNvPr id="116" name="Google Shape;116;p4"/>
          <p:cNvSpPr txBox="1"/>
          <p:nvPr/>
        </p:nvSpPr>
        <p:spPr>
          <a:xfrm>
            <a:off x="2063750" y="6189662"/>
            <a:ext cx="8507412" cy="461962"/>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117" name="Google Shape;117;p4" descr="Lovely Professional University - Wikipedia"/>
          <p:cNvPicPr preferRelativeResize="0"/>
          <p:nvPr/>
        </p:nvPicPr>
        <p:blipFill rotWithShape="1">
          <a:blip r:embed="rId3">
            <a:alphaModFix/>
          </a:blip>
          <a:srcRect/>
          <a:stretch/>
        </p:blipFill>
        <p:spPr>
          <a:xfrm>
            <a:off x="9912350" y="74613"/>
            <a:ext cx="704850" cy="701675"/>
          </a:xfrm>
          <a:prstGeom prst="rect">
            <a:avLst/>
          </a:prstGeom>
          <a:noFill/>
          <a:ln>
            <a:noFill/>
          </a:ln>
        </p:spPr>
      </p:pic>
      <p:sp>
        <p:nvSpPr>
          <p:cNvPr id="118" name="Google Shape;118;p4"/>
          <p:cNvSpPr txBox="1"/>
          <p:nvPr/>
        </p:nvSpPr>
        <p:spPr>
          <a:xfrm>
            <a:off x="2782887" y="439738"/>
            <a:ext cx="6111900" cy="846707"/>
          </a:xfrm>
          <a:prstGeom prst="rect">
            <a:avLst/>
          </a:prstGeom>
          <a:noFill/>
          <a:ln>
            <a:noFill/>
          </a:ln>
        </p:spPr>
        <p:txBody>
          <a:bodyPr spcFirstLastPara="1" wrap="square" lIns="0" tIns="0" rIns="0" bIns="0" anchor="t" anchorCtr="0">
            <a:spAutoFit/>
          </a:bodyPr>
          <a:lstStyle/>
          <a:p>
            <a:pPr algn="ctr">
              <a:lnSpc>
                <a:spcPct val="130952"/>
              </a:lnSpc>
              <a:buClr>
                <a:srgbClr val="1D242C"/>
              </a:buClr>
              <a:buSzPts val="4200"/>
            </a:pPr>
            <a:r>
              <a:rPr lang="en-US" sz="4200" b="1">
                <a:solidFill>
                  <a:srgbClr val="1D242C"/>
                </a:solidFill>
                <a:latin typeface="Times New Roman"/>
                <a:ea typeface="Times New Roman"/>
                <a:cs typeface="Times New Roman"/>
                <a:sym typeface="Times New Roman"/>
              </a:rPr>
              <a:t>Program Outcomes</a:t>
            </a:r>
            <a:endParaRPr/>
          </a:p>
        </p:txBody>
      </p:sp>
      <p:sp>
        <p:nvSpPr>
          <p:cNvPr id="119" name="Google Shape;119;p4"/>
          <p:cNvSpPr txBox="1"/>
          <p:nvPr/>
        </p:nvSpPr>
        <p:spPr>
          <a:xfrm>
            <a:off x="373625" y="1412875"/>
            <a:ext cx="11562735" cy="3545033"/>
          </a:xfrm>
          <a:prstGeom prst="rect">
            <a:avLst/>
          </a:prstGeom>
          <a:noFill/>
          <a:ln>
            <a:noFill/>
          </a:ln>
        </p:spPr>
        <p:txBody>
          <a:bodyPr spcFirstLastPara="1" wrap="square" lIns="91425" tIns="45700" rIns="91425" bIns="45700" anchor="t" anchorCtr="0">
            <a:spAutoFit/>
          </a:bodyPr>
          <a:lstStyle/>
          <a:p>
            <a:pPr algn="just">
              <a:lnSpc>
                <a:spcPct val="151428"/>
              </a:lnSpc>
              <a:buClr>
                <a:srgbClr val="222222"/>
              </a:buClr>
              <a:buSzPts val="3500"/>
            </a:pPr>
            <a:r>
              <a:rPr lang="en-US" sz="1700" dirty="0">
                <a:solidFill>
                  <a:srgbClr val="222222"/>
                </a:solidFill>
                <a:latin typeface="Open Sans"/>
                <a:ea typeface="Open Sans"/>
                <a:cs typeface="Open Sans"/>
                <a:sym typeface="Open Sans"/>
              </a:rPr>
              <a:t>PO-1 Engineering knowledge::Apply the knowledge of mathematics, science, engineering fundamentals, and an engineering specialization to the solution of complex engineering problems.</a:t>
            </a:r>
            <a:endParaRPr sz="100" dirty="0">
              <a:solidFill>
                <a:schemeClr val="dk1"/>
              </a:solidFill>
            </a:endParaRPr>
          </a:p>
          <a:p>
            <a:pPr algn="just">
              <a:lnSpc>
                <a:spcPct val="151428"/>
              </a:lnSpc>
              <a:buClr>
                <a:srgbClr val="222222"/>
              </a:buClr>
              <a:buSzPts val="3500"/>
            </a:pPr>
            <a:r>
              <a:rPr lang="en-US" sz="1700" dirty="0">
                <a:solidFill>
                  <a:srgbClr val="222222"/>
                </a:solidFill>
                <a:latin typeface="Open Sans"/>
                <a:ea typeface="Open Sans"/>
                <a:cs typeface="Open Sans"/>
                <a:sym typeface="Open Sans"/>
              </a:rPr>
              <a:t>PO-2  Problem analysis::Identify, formulate, research literature, and analyze complex engineering problems reaching substantiated conclusions using first principles of mathematics, natural sciences, and engineering sciences.</a:t>
            </a:r>
            <a:endParaRPr sz="100" dirty="0">
              <a:solidFill>
                <a:schemeClr val="dk1"/>
              </a:solidFill>
            </a:endParaRPr>
          </a:p>
          <a:p>
            <a:pPr algn="just">
              <a:lnSpc>
                <a:spcPct val="151428"/>
              </a:lnSpc>
              <a:buClr>
                <a:srgbClr val="222222"/>
              </a:buClr>
              <a:buSzPts val="3500"/>
            </a:pPr>
            <a:r>
              <a:rPr lang="en-US" sz="1700" dirty="0">
                <a:solidFill>
                  <a:srgbClr val="222222"/>
                </a:solidFill>
                <a:latin typeface="Open Sans"/>
                <a:ea typeface="Open Sans"/>
                <a:cs typeface="Open Sans"/>
                <a:sym typeface="Open Sans"/>
              </a:rPr>
              <a:t>PO-3 Design/development of solutions::Design solutions for complex engineering problems and design system components or processes that meet the specified needs with appropriate consideration for the public health and safety, and the cultural, societal, and environmental considerations.</a:t>
            </a:r>
            <a:endParaRPr sz="100" dirty="0">
              <a:solidFill>
                <a:schemeClr val="dk1"/>
              </a:solidFill>
            </a:endParaRPr>
          </a:p>
          <a:p>
            <a:pPr>
              <a:buClr>
                <a:schemeClr val="dk1"/>
              </a:buClr>
            </a:pPr>
            <a:endParaRPr sz="1700" dirty="0">
              <a:solidFill>
                <a:srgbClr val="222222"/>
              </a:solidFill>
              <a:latin typeface="Open Sans"/>
              <a:ea typeface="Open Sans"/>
              <a:cs typeface="Open Sans"/>
              <a:sym typeface="Open Sans"/>
            </a:endParaRPr>
          </a:p>
          <a:p>
            <a:endParaRPr sz="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5</a:t>
            </a:fld>
            <a:endParaRPr/>
          </a:p>
        </p:txBody>
      </p:sp>
      <p:sp>
        <p:nvSpPr>
          <p:cNvPr id="125" name="Google Shape;125;p5"/>
          <p:cNvSpPr txBox="1"/>
          <p:nvPr/>
        </p:nvSpPr>
        <p:spPr>
          <a:xfrm>
            <a:off x="2063750" y="6189662"/>
            <a:ext cx="8507412" cy="461962"/>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126" name="Google Shape;126;p5" descr="Lovely Professional University - Wikipedia"/>
          <p:cNvPicPr preferRelativeResize="0"/>
          <p:nvPr/>
        </p:nvPicPr>
        <p:blipFill rotWithShape="1">
          <a:blip r:embed="rId3">
            <a:alphaModFix/>
          </a:blip>
          <a:srcRect/>
          <a:stretch/>
        </p:blipFill>
        <p:spPr>
          <a:xfrm>
            <a:off x="9912350" y="74613"/>
            <a:ext cx="704850" cy="701675"/>
          </a:xfrm>
          <a:prstGeom prst="rect">
            <a:avLst/>
          </a:prstGeom>
          <a:noFill/>
          <a:ln>
            <a:noFill/>
          </a:ln>
        </p:spPr>
      </p:pic>
      <p:sp>
        <p:nvSpPr>
          <p:cNvPr id="127" name="Google Shape;127;p5"/>
          <p:cNvSpPr txBox="1"/>
          <p:nvPr/>
        </p:nvSpPr>
        <p:spPr>
          <a:xfrm>
            <a:off x="2782887" y="439738"/>
            <a:ext cx="6111900" cy="849463"/>
          </a:xfrm>
          <a:prstGeom prst="rect">
            <a:avLst/>
          </a:prstGeom>
          <a:noFill/>
          <a:ln>
            <a:noFill/>
          </a:ln>
        </p:spPr>
        <p:txBody>
          <a:bodyPr spcFirstLastPara="1" wrap="square" lIns="0" tIns="0" rIns="0" bIns="0" anchor="t" anchorCtr="0">
            <a:spAutoFit/>
          </a:bodyPr>
          <a:lstStyle/>
          <a:p>
            <a:pPr algn="ctr">
              <a:lnSpc>
                <a:spcPct val="137500"/>
              </a:lnSpc>
              <a:buClr>
                <a:srgbClr val="1D242C"/>
              </a:buClr>
              <a:buSzPts val="4000"/>
            </a:pPr>
            <a:r>
              <a:rPr lang="en-US" sz="4000" b="1">
                <a:solidFill>
                  <a:srgbClr val="1D242C"/>
                </a:solidFill>
                <a:latin typeface="Times New Roman"/>
                <a:ea typeface="Times New Roman"/>
                <a:cs typeface="Times New Roman"/>
                <a:sym typeface="Times New Roman"/>
              </a:rPr>
              <a:t>Program outcomes</a:t>
            </a:r>
            <a:endParaRPr/>
          </a:p>
        </p:txBody>
      </p:sp>
      <p:sp>
        <p:nvSpPr>
          <p:cNvPr id="128" name="Google Shape;128;p5"/>
          <p:cNvSpPr txBox="1"/>
          <p:nvPr/>
        </p:nvSpPr>
        <p:spPr>
          <a:xfrm>
            <a:off x="530942" y="1433512"/>
            <a:ext cx="11366090" cy="3050859"/>
          </a:xfrm>
          <a:prstGeom prst="rect">
            <a:avLst/>
          </a:prstGeom>
          <a:noFill/>
          <a:ln>
            <a:noFill/>
          </a:ln>
        </p:spPr>
        <p:txBody>
          <a:bodyPr spcFirstLastPara="1" wrap="square" lIns="91425" tIns="45700" rIns="91425" bIns="45700" anchor="t" anchorCtr="0">
            <a:spAutoFit/>
          </a:bodyPr>
          <a:lstStyle/>
          <a:p>
            <a:pPr algn="just">
              <a:lnSpc>
                <a:spcPct val="151428"/>
              </a:lnSpc>
              <a:buClr>
                <a:srgbClr val="222222"/>
              </a:buClr>
              <a:buSzPts val="3500"/>
            </a:pPr>
            <a:r>
              <a:rPr lang="en-US" sz="1800" dirty="0">
                <a:solidFill>
                  <a:srgbClr val="222222"/>
                </a:solidFill>
                <a:latin typeface="Open Sans"/>
                <a:ea typeface="Open Sans"/>
                <a:cs typeface="Open Sans"/>
                <a:sym typeface="Open Sans"/>
              </a:rPr>
              <a:t>PO-6 The engineer and society::Apply reasoning informed by the contextual knowledge to assess societal, health, safety, legal and cultural issues and the consequent responsibilities relevant to the professional engineering practice.</a:t>
            </a:r>
            <a:endParaRPr sz="200" dirty="0">
              <a:solidFill>
                <a:schemeClr val="dk1"/>
              </a:solidFill>
            </a:endParaRPr>
          </a:p>
          <a:p>
            <a:pPr algn="just">
              <a:lnSpc>
                <a:spcPct val="151428"/>
              </a:lnSpc>
              <a:buClr>
                <a:srgbClr val="222222"/>
              </a:buClr>
              <a:buSzPts val="3500"/>
            </a:pPr>
            <a:r>
              <a:rPr lang="en-US" sz="1800" dirty="0">
                <a:solidFill>
                  <a:srgbClr val="222222"/>
                </a:solidFill>
                <a:latin typeface="Open Sans"/>
                <a:ea typeface="Open Sans"/>
                <a:cs typeface="Open Sans"/>
                <a:sym typeface="Open Sans"/>
              </a:rPr>
              <a:t>PO-12  Life-long learning::Recognize the need for, and have the preparation and ability to engage in independent and life-long learning in the broadest context of technological change.</a:t>
            </a:r>
            <a:endParaRPr sz="200" dirty="0">
              <a:solidFill>
                <a:schemeClr val="dk1"/>
              </a:solidFill>
            </a:endParaRPr>
          </a:p>
          <a:p>
            <a:pPr algn="just">
              <a:lnSpc>
                <a:spcPct val="151428"/>
              </a:lnSpc>
              <a:buClr>
                <a:srgbClr val="222222"/>
              </a:buClr>
              <a:buSzPts val="3500"/>
            </a:pPr>
            <a:r>
              <a:rPr lang="en-US" sz="1800" dirty="0">
                <a:solidFill>
                  <a:srgbClr val="222222"/>
                </a:solidFill>
                <a:latin typeface="Open Sans"/>
                <a:ea typeface="Open Sans"/>
                <a:cs typeface="Open Sans"/>
                <a:sym typeface="Open Sans"/>
              </a:rPr>
              <a:t>PO-13  Competitive Skills::Ability to compete in national and international technical events and building the competitive spirit</a:t>
            </a:r>
            <a:endParaRPr sz="200" dirty="0">
              <a:solidFill>
                <a:schemeClr val="dk1"/>
              </a:solidFill>
            </a:endParaRPr>
          </a:p>
          <a:p>
            <a:endParaRPr sz="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462d04a09b_0_7"/>
          <p:cNvSpPr txBox="1"/>
          <p:nvPr/>
        </p:nvSpPr>
        <p:spPr>
          <a:xfrm>
            <a:off x="8077200" y="6356350"/>
            <a:ext cx="2133600" cy="365100"/>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6</a:t>
            </a:fld>
            <a:endParaRPr/>
          </a:p>
        </p:txBody>
      </p:sp>
      <p:sp>
        <p:nvSpPr>
          <p:cNvPr id="134" name="Google Shape;134;g1462d04a09b_0_7"/>
          <p:cNvSpPr txBox="1"/>
          <p:nvPr/>
        </p:nvSpPr>
        <p:spPr>
          <a:xfrm>
            <a:off x="2063750" y="6189662"/>
            <a:ext cx="8507400" cy="461700"/>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135" name="Google Shape;135;g1462d04a09b_0_7" descr="Lovely Professional University - Wikipedia"/>
          <p:cNvPicPr preferRelativeResize="0"/>
          <p:nvPr/>
        </p:nvPicPr>
        <p:blipFill rotWithShape="1">
          <a:blip r:embed="rId3">
            <a:alphaModFix/>
          </a:blip>
          <a:srcRect/>
          <a:stretch/>
        </p:blipFill>
        <p:spPr>
          <a:xfrm>
            <a:off x="9912350" y="74613"/>
            <a:ext cx="704850" cy="701675"/>
          </a:xfrm>
          <a:prstGeom prst="rect">
            <a:avLst/>
          </a:prstGeom>
          <a:noFill/>
          <a:ln>
            <a:noFill/>
          </a:ln>
        </p:spPr>
      </p:pic>
      <p:sp>
        <p:nvSpPr>
          <p:cNvPr id="136" name="Google Shape;136;g1462d04a09b_0_7"/>
          <p:cNvSpPr txBox="1"/>
          <p:nvPr/>
        </p:nvSpPr>
        <p:spPr>
          <a:xfrm>
            <a:off x="2919141" y="776276"/>
            <a:ext cx="5997000" cy="660181"/>
          </a:xfrm>
          <a:prstGeom prst="rect">
            <a:avLst/>
          </a:prstGeom>
          <a:noFill/>
          <a:ln>
            <a:noFill/>
          </a:ln>
        </p:spPr>
        <p:txBody>
          <a:bodyPr spcFirstLastPara="1" wrap="square" lIns="0" tIns="0" rIns="0" bIns="0" anchor="t" anchorCtr="0">
            <a:spAutoFit/>
          </a:bodyPr>
          <a:lstStyle/>
          <a:p>
            <a:pPr algn="ctr">
              <a:lnSpc>
                <a:spcPct val="110000"/>
              </a:lnSpc>
              <a:buClr>
                <a:srgbClr val="222222"/>
              </a:buClr>
              <a:buSzPts val="8000"/>
            </a:pPr>
            <a:r>
              <a:rPr lang="en-US" sz="3900">
                <a:solidFill>
                  <a:srgbClr val="222222"/>
                </a:solidFill>
              </a:rPr>
              <a:t>Bloom’s taxonomy</a:t>
            </a:r>
            <a:endParaRPr sz="100"/>
          </a:p>
        </p:txBody>
      </p:sp>
      <p:pic>
        <p:nvPicPr>
          <p:cNvPr id="137" name="Google Shape;137;g1462d04a09b_0_7" descr="Melding Bloom's Taxonomy and Universal Design for Learning"/>
          <p:cNvPicPr preferRelativeResize="0"/>
          <p:nvPr/>
        </p:nvPicPr>
        <p:blipFill rotWithShape="1">
          <a:blip r:embed="rId4">
            <a:alphaModFix/>
          </a:blip>
          <a:srcRect t="19309"/>
          <a:stretch/>
        </p:blipFill>
        <p:spPr>
          <a:xfrm>
            <a:off x="894735" y="1453272"/>
            <a:ext cx="10618839" cy="46162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Cohorts</a:t>
            </a:r>
            <a:endParaRPr lang="en-IN" dirty="0"/>
          </a:p>
        </p:txBody>
      </p:sp>
      <p:sp>
        <p:nvSpPr>
          <p:cNvPr id="3" name="Text Placeholder 2"/>
          <p:cNvSpPr>
            <a:spLocks noGrp="1"/>
          </p:cNvSpPr>
          <p:nvPr>
            <p:ph type="body" idx="1"/>
          </p:nvPr>
        </p:nvSpPr>
        <p:spPr/>
        <p:txBody>
          <a:bodyPr/>
          <a:lstStyle/>
          <a:p>
            <a:pPr lvl="0"/>
            <a:r>
              <a:rPr lang="en-IN" dirty="0">
                <a:solidFill>
                  <a:sysClr val="windowText" lastClr="000000"/>
                </a:solidFill>
                <a:latin typeface="Tw Cen MT" panose="020B0602020104020603" pitchFamily="34" charset="0"/>
                <a:cs typeface="Arial"/>
                <a:sym typeface="Arial"/>
              </a:rPr>
              <a:t>A group of students of a common programme who intend to attain </a:t>
            </a:r>
            <a:r>
              <a:rPr lang="en-IN" b="1" dirty="0">
                <a:solidFill>
                  <a:sysClr val="windowText" lastClr="000000"/>
                </a:solidFill>
                <a:latin typeface="Tw Cen MT" panose="020B0602020104020603" pitchFamily="34" charset="0"/>
                <a:cs typeface="Arial"/>
                <a:sym typeface="Arial"/>
              </a:rPr>
              <a:t>similar characteristics</a:t>
            </a:r>
            <a:r>
              <a:rPr lang="en-IN" dirty="0">
                <a:solidFill>
                  <a:sysClr val="windowText" lastClr="000000"/>
                </a:solidFill>
                <a:latin typeface="Tw Cen MT" panose="020B0602020104020603" pitchFamily="34" charset="0"/>
                <a:cs typeface="Arial"/>
                <a:sym typeface="Arial"/>
              </a:rPr>
              <a:t> by means of learning </a:t>
            </a:r>
            <a:r>
              <a:rPr lang="en-IN" b="1" dirty="0">
                <a:solidFill>
                  <a:sysClr val="windowText" lastClr="000000"/>
                </a:solidFill>
                <a:latin typeface="Tw Cen MT" panose="020B0602020104020603" pitchFamily="34" charset="0"/>
                <a:cs typeface="Arial"/>
                <a:sym typeface="Arial"/>
              </a:rPr>
              <a:t>similar skills</a:t>
            </a:r>
            <a:r>
              <a:rPr lang="en-IN" dirty="0">
                <a:solidFill>
                  <a:sysClr val="windowText" lastClr="000000"/>
                </a:solidFill>
                <a:latin typeface="Tw Cen MT" panose="020B0602020104020603" pitchFamily="34" charset="0"/>
                <a:cs typeface="Arial"/>
                <a:sym typeface="Arial"/>
              </a:rPr>
              <a:t> in order to target a particular career opportunity.</a:t>
            </a:r>
            <a:endParaRPr lang="en-US" dirty="0">
              <a:solidFill>
                <a:sysClr val="windowText" lastClr="000000"/>
              </a:solidFill>
              <a:latin typeface="Tw Cen MT" panose="020B0602020104020603" pitchFamily="34" charset="0"/>
              <a:cs typeface="Arial"/>
              <a:sym typeface="Arial"/>
            </a:endParaRPr>
          </a:p>
          <a:p>
            <a:endParaRPr lang="en-IN" dirty="0"/>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a:p>
        </p:txBody>
      </p:sp>
    </p:spTree>
    <p:extLst>
      <p:ext uri="{BB962C8B-B14F-4D97-AF65-F5344CB8AC3E}">
        <p14:creationId xmlns:p14="http://schemas.microsoft.com/office/powerpoint/2010/main" val="1243622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Purpose of Cohorts</a:t>
            </a:r>
            <a:endParaRPr lang="en-IN" dirty="0"/>
          </a:p>
        </p:txBody>
      </p:sp>
      <p:sp>
        <p:nvSpPr>
          <p:cNvPr id="3" name="Text Placeholder 2"/>
          <p:cNvSpPr>
            <a:spLocks noGrp="1"/>
          </p:cNvSpPr>
          <p:nvPr>
            <p:ph type="body" idx="1"/>
          </p:nvPr>
        </p:nvSpPr>
        <p:spPr/>
        <p:txBody>
          <a:bodyPr/>
          <a:lstStyle/>
          <a:p>
            <a:pPr marL="342900" lvl="0" algn="just" defTabSz="685800">
              <a:lnSpc>
                <a:spcPct val="150000"/>
              </a:lnSpc>
              <a:spcBef>
                <a:spcPts val="0"/>
              </a:spcBef>
              <a:buClrTx/>
              <a:buSzTx/>
              <a:buFont typeface="Arial" panose="020B0604020202020204" pitchFamily="34" charset="0"/>
              <a:buChar char="•"/>
              <a:defRPr/>
            </a:pPr>
            <a:r>
              <a:rPr lang="en-US" dirty="0">
                <a:solidFill>
                  <a:sysClr val="windowText" lastClr="000000"/>
                </a:solidFill>
                <a:latin typeface="Tw Cen MT" panose="020B0602020104020603" pitchFamily="34" charset="0"/>
                <a:cs typeface="Arial"/>
                <a:sym typeface="Arial"/>
              </a:rPr>
              <a:t>Student shall be able to have a goal oriented approach for his/her career</a:t>
            </a:r>
          </a:p>
          <a:p>
            <a:pPr marL="342900" lvl="0" algn="just" defTabSz="685800">
              <a:lnSpc>
                <a:spcPct val="150000"/>
              </a:lnSpc>
              <a:spcBef>
                <a:spcPts val="0"/>
              </a:spcBef>
              <a:buClrTx/>
              <a:buSzTx/>
              <a:buFont typeface="Arial" panose="020B0604020202020204" pitchFamily="34" charset="0"/>
              <a:buChar char="•"/>
              <a:defRPr/>
            </a:pPr>
            <a:r>
              <a:rPr lang="en-US" dirty="0">
                <a:solidFill>
                  <a:sysClr val="windowText" lastClr="000000"/>
                </a:solidFill>
                <a:latin typeface="Tw Cen MT" panose="020B0602020104020603" pitchFamily="34" charset="0"/>
                <a:cs typeface="Arial"/>
                <a:sym typeface="Arial"/>
              </a:rPr>
              <a:t>Student identifies the goal in the very first year</a:t>
            </a:r>
          </a:p>
          <a:p>
            <a:pPr marL="342900" lvl="0" algn="just" defTabSz="685800">
              <a:lnSpc>
                <a:spcPct val="150000"/>
              </a:lnSpc>
              <a:spcBef>
                <a:spcPts val="0"/>
              </a:spcBef>
              <a:buClrTx/>
              <a:buSzTx/>
              <a:buFont typeface="Arial" panose="020B0604020202020204" pitchFamily="34" charset="0"/>
              <a:buChar char="•"/>
              <a:defRPr/>
            </a:pPr>
            <a:r>
              <a:rPr lang="en-US" dirty="0">
                <a:solidFill>
                  <a:sysClr val="windowText" lastClr="000000"/>
                </a:solidFill>
                <a:latin typeface="Tw Cen MT" panose="020B0602020104020603" pitchFamily="34" charset="0"/>
                <a:cs typeface="Arial"/>
                <a:sym typeface="Arial"/>
              </a:rPr>
              <a:t>Student shall be able to follow the stage wise career progression.</a:t>
            </a:r>
          </a:p>
          <a:p>
            <a:pPr marL="342900" lvl="0" algn="just" defTabSz="685800">
              <a:lnSpc>
                <a:spcPct val="150000"/>
              </a:lnSpc>
              <a:spcBef>
                <a:spcPts val="0"/>
              </a:spcBef>
              <a:buClrTx/>
              <a:buSzTx/>
              <a:buFont typeface="Arial" panose="020B0604020202020204" pitchFamily="34" charset="0"/>
              <a:buChar char="•"/>
              <a:defRPr/>
            </a:pPr>
            <a:r>
              <a:rPr lang="en-US" dirty="0">
                <a:solidFill>
                  <a:sysClr val="windowText" lastClr="000000"/>
                </a:solidFill>
                <a:latin typeface="Tw Cen MT" panose="020B0602020104020603" pitchFamily="34" charset="0"/>
                <a:cs typeface="Arial"/>
                <a:sym typeface="Arial"/>
              </a:rPr>
              <a:t>Early identification of skill set required for selected goal.</a:t>
            </a:r>
          </a:p>
          <a:p>
            <a:endParaRPr lang="en-IN" dirty="0"/>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a:p>
        </p:txBody>
      </p:sp>
    </p:spTree>
    <p:extLst>
      <p:ext uri="{BB962C8B-B14F-4D97-AF65-F5344CB8AC3E}">
        <p14:creationId xmlns:p14="http://schemas.microsoft.com/office/powerpoint/2010/main" val="1325937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US" smtClean="0"/>
              <a:pPr/>
              <a:t>9</a:t>
            </a:fld>
            <a:endParaRPr lang="en-US"/>
          </a:p>
        </p:txBody>
      </p:sp>
      <p:sp>
        <p:nvSpPr>
          <p:cNvPr id="3" name="Google Shape;137;p32"/>
          <p:cNvSpPr txBox="1">
            <a:spLocks/>
          </p:cNvSpPr>
          <p:nvPr/>
        </p:nvSpPr>
        <p:spPr>
          <a:xfrm>
            <a:off x="0" y="-19594"/>
            <a:ext cx="3700463" cy="6877594"/>
          </a:xfrm>
          <a:prstGeom prst="rect">
            <a:avLst/>
          </a:prstGeom>
          <a:solidFill>
            <a:schemeClr val="accent2"/>
          </a:solidFill>
          <a:ln>
            <a:noFill/>
          </a:ln>
        </p:spPr>
        <p:txBody>
          <a:bodyPr spcFirstLastPara="1" wrap="square" lIns="297000" tIns="0" rIns="29700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70000"/>
              </a:lnSpc>
              <a:buClr>
                <a:schemeClr val="lt1"/>
              </a:buClr>
              <a:buSzPts val="3900"/>
              <a:buFont typeface="Calibri"/>
              <a:buNone/>
            </a:pPr>
            <a:r>
              <a:rPr lang="en-IN" sz="4400" b="1" smtClean="0"/>
              <a:t>Outline    </a:t>
            </a:r>
            <a:br>
              <a:rPr lang="en-IN" sz="4400" b="1" smtClean="0"/>
            </a:br>
            <a:r>
              <a:rPr lang="en-IN" sz="4400" b="1" smtClean="0"/>
              <a:t>  Cohort’s: </a:t>
            </a:r>
            <a:br>
              <a:rPr lang="en-IN" sz="4400" b="1" smtClean="0"/>
            </a:br>
            <a:endParaRPr lang="en-IN" sz="4400" b="1">
              <a:solidFill>
                <a:schemeClr val="lt1"/>
              </a:solidFill>
            </a:endParaRPr>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4763" y="-19595"/>
            <a:ext cx="8243887" cy="7034757"/>
          </a:xfrm>
          <a:prstGeom prst="rect">
            <a:avLst/>
          </a:prstGeom>
        </p:spPr>
      </p:pic>
    </p:spTree>
    <p:extLst>
      <p:ext uri="{BB962C8B-B14F-4D97-AF65-F5344CB8AC3E}">
        <p14:creationId xmlns:p14="http://schemas.microsoft.com/office/powerpoint/2010/main" val="152668667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TotalTime>
  <Words>1400</Words>
  <Application>Microsoft Office PowerPoint</Application>
  <PresentationFormat>Widescreen</PresentationFormat>
  <Paragraphs>110</Paragraphs>
  <Slides>17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Open Sans</vt:lpstr>
      <vt:lpstr>Times New Roman</vt:lpstr>
      <vt:lpstr>Wingdings</vt:lpstr>
      <vt:lpstr>Tw Cen MT</vt:lpstr>
      <vt:lpstr>Arial</vt:lpstr>
      <vt:lpstr>Office Theme</vt:lpstr>
      <vt:lpstr>PowerPoint Presentation</vt:lpstr>
      <vt:lpstr>Delivery method</vt:lpstr>
      <vt:lpstr>PowerPoint Presentation</vt:lpstr>
      <vt:lpstr>PowerPoint Presentation</vt:lpstr>
      <vt:lpstr>PowerPoint Presentation</vt:lpstr>
      <vt:lpstr>PowerPoint Presentation</vt:lpstr>
      <vt:lpstr>What are Cohorts</vt:lpstr>
      <vt:lpstr>Purpose of Cohorts</vt:lpstr>
      <vt:lpstr>PowerPoint Presentation</vt:lpstr>
      <vt:lpstr>PowerPoint Presentation</vt:lpstr>
      <vt:lpstr>PowerPoint Presentation</vt:lpstr>
      <vt:lpstr>PowerPoint Presentation</vt:lpstr>
      <vt:lpstr>Why Orientation to Computing?</vt:lpstr>
      <vt:lpstr>Evaluation Criteria</vt:lpstr>
      <vt:lpstr>Details of Course Enrichment Activities </vt:lpstr>
      <vt:lpstr>Details of Course Enrichment Activities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dc:creator>
  <cp:lastModifiedBy>madhuri.23525@lpu.co.in</cp:lastModifiedBy>
  <cp:revision>9</cp:revision>
  <dcterms:created xsi:type="dcterms:W3CDTF">2006-08-16T00:00:00Z</dcterms:created>
  <dcterms:modified xsi:type="dcterms:W3CDTF">2023-08-17T05:22:17Z</dcterms:modified>
</cp:coreProperties>
</file>