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57" r:id="rId5"/>
    <p:sldId id="258" r:id="rId6"/>
    <p:sldId id="259" r:id="rId7"/>
    <p:sldId id="262" r:id="rId8"/>
    <p:sldId id="260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1" r:id="rId35"/>
    <p:sldId id="289" r:id="rId36"/>
    <p:sldId id="292" r:id="rId37"/>
    <p:sldId id="293" r:id="rId38"/>
    <p:sldId id="294" r:id="rId39"/>
    <p:sldId id="295" r:id="rId40"/>
    <p:sldId id="297" r:id="rId41"/>
    <p:sldId id="296" r:id="rId42"/>
    <p:sldId id="298" r:id="rId43"/>
    <p:sldId id="299" r:id="rId44"/>
    <p:sldId id="300" r:id="rId45"/>
    <p:sldId id="301" r:id="rId46"/>
    <p:sldId id="304" r:id="rId4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76" y="-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752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What is ES6 ?</a:t>
            </a:r>
            <a:endParaRPr lang="en-US" sz="2800" dirty="0">
              <a:latin typeface="Bahnschrift SemiBold Condensed" pitchFamily="34" charset="0"/>
            </a:endParaRPr>
          </a:p>
        </p:txBody>
      </p:sp>
      <p:pic>
        <p:nvPicPr>
          <p:cNvPr id="1026" name="Picture 2" descr="C:\Users\Rabbil\Desktop\ES6\Web 1920 –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39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Syntax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448" y="907018"/>
            <a:ext cx="6160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Light Condensed" pitchFamily="34" charset="0"/>
              </a:rPr>
              <a:t>Case-Sensitive: </a:t>
            </a:r>
            <a:r>
              <a:rPr lang="en-US" dirty="0">
                <a:latin typeface="Bahnschrift Light Condensed" pitchFamily="34" charset="0"/>
              </a:rPr>
              <a:t>uppercase characters and lowercase characters are </a:t>
            </a:r>
            <a:r>
              <a:rPr lang="en-US" dirty="0" smtClean="0">
                <a:latin typeface="Bahnschrift Light Condensed" pitchFamily="34" charset="0"/>
              </a:rPr>
              <a:t>different</a:t>
            </a:r>
          </a:p>
          <a:p>
            <a:r>
              <a:rPr lang="en-US" b="1" dirty="0">
                <a:latin typeface="Bahnschrift Light Condensed" pitchFamily="34" charset="0"/>
              </a:rPr>
              <a:t>Semicolons :</a:t>
            </a:r>
            <a:r>
              <a:rPr lang="en-US" dirty="0">
                <a:latin typeface="Bahnschrift Light Condensed" pitchFamily="34" charset="0"/>
              </a:rPr>
              <a:t>The use of semicolons is optional in JavaScript. </a:t>
            </a:r>
            <a:endParaRPr lang="en-US" dirty="0" smtClean="0"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43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3257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The Strict </a:t>
            </a:r>
            <a:r>
              <a:rPr lang="en-US" sz="2800" dirty="0" smtClean="0">
                <a:latin typeface="Bahnschrift SemiBold Condensed" pitchFamily="34" charset="0"/>
              </a:rPr>
              <a:t>Mode – </a:t>
            </a:r>
            <a:r>
              <a:rPr lang="bn-IN" sz="2800" b="1" dirty="0" smtClean="0">
                <a:latin typeface="Hind Siliguri" pitchFamily="2" charset="0"/>
                <a:cs typeface="Hind Siliguri" pitchFamily="2" charset="0"/>
              </a:rPr>
              <a:t>পুলিশ</a:t>
            </a:r>
            <a:r>
              <a:rPr lang="bn-IN" sz="2800" dirty="0" smtClean="0">
                <a:latin typeface="Bahnschrift SemiBold Condensed" pitchFamily="34" charset="0"/>
              </a:rPr>
              <a:t> 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647914"/>
            <a:ext cx="6631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b="1" dirty="0" smtClean="0">
                <a:latin typeface="Hind Siliguri" pitchFamily="2" charset="0"/>
                <a:cs typeface="Hind Siliguri" pitchFamily="2" charset="0"/>
              </a:rPr>
              <a:t>পুলিশঃ  </a:t>
            </a:r>
            <a:r>
              <a:rPr lang="bn-IN" dirty="0" smtClean="0">
                <a:latin typeface="Hind Siliguri" pitchFamily="2" charset="0"/>
                <a:cs typeface="Hind Siliguri" pitchFamily="2" charset="0"/>
              </a:rPr>
              <a:t>আপনি অন্ধ হলে রাস্তা পাড় করে দিবে। </a:t>
            </a:r>
            <a:endParaRPr lang="en-US" dirty="0" smtClean="0">
              <a:latin typeface="Hind Siliguri" pitchFamily="2" charset="0"/>
              <a:cs typeface="Hind Siliguri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Removes some of the JavaScript silent errors by changing them to throw errors.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Fixes the mistakes, That is difficult for JS Engine to overcome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Bahnschrift Light Condensed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51279"/>
            <a:ext cx="3276600" cy="14874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819150"/>
            <a:ext cx="414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b="1" dirty="0" smtClean="0">
                <a:latin typeface="Hind Siliguri" pitchFamily="2" charset="0"/>
                <a:cs typeface="Hind Siliguri" pitchFamily="2" charset="0"/>
              </a:rPr>
              <a:t>পুলিশঃ  </a:t>
            </a:r>
            <a:r>
              <a:rPr lang="bn-IN" dirty="0" smtClean="0">
                <a:latin typeface="Hind Siliguri" pitchFamily="2" charset="0"/>
                <a:cs typeface="Hind Siliguri" pitchFamily="2" charset="0"/>
              </a:rPr>
              <a:t>চুরি করলে আপনাকে দমন করবে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Preventing you from using undeclared variables</a:t>
            </a:r>
          </a:p>
        </p:txBody>
      </p:sp>
    </p:spTree>
    <p:extLst>
      <p:ext uri="{BB962C8B-B14F-4D97-AF65-F5344CB8AC3E}">
        <p14:creationId xmlns:p14="http://schemas.microsoft.com/office/powerpoint/2010/main" val="90656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651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Spread Operator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134" y="1581150"/>
            <a:ext cx="4065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</a:rPr>
              <a:t> three dots (...).</a:t>
            </a:r>
            <a:endParaRPr lang="bn-IN" b="1" dirty="0" smtClean="0">
              <a:latin typeface="Bahnschrift Ligh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bn-IN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dirty="0" smtClean="0">
                <a:latin typeface="Hind Siliguri" pitchFamily="2" charset="0"/>
                <a:cs typeface="Hind Siliguri" pitchFamily="2" charset="0"/>
              </a:rPr>
              <a:t>Array </a:t>
            </a:r>
            <a:r>
              <a:rPr lang="bn-IN" dirty="0" smtClean="0">
                <a:latin typeface="Hind Siliguri" pitchFamily="2" charset="0"/>
                <a:cs typeface="Hind Siliguri" pitchFamily="2" charset="0"/>
              </a:rPr>
              <a:t>কে প্রশস্ত করে নতুন ভেলু যোগ করে </a:t>
            </a:r>
          </a:p>
          <a:p>
            <a:endParaRPr lang="en-US" dirty="0" smtClean="0">
              <a:latin typeface="Bahnschrift Light Condensed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02" y="2571750"/>
            <a:ext cx="7092950" cy="200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6798" y="819150"/>
            <a:ext cx="2632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Hind Siliguri" pitchFamily="2" charset="0"/>
                <a:cs typeface="Hind Siliguri" pitchFamily="2" charset="0"/>
              </a:rPr>
              <a:t>Spread= </a:t>
            </a:r>
            <a:r>
              <a:rPr lang="bn-IN" b="1" dirty="0" smtClean="0">
                <a:latin typeface="Hind Siliguri" pitchFamily="2" charset="0"/>
                <a:cs typeface="Hind Siliguri" pitchFamily="2" charset="0"/>
              </a:rPr>
              <a:t>প্রসার, বিস্তার </a:t>
            </a:r>
            <a:endParaRPr lang="bn-IN" dirty="0" smtClean="0">
              <a:latin typeface="Hind Siliguri" pitchFamily="2" charset="0"/>
              <a:cs typeface="Hind Siliguri" pitchFamily="2" charset="0"/>
            </a:endParaRPr>
          </a:p>
          <a:p>
            <a:endParaRPr lang="en-US" dirty="0" smtClean="0"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4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3773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Without using spread operator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95350"/>
            <a:ext cx="6546850" cy="1358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75" y="2647951"/>
            <a:ext cx="6026426" cy="11195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401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56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Rest Parameter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173" y="971550"/>
            <a:ext cx="6513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Using rest </a:t>
            </a:r>
            <a:r>
              <a:rPr lang="en-US" dirty="0">
                <a:latin typeface="Bahnschrift Light Condensed" pitchFamily="34" charset="0"/>
              </a:rPr>
              <a:t>parameter, a function can be called with any number of arguments</a:t>
            </a:r>
            <a:r>
              <a:rPr lang="en-US" dirty="0" smtClean="0">
                <a:latin typeface="Bahnschrift Light Condensed" pitchFamily="34" charset="0"/>
              </a:rPr>
              <a:t>.</a:t>
            </a:r>
            <a:endParaRPr lang="bn-IN" dirty="0" smtClean="0">
              <a:latin typeface="Bahnschrift Ligh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R</a:t>
            </a:r>
            <a:r>
              <a:rPr lang="en-US" dirty="0" smtClean="0">
                <a:latin typeface="Bahnschrift Light Condensed" pitchFamily="34" charset="0"/>
              </a:rPr>
              <a:t>est </a:t>
            </a:r>
            <a:r>
              <a:rPr lang="en-US" dirty="0">
                <a:latin typeface="Bahnschrift Light Condensed" pitchFamily="34" charset="0"/>
              </a:rPr>
              <a:t>parameter is prefixed with three dots (...).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8" y="1962150"/>
            <a:ext cx="3718509" cy="2229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11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 </a:t>
            </a:r>
            <a:r>
              <a:rPr lang="en-US" sz="2800" dirty="0" smtClean="0">
                <a:latin typeface="Bahnschrift SemiBold Condensed" pitchFamily="34" charset="0"/>
              </a:rPr>
              <a:t>Dynamic </a:t>
            </a:r>
            <a:r>
              <a:rPr lang="en-US" sz="2800" dirty="0">
                <a:latin typeface="Bahnschrift SemiBold Condensed" pitchFamily="34" charset="0"/>
              </a:rPr>
              <a:t>function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173" y="971550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 </a:t>
            </a:r>
            <a:r>
              <a:rPr lang="en-US" dirty="0" smtClean="0">
                <a:latin typeface="Bahnschrift Light Condensed" pitchFamily="34" charset="0"/>
              </a:rPr>
              <a:t>Functions </a:t>
            </a:r>
            <a:r>
              <a:rPr lang="en-US" dirty="0">
                <a:latin typeface="Bahnschrift Light Condensed" pitchFamily="34" charset="0"/>
              </a:rPr>
              <a:t>by using the function constructor.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59" y="1657350"/>
            <a:ext cx="3515841" cy="11889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07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802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Variables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414530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Using </a:t>
            </a:r>
            <a:r>
              <a:rPr lang="en-US" b="1" dirty="0" smtClean="0"/>
              <a:t>let: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let </a:t>
            </a:r>
            <a:r>
              <a:rPr lang="en-US" dirty="0"/>
              <a:t>keyword is assigned the block </a:t>
            </a:r>
            <a:r>
              <a:rPr lang="en-US" dirty="0" smtClean="0"/>
              <a:t>scope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let cannot </a:t>
            </a:r>
            <a:r>
              <a:rPr lang="en-US" dirty="0"/>
              <a:t>be re-declared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can </a:t>
            </a:r>
            <a:r>
              <a:rPr lang="en-US" dirty="0"/>
              <a:t>be reassigned a value.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Using </a:t>
            </a:r>
            <a:r>
              <a:rPr lang="en-US" b="1" dirty="0" smtClean="0"/>
              <a:t>const: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It cannot be reassigned a value.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block scoped.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constant cannot be re-declared.</a:t>
            </a:r>
            <a:endParaRPr lang="en-US" b="1" dirty="0" smtClean="0"/>
          </a:p>
          <a:p>
            <a:endParaRPr lang="en-US" dirty="0"/>
          </a:p>
          <a:p>
            <a:r>
              <a:rPr lang="en-US" b="1" dirty="0" smtClean="0"/>
              <a:t>Using var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let </a:t>
            </a:r>
            <a:r>
              <a:rPr lang="en-US" dirty="0" smtClean="0"/>
              <a:t>can </a:t>
            </a:r>
            <a:r>
              <a:rPr lang="en-US" dirty="0"/>
              <a:t>be re-declared.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can be reassigned a value.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2800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952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Variable Scope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6798" y="884251"/>
            <a:ext cx="7909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Light Condensed" pitchFamily="34" charset="0"/>
              </a:rPr>
              <a:t>Global Scope:</a:t>
            </a:r>
            <a:r>
              <a:rPr lang="en-US" dirty="0">
                <a:latin typeface="Bahnschrift Light Condensed" pitchFamily="34" charset="0"/>
              </a:rPr>
              <a:t> </a:t>
            </a:r>
            <a:r>
              <a:rPr lang="en-US" dirty="0" smtClean="0">
                <a:latin typeface="Bahnschrift Light Condensed" pitchFamily="34" charset="0"/>
              </a:rPr>
              <a:t> In </a:t>
            </a:r>
            <a:r>
              <a:rPr lang="en-US" dirty="0">
                <a:latin typeface="Bahnschrift Light Condensed" pitchFamily="34" charset="0"/>
              </a:rPr>
              <a:t>the global scope, the variable can be accessed from any part of the JavaScript code.</a:t>
            </a:r>
          </a:p>
          <a:p>
            <a:r>
              <a:rPr lang="en-US" b="1" dirty="0">
                <a:latin typeface="Bahnschrift Light Condensed" pitchFamily="34" charset="0"/>
              </a:rPr>
              <a:t>Local Scope:</a:t>
            </a:r>
            <a:r>
              <a:rPr lang="en-US" dirty="0">
                <a:latin typeface="Bahnschrift Light Condensed" pitchFamily="34" charset="0"/>
              </a:rPr>
              <a:t> </a:t>
            </a:r>
            <a:r>
              <a:rPr lang="en-US" dirty="0" smtClean="0">
                <a:latin typeface="Bahnschrift Light Condensed" pitchFamily="34" charset="0"/>
              </a:rPr>
              <a:t> In </a:t>
            </a:r>
            <a:r>
              <a:rPr lang="en-US" dirty="0">
                <a:latin typeface="Bahnschrift Light Condensed" pitchFamily="34" charset="0"/>
              </a:rPr>
              <a:t>the local scope, the variable can be accessed within a function where it is declared.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628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260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 Variable Hoisting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6798" y="884251"/>
            <a:ext cx="23374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ind Siliguri" pitchFamily="2" charset="0"/>
                <a:cs typeface="Hind Siliguri" pitchFamily="2" charset="0"/>
              </a:rPr>
              <a:t>Hoisting </a:t>
            </a:r>
            <a:r>
              <a:rPr lang="bn-IN" b="1" dirty="0" smtClean="0">
                <a:latin typeface="Hind Siliguri" pitchFamily="2" charset="0"/>
                <a:cs typeface="Hind Siliguri" pitchFamily="2" charset="0"/>
              </a:rPr>
              <a:t>মানে উত্তোলন</a:t>
            </a:r>
          </a:p>
          <a:p>
            <a:r>
              <a:rPr lang="en-US" b="1" dirty="0" smtClean="0">
                <a:latin typeface="Hind Siliguri" pitchFamily="2" charset="0"/>
                <a:cs typeface="Hind Siliguri" pitchFamily="2" charset="0"/>
              </a:rPr>
              <a:t>Value assign </a:t>
            </a:r>
            <a:r>
              <a:rPr lang="bn-IN" b="1" dirty="0" smtClean="0">
                <a:latin typeface="Hind Siliguri" pitchFamily="2" charset="0"/>
                <a:cs typeface="Hind Siliguri" pitchFamily="2" charset="0"/>
              </a:rPr>
              <a:t>আগে, </a:t>
            </a:r>
          </a:p>
          <a:p>
            <a:r>
              <a:rPr lang="en-US" b="1" dirty="0" smtClean="0">
                <a:latin typeface="Hind Siliguri" pitchFamily="2" charset="0"/>
                <a:cs typeface="Hind Siliguri" pitchFamily="2" charset="0"/>
              </a:rPr>
              <a:t>Declare </a:t>
            </a:r>
            <a:r>
              <a:rPr lang="bn-IN" b="1" dirty="0" smtClean="0">
                <a:latin typeface="Hind Siliguri" pitchFamily="2" charset="0"/>
                <a:cs typeface="Hind Siliguri" pitchFamily="2" charset="0"/>
              </a:rPr>
              <a:t>পরে </a:t>
            </a:r>
            <a:r>
              <a:rPr lang="en-US" b="1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bn-IN" b="1" dirty="0" smtClean="0">
                <a:latin typeface="Hind Siliguri" pitchFamily="2" charset="0"/>
                <a:cs typeface="Hind Siliguri" pitchFamily="2" charset="0"/>
              </a:rPr>
              <a:t> </a:t>
            </a:r>
            <a:endParaRPr lang="en-US" b="1" dirty="0">
              <a:latin typeface="Hind Siliguri" pitchFamily="2" charset="0"/>
              <a:cs typeface="Hind Siliguri" pitchFamily="2" charset="0"/>
            </a:endParaRPr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12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 </a:t>
            </a:r>
            <a:r>
              <a:rPr lang="en-US" sz="2800" dirty="0" smtClean="0">
                <a:latin typeface="Bahnschrift SemiBold Condensed" pitchFamily="34" charset="0"/>
              </a:rPr>
              <a:t>simple for loop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09" y="884251"/>
            <a:ext cx="2375691" cy="152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455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00" y="2114550"/>
            <a:ext cx="26532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800" b="1" dirty="0" smtClean="0">
                <a:latin typeface="Hind Siliguri" pitchFamily="2" charset="0"/>
                <a:cs typeface="Hind Siliguri" pitchFamily="2" charset="0"/>
              </a:rPr>
              <a:t>আমি ধরেই নিচ্ছি </a:t>
            </a:r>
            <a:endParaRPr lang="en-US" sz="2800" b="1" dirty="0" smtClean="0">
              <a:latin typeface="Hind Siliguri" pitchFamily="2" charset="0"/>
              <a:cs typeface="Hind Siliguri" pitchFamily="2" charset="0"/>
            </a:endParaRPr>
          </a:p>
          <a:p>
            <a:pPr algn="ctr"/>
            <a:r>
              <a:rPr lang="bn-IN" sz="2800" b="1" dirty="0" smtClean="0">
                <a:latin typeface="Hind Siliguri" pitchFamily="2" charset="0"/>
                <a:cs typeface="Hind Siliguri" pitchFamily="2" charset="0"/>
              </a:rPr>
              <a:t>আপনি বিগিনার </a:t>
            </a:r>
            <a:endParaRPr lang="en-US" sz="2800" b="1" dirty="0">
              <a:latin typeface="Hind Siliguri" pitchFamily="2" charset="0"/>
              <a:cs typeface="Hind Siligur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85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 The for…of loop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63" y="862307"/>
            <a:ext cx="622203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534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391" y="57150"/>
            <a:ext cx="1008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 </a:t>
            </a:r>
            <a:r>
              <a:rPr lang="en-US" sz="2800" dirty="0" smtClean="0">
                <a:latin typeface="Bahnschrift SemiBold Condensed" pitchFamily="34" charset="0"/>
              </a:rPr>
              <a:t>Object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66" y="884250"/>
            <a:ext cx="3630045" cy="382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06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037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 The </a:t>
            </a:r>
            <a:r>
              <a:rPr lang="en-US" sz="2800" dirty="0" smtClean="0">
                <a:latin typeface="Bahnschrift SemiBold Condensed" pitchFamily="34" charset="0"/>
              </a:rPr>
              <a:t>for…in </a:t>
            </a:r>
            <a:r>
              <a:rPr lang="en-US" sz="2800" dirty="0">
                <a:latin typeface="Bahnschrift SemiBold Condensed" pitchFamily="34" charset="0"/>
              </a:rPr>
              <a:t>loop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63" y="884251"/>
            <a:ext cx="80518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09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72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 ES6 Decision-Making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1625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b="1" dirty="0" smtClean="0">
                <a:latin typeface="Hind Siliguri" pitchFamily="2" charset="0"/>
                <a:cs typeface="Hind Siliguri" pitchFamily="2" charset="0"/>
              </a:rPr>
              <a:t>নতুন কিছু নেই - </a:t>
            </a:r>
            <a:endParaRPr lang="en-US" b="1" dirty="0">
              <a:latin typeface="Hind Siliguri" pitchFamily="2" charset="0"/>
              <a:cs typeface="Hind Siliguri" pitchFamily="2" charset="0"/>
            </a:endParaRPr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835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773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 ES6 </a:t>
            </a:r>
            <a:r>
              <a:rPr lang="en-US" sz="2800" dirty="0" smtClean="0">
                <a:latin typeface="Bahnschrift SemiBold Condensed" pitchFamily="34" charset="0"/>
              </a:rPr>
              <a:t>Function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32047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Light Condensed" pitchFamily="34" charset="0"/>
                <a:cs typeface="Hind Siliguri" pitchFamily="2" charset="0"/>
              </a:rPr>
              <a:t>Simple Function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Light Condensed" pitchFamily="34" charset="0"/>
                <a:cs typeface="Hind Siliguri" pitchFamily="2" charset="0"/>
              </a:rPr>
              <a:t>Parameterized functions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Rest </a:t>
            </a:r>
            <a:r>
              <a:rPr lang="en-US" dirty="0" smtClean="0">
                <a:latin typeface="Bahnschrift Light Condensed" pitchFamily="34" charset="0"/>
              </a:rPr>
              <a:t>Parameters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Returning </a:t>
            </a:r>
            <a:r>
              <a:rPr lang="en-US" dirty="0" smtClean="0">
                <a:latin typeface="Bahnschrift Light Condensed" pitchFamily="34" charset="0"/>
              </a:rPr>
              <a:t>functions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Anonymous </a:t>
            </a:r>
            <a:r>
              <a:rPr lang="en-US" dirty="0" smtClean="0">
                <a:latin typeface="Bahnschrift Light Condensed" pitchFamily="34" charset="0"/>
              </a:rPr>
              <a:t>function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Parameterized Anonymous function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Arrow </a:t>
            </a:r>
            <a:r>
              <a:rPr lang="en-US" dirty="0" smtClean="0">
                <a:latin typeface="Bahnschrift Light Condensed" pitchFamily="34" charset="0"/>
              </a:rPr>
              <a:t>functions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The Function Constructor</a:t>
            </a:r>
          </a:p>
        </p:txBody>
      </p:sp>
    </p:spTree>
    <p:extLst>
      <p:ext uri="{BB962C8B-B14F-4D97-AF65-F5344CB8AC3E}">
        <p14:creationId xmlns:p14="http://schemas.microsoft.com/office/powerpoint/2010/main" val="15177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664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 Anonymous function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4926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Light Condensed" pitchFamily="34" charset="0"/>
                <a:cs typeface="Hind Siliguri" pitchFamily="2" charset="0"/>
              </a:rPr>
              <a:t>A </a:t>
            </a:r>
            <a:r>
              <a:rPr lang="en-US" dirty="0">
                <a:latin typeface="Bahnschrift Light Condensed" pitchFamily="34" charset="0"/>
                <a:cs typeface="Hind Siliguri" pitchFamily="2" charset="0"/>
              </a:rPr>
              <a:t>function without a </a:t>
            </a:r>
            <a:r>
              <a:rPr lang="en-US" dirty="0" smtClean="0">
                <a:latin typeface="Bahnschrift Light Condensed" pitchFamily="34" charset="0"/>
                <a:cs typeface="Hind Siliguri" pitchFamily="2" charset="0"/>
              </a:rPr>
              <a:t>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It can be declared dynamically at </a:t>
            </a:r>
            <a:r>
              <a:rPr lang="en-US" dirty="0" smtClean="0">
                <a:latin typeface="Bahnschrift Light Condensed" pitchFamily="34" charset="0"/>
              </a:rPr>
              <a:t>runtime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An </a:t>
            </a:r>
            <a:r>
              <a:rPr lang="en-US" dirty="0">
                <a:latin typeface="Bahnschrift Light Condensed" pitchFamily="34" charset="0"/>
              </a:rPr>
              <a:t>anonymous function can be assigned within a variable.</a:t>
            </a:r>
          </a:p>
        </p:txBody>
      </p:sp>
    </p:spTree>
    <p:extLst>
      <p:ext uri="{BB962C8B-B14F-4D97-AF65-F5344CB8AC3E}">
        <p14:creationId xmlns:p14="http://schemas.microsoft.com/office/powerpoint/2010/main" val="216637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568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 ES6 Arrow Function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53479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Bahnschrift Light Condensed" pitchFamily="34" charset="0"/>
                <a:cs typeface="Hind Siliguri" pitchFamily="2" charset="0"/>
              </a:rPr>
              <a:t>T</a:t>
            </a:r>
            <a:r>
              <a:rPr lang="en-US" b="1" dirty="0" smtClean="0">
                <a:latin typeface="Bahnschrift Light Condensed" pitchFamily="34" charset="0"/>
                <a:cs typeface="Hind Siliguri" pitchFamily="2" charset="0"/>
              </a:rPr>
              <a:t>o </a:t>
            </a:r>
            <a:r>
              <a:rPr lang="en-US" b="1" dirty="0">
                <a:latin typeface="Bahnschrift Light Condensed" pitchFamily="34" charset="0"/>
                <a:cs typeface="Hind Siliguri" pitchFamily="2" charset="0"/>
              </a:rPr>
              <a:t>write smaller function syntax</a:t>
            </a:r>
            <a:r>
              <a:rPr lang="en-US" b="1" dirty="0" smtClean="0">
                <a:latin typeface="Bahnschrift Light Condensed" pitchFamily="34" charset="0"/>
                <a:cs typeface="Hind Siliguri" pitchFamily="2" charset="0"/>
              </a:rPr>
              <a:t>.</a:t>
            </a:r>
            <a:endParaRPr lang="bn-IN" b="1" dirty="0" smtClean="0">
              <a:latin typeface="Bahnschrift Light Condensed" pitchFamily="34" charset="0"/>
              <a:cs typeface="Hind Siliguri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Bahnschrift Light Condensed" pitchFamily="34" charset="0"/>
              </a:rPr>
              <a:t>Arrow functions make your code more readable and structured</a:t>
            </a:r>
            <a:r>
              <a:rPr lang="en-US" b="1" dirty="0" smtClean="0">
                <a:latin typeface="Bahnschrift Light Condensed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Bahnschrift Light Condensed" pitchFamily="34" charset="0"/>
              </a:rPr>
              <a:t>Arrow functions are anonymous functions </a:t>
            </a:r>
            <a:endParaRPr lang="en-US" b="1" dirty="0" smtClean="0">
              <a:latin typeface="Bahnschrift Ligh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</a:rPr>
              <a:t>Can </a:t>
            </a:r>
            <a:r>
              <a:rPr lang="en-US" b="1" dirty="0">
                <a:latin typeface="Bahnschrift Light Condensed" pitchFamily="34" charset="0"/>
              </a:rPr>
              <a:t>declare without the function keyword</a:t>
            </a:r>
            <a:r>
              <a:rPr lang="en-US" b="1" dirty="0" smtClean="0">
                <a:latin typeface="Bahnschrift Light Condensed" pitchFamily="34" charset="0"/>
              </a:rPr>
              <a:t>.</a:t>
            </a:r>
          </a:p>
          <a:p>
            <a:r>
              <a:rPr lang="en-US" b="1" dirty="0" smtClean="0">
                <a:latin typeface="Bahnschrift Light Condensed" pitchFamily="34" charset="0"/>
              </a:rPr>
              <a:t>………………………………………………………………………………..</a:t>
            </a:r>
            <a:endParaRPr lang="en-US" b="1" dirty="0">
              <a:latin typeface="Bahnschrift Ligh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</a:rPr>
              <a:t>Arrow </a:t>
            </a:r>
            <a:r>
              <a:rPr lang="en-US" b="1" dirty="0">
                <a:latin typeface="Bahnschrift Light Condensed" pitchFamily="34" charset="0"/>
              </a:rPr>
              <a:t>functions cannot be used as the constructors. </a:t>
            </a:r>
            <a:endParaRPr lang="en-US" b="1" dirty="0" smtClean="0">
              <a:latin typeface="Bahnschrift Light Condensed" pitchFamily="34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02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Arrays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23134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Bahnschrift Light Condensed" pitchFamily="34" charset="0"/>
                <a:cs typeface="Hind Siliguri" pitchFamily="2" charset="0"/>
              </a:rPr>
              <a:t>ES6 </a:t>
            </a:r>
            <a:r>
              <a:rPr lang="en-US" b="1" dirty="0" smtClean="0">
                <a:latin typeface="Bahnschrift Light Condensed" pitchFamily="34" charset="0"/>
                <a:cs typeface="Hind Siliguri" pitchFamily="2" charset="0"/>
              </a:rPr>
              <a:t>Arrays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  <a:cs typeface="Hind Siliguri" pitchFamily="2" charset="0"/>
              </a:rPr>
              <a:t>ES6 Array Methods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Bahnschrift Light Condensed" pitchFamily="34" charset="0"/>
                <a:cs typeface="Hind Siliguri" pitchFamily="2" charset="0"/>
              </a:rPr>
              <a:t>ES6 Array </a:t>
            </a:r>
            <a:r>
              <a:rPr lang="en-US" b="1" dirty="0" err="1" smtClean="0">
                <a:latin typeface="Bahnschrift Light Condensed" pitchFamily="34" charset="0"/>
                <a:cs typeface="Hind Siliguri" pitchFamily="2" charset="0"/>
              </a:rPr>
              <a:t>destructuring</a:t>
            </a:r>
            <a:endParaRPr lang="en-US" b="1" dirty="0" smtClean="0">
              <a:latin typeface="Bahnschrift Light Condensed" pitchFamily="34" charset="0"/>
              <a:cs typeface="Hind Siliguri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Bahnschrift Light Condensed" pitchFamily="34" charset="0"/>
                <a:cs typeface="Hind Siliguri" pitchFamily="2" charset="0"/>
              </a:rPr>
              <a:t>ES6 </a:t>
            </a:r>
            <a:r>
              <a:rPr lang="en-US" b="1" dirty="0" smtClean="0">
                <a:latin typeface="Bahnschrift Light Condensed" pitchFamily="34" charset="0"/>
                <a:cs typeface="Hind Siliguri" pitchFamily="2" charset="0"/>
              </a:rPr>
              <a:t>Map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  <a:cs typeface="Hind Siliguri" pitchFamily="2" charset="0"/>
              </a:rPr>
              <a:t>ES6 Set</a:t>
            </a:r>
            <a:endParaRPr lang="en-US" b="1" dirty="0">
              <a:latin typeface="Bahnschrift Light Condensed" pitchFamily="34" charset="0"/>
              <a:cs typeface="Hind Siliguri" pitchFamily="2" charset="0"/>
            </a:endParaRPr>
          </a:p>
          <a:p>
            <a:endParaRPr lang="en-US" b="1" dirty="0" smtClean="0">
              <a:latin typeface="Bahnschrift Light Condensed" pitchFamily="34" charset="0"/>
              <a:cs typeface="Hind Siliguri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b="1" dirty="0">
              <a:latin typeface="Bahnschrift Light Condensed" pitchFamily="34" charset="0"/>
              <a:cs typeface="Hind Siliguri" pitchFamily="2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73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Arrays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1519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  <a:cs typeface="Hind Siliguri" pitchFamily="2" charset="0"/>
              </a:rPr>
              <a:t>Simple Array </a:t>
            </a:r>
            <a:endParaRPr lang="en-US" b="1" dirty="0">
              <a:latin typeface="Bahnschrift Light Condensed" pitchFamily="34" charset="0"/>
              <a:cs typeface="Hind Siliguri" pitchFamily="2" charset="0"/>
            </a:endParaRPr>
          </a:p>
          <a:p>
            <a:endParaRPr lang="en-US" b="1" dirty="0" smtClean="0">
              <a:latin typeface="Bahnschrift Light Condensed" pitchFamily="34" charset="0"/>
              <a:cs typeface="Hind Siliguri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b="1" dirty="0">
              <a:latin typeface="Bahnschrift Light Condensed" pitchFamily="34" charset="0"/>
              <a:cs typeface="Hind Siliguri" pitchFamily="2" charset="0"/>
            </a:endParaRPr>
          </a:p>
          <a:p>
            <a:endParaRPr lang="en-US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276350"/>
            <a:ext cx="4800600" cy="615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962150"/>
            <a:ext cx="4048124" cy="6526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26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Arrays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26677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Bahnschrift Light Condensed" pitchFamily="34" charset="0"/>
                <a:cs typeface="Hind Siliguri" pitchFamily="2" charset="0"/>
              </a:rPr>
              <a:t>ES6 Multidimensional Arrays</a:t>
            </a:r>
            <a:endParaRPr lang="en-US" b="1" dirty="0" smtClean="0">
              <a:latin typeface="Bahnschrift Light Condensed" pitchFamily="34" charset="0"/>
              <a:cs typeface="Hind Siliguri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b="1" dirty="0">
              <a:latin typeface="Bahnschrift Light Condensed" pitchFamily="34" charset="0"/>
              <a:cs typeface="Hind Siliguri" pitchFamily="2" charset="0"/>
            </a:endParaRPr>
          </a:p>
          <a:p>
            <a:endParaRPr lang="en-US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08452"/>
            <a:ext cx="4264576" cy="1491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727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752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What is ES6 ?</a:t>
            </a:r>
            <a:endParaRPr lang="en-US" sz="2800" dirty="0">
              <a:latin typeface="Bahnschrift SemiBold Condensed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0209" y="819150"/>
            <a:ext cx="3373039" cy="1323440"/>
            <a:chOff x="280209" y="819150"/>
            <a:chExt cx="3373039" cy="1323440"/>
          </a:xfrm>
        </p:grpSpPr>
        <p:sp>
          <p:nvSpPr>
            <p:cNvPr id="5" name="TextBox 4"/>
            <p:cNvSpPr txBox="1"/>
            <p:nvPr/>
          </p:nvSpPr>
          <p:spPr>
            <a:xfrm>
              <a:off x="280209" y="819150"/>
              <a:ext cx="16337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Bahnschrift SemiBold Condensed" pitchFamily="34" charset="0"/>
                </a:rPr>
                <a:t>General Concept:</a:t>
              </a:r>
              <a:endParaRPr lang="en-US" sz="2000" dirty="0">
                <a:latin typeface="Bahnschrift SemiBold Condensed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0209" y="1219260"/>
              <a:ext cx="33730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latin typeface="Bahnschrift Light Condensed" pitchFamily="34" charset="0"/>
                </a:rPr>
                <a:t>ES6 is a modern update of </a:t>
              </a:r>
              <a:r>
                <a:rPr lang="en-US" dirty="0">
                  <a:latin typeface="Bahnschrift Light Condensed" pitchFamily="34" charset="0"/>
                </a:rPr>
                <a:t>J</a:t>
              </a:r>
              <a:r>
                <a:rPr lang="en-US" dirty="0" smtClean="0">
                  <a:latin typeface="Bahnschrift Light Condensed" pitchFamily="34" charset="0"/>
                </a:rPr>
                <a:t>avaScript 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>
                  <a:latin typeface="Bahnschrift Light Condensed" pitchFamily="34" charset="0"/>
                </a:rPr>
                <a:t>W</a:t>
              </a:r>
              <a:r>
                <a:rPr lang="en-US" dirty="0" smtClean="0">
                  <a:latin typeface="Bahnschrift Light Condensed" pitchFamily="34" charset="0"/>
                </a:rPr>
                <a:t>idely knows as JS6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>
                  <a:latin typeface="Bahnschrift Light Condensed" pitchFamily="34" charset="0"/>
                </a:rPr>
                <a:t>This is version of JavaScript </a:t>
              </a:r>
              <a:endParaRPr lang="en-US" dirty="0">
                <a:latin typeface="Bahnschrift Light Condensed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04800" y="2419350"/>
            <a:ext cx="930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ahnschrift SemiBold Condensed" pitchFamily="34" charset="0"/>
              </a:rPr>
              <a:t>IN Depth:</a:t>
            </a:r>
            <a:endParaRPr lang="en-US" sz="2000" dirty="0">
              <a:latin typeface="Bahnschrift SemiBold Condense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681" y="2867620"/>
            <a:ext cx="5557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ES6 or ECMAScript 6 is a scripting </a:t>
            </a:r>
            <a:r>
              <a:rPr lang="en-US" dirty="0" smtClean="0">
                <a:latin typeface="Bahnschrift Light Condensed" pitchFamily="34" charset="0"/>
              </a:rPr>
              <a:t>language.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ECMAScript is generally used for client-side </a:t>
            </a:r>
            <a:r>
              <a:rPr lang="en-US" dirty="0" smtClean="0">
                <a:latin typeface="Bahnschrift Light Condensed" pitchFamily="34" charset="0"/>
              </a:rPr>
              <a:t>scripting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used for writing server applications and services by using Node.js </a:t>
            </a:r>
          </a:p>
        </p:txBody>
      </p:sp>
    </p:spTree>
    <p:extLst>
      <p:ext uri="{BB962C8B-B14F-4D97-AF65-F5344CB8AC3E}">
        <p14:creationId xmlns:p14="http://schemas.microsoft.com/office/powerpoint/2010/main" val="80427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Arrays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10358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SemiBold Condensed" pitchFamily="34" charset="0"/>
              </a:rPr>
              <a:t>ES6 Map</a:t>
            </a:r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06426"/>
            <a:ext cx="2484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  <a:cs typeface="Hind Siliguri" pitchFamily="2" charset="0"/>
              </a:rPr>
              <a:t>Map is a collection of data</a:t>
            </a:r>
            <a:endParaRPr lang="en-US" b="1" dirty="0">
              <a:latin typeface="Bahnschrift Light Condensed" pitchFamily="34" charset="0"/>
              <a:cs typeface="Hind Siliguri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b="1" dirty="0">
              <a:latin typeface="Bahnschrift Light Condensed" pitchFamily="34" charset="0"/>
              <a:cs typeface="Hind Siliguri" pitchFamily="2" charset="0"/>
            </a:endParaRPr>
          </a:p>
          <a:p>
            <a:endParaRPr lang="en-US" b="1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65" y="1962150"/>
            <a:ext cx="3252788" cy="234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232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Arrays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10358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SemiBold Condensed" pitchFamily="34" charset="0"/>
              </a:rPr>
              <a:t>ES6 Map</a:t>
            </a:r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06426"/>
            <a:ext cx="2815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  <a:cs typeface="Hind Siliguri" pitchFamily="2" charset="0"/>
              </a:rPr>
              <a:t>Loop For Map Values and Keys </a:t>
            </a:r>
            <a:endParaRPr lang="en-US" b="1" dirty="0">
              <a:latin typeface="Bahnschrift Light Condensed" pitchFamily="34" charset="0"/>
              <a:cs typeface="Hind Siliguri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b="1" dirty="0">
              <a:latin typeface="Bahnschrift Light Condensed" pitchFamily="34" charset="0"/>
              <a:cs typeface="Hind Siliguri" pitchFamily="2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19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Arrays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10358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SemiBold Condensed" pitchFamily="34" charset="0"/>
              </a:rPr>
              <a:t>ES6 Map</a:t>
            </a:r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06426"/>
            <a:ext cx="13708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  <a:cs typeface="Hind Siliguri" pitchFamily="2" charset="0"/>
              </a:rPr>
              <a:t>delete(key)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  <a:cs typeface="Hind Siliguri" pitchFamily="2" charset="0"/>
              </a:rPr>
              <a:t>get(key)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Bahnschrift Light Condensed" pitchFamily="34" charset="0"/>
              </a:rPr>
              <a:t>clear</a:t>
            </a:r>
            <a:r>
              <a:rPr lang="en-US" b="1" dirty="0" smtClean="0">
                <a:latin typeface="Bahnschrift Light Condensed" pitchFamily="34" charset="0"/>
              </a:rPr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</a:rPr>
              <a:t>has(key)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649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Arrays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9492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SemiBold Condensed" pitchFamily="34" charset="0"/>
              </a:rPr>
              <a:t>ES6 </a:t>
            </a:r>
            <a:r>
              <a:rPr lang="en-US" sz="2400" dirty="0" smtClean="0">
                <a:latin typeface="Bahnschrift SemiBold Condensed" pitchFamily="34" charset="0"/>
              </a:rPr>
              <a:t>Set</a:t>
            </a:r>
            <a:endParaRPr lang="en-US" sz="2400" dirty="0">
              <a:latin typeface="Bahnschrift SemiBold Condensed" pitchFamily="34" charset="0"/>
            </a:endParaRPr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06426"/>
            <a:ext cx="3390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  <a:cs typeface="Hind Siliguri" pitchFamily="2" charset="0"/>
              </a:rPr>
              <a:t>Set is a collection of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  <a:cs typeface="Hind Siliguri" pitchFamily="2" charset="0"/>
              </a:rPr>
              <a:t>Set is almost like  array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</a:rPr>
              <a:t>But </a:t>
            </a:r>
            <a:r>
              <a:rPr lang="en-US" b="1" dirty="0">
                <a:latin typeface="Bahnschrift Light Condensed" pitchFamily="34" charset="0"/>
              </a:rPr>
              <a:t>it does not contain any duplicates.</a:t>
            </a:r>
            <a:endParaRPr lang="en-US" b="1" dirty="0" smtClean="0">
              <a:latin typeface="Bahnschrift Ligh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72181"/>
            <a:ext cx="7334250" cy="61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207416"/>
            <a:ext cx="3284492" cy="154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71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Arrays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9492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SemiBold Condensed" pitchFamily="34" charset="0"/>
              </a:rPr>
              <a:t>ES6 </a:t>
            </a:r>
            <a:r>
              <a:rPr lang="en-US" sz="2400" dirty="0" smtClean="0">
                <a:latin typeface="Bahnschrift SemiBold Condensed" pitchFamily="34" charset="0"/>
              </a:rPr>
              <a:t>Set</a:t>
            </a:r>
            <a:endParaRPr lang="en-US" sz="2400" dirty="0">
              <a:latin typeface="Bahnschrift SemiBold Condensed" pitchFamily="34" charset="0"/>
            </a:endParaRPr>
          </a:p>
          <a:p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29" y="1470993"/>
            <a:ext cx="3048000" cy="103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Arrays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9492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SemiBold Condensed" pitchFamily="34" charset="0"/>
              </a:rPr>
              <a:t>ES6 </a:t>
            </a:r>
            <a:r>
              <a:rPr lang="en-US" sz="2400" dirty="0" smtClean="0">
                <a:latin typeface="Bahnschrift SemiBold Condensed" pitchFamily="34" charset="0"/>
              </a:rPr>
              <a:t>Set</a:t>
            </a:r>
            <a:endParaRPr lang="en-US" sz="2400" dirty="0">
              <a:latin typeface="Bahnschrift SemiBold Condensed" pitchFamily="34" charset="0"/>
            </a:endParaRPr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06426"/>
            <a:ext cx="15151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Bahnschrift Condensed" pitchFamily="34" charset="0"/>
                <a:cs typeface="Hind Siliguri" pitchFamily="2" charset="0"/>
              </a:rPr>
              <a:t>.clear</a:t>
            </a:r>
            <a:r>
              <a:rPr lang="en-US" b="1" dirty="0" smtClean="0">
                <a:latin typeface="Bahnschrift Condensed" pitchFamily="34" charset="0"/>
                <a:cs typeface="Hind Siliguri" pitchFamily="2" charset="0"/>
              </a:rPr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Bahnschrift Condensed" pitchFamily="34" charset="0"/>
              </a:rPr>
              <a:t>.delete(value</a:t>
            </a:r>
            <a:r>
              <a:rPr lang="en-US" b="1" dirty="0" smtClean="0">
                <a:latin typeface="Bahnschrift Condensed" pitchFamily="34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Bahnschrift Condensed" pitchFamily="34" charset="0"/>
              </a:rPr>
              <a:t>.has(value</a:t>
            </a:r>
            <a:r>
              <a:rPr lang="en-US" b="1" dirty="0" smtClean="0">
                <a:latin typeface="Bahnschrift Condensed" pitchFamily="34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Bahnschrift Condensed" pitchFamily="34" charset="0"/>
              </a:rPr>
              <a:t>.values</a:t>
            </a:r>
            <a:r>
              <a:rPr lang="en-US" b="1" dirty="0" smtClean="0">
                <a:latin typeface="Bahnschrift Condensed" pitchFamily="34" charset="0"/>
              </a:rPr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>
                <a:latin typeface="Bahnschrift Condensed" pitchFamily="34" charset="0"/>
              </a:rPr>
              <a:t>Set.size</a:t>
            </a:r>
            <a:endParaRPr lang="en-US" b="1" dirty="0"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7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Class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1529" y="1604786"/>
            <a:ext cx="5806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Bahnschrift Light Condensed" pitchFamily="34" charset="0"/>
              </a:rPr>
              <a:t>Before </a:t>
            </a:r>
            <a:r>
              <a:rPr lang="en-US" sz="2000" dirty="0">
                <a:latin typeface="Bahnschrift Light Condensed" pitchFamily="34" charset="0"/>
              </a:rPr>
              <a:t>ES6, it was hard to create a class in JavaScript</a:t>
            </a:r>
            <a:r>
              <a:rPr lang="en-US" sz="2000" dirty="0" smtClean="0">
                <a:latin typeface="Bahnschrift Light Condensed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Bahnschrift Light Condensed" pitchFamily="34" charset="0"/>
              </a:rPr>
              <a:t>But in ES6, we can create the class by using the class </a:t>
            </a:r>
            <a:r>
              <a:rPr lang="en-US" sz="2000" dirty="0" smtClean="0">
                <a:latin typeface="Bahnschrift Light Condensed" pitchFamily="34" charset="0"/>
              </a:rPr>
              <a:t>keyword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Bahnschrift Light Condensed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5316" y="884251"/>
            <a:ext cx="2119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000" dirty="0" smtClean="0">
                <a:latin typeface="Bahnschrift Light Condensed" pitchFamily="34" charset="0"/>
                <a:cs typeface="Hind Siliguri" pitchFamily="2" charset="0"/>
              </a:rPr>
              <a:t>ক্লাস কেনো দরকার ?</a:t>
            </a:r>
            <a:endParaRPr lang="en-US" sz="2000" dirty="0" smtClean="0">
              <a:latin typeface="Bahnschrift Ligh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93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Class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5316" y="884251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ahnschrift Light Condensed" pitchFamily="34" charset="0"/>
              </a:rPr>
              <a:t>ES6 Class And Object</a:t>
            </a:r>
            <a:endParaRPr lang="en-US" sz="2000" dirty="0"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06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Class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5316" y="884251"/>
            <a:ext cx="2100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ahnschrift Light Condensed" pitchFamily="34" charset="0"/>
              </a:rPr>
              <a:t>ES6 Class Constructor </a:t>
            </a:r>
            <a:endParaRPr lang="en-US" sz="2000" dirty="0">
              <a:latin typeface="Bahnschrift Light Condens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113" y="1530582"/>
            <a:ext cx="570701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Hind Siliguri" pitchFamily="2" charset="0"/>
                <a:cs typeface="Hind Siliguri" pitchFamily="2" charset="0"/>
              </a:rPr>
              <a:t>Constructor </a:t>
            </a: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bn-IN" sz="2000" dirty="0" smtClean="0">
                <a:latin typeface="Hind Siliguri" pitchFamily="2" charset="0"/>
                <a:cs typeface="Hind Siliguri" pitchFamily="2" charset="0"/>
              </a:rPr>
              <a:t>হচ্ছে ক্লাসের </a:t>
            </a:r>
            <a:r>
              <a:rPr lang="bn-IN" sz="2000" dirty="0">
                <a:latin typeface="Hind Siliguri" pitchFamily="2" charset="0"/>
                <a:cs typeface="Hind Siliguri" pitchFamily="2" charset="0"/>
              </a:rPr>
              <a:t>নিজেস্ব </a:t>
            </a:r>
            <a:r>
              <a:rPr lang="bn-IN" sz="2000" dirty="0" smtClean="0">
                <a:latin typeface="Hind Siliguri" pitchFamily="2" charset="0"/>
                <a:cs typeface="Hind Siliguri" pitchFamily="2" charset="0"/>
              </a:rPr>
              <a:t>মেথড/ফাংশন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bn-IN" sz="2000" dirty="0" smtClean="0">
                <a:latin typeface="Hind Siliguri" pitchFamily="2" charset="0"/>
                <a:cs typeface="Hind Siliguri" pitchFamily="2" charset="0"/>
              </a:rPr>
              <a:t>ক্লাস অবজেক্ট তৈরি হলেই, </a:t>
            </a:r>
            <a:r>
              <a:rPr lang="en-US" sz="2000" dirty="0">
                <a:latin typeface="Hind Siliguri" pitchFamily="2" charset="0"/>
                <a:cs typeface="Hind Siliguri" pitchFamily="2" charset="0"/>
              </a:rPr>
              <a:t>Constructor</a:t>
            </a:r>
            <a:r>
              <a:rPr lang="bn-IN" sz="2000" dirty="0" smtClean="0">
                <a:latin typeface="Hind Siliguri" pitchFamily="2" charset="0"/>
                <a:cs typeface="Hind Siliguri" pitchFamily="2" charset="0"/>
              </a:rPr>
              <a:t> অটো কল হয়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bn-IN" sz="2000" dirty="0" smtClean="0">
                <a:latin typeface="Hind Siliguri" pitchFamily="2" charset="0"/>
                <a:cs typeface="Hind Siliguri" pitchFamily="2" charset="0"/>
              </a:rPr>
              <a:t>অন্য ফাংশনের মতোই </a:t>
            </a:r>
            <a:r>
              <a:rPr lang="en-US" sz="2000" dirty="0">
                <a:latin typeface="Hind Siliguri" pitchFamily="2" charset="0"/>
                <a:cs typeface="Hind Siliguri" pitchFamily="2" charset="0"/>
              </a:rPr>
              <a:t>Constructor </a:t>
            </a:r>
            <a:r>
              <a:rPr lang="bn-IN" sz="2000" dirty="0" smtClean="0">
                <a:latin typeface="Hind Siliguri" pitchFamily="2" charset="0"/>
                <a:cs typeface="Hind Siliguri" pitchFamily="2" charset="0"/>
              </a:rPr>
              <a:t>কাজ করে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bn-IN" sz="2000" dirty="0" smtClean="0">
                <a:latin typeface="Hind Siliguri" pitchFamily="2" charset="0"/>
                <a:cs typeface="Hind Siliguri" pitchFamily="2" charset="0"/>
              </a:rPr>
              <a:t>কিন্তু </a:t>
            </a:r>
            <a:r>
              <a:rPr lang="en-US" sz="2000" dirty="0">
                <a:latin typeface="Hind Siliguri" pitchFamily="2" charset="0"/>
                <a:cs typeface="Hind Siliguri" pitchFamily="2" charset="0"/>
              </a:rPr>
              <a:t>Constructor</a:t>
            </a:r>
            <a:r>
              <a:rPr lang="bn-IN" sz="2000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bn-IN" sz="2000" dirty="0">
                <a:latin typeface="Hind Siliguri" pitchFamily="2" charset="0"/>
                <a:cs typeface="Hind Siliguri" pitchFamily="2" charset="0"/>
              </a:rPr>
              <a:t>রিটার্ন করতে পারে না </a:t>
            </a:r>
          </a:p>
          <a:p>
            <a:endParaRPr lang="en-US" sz="2000" dirty="0"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97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Class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798" y="884251"/>
            <a:ext cx="1560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Bahnschrift Light Condensed" pitchFamily="34" charset="0"/>
              </a:rPr>
              <a:t>Static Keyword: </a:t>
            </a:r>
            <a:endParaRPr lang="en-US" sz="2000" b="1" dirty="0"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81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3078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Why should I learn ES6 ?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209" y="1200150"/>
            <a:ext cx="35894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For React JS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For React Native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For </a:t>
            </a:r>
            <a:r>
              <a:rPr lang="en-US" dirty="0" err="1" smtClean="0">
                <a:latin typeface="Bahnschrift Light Condensed" pitchFamily="34" charset="0"/>
              </a:rPr>
              <a:t>Vue</a:t>
            </a:r>
            <a:r>
              <a:rPr lang="en-US" dirty="0" smtClean="0">
                <a:latin typeface="Bahnschrift Light Condensed" pitchFamily="34" charset="0"/>
              </a:rPr>
              <a:t> </a:t>
            </a:r>
            <a:r>
              <a:rPr lang="en-US" dirty="0" err="1" smtClean="0">
                <a:latin typeface="Bahnschrift Light Condensed" pitchFamily="34" charset="0"/>
              </a:rPr>
              <a:t>js</a:t>
            </a:r>
            <a:r>
              <a:rPr lang="en-US" dirty="0" smtClean="0">
                <a:latin typeface="Bahnschrift Light Condensed" pitchFamily="34" charset="0"/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For Electron JS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Or Any Node.js dependent development </a:t>
            </a:r>
          </a:p>
        </p:txBody>
      </p:sp>
    </p:spTree>
    <p:extLst>
      <p:ext uri="{BB962C8B-B14F-4D97-AF65-F5344CB8AC3E}">
        <p14:creationId xmlns:p14="http://schemas.microsoft.com/office/powerpoint/2010/main" val="325129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Class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798" y="884251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Bahnschrift Light Condensed" pitchFamily="34" charset="0"/>
              </a:rPr>
              <a:t>Without Static Keyword: </a:t>
            </a:r>
            <a:endParaRPr lang="en-US" sz="2000" b="1" dirty="0">
              <a:latin typeface="Bahnschrift Light Condense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57600" y="1322461"/>
            <a:ext cx="1682194" cy="53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Object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1836054"/>
            <a:ext cx="1682194" cy="533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Properties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228850"/>
            <a:ext cx="1682194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 Class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  <a:endCxn id="3" idx="1"/>
          </p:cNvCxnSpPr>
          <p:nvPr/>
        </p:nvCxnSpPr>
        <p:spPr>
          <a:xfrm flipV="1">
            <a:off x="2063194" y="1589161"/>
            <a:ext cx="1594406" cy="5135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063194" y="2102754"/>
            <a:ext cx="1594406" cy="488046"/>
            <a:chOff x="2063194" y="2102754"/>
            <a:chExt cx="1594406" cy="488046"/>
          </a:xfrm>
        </p:grpSpPr>
        <p:cxnSp>
          <p:nvCxnSpPr>
            <p:cNvPr id="12" name="Straight Arrow Connector 11"/>
            <p:cNvCxnSpPr>
              <a:stCxn id="8" idx="3"/>
              <a:endCxn id="9" idx="1"/>
            </p:cNvCxnSpPr>
            <p:nvPr/>
          </p:nvCxnSpPr>
          <p:spPr>
            <a:xfrm>
              <a:off x="2063194" y="2102754"/>
              <a:ext cx="1594406" cy="392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2743200" y="2171700"/>
              <a:ext cx="381000" cy="419100"/>
              <a:chOff x="2743200" y="2171700"/>
              <a:chExt cx="381000" cy="4191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H="1">
                <a:off x="2743200" y="2190750"/>
                <a:ext cx="381000" cy="40005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819400" y="2171700"/>
                <a:ext cx="263803" cy="40005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6387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Class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798" y="884251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Bahnschrift Light Condensed" pitchFamily="34" charset="0"/>
              </a:rPr>
              <a:t>With Static Keyword: </a:t>
            </a:r>
            <a:endParaRPr lang="en-US" sz="2000" b="1" dirty="0">
              <a:latin typeface="Bahnschrift Light Condense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57600" y="1322461"/>
            <a:ext cx="1682194" cy="53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Object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1836054"/>
            <a:ext cx="1682194" cy="533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Properties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228850"/>
            <a:ext cx="1682194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 Class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2063194" y="2102754"/>
            <a:ext cx="1594406" cy="3927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63194" y="1589161"/>
            <a:ext cx="1594406" cy="513593"/>
            <a:chOff x="2063194" y="1589161"/>
            <a:chExt cx="1594406" cy="513593"/>
          </a:xfrm>
        </p:grpSpPr>
        <p:cxnSp>
          <p:nvCxnSpPr>
            <p:cNvPr id="10" name="Straight Arrow Connector 9"/>
            <p:cNvCxnSpPr>
              <a:stCxn id="8" idx="3"/>
              <a:endCxn id="3" idx="1"/>
            </p:cNvCxnSpPr>
            <p:nvPr/>
          </p:nvCxnSpPr>
          <p:spPr>
            <a:xfrm flipV="1">
              <a:off x="2063194" y="1589161"/>
              <a:ext cx="1594406" cy="5135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19400" y="1645932"/>
              <a:ext cx="263803" cy="4000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2760801" y="1640034"/>
              <a:ext cx="381000" cy="4000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242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Class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00" y="884251"/>
            <a:ext cx="1715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Bahnschrift Light Condensed" pitchFamily="34" charset="0"/>
              </a:rPr>
              <a:t>Class Inheritance </a:t>
            </a:r>
            <a:endParaRPr lang="en-US" sz="2000" b="1" dirty="0">
              <a:latin typeface="Bahnschrift Light Condensed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1581150"/>
            <a:ext cx="1682194" cy="533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 Class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7200" y="3562350"/>
            <a:ext cx="1682194" cy="53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Class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98297" y="2114550"/>
            <a:ext cx="1363837" cy="1447800"/>
            <a:chOff x="1298297" y="2114550"/>
            <a:chExt cx="1363837" cy="1447800"/>
          </a:xfrm>
        </p:grpSpPr>
        <p:cxnSp>
          <p:nvCxnSpPr>
            <p:cNvPr id="6" name="Straight Arrow Connector 5"/>
            <p:cNvCxnSpPr>
              <a:stCxn id="14" idx="2"/>
              <a:endCxn id="16" idx="0"/>
            </p:cNvCxnSpPr>
            <p:nvPr/>
          </p:nvCxnSpPr>
          <p:spPr>
            <a:xfrm>
              <a:off x="1298297" y="2114550"/>
              <a:ext cx="0" cy="1447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328114" y="2638395"/>
              <a:ext cx="1334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Bahnschrift Light Condensed" pitchFamily="34" charset="0"/>
                </a:rPr>
                <a:t>উত্তরাধিকার</a:t>
              </a:r>
              <a:endParaRPr lang="en-US" sz="1600" b="1" dirty="0">
                <a:latin typeface="Bahnschrift Light Condensed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264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Class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2379" y="884251"/>
            <a:ext cx="1715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Bahnschrift Light Condensed" pitchFamily="34" charset="0"/>
              </a:rPr>
              <a:t>Class Inheritance </a:t>
            </a:r>
            <a:endParaRPr lang="en-US" sz="2000" b="1" dirty="0">
              <a:latin typeface="Bahnschrift Light Condensed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742" y="1428750"/>
            <a:ext cx="2013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bn-IN" dirty="0" smtClean="0">
                <a:latin typeface="Bahnschrift Light Condensed" pitchFamily="34" charset="0"/>
              </a:rPr>
              <a:t>বাবার ক্ষমতা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bn-IN" dirty="0" smtClean="0">
                <a:latin typeface="Bahnschrift Light Condensed" pitchFamily="34" charset="0"/>
              </a:rPr>
              <a:t>ছেলের ক্ষমতা  </a:t>
            </a:r>
            <a:endParaRPr lang="en-US" dirty="0"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75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Class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2379" y="88425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Bahnschrift Light Condensed" pitchFamily="34" charset="0"/>
              </a:rPr>
              <a:t>Super Keyword</a:t>
            </a:r>
            <a:endParaRPr lang="en-US" sz="2000" b="1" dirty="0"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0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Module 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971550"/>
            <a:ext cx="522771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Hind Siliguri" pitchFamily="2" charset="0"/>
                <a:cs typeface="Hind Siliguri" pitchFamily="2" charset="0"/>
              </a:rPr>
              <a:t>Module – </a:t>
            </a:r>
            <a:r>
              <a:rPr lang="bn-IN" sz="2000" dirty="0">
                <a:latin typeface="Hind Siliguri" pitchFamily="2" charset="0"/>
                <a:cs typeface="Hind Siliguri" pitchFamily="2" charset="0"/>
              </a:rPr>
              <a:t>জোট,একত্রিত কিছু  </a:t>
            </a:r>
            <a:endParaRPr lang="en-US" sz="2000" dirty="0" smtClean="0">
              <a:latin typeface="Hind Siliguri" pitchFamily="2" charset="0"/>
              <a:cs typeface="Hind Siliguri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ES6 Module Export – ES6 Module Import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Hind Siliguri" pitchFamily="2" charset="0"/>
                <a:cs typeface="Hind Siliguri" pitchFamily="2" charset="0"/>
              </a:rPr>
              <a:t>Modules make it easy to maintain the </a:t>
            </a: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code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Debug </a:t>
            </a:r>
            <a:r>
              <a:rPr lang="en-US" sz="2000" dirty="0">
                <a:latin typeface="Hind Siliguri" pitchFamily="2" charset="0"/>
                <a:cs typeface="Hind Siliguri" pitchFamily="2" charset="0"/>
              </a:rPr>
              <a:t>the </a:t>
            </a: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code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Reuse </a:t>
            </a:r>
            <a:r>
              <a:rPr lang="en-US" sz="2000" dirty="0">
                <a:latin typeface="Hind Siliguri" pitchFamily="2" charset="0"/>
                <a:cs typeface="Hind Siliguri" pitchFamily="2" charset="0"/>
              </a:rPr>
              <a:t>the piece of code </a:t>
            </a:r>
          </a:p>
        </p:txBody>
      </p:sp>
    </p:spTree>
    <p:extLst>
      <p:ext uri="{BB962C8B-B14F-4D97-AF65-F5344CB8AC3E}">
        <p14:creationId xmlns:p14="http://schemas.microsoft.com/office/powerpoint/2010/main" val="298277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722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Module Export Import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650656"/>
            <a:ext cx="5474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Named : Export-Import By Using Same Name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Default:  Export – Import By Using Any Name </a:t>
            </a:r>
            <a:endParaRPr lang="en-US" sz="2000" dirty="0">
              <a:latin typeface="Hind Siliguri" pitchFamily="2" charset="0"/>
              <a:cs typeface="Hind Siliguri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23950"/>
            <a:ext cx="22637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Class Export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Function Export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Variable Export</a:t>
            </a:r>
            <a:endParaRPr lang="en-US" sz="2000" dirty="0">
              <a:latin typeface="Hind Siliguri" pitchFamily="2" charset="0"/>
              <a:cs typeface="Hind Siliguri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0823" y="1095789"/>
            <a:ext cx="2287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Class Import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Function Import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Variable Import</a:t>
            </a:r>
            <a:endParaRPr lang="en-US" sz="2000" dirty="0">
              <a:latin typeface="Hind Siliguri" pitchFamily="2" charset="0"/>
              <a:cs typeface="Hind Siligur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18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What I Cover?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798" y="819150"/>
            <a:ext cx="22429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ES6 Basic’s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ES6 Function’s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ES6 Array’s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ES6 </a:t>
            </a:r>
            <a:r>
              <a:rPr lang="en-US" dirty="0" smtClean="0">
                <a:latin typeface="Bahnschrift Light Condensed" pitchFamily="34" charset="0"/>
              </a:rPr>
              <a:t> Object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ES6 Class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ES6 </a:t>
            </a:r>
            <a:r>
              <a:rPr lang="en-US" dirty="0" smtClean="0">
                <a:latin typeface="Bahnschrift Light Condensed" pitchFamily="34" charset="0"/>
              </a:rPr>
              <a:t>String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ES6 </a:t>
            </a:r>
            <a:r>
              <a:rPr lang="en-US" dirty="0" smtClean="0">
                <a:latin typeface="Bahnschrift Light Condensed" pitchFamily="34" charset="0"/>
              </a:rPr>
              <a:t>Advance Feature’s </a:t>
            </a:r>
            <a:endParaRPr lang="en-US" dirty="0">
              <a:latin typeface="Bahnschrift Ligh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Bahnschrift Ligh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93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Tools 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798" y="819150"/>
            <a:ext cx="2056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Node.js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Bahnschrift Light Condensed" pitchFamily="34" charset="0"/>
              </a:rPr>
              <a:t>WebStrom</a:t>
            </a:r>
            <a:r>
              <a:rPr lang="en-US" dirty="0" smtClean="0">
                <a:latin typeface="Bahnschrift Light Condensed" pitchFamily="34" charset="0"/>
              </a:rPr>
              <a:t> </a:t>
            </a:r>
            <a:r>
              <a:rPr lang="bn-IN" dirty="0" smtClean="0">
                <a:latin typeface="Bahnschrift Light Condensed" pitchFamily="34" charset="0"/>
              </a:rPr>
              <a:t>/</a:t>
            </a:r>
            <a:r>
              <a:rPr lang="en-US" dirty="0" smtClean="0">
                <a:latin typeface="Bahnschrift Light Condensed" pitchFamily="34" charset="0"/>
              </a:rPr>
              <a:t> VS Code </a:t>
            </a:r>
            <a:endParaRPr lang="en-US" dirty="0">
              <a:latin typeface="Bahnschrift Ligh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Bahnschrift Ligh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61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810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My First ES6 Program 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8278" y="819150"/>
            <a:ext cx="13837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Hello World </a:t>
            </a:r>
            <a:endParaRPr lang="en-US" dirty="0">
              <a:latin typeface="Bahnschrift Ligh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Bahnschrift Ligh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61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</a:t>
            </a:r>
            <a:r>
              <a:rPr lang="en-US" sz="2800" dirty="0" smtClean="0">
                <a:latin typeface="Bahnschrift SemiBold Condensed" pitchFamily="34" charset="0"/>
              </a:rPr>
              <a:t>Basic Syntax 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98" y="1276350"/>
            <a:ext cx="8029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Light Condensed" pitchFamily="34" charset="0"/>
              </a:rPr>
              <a:t>Literals: </a:t>
            </a:r>
            <a:r>
              <a:rPr lang="en-US" dirty="0">
                <a:latin typeface="Bahnschrift Light Condensed" pitchFamily="34" charset="0"/>
              </a:rPr>
              <a:t>A literal can be defined as a notation for representing the fixed value within the source code. </a:t>
            </a:r>
            <a:endParaRPr lang="en-US" dirty="0" smtClean="0">
              <a:latin typeface="Bahnschrift Light Condensed" pitchFamily="34" charset="0"/>
            </a:endParaRPr>
          </a:p>
          <a:p>
            <a:r>
              <a:rPr lang="en-US" dirty="0" smtClean="0">
                <a:latin typeface="Bahnschrift Light Condensed" pitchFamily="34" charset="0"/>
              </a:rPr>
              <a:t>Generally</a:t>
            </a:r>
            <a:r>
              <a:rPr lang="en-US" dirty="0">
                <a:latin typeface="Bahnschrift Light Condensed" pitchFamily="34" charset="0"/>
              </a:rPr>
              <a:t>, literals are used for initializing the variables.</a:t>
            </a:r>
            <a:endParaRPr lang="en-US" dirty="0" smtClean="0">
              <a:latin typeface="Bahnschrift Ligh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798" y="819150"/>
            <a:ext cx="5880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Light Condensed" pitchFamily="34" charset="0"/>
              </a:rPr>
              <a:t>The syntax is the set of rules which defines the arrangements of symbols.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Bahnschrift Light Condense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038351"/>
            <a:ext cx="1752600" cy="5816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8600" y="2921000"/>
            <a:ext cx="676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Light Condensed" pitchFamily="34" charset="0"/>
              </a:rPr>
              <a:t>Variables: </a:t>
            </a:r>
            <a:r>
              <a:rPr lang="en-US" dirty="0">
                <a:latin typeface="Bahnschrift Light Condensed" pitchFamily="34" charset="0"/>
              </a:rPr>
              <a:t>A variable is the storage location that is identified by the memory address. </a:t>
            </a:r>
            <a:endParaRPr lang="en-US" dirty="0" smtClean="0">
              <a:latin typeface="Bahnschrift Light Condensed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798" y="3333750"/>
            <a:ext cx="8444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ahnschrift Light Condensed" pitchFamily="34" charset="0"/>
              </a:rPr>
              <a:t>Keywords: </a:t>
            </a:r>
            <a:r>
              <a:rPr lang="en-US" dirty="0" smtClean="0">
                <a:latin typeface="Bahnschrift Light Condensed" pitchFamily="34" charset="0"/>
              </a:rPr>
              <a:t>In </a:t>
            </a:r>
            <a:r>
              <a:rPr lang="en-US" dirty="0">
                <a:latin typeface="Bahnschrift Light Condensed" pitchFamily="34" charset="0"/>
              </a:rPr>
              <a:t>Computer programming, a keyword is a word that has a special meaning in a specific context. </a:t>
            </a:r>
            <a:endParaRPr lang="en-US" dirty="0" smtClean="0">
              <a:latin typeface="Bahnschrift Light Condensed" pitchFamily="34" charset="0"/>
            </a:endParaRPr>
          </a:p>
          <a:p>
            <a:r>
              <a:rPr lang="en-US" dirty="0" smtClean="0">
                <a:latin typeface="Bahnschrift Light Condensed" pitchFamily="34" charset="0"/>
              </a:rPr>
              <a:t>It </a:t>
            </a:r>
            <a:r>
              <a:rPr lang="en-US" dirty="0">
                <a:latin typeface="Bahnschrift Light Condensed" pitchFamily="34" charset="0"/>
              </a:rPr>
              <a:t>cannot be used as an identifier like the variable name, function name, or label.</a:t>
            </a:r>
            <a:endParaRPr lang="en-US" dirty="0" smtClean="0">
              <a:latin typeface="Bahnschrift Light Condensed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6700" y="4095750"/>
            <a:ext cx="585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Light Condensed" pitchFamily="34" charset="0"/>
              </a:rPr>
              <a:t>Operators: </a:t>
            </a:r>
            <a:r>
              <a:rPr lang="en-US" dirty="0">
                <a:latin typeface="Bahnschrift Light Condensed" pitchFamily="34" charset="0"/>
              </a:rPr>
              <a:t>Operators are symbols that define the processing of operands</a:t>
            </a:r>
            <a:r>
              <a:rPr lang="en-US" b="1" dirty="0">
                <a:latin typeface="Bahnschrift Light Condensed" pitchFamily="34" charset="0"/>
              </a:rPr>
              <a:t>. </a:t>
            </a:r>
            <a:endParaRPr lang="en-US" dirty="0" smtClean="0"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62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Syntax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448" y="907018"/>
            <a:ext cx="6160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Light Condensed" pitchFamily="34" charset="0"/>
              </a:rPr>
              <a:t>Case-Sensitive: </a:t>
            </a:r>
            <a:r>
              <a:rPr lang="en-US" dirty="0">
                <a:latin typeface="Bahnschrift Light Condensed" pitchFamily="34" charset="0"/>
              </a:rPr>
              <a:t>uppercase characters and lowercase characters are </a:t>
            </a:r>
            <a:r>
              <a:rPr lang="en-US" dirty="0" smtClean="0">
                <a:latin typeface="Bahnschrift Light Condensed" pitchFamily="34" charset="0"/>
              </a:rPr>
              <a:t>different</a:t>
            </a:r>
          </a:p>
          <a:p>
            <a:r>
              <a:rPr lang="en-US" b="1" dirty="0">
                <a:latin typeface="Bahnschrift Light Condensed" pitchFamily="34" charset="0"/>
              </a:rPr>
              <a:t>Semicolons :</a:t>
            </a:r>
            <a:r>
              <a:rPr lang="en-US" dirty="0">
                <a:latin typeface="Bahnschrift Light Condensed" pitchFamily="34" charset="0"/>
              </a:rPr>
              <a:t>The use of semicolons is optional in JavaScript. </a:t>
            </a:r>
            <a:endParaRPr lang="en-US" dirty="0" smtClean="0"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78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3597</TotalTime>
  <Words>886</Words>
  <Application>Microsoft Office PowerPoint</Application>
  <PresentationFormat>On-screen Show (16:9)</PresentationFormat>
  <Paragraphs>196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Rabbil</cp:lastModifiedBy>
  <cp:revision>124</cp:revision>
  <dcterms:created xsi:type="dcterms:W3CDTF">2006-08-16T00:00:00Z</dcterms:created>
  <dcterms:modified xsi:type="dcterms:W3CDTF">2020-06-20T01:26:47Z</dcterms:modified>
</cp:coreProperties>
</file>